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898" r:id="rId5"/>
    <p:sldMasterId id="2147483907" r:id="rId6"/>
    <p:sldMasterId id="2147483916" r:id="rId7"/>
    <p:sldMasterId id="2147483928" r:id="rId8"/>
    <p:sldMasterId id="2147483944" r:id="rId9"/>
  </p:sldMasterIdLst>
  <p:notesMasterIdLst>
    <p:notesMasterId r:id="rId77"/>
  </p:notesMasterIdLst>
  <p:handoutMasterIdLst>
    <p:handoutMasterId r:id="rId78"/>
  </p:handoutMasterIdLst>
  <p:sldIdLst>
    <p:sldId id="304" r:id="rId10"/>
    <p:sldId id="416" r:id="rId11"/>
    <p:sldId id="403" r:id="rId12"/>
    <p:sldId id="405" r:id="rId13"/>
    <p:sldId id="397" r:id="rId14"/>
    <p:sldId id="479" r:id="rId15"/>
    <p:sldId id="437" r:id="rId16"/>
    <p:sldId id="455" r:id="rId17"/>
    <p:sldId id="453" r:id="rId18"/>
    <p:sldId id="438" r:id="rId19"/>
    <p:sldId id="450" r:id="rId20"/>
    <p:sldId id="451" r:id="rId21"/>
    <p:sldId id="520" r:id="rId22"/>
    <p:sldId id="521" r:id="rId23"/>
    <p:sldId id="427" r:id="rId24"/>
    <p:sldId id="506" r:id="rId25"/>
    <p:sldId id="556" r:id="rId26"/>
    <p:sldId id="557" r:id="rId27"/>
    <p:sldId id="558" r:id="rId28"/>
    <p:sldId id="559" r:id="rId29"/>
    <p:sldId id="560" r:id="rId30"/>
    <p:sldId id="561" r:id="rId31"/>
    <p:sldId id="562" r:id="rId32"/>
    <p:sldId id="563" r:id="rId33"/>
    <p:sldId id="526" r:id="rId34"/>
    <p:sldId id="519" r:id="rId35"/>
    <p:sldId id="564" r:id="rId36"/>
    <p:sldId id="569" r:id="rId37"/>
    <p:sldId id="570" r:id="rId38"/>
    <p:sldId id="571" r:id="rId39"/>
    <p:sldId id="572" r:id="rId40"/>
    <p:sldId id="542" r:id="rId41"/>
    <p:sldId id="546" r:id="rId42"/>
    <p:sldId id="565" r:id="rId43"/>
    <p:sldId id="543" r:id="rId44"/>
    <p:sldId id="536" r:id="rId45"/>
    <p:sldId id="400" r:id="rId46"/>
    <p:sldId id="500" r:id="rId47"/>
    <p:sldId id="501" r:id="rId48"/>
    <p:sldId id="502" r:id="rId49"/>
    <p:sldId id="503" r:id="rId50"/>
    <p:sldId id="575" r:id="rId51"/>
    <p:sldId id="504" r:id="rId52"/>
    <p:sldId id="505" r:id="rId53"/>
    <p:sldId id="566" r:id="rId54"/>
    <p:sldId id="456" r:id="rId55"/>
    <p:sldId id="458" r:id="rId56"/>
    <p:sldId id="539" r:id="rId57"/>
    <p:sldId id="529" r:id="rId58"/>
    <p:sldId id="530" r:id="rId59"/>
    <p:sldId id="538" r:id="rId60"/>
    <p:sldId id="532" r:id="rId61"/>
    <p:sldId id="535" r:id="rId62"/>
    <p:sldId id="576" r:id="rId63"/>
    <p:sldId id="555" r:id="rId64"/>
    <p:sldId id="573" r:id="rId65"/>
    <p:sldId id="574" r:id="rId66"/>
    <p:sldId id="406" r:id="rId67"/>
    <p:sldId id="407" r:id="rId68"/>
    <p:sldId id="548" r:id="rId69"/>
    <p:sldId id="549" r:id="rId70"/>
    <p:sldId id="550" r:id="rId71"/>
    <p:sldId id="551" r:id="rId72"/>
    <p:sldId id="552" r:id="rId73"/>
    <p:sldId id="553" r:id="rId74"/>
    <p:sldId id="554" r:id="rId75"/>
    <p:sldId id="567" r:id="rId76"/>
  </p:sldIdLst>
  <p:sldSz cx="9144000" cy="5143500" type="screen16x9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7580B8B-C875-45B9-8561-9EB54BE79479}">
          <p14:sldIdLst>
            <p14:sldId id="304"/>
            <p14:sldId id="416"/>
          </p14:sldIdLst>
        </p14:section>
        <p14:section name="Système NAZDAC ECUME" id="{396C917B-4D2E-43BE-BE8B-7C8B408F6947}">
          <p14:sldIdLst>
            <p14:sldId id="403"/>
            <p14:sldId id="405"/>
            <p14:sldId id="397"/>
            <p14:sldId id="479"/>
            <p14:sldId id="437"/>
            <p14:sldId id="455"/>
          </p14:sldIdLst>
        </p14:section>
        <p14:section name="Architecture détaillée du caisson" id="{9F69E00C-533D-46B0-B53B-A93586379B59}">
          <p14:sldIdLst>
            <p14:sldId id="453"/>
            <p14:sldId id="438"/>
            <p14:sldId id="450"/>
            <p14:sldId id="451"/>
            <p14:sldId id="520"/>
            <p14:sldId id="521"/>
            <p14:sldId id="427"/>
          </p14:sldIdLst>
        </p14:section>
        <p14:section name="Fonctionnement en mode nominal et dégradé du système" id="{FBE9764F-20EE-4CF6-9591-4C12AF3F6D18}">
          <p14:sldIdLst>
            <p14:sldId id="506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</p14:sldIdLst>
        </p14:section>
        <p14:section name="Alimentation et mise en route du système" id="{95DBE417-5627-4302-B394-C19875D221D9}">
          <p14:sldIdLst>
            <p14:sldId id="526"/>
            <p14:sldId id="519"/>
            <p14:sldId id="564"/>
            <p14:sldId id="569"/>
            <p14:sldId id="570"/>
            <p14:sldId id="571"/>
            <p14:sldId id="572"/>
          </p14:sldIdLst>
        </p14:section>
        <p14:section name="Mise en charge des batteries" id="{E5AFAD4A-8429-4D40-A57E-B37F4DAA9278}">
          <p14:sldIdLst>
            <p14:sldId id="542"/>
            <p14:sldId id="546"/>
            <p14:sldId id="565"/>
          </p14:sldIdLst>
        </p14:section>
        <p14:section name="Interface opérationnelle - IHM" id="{57A0EE51-F38B-4FB2-BD21-989A1D37D77E}">
          <p14:sldIdLst>
            <p14:sldId id="543"/>
            <p14:sldId id="536"/>
            <p14:sldId id="400"/>
            <p14:sldId id="500"/>
            <p14:sldId id="501"/>
            <p14:sldId id="502"/>
            <p14:sldId id="503"/>
            <p14:sldId id="575"/>
            <p14:sldId id="504"/>
            <p14:sldId id="505"/>
            <p14:sldId id="566"/>
            <p14:sldId id="456"/>
            <p14:sldId id="458"/>
          </p14:sldIdLst>
        </p14:section>
        <p14:section name="Suppression des données du VersaSync" id="{F71AEC79-AC61-41F6-802C-DE3D89076E74}">
          <p14:sldIdLst>
            <p14:sldId id="539"/>
            <p14:sldId id="529"/>
            <p14:sldId id="530"/>
          </p14:sldIdLst>
        </p14:section>
        <p14:section name="Maintenance et pannes" id="{00B4CE53-B27B-4781-89B0-A3C45F487E0F}">
          <p14:sldIdLst>
            <p14:sldId id="538"/>
            <p14:sldId id="532"/>
            <p14:sldId id="535"/>
            <p14:sldId id="576"/>
          </p14:sldIdLst>
        </p14:section>
        <p14:section name="ANNEXES" id="{43BCFDF2-28E8-4447-9BAF-B8DC08D24FB5}">
          <p14:sldIdLst>
            <p14:sldId id="555"/>
            <p14:sldId id="573"/>
            <p14:sldId id="574"/>
            <p14:sldId id="406"/>
            <p14:sldId id="407"/>
            <p14:sldId id="548"/>
            <p14:sldId id="549"/>
            <p14:sldId id="550"/>
            <p14:sldId id="551"/>
            <p14:sldId id="552"/>
            <p14:sldId id="553"/>
            <p14:sldId id="554"/>
            <p14:sldId id="5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59">
          <p15:clr>
            <a:srgbClr val="A4A3A4"/>
          </p15:clr>
        </p15:guide>
        <p15:guide id="3" orient="horz" pos="735">
          <p15:clr>
            <a:srgbClr val="A4A3A4"/>
          </p15:clr>
        </p15:guide>
        <p15:guide id="4" orient="horz" pos="463">
          <p15:clr>
            <a:srgbClr val="A4A3A4"/>
          </p15:clr>
        </p15:guide>
        <p15:guide id="5" orient="horz" pos="2913">
          <p15:clr>
            <a:srgbClr val="A4A3A4"/>
          </p15:clr>
        </p15:guide>
        <p15:guide id="6" orient="horz" pos="3094">
          <p15:clr>
            <a:srgbClr val="A4A3A4"/>
          </p15:clr>
        </p15:guide>
        <p15:guide id="7" orient="horz" pos="2595">
          <p15:clr>
            <a:srgbClr val="A4A3A4"/>
          </p15:clr>
        </p15:guide>
        <p15:guide id="8" orient="horz" pos="158">
          <p15:clr>
            <a:srgbClr val="A4A3A4"/>
          </p15:clr>
        </p15:guide>
        <p15:guide id="9" orient="horz" pos="2459">
          <p15:clr>
            <a:srgbClr val="A4A3A4"/>
          </p15:clr>
        </p15:guide>
        <p15:guide id="10" orient="horz" pos="2777">
          <p15:clr>
            <a:srgbClr val="A4A3A4"/>
          </p15:clr>
        </p15:guide>
        <p15:guide id="11" orient="horz" pos="1030">
          <p15:clr>
            <a:srgbClr val="A4A3A4"/>
          </p15:clr>
        </p15:guide>
        <p15:guide id="12" pos="2880">
          <p15:clr>
            <a:srgbClr val="A4A3A4"/>
          </p15:clr>
        </p15:guide>
        <p15:guide id="13" pos="317">
          <p15:clr>
            <a:srgbClr val="A4A3A4"/>
          </p15:clr>
        </p15:guide>
        <p15:guide id="14" pos="5103">
          <p15:clr>
            <a:srgbClr val="A4A3A4"/>
          </p15:clr>
        </p15:guide>
        <p15:guide id="15" pos="5715">
          <p15:clr>
            <a:srgbClr val="A4A3A4"/>
          </p15:clr>
        </p15:guide>
        <p15:guide id="16" pos="657">
          <p15:clr>
            <a:srgbClr val="A4A3A4"/>
          </p15:clr>
        </p15:guide>
        <p15:guide id="17" pos="748">
          <p15:clr>
            <a:srgbClr val="A4A3A4"/>
          </p15:clr>
        </p15:guide>
        <p15:guide id="18" pos="907">
          <p15:clr>
            <a:srgbClr val="A4A3A4"/>
          </p15:clr>
        </p15:guide>
        <p15:guide id="19" pos="4830">
          <p15:clr>
            <a:srgbClr val="A4A3A4"/>
          </p15:clr>
        </p15:guide>
        <p15:guide id="20" pos="5443">
          <p15:clr>
            <a:srgbClr val="A4A3A4"/>
          </p15:clr>
        </p15:guide>
        <p15:guide id="21" pos="158">
          <p15:clr>
            <a:srgbClr val="A4A3A4"/>
          </p15:clr>
        </p15:guide>
        <p15:guide id="22" pos="5602">
          <p15:clr>
            <a:srgbClr val="A4A3A4"/>
          </p15:clr>
        </p15:guide>
        <p15:guide id="23" pos="3674">
          <p15:clr>
            <a:srgbClr val="A4A3A4"/>
          </p15:clr>
        </p15:guide>
        <p15:guide id="24" pos="2086">
          <p15:clr>
            <a:srgbClr val="A4A3A4"/>
          </p15:clr>
        </p15:guide>
        <p15:guide id="25" pos="3175">
          <p15:clr>
            <a:srgbClr val="A4A3A4"/>
          </p15:clr>
        </p15:guide>
        <p15:guide id="26" pos="26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92D"/>
    <a:srgbClr val="014491"/>
    <a:srgbClr val="151716"/>
    <a:srgbClr val="FF0000"/>
    <a:srgbClr val="FCD5B4"/>
    <a:srgbClr val="0000FF"/>
    <a:srgbClr val="00B050"/>
    <a:srgbClr val="D1E6FF"/>
    <a:srgbClr val="A6A6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orient="horz" pos="259"/>
        <p:guide orient="horz" pos="735"/>
        <p:guide orient="horz" pos="463"/>
        <p:guide orient="horz" pos="2913"/>
        <p:guide orient="horz" pos="3094"/>
        <p:guide orient="horz" pos="2595"/>
        <p:guide orient="horz" pos="158"/>
        <p:guide orient="horz" pos="2459"/>
        <p:guide orient="horz" pos="2777"/>
        <p:guide orient="horz" pos="1030"/>
        <p:guide pos="2880"/>
        <p:guide pos="317"/>
        <p:guide pos="5103"/>
        <p:guide pos="5715"/>
        <p:guide pos="657"/>
        <p:guide pos="748"/>
        <p:guide pos="907"/>
        <p:guide pos="4830"/>
        <p:guide pos="5443"/>
        <p:guide pos="158"/>
        <p:guide pos="5602"/>
        <p:guide pos="3674"/>
        <p:guide pos="2086"/>
        <p:guide pos="3175"/>
        <p:guide pos="26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82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51" cy="465694"/>
          </a:xfrm>
          <a:prstGeom prst="rect">
            <a:avLst/>
          </a:prstGeom>
        </p:spPr>
        <p:txBody>
          <a:bodyPr vert="horz" lIns="61402" tIns="30701" rIns="61402" bIns="30701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1028" y="0"/>
            <a:ext cx="3038251" cy="465694"/>
          </a:xfrm>
          <a:prstGeom prst="rect">
            <a:avLst/>
          </a:prstGeom>
        </p:spPr>
        <p:txBody>
          <a:bodyPr vert="horz" lIns="61402" tIns="30701" rIns="61402" bIns="30701" rtlCol="0"/>
          <a:lstStyle>
            <a:lvl1pPr algn="r">
              <a:defRPr sz="800"/>
            </a:lvl1pPr>
          </a:lstStyle>
          <a:p>
            <a:fld id="{D35503FC-D995-4D26-851B-5CED6E456553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30706"/>
            <a:ext cx="3038251" cy="465694"/>
          </a:xfrm>
          <a:prstGeom prst="rect">
            <a:avLst/>
          </a:prstGeom>
        </p:spPr>
        <p:txBody>
          <a:bodyPr vert="horz" lIns="61402" tIns="30701" rIns="61402" bIns="30701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1028" y="8830706"/>
            <a:ext cx="3038251" cy="465694"/>
          </a:xfrm>
          <a:prstGeom prst="rect">
            <a:avLst/>
          </a:prstGeom>
        </p:spPr>
        <p:txBody>
          <a:bodyPr vert="horz" lIns="61402" tIns="30701" rIns="61402" bIns="30701" rtlCol="0" anchor="b"/>
          <a:lstStyle>
            <a:lvl1pPr algn="r">
              <a:defRPr sz="800"/>
            </a:lvl1pPr>
          </a:lstStyle>
          <a:p>
            <a:fld id="{51491086-AA5C-4405-BFFC-F60963FE63D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3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89271" tIns="44636" rIns="89271" bIns="44636" rtlCol="0"/>
          <a:lstStyle>
            <a:lvl1pPr algn="l">
              <a:defRPr sz="11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89271" tIns="44636" rIns="89271" bIns="44636" rtlCol="0"/>
          <a:lstStyle>
            <a:lvl1pPr algn="r">
              <a:defRPr sz="11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03/02/2023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2007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271" tIns="44636" rIns="89271" bIns="4463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1" y="4415792"/>
            <a:ext cx="5608320" cy="4183380"/>
          </a:xfrm>
          <a:prstGeom prst="rect">
            <a:avLst/>
          </a:prstGeom>
        </p:spPr>
        <p:txBody>
          <a:bodyPr vert="horz" lIns="89271" tIns="44636" rIns="89271" bIns="44636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89271" tIns="44636" rIns="89271" bIns="44636" rtlCol="0" anchor="b"/>
          <a:lstStyle>
            <a:lvl1pPr algn="l">
              <a:defRPr sz="11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89271" tIns="44636" rIns="89271" bIns="44636" rtlCol="0" anchor="b"/>
          <a:lstStyle>
            <a:lvl1pPr algn="r">
              <a:defRPr sz="11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608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920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1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6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9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80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88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23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65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4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76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864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355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853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088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64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438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4020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614020">
                <a:defRPr/>
              </a:pPr>
              <a:t>36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11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96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96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638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4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542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711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203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864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862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789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249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1012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126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86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91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13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770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26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98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998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47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735013"/>
            <a:ext cx="8137525" cy="1836737"/>
          </a:xfrm>
        </p:spPr>
        <p:txBody>
          <a:bodyPr anchor="b" anchorCtr="0"/>
          <a:lstStyle>
            <a:lvl1pPr algn="ctr">
              <a:defRPr sz="260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5" name="Connecteur droit 14"/>
          <p:cNvCxnSpPr/>
          <p:nvPr userDrawn="1"/>
        </p:nvCxnSpPr>
        <p:spPr bwMode="gray">
          <a:xfrm>
            <a:off x="4464000" y="2662828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03238" y="2750399"/>
            <a:ext cx="81360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65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 rot="16200000" flipH="1">
            <a:off x="-1679399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52000" y="252000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 bwMode="gray">
          <a:xfrm rot="5400000">
            <a:off x="6899400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 bwMode="gray">
          <a:xfrm rot="10800000">
            <a:off x="252000" y="4114799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735013"/>
            <a:ext cx="4392613" cy="3168650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4572000" y="735012"/>
            <a:ext cx="4068763" cy="1872149"/>
          </a:xfrm>
        </p:spPr>
        <p:txBody>
          <a:bodyPr anchor="b" anchorCtr="0"/>
          <a:lstStyle>
            <a:lvl1pPr algn="l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cxnSp>
        <p:nvCxnSpPr>
          <p:cNvPr id="13" name="Connecteur droit 12"/>
          <p:cNvCxnSpPr/>
          <p:nvPr userDrawn="1"/>
        </p:nvCxnSpPr>
        <p:spPr bwMode="gray">
          <a:xfrm>
            <a:off x="4572000" y="2751770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572000" y="2966400"/>
            <a:ext cx="406723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0" name="Rectangle 19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217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4" name="Connecteur droit 13"/>
          <p:cNvCxnSpPr/>
          <p:nvPr userDrawn="1"/>
        </p:nvCxnSpPr>
        <p:spPr bwMode="gray">
          <a:xfrm>
            <a:off x="4464000" y="3912365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044000" y="0"/>
            <a:ext cx="7056000" cy="3060001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3075806"/>
            <a:ext cx="8137525" cy="684076"/>
          </a:xfrm>
        </p:spPr>
        <p:txBody>
          <a:bodyPr anchor="b" anchorCtr="0"/>
          <a:lstStyle>
            <a:lvl1pPr algn="ctr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3312000" y="4010400"/>
            <a:ext cx="2520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fr-FR"/>
              <a:t>Jour/mois/année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4400" y="284400"/>
            <a:ext cx="1558800" cy="3600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 cap="flat">
            <a:solidFill>
              <a:schemeClr val="accent1"/>
            </a:solidFill>
            <a:miter lim="800000"/>
          </a:ln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7483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50825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23302" y="1635125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16200000">
            <a:off x="2640600" y="2687400"/>
            <a:ext cx="3132000" cy="61200"/>
          </a:xfrm>
          <a:solidFill>
            <a:schemeClr val="accent4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76000" y="1152000"/>
            <a:ext cx="4968000" cy="61200"/>
          </a:xfrm>
          <a:solidFill>
            <a:schemeClr val="accent4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4176000" y="4222800"/>
            <a:ext cx="4968000" cy="61200"/>
          </a:xfrm>
          <a:solidFill>
            <a:schemeClr val="accent4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50432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4354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9062" y="1630636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5400000">
            <a:off x="3371400" y="2687400"/>
            <a:ext cx="3132000" cy="61200"/>
          </a:xfrm>
          <a:solidFill>
            <a:schemeClr val="accent4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1152000"/>
            <a:ext cx="4968000" cy="61200"/>
          </a:xfrm>
          <a:solidFill>
            <a:schemeClr val="accent4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0" y="4222799"/>
            <a:ext cx="4968000" cy="61200"/>
          </a:xfrm>
          <a:solidFill>
            <a:schemeClr val="accent4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28000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580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94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3988" y="1131889"/>
            <a:ext cx="4429187" cy="34925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16"/>
          <p:cNvSpPr>
            <a:spLocks noGrp="1"/>
          </p:cNvSpPr>
          <p:nvPr>
            <p:ph type="pic" sz="quarter" idx="14"/>
          </p:nvPr>
        </p:nvSpPr>
        <p:spPr bwMode="gray">
          <a:xfrm>
            <a:off x="554400" y="1224000"/>
            <a:ext cx="3708000" cy="2700000"/>
          </a:xfrm>
          <a:solidFill>
            <a:schemeClr val="bg1">
              <a:lumMod val="95000"/>
            </a:schemeClr>
          </a:solidFill>
          <a:ln w="57150">
            <a:solidFill>
              <a:schemeClr val="accent4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70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pour une image  16"/>
          <p:cNvSpPr>
            <a:spLocks noGrp="1"/>
          </p:cNvSpPr>
          <p:nvPr>
            <p:ph type="pic" sz="quarter" idx="15"/>
          </p:nvPr>
        </p:nvSpPr>
        <p:spPr bwMode="gray">
          <a:xfrm>
            <a:off x="554400" y="1224000"/>
            <a:ext cx="8280000" cy="3114000"/>
          </a:xfrm>
          <a:solidFill>
            <a:schemeClr val="bg1">
              <a:lumMod val="95000"/>
            </a:schemeClr>
          </a:solidFill>
          <a:ln w="57150">
            <a:solidFill>
              <a:schemeClr val="accent4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048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735013"/>
            <a:ext cx="8137525" cy="1836737"/>
          </a:xfrm>
        </p:spPr>
        <p:txBody>
          <a:bodyPr anchor="b" anchorCtr="0"/>
          <a:lstStyle>
            <a:lvl1pPr algn="ctr">
              <a:defRPr sz="260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5" name="Connecteur droit 14"/>
          <p:cNvCxnSpPr/>
          <p:nvPr userDrawn="1"/>
        </p:nvCxnSpPr>
        <p:spPr bwMode="gray">
          <a:xfrm>
            <a:off x="4464000" y="2662828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03238" y="2750399"/>
            <a:ext cx="81360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65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 rot="16200000" flipH="1">
            <a:off x="-1679399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52000" y="252000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 bwMode="gray">
          <a:xfrm rot="5400000">
            <a:off x="6899400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 bwMode="gray">
          <a:xfrm rot="10800000">
            <a:off x="252000" y="4114799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434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735013"/>
            <a:ext cx="4392613" cy="3168650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4572000" y="735012"/>
            <a:ext cx="4068763" cy="1872149"/>
          </a:xfrm>
        </p:spPr>
        <p:txBody>
          <a:bodyPr anchor="b" anchorCtr="0"/>
          <a:lstStyle>
            <a:lvl1pPr algn="l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cxnSp>
        <p:nvCxnSpPr>
          <p:cNvPr id="13" name="Connecteur droit 12"/>
          <p:cNvCxnSpPr/>
          <p:nvPr userDrawn="1"/>
        </p:nvCxnSpPr>
        <p:spPr bwMode="gray">
          <a:xfrm>
            <a:off x="4572000" y="2751770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572000" y="2966400"/>
            <a:ext cx="406723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0" name="Rectangle 19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053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4" name="Connecteur droit 13"/>
          <p:cNvCxnSpPr/>
          <p:nvPr userDrawn="1"/>
        </p:nvCxnSpPr>
        <p:spPr bwMode="gray">
          <a:xfrm>
            <a:off x="4464000" y="3912365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044000" y="0"/>
            <a:ext cx="7056000" cy="3060001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3075806"/>
            <a:ext cx="8137525" cy="684076"/>
          </a:xfrm>
        </p:spPr>
        <p:txBody>
          <a:bodyPr anchor="b" anchorCtr="0"/>
          <a:lstStyle>
            <a:lvl1pPr algn="ctr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3312000" y="4010400"/>
            <a:ext cx="2520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fr-FR"/>
              <a:t>Jour/mois/année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4400" y="284400"/>
            <a:ext cx="1558800" cy="3600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 cap="flat">
            <a:solidFill>
              <a:schemeClr val="accent1"/>
            </a:solidFill>
            <a:miter lim="800000"/>
          </a:ln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29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735013"/>
            <a:ext cx="4392613" cy="3168650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4572000" y="735012"/>
            <a:ext cx="4068763" cy="1872149"/>
          </a:xfrm>
        </p:spPr>
        <p:txBody>
          <a:bodyPr anchor="b" anchorCtr="0"/>
          <a:lstStyle>
            <a:lvl1pPr algn="l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cxnSp>
        <p:nvCxnSpPr>
          <p:cNvPr id="13" name="Connecteur droit 12"/>
          <p:cNvCxnSpPr/>
          <p:nvPr userDrawn="1"/>
        </p:nvCxnSpPr>
        <p:spPr bwMode="gray">
          <a:xfrm>
            <a:off x="4572000" y="2751770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572000" y="2966400"/>
            <a:ext cx="406723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15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50825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23302" y="1635125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16200000">
            <a:off x="2640600" y="2687400"/>
            <a:ext cx="3132000" cy="61200"/>
          </a:xfrm>
          <a:solidFill>
            <a:schemeClr val="accent5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76000" y="1152000"/>
            <a:ext cx="4968000" cy="61200"/>
          </a:xfrm>
          <a:solidFill>
            <a:schemeClr val="accent5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4176000" y="4222800"/>
            <a:ext cx="4968000" cy="61200"/>
          </a:xfrm>
          <a:solidFill>
            <a:schemeClr val="accent5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50432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5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04331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9062" y="1630636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5400000">
            <a:off x="3371400" y="2687400"/>
            <a:ext cx="3132000" cy="61200"/>
          </a:xfrm>
          <a:solidFill>
            <a:schemeClr val="accent5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1152000"/>
            <a:ext cx="4968000" cy="61200"/>
          </a:xfrm>
          <a:solidFill>
            <a:schemeClr val="accent5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0" y="4222799"/>
            <a:ext cx="4968000" cy="61200"/>
          </a:xfrm>
          <a:solidFill>
            <a:schemeClr val="accent5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28000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5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0228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237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3988" y="1131889"/>
            <a:ext cx="4429187" cy="34925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16"/>
          <p:cNvSpPr>
            <a:spLocks noGrp="1"/>
          </p:cNvSpPr>
          <p:nvPr>
            <p:ph type="pic" sz="quarter" idx="14"/>
          </p:nvPr>
        </p:nvSpPr>
        <p:spPr bwMode="gray">
          <a:xfrm>
            <a:off x="554400" y="1224000"/>
            <a:ext cx="3708000" cy="2700000"/>
          </a:xfrm>
          <a:solidFill>
            <a:schemeClr val="bg1">
              <a:lumMod val="95000"/>
            </a:schemeClr>
          </a:solidFill>
          <a:ln w="57150">
            <a:solidFill>
              <a:schemeClr val="accent5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970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pour une image  16"/>
          <p:cNvSpPr>
            <a:spLocks noGrp="1"/>
          </p:cNvSpPr>
          <p:nvPr>
            <p:ph type="pic" sz="quarter" idx="15"/>
          </p:nvPr>
        </p:nvSpPr>
        <p:spPr bwMode="gray">
          <a:xfrm>
            <a:off x="554400" y="1224000"/>
            <a:ext cx="8280000" cy="3114000"/>
          </a:xfrm>
          <a:solidFill>
            <a:schemeClr val="bg1">
              <a:lumMod val="95000"/>
            </a:schemeClr>
          </a:solidFill>
          <a:ln w="57150">
            <a:solidFill>
              <a:schemeClr val="accent5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1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735013"/>
            <a:ext cx="8137525" cy="1836737"/>
          </a:xfrm>
        </p:spPr>
        <p:txBody>
          <a:bodyPr anchor="b" anchorCtr="0"/>
          <a:lstStyle>
            <a:lvl1pPr algn="ctr">
              <a:defRPr sz="260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5" name="Connecteur droit 14"/>
          <p:cNvCxnSpPr/>
          <p:nvPr userDrawn="1"/>
        </p:nvCxnSpPr>
        <p:spPr bwMode="gray">
          <a:xfrm>
            <a:off x="4464000" y="2662828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03238" y="2750399"/>
            <a:ext cx="81360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65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 rot="16200000" flipH="1">
            <a:off x="-1679399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52000" y="252000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 bwMode="gray">
          <a:xfrm rot="5400000">
            <a:off x="6899400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 bwMode="gray">
          <a:xfrm rot="10800000">
            <a:off x="252000" y="4114799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735013"/>
            <a:ext cx="4392613" cy="3168650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4572000" y="735012"/>
            <a:ext cx="4068763" cy="1872149"/>
          </a:xfrm>
        </p:spPr>
        <p:txBody>
          <a:bodyPr anchor="b" anchorCtr="0"/>
          <a:lstStyle>
            <a:lvl1pPr algn="l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cxnSp>
        <p:nvCxnSpPr>
          <p:cNvPr id="13" name="Connecteur droit 12"/>
          <p:cNvCxnSpPr/>
          <p:nvPr userDrawn="1"/>
        </p:nvCxnSpPr>
        <p:spPr bwMode="gray">
          <a:xfrm>
            <a:off x="4572000" y="2751770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572000" y="2966400"/>
            <a:ext cx="406723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0" name="Rectangle 19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3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4" name="Connecteur droit 13"/>
          <p:cNvCxnSpPr/>
          <p:nvPr userDrawn="1"/>
        </p:nvCxnSpPr>
        <p:spPr bwMode="gray">
          <a:xfrm>
            <a:off x="4464000" y="3912365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044000" y="0"/>
            <a:ext cx="7056000" cy="3060001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3075806"/>
            <a:ext cx="8137525" cy="684076"/>
          </a:xfrm>
        </p:spPr>
        <p:txBody>
          <a:bodyPr anchor="b" anchorCtr="0"/>
          <a:lstStyle>
            <a:lvl1pPr algn="ctr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3312000" y="4010400"/>
            <a:ext cx="2520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fr-FR"/>
              <a:t>Jour/mois/année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4400" y="284400"/>
            <a:ext cx="1558800" cy="3600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 cap="flat">
            <a:solidFill>
              <a:schemeClr val="accent1"/>
            </a:solidFill>
            <a:miter lim="800000"/>
          </a:ln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416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50825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23302" y="1635125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16200000">
            <a:off x="2640600" y="2687400"/>
            <a:ext cx="3132000" cy="61200"/>
          </a:xfrm>
          <a:solidFill>
            <a:schemeClr val="accent6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76000" y="1152000"/>
            <a:ext cx="4968000" cy="61200"/>
          </a:xfrm>
          <a:solidFill>
            <a:schemeClr val="accent6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4176000" y="4222800"/>
            <a:ext cx="4968000" cy="61200"/>
          </a:xfrm>
          <a:solidFill>
            <a:schemeClr val="accent6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50432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6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51762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9062" y="1630636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5400000">
            <a:off x="3371400" y="2687400"/>
            <a:ext cx="3132000" cy="61200"/>
          </a:xfrm>
          <a:solidFill>
            <a:schemeClr val="accent6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1152000"/>
            <a:ext cx="4968000" cy="61200"/>
          </a:xfrm>
          <a:solidFill>
            <a:schemeClr val="accent6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0" y="4222799"/>
            <a:ext cx="4968000" cy="61200"/>
          </a:xfrm>
          <a:solidFill>
            <a:schemeClr val="accent6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28000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6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9250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4" name="Connecteur droit 13"/>
          <p:cNvCxnSpPr/>
          <p:nvPr userDrawn="1"/>
        </p:nvCxnSpPr>
        <p:spPr bwMode="gray">
          <a:xfrm>
            <a:off x="4464000" y="3912365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044000" y="0"/>
            <a:ext cx="7056000" cy="3060001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3075806"/>
            <a:ext cx="8137525" cy="684076"/>
          </a:xfrm>
        </p:spPr>
        <p:txBody>
          <a:bodyPr anchor="b" anchorCtr="0"/>
          <a:lstStyle>
            <a:lvl1pPr algn="ctr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3312000" y="4010400"/>
            <a:ext cx="2520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fr-FR"/>
              <a:t>Jour/mois/année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4400" y="284400"/>
            <a:ext cx="1558800" cy="3600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 cap="flat">
            <a:solidFill>
              <a:schemeClr val="accent1"/>
            </a:solidFill>
            <a:miter lim="800000"/>
          </a:ln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54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899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3988" y="1131889"/>
            <a:ext cx="4429187" cy="34925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16"/>
          <p:cNvSpPr>
            <a:spLocks noGrp="1"/>
          </p:cNvSpPr>
          <p:nvPr>
            <p:ph type="pic" sz="quarter" idx="14"/>
          </p:nvPr>
        </p:nvSpPr>
        <p:spPr bwMode="gray">
          <a:xfrm>
            <a:off x="554400" y="1224000"/>
            <a:ext cx="3708000" cy="2700000"/>
          </a:xfrm>
          <a:solidFill>
            <a:schemeClr val="bg1">
              <a:lumMod val="95000"/>
            </a:schemeClr>
          </a:solidFill>
          <a:ln w="57150">
            <a:solidFill>
              <a:schemeClr val="accent6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802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pour une image  16"/>
          <p:cNvSpPr>
            <a:spLocks noGrp="1"/>
          </p:cNvSpPr>
          <p:nvPr>
            <p:ph type="pic" sz="quarter" idx="15"/>
          </p:nvPr>
        </p:nvSpPr>
        <p:spPr bwMode="gray">
          <a:xfrm>
            <a:off x="554400" y="1224000"/>
            <a:ext cx="8280000" cy="3114000"/>
          </a:xfrm>
          <a:solidFill>
            <a:schemeClr val="bg1">
              <a:lumMod val="95000"/>
            </a:schemeClr>
          </a:solidFill>
          <a:ln w="57150">
            <a:solidFill>
              <a:schemeClr val="accent6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849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picture_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 userDrawn="1"/>
        </p:nvCxnSpPr>
        <p:spPr bwMode="gray">
          <a:xfrm>
            <a:off x="4464000" y="3912365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fr-FR" noProof="0"/>
              <a:t>Safran Electronic &amp; Defense</a:t>
            </a:r>
            <a:endParaRPr lang="en-US" noProof="0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044000" y="0"/>
            <a:ext cx="7056000" cy="3060001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en-US" noProof="0"/>
              <a:t>Select the icon to insert a picture then if needed place the visual into background position (Right click with the mouse / Send to back)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3075806"/>
            <a:ext cx="8137525" cy="684076"/>
          </a:xfrm>
        </p:spPr>
        <p:txBody>
          <a:bodyPr anchor="b" anchorCtr="0"/>
          <a:lstStyle>
            <a:lvl1pPr algn="ctr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3312000" y="4010400"/>
            <a:ext cx="2520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fr-FR" noProof="0"/>
              <a:t>Jour/mois/année</a:t>
            </a:r>
            <a:endParaRPr lang="en-US" noProof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4400" y="284400"/>
            <a:ext cx="1558800" cy="360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 cap="flat">
            <a:solidFill>
              <a:schemeClr val="accent1"/>
            </a:solidFill>
            <a:miter lim="800000"/>
          </a:ln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72000" y="4224750"/>
            <a:ext cx="1800000" cy="720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 bwMode="gray">
          <a:xfrm>
            <a:off x="503238" y="4959801"/>
            <a:ext cx="7164387" cy="18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</p:spTree>
    <p:extLst>
      <p:ext uri="{BB962C8B-B14F-4D97-AF65-F5344CB8AC3E}">
        <p14:creationId xmlns:p14="http://schemas.microsoft.com/office/powerpoint/2010/main" val="2783494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78599" y="4686209"/>
            <a:ext cx="1440000" cy="43322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21D9EE-E2B5-FE4E-B6EC-89ED82829223}"/>
              </a:ext>
            </a:extLst>
          </p:cNvPr>
          <p:cNvSpPr/>
          <p:nvPr userDrawn="1"/>
        </p:nvSpPr>
        <p:spPr>
          <a:xfrm>
            <a:off x="-1" y="947797"/>
            <a:ext cx="9144001" cy="356528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sx="96000" sy="96000" algn="ctr" rotWithShape="0">
              <a:schemeClr val="tx1">
                <a:lumMod val="95000"/>
                <a:lumOff val="5000"/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204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9062" y="1630636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5400000">
            <a:off x="3371400" y="2687400"/>
            <a:ext cx="3132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11520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0" y="4222799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28000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20712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50825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23302" y="1635125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16200000">
            <a:off x="2640600" y="2687400"/>
            <a:ext cx="3132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76000" y="11520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4176000" y="42228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50432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63178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411163"/>
            <a:ext cx="8137525" cy="2160587"/>
          </a:xfrm>
        </p:spPr>
        <p:txBody>
          <a:bodyPr anchor="b" anchorCtr="0"/>
          <a:lstStyle>
            <a:lvl1pPr algn="ctr">
              <a:defRPr sz="260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5" name="Connecteur droit 14"/>
          <p:cNvCxnSpPr/>
          <p:nvPr userDrawn="1"/>
        </p:nvCxnSpPr>
        <p:spPr bwMode="gray">
          <a:xfrm>
            <a:off x="4464000" y="2662828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03238" y="2750399"/>
            <a:ext cx="81360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65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 rot="16200000" flipH="1">
            <a:off x="-1679399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52000" y="252000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 bwMode="gray">
          <a:xfrm rot="5400000">
            <a:off x="6899400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 bwMode="gray">
          <a:xfrm rot="10800000">
            <a:off x="252000" y="4114799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439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735013"/>
            <a:ext cx="4392613" cy="3168650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4572000" y="411162"/>
            <a:ext cx="4068763" cy="2196000"/>
          </a:xfrm>
        </p:spPr>
        <p:txBody>
          <a:bodyPr anchor="b" anchorCtr="0"/>
          <a:lstStyle>
            <a:lvl1pPr algn="l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cxnSp>
        <p:nvCxnSpPr>
          <p:cNvPr id="13" name="Connecteur droit 12"/>
          <p:cNvCxnSpPr/>
          <p:nvPr userDrawn="1"/>
        </p:nvCxnSpPr>
        <p:spPr bwMode="gray">
          <a:xfrm>
            <a:off x="4572000" y="2751770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572000" y="2966400"/>
            <a:ext cx="406723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826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4" name="Connecteur droit 13"/>
          <p:cNvCxnSpPr/>
          <p:nvPr userDrawn="1"/>
        </p:nvCxnSpPr>
        <p:spPr bwMode="gray">
          <a:xfrm>
            <a:off x="4464000" y="3912365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044000" y="0"/>
            <a:ext cx="7056000" cy="3060001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 rot="16200000">
            <a:off x="-1679399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2000" y="252000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16" hasCustomPrompt="1"/>
          </p:nvPr>
        </p:nvSpPr>
        <p:spPr bwMode="gray">
          <a:xfrm rot="10800000">
            <a:off x="252000" y="4114799"/>
            <a:ext cx="8640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 rot="5400000">
            <a:off x="6899400" y="2183400"/>
            <a:ext cx="3924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3075806"/>
            <a:ext cx="8137525" cy="684076"/>
          </a:xfrm>
        </p:spPr>
        <p:txBody>
          <a:bodyPr anchor="b" anchorCtr="0"/>
          <a:lstStyle>
            <a:lvl1pPr algn="ctr">
              <a:defRPr sz="185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3312000" y="4010400"/>
            <a:ext cx="2520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fr-FR"/>
              <a:t>Jour/mois/année</a:t>
            </a:r>
          </a:p>
        </p:txBody>
      </p:sp>
    </p:spTree>
    <p:extLst>
      <p:ext uri="{BB962C8B-B14F-4D97-AF65-F5344CB8AC3E}">
        <p14:creationId xmlns:p14="http://schemas.microsoft.com/office/powerpoint/2010/main" val="364952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50825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23302" y="1635125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16200000">
            <a:off x="2640600" y="2687400"/>
            <a:ext cx="3132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76000" y="11520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4176000" y="42228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50432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9268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50825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23302" y="1635125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16200000">
            <a:off x="2640600" y="2687400"/>
            <a:ext cx="3132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176000" y="11520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4176000" y="42228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50432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9444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9062" y="1630636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5400000">
            <a:off x="3371400" y="2687400"/>
            <a:ext cx="3132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11520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0" y="4222799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28000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18271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3988" y="1131889"/>
            <a:ext cx="4429187" cy="34925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16"/>
          <p:cNvSpPr>
            <a:spLocks noGrp="1"/>
          </p:cNvSpPr>
          <p:nvPr>
            <p:ph type="pic" sz="quarter" idx="14"/>
          </p:nvPr>
        </p:nvSpPr>
        <p:spPr bwMode="gray">
          <a:xfrm>
            <a:off x="554400" y="1224000"/>
            <a:ext cx="3708000" cy="2700000"/>
          </a:xfrm>
          <a:solidFill>
            <a:schemeClr val="bg1">
              <a:lumMod val="95000"/>
            </a:schemeClr>
          </a:solidFill>
          <a:ln w="57150">
            <a:solidFill>
              <a:schemeClr val="accent1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04730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pour une image  16"/>
          <p:cNvSpPr>
            <a:spLocks noGrp="1"/>
          </p:cNvSpPr>
          <p:nvPr>
            <p:ph type="pic" sz="quarter" idx="15"/>
          </p:nvPr>
        </p:nvSpPr>
        <p:spPr bwMode="gray">
          <a:xfrm>
            <a:off x="554400" y="1224000"/>
            <a:ext cx="8280000" cy="3114000"/>
          </a:xfrm>
          <a:solidFill>
            <a:schemeClr val="bg1">
              <a:lumMod val="95000"/>
            </a:schemeClr>
          </a:solidFill>
          <a:ln w="57150">
            <a:solidFill>
              <a:schemeClr val="accent1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33328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88" y="1717923"/>
            <a:ext cx="2157824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2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899592" cy="8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pour une image 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250824"/>
            <a:ext cx="4321175" cy="4157664"/>
          </a:xfrm>
          <a:solidFill>
            <a:schemeClr val="bg1">
              <a:lumMod val="95000"/>
            </a:schemeClr>
          </a:solidFill>
        </p:spPr>
        <p:txBody>
          <a:bodyPr lIns="360000" tIns="108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sz="1000" b="0"/>
            </a:lvl1pPr>
          </a:lstStyle>
          <a:p>
            <a:r>
              <a:rPr lang="fr-FR" noProof="0"/>
              <a:t>Sélectionner l’icône pour insérer une image, puis si besoin disposer l’image en arrière plan (Sélectionner l’image avec le bouton droit de la souris / Mettre à l’arrière plan)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9062" y="1630636"/>
            <a:ext cx="3852862" cy="248443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cap="all" baseline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23" hasCustomPrompt="1"/>
          </p:nvPr>
        </p:nvSpPr>
        <p:spPr bwMode="gray">
          <a:xfrm rot="5400000">
            <a:off x="3371400" y="2687400"/>
            <a:ext cx="3132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0" y="1152000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5" hasCustomPrompt="1"/>
          </p:nvPr>
        </p:nvSpPr>
        <p:spPr bwMode="gray">
          <a:xfrm rot="10800000">
            <a:off x="0" y="4222799"/>
            <a:ext cx="4968000" cy="61200"/>
          </a:xfrm>
          <a:solidFill>
            <a:schemeClr val="accent1"/>
          </a:solidFill>
          <a:ln w="57150">
            <a:noFill/>
            <a:miter lim="800000"/>
          </a:ln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28000" y="250824"/>
            <a:ext cx="585664" cy="1195200"/>
          </a:xfrm>
          <a:solidFill>
            <a:schemeClr val="bg1"/>
          </a:solidFill>
        </p:spPr>
        <p:txBody>
          <a:bodyPr wrap="none" lIns="36000" tIns="36000" rIns="36000" bIns="36000" anchor="b" anchorCtr="0">
            <a:sp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979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3988" y="1131889"/>
            <a:ext cx="4429187" cy="34925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16"/>
          <p:cNvSpPr>
            <a:spLocks noGrp="1"/>
          </p:cNvSpPr>
          <p:nvPr>
            <p:ph type="pic" sz="quarter" idx="14"/>
          </p:nvPr>
        </p:nvSpPr>
        <p:spPr bwMode="gray">
          <a:xfrm>
            <a:off x="554400" y="1224000"/>
            <a:ext cx="3708000" cy="2700000"/>
          </a:xfrm>
          <a:solidFill>
            <a:schemeClr val="bg1">
              <a:lumMod val="95000"/>
            </a:schemeClr>
          </a:solidFill>
          <a:ln w="57150">
            <a:solidFill>
              <a:schemeClr val="accent1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14786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pour une image  16"/>
          <p:cNvSpPr>
            <a:spLocks noGrp="1"/>
          </p:cNvSpPr>
          <p:nvPr>
            <p:ph type="pic" sz="quarter" idx="15"/>
          </p:nvPr>
        </p:nvSpPr>
        <p:spPr bwMode="gray">
          <a:xfrm>
            <a:off x="554400" y="1224000"/>
            <a:ext cx="8280000" cy="3114000"/>
          </a:xfrm>
          <a:solidFill>
            <a:schemeClr val="bg1">
              <a:lumMod val="95000"/>
            </a:schemeClr>
          </a:solidFill>
          <a:ln w="57150">
            <a:solidFill>
              <a:schemeClr val="accent1"/>
            </a:solidFill>
            <a:miter lim="800000"/>
          </a:ln>
        </p:spPr>
        <p:txBody>
          <a:bodyPr lIns="360000" tIns="1080000" rIns="360000" anchor="ctr" anchorCtr="0"/>
          <a:lstStyle>
            <a:lvl1pPr algn="ctr">
              <a:defRPr sz="1000" b="0"/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228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88" y="1717923"/>
            <a:ext cx="2157824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72000" y="4320000"/>
            <a:ext cx="1800000" cy="72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03238" y="735013"/>
            <a:ext cx="8137525" cy="1836737"/>
          </a:xfrm>
        </p:spPr>
        <p:txBody>
          <a:bodyPr anchor="b" anchorCtr="0"/>
          <a:lstStyle>
            <a:lvl1pPr algn="ctr">
              <a:defRPr sz="2600" cap="all" baseline="0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87338" y="4959801"/>
            <a:ext cx="8569325" cy="1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cxnSp>
        <p:nvCxnSpPr>
          <p:cNvPr id="15" name="Connecteur droit 14"/>
          <p:cNvCxnSpPr/>
          <p:nvPr userDrawn="1"/>
        </p:nvCxnSpPr>
        <p:spPr bwMode="gray">
          <a:xfrm>
            <a:off x="4464000" y="2662828"/>
            <a:ext cx="21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03238" y="2750399"/>
            <a:ext cx="81360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650">
                <a:solidFill>
                  <a:schemeClr val="accent2"/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" y="4911724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" y="4911725"/>
            <a:ext cx="250826" cy="23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 rot="16200000" flipH="1">
            <a:off x="-1679399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52000" y="252000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 bwMode="gray">
          <a:xfrm rot="5400000">
            <a:off x="6899400" y="2183400"/>
            <a:ext cx="3924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 bwMode="gray">
          <a:xfrm rot="10800000">
            <a:off x="252000" y="4114799"/>
            <a:ext cx="8640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3794400" y="284400"/>
            <a:ext cx="1558800" cy="36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1214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13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03238" y="411163"/>
            <a:ext cx="8389937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131889"/>
            <a:ext cx="7921625" cy="3492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4911725"/>
            <a:ext cx="503239" cy="231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03239" y="4624388"/>
            <a:ext cx="7164386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gray">
          <a:xfrm>
            <a:off x="503238" y="4959801"/>
            <a:ext cx="7164387" cy="18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678599" y="4712400"/>
            <a:ext cx="1440000" cy="433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000" y="252000"/>
            <a:ext cx="61200" cy="3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2000" y="252000"/>
            <a:ext cx="39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1" r:id="rId3"/>
    <p:sldLayoutId id="2147483812" r:id="rId4"/>
    <p:sldLayoutId id="2147483897" r:id="rId5"/>
    <p:sldLayoutId id="2147483814" r:id="rId6"/>
    <p:sldLayoutId id="2147483815" r:id="rId7"/>
    <p:sldLayoutId id="2147483925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itchFamily="34" charset="0"/>
        <a:buNone/>
        <a:defRPr sz="14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 2" panose="05020102010507070707" pitchFamily="18" charset="2"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SzPct val="100000"/>
        <a:buFont typeface="Wingdings 2" panose="05020102010507070707" pitchFamily="18" charset="2"/>
        <a:buChar char="¿"/>
        <a:defRPr sz="11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Arial Black" panose="020B0A04020102020204" pitchFamily="34" charset="0"/>
        <a:buChar char="&gt;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Wingdings" panose="05000000000000000000" pitchFamily="2" charset="2"/>
        <a:buChar char="w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03238" y="411163"/>
            <a:ext cx="8389937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131889"/>
            <a:ext cx="7921625" cy="3492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4911725"/>
            <a:ext cx="503239" cy="231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03239" y="4624388"/>
            <a:ext cx="7164386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gray">
          <a:xfrm>
            <a:off x="503238" y="4959801"/>
            <a:ext cx="7164387" cy="18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678599" y="4712400"/>
            <a:ext cx="1440000" cy="433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000" y="252000"/>
            <a:ext cx="61200" cy="39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2000" y="252000"/>
            <a:ext cx="396000" cy="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945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itchFamily="34" charset="0"/>
        <a:buNone/>
        <a:defRPr sz="14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 2" panose="05020102010507070707" pitchFamily="18" charset="2"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SzPct val="100000"/>
        <a:buFont typeface="Wingdings 2" panose="05020102010507070707" pitchFamily="18" charset="2"/>
        <a:buChar char="¿"/>
        <a:defRPr sz="11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Arial Black" panose="020B0A04020102020204" pitchFamily="34" charset="0"/>
        <a:buChar char="&gt;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Wingdings" panose="05000000000000000000" pitchFamily="2" charset="2"/>
        <a:buChar char="w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03238" y="411163"/>
            <a:ext cx="8389937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131889"/>
            <a:ext cx="7921625" cy="3492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4911725"/>
            <a:ext cx="503239" cy="231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03239" y="4624388"/>
            <a:ext cx="7164386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gray">
          <a:xfrm>
            <a:off x="503238" y="4959801"/>
            <a:ext cx="7164387" cy="18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678599" y="4712400"/>
            <a:ext cx="1440000" cy="433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000" y="252000"/>
            <a:ext cx="61200" cy="3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2000" y="252000"/>
            <a:ext cx="396000" cy="6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5750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itchFamily="34" charset="0"/>
        <a:buNone/>
        <a:defRPr sz="14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 2" panose="05020102010507070707" pitchFamily="18" charset="2"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SzPct val="100000"/>
        <a:buFont typeface="Wingdings 2" panose="05020102010507070707" pitchFamily="18" charset="2"/>
        <a:buChar char="¿"/>
        <a:defRPr sz="11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Arial Black" panose="020B0A04020102020204" pitchFamily="34" charset="0"/>
        <a:buChar char="&gt;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Wingdings" panose="05000000000000000000" pitchFamily="2" charset="2"/>
        <a:buChar char="w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03238" y="411163"/>
            <a:ext cx="8389937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131889"/>
            <a:ext cx="7921625" cy="3492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4911725"/>
            <a:ext cx="503239" cy="231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03239" y="4624388"/>
            <a:ext cx="7164386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gray">
          <a:xfrm>
            <a:off x="503238" y="4959801"/>
            <a:ext cx="7164387" cy="18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678599" y="4712400"/>
            <a:ext cx="1440000" cy="433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000" y="252000"/>
            <a:ext cx="612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2000" y="252000"/>
            <a:ext cx="396000" cy="6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3753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itchFamily="34" charset="0"/>
        <a:buNone/>
        <a:defRPr sz="14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 2" panose="05020102010507070707" pitchFamily="18" charset="2"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SzPct val="100000"/>
        <a:buFont typeface="Wingdings 2" panose="05020102010507070707" pitchFamily="18" charset="2"/>
        <a:buChar char="¿"/>
        <a:defRPr sz="11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Arial Black" panose="020B0A04020102020204" pitchFamily="34" charset="0"/>
        <a:buChar char="&gt;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Wingdings" panose="05000000000000000000" pitchFamily="2" charset="2"/>
        <a:buChar char="w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03238" y="411163"/>
            <a:ext cx="8389937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131889"/>
            <a:ext cx="7921625" cy="3492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4911725"/>
            <a:ext cx="503239" cy="231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03239" y="4624388"/>
            <a:ext cx="7164386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accent2"/>
                </a:solidFill>
              </a:defRPr>
            </a:lvl1pPr>
          </a:lstStyle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2000" y="252000"/>
            <a:ext cx="61200" cy="3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2000" y="252000"/>
            <a:ext cx="39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533941" y="4911725"/>
            <a:ext cx="2584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>
                <a:solidFill>
                  <a:srgbClr val="C00000"/>
                </a:solidFill>
              </a:rPr>
              <a:t>CONFIDENTIEL – DIFFUSION RESTREINTE  </a:t>
            </a:r>
          </a:p>
        </p:txBody>
      </p:sp>
      <p:sp>
        <p:nvSpPr>
          <p:cNvPr id="8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5040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itchFamily="34" charset="0"/>
        <a:buNone/>
        <a:defRPr sz="14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 2" panose="05020102010507070707" pitchFamily="18" charset="2"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SzPct val="100000"/>
        <a:buFont typeface="Wingdings 2" panose="05020102010507070707" pitchFamily="18" charset="2"/>
        <a:buChar char="¿"/>
        <a:defRPr sz="11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Arial Black" panose="020B0A04020102020204" pitchFamily="34" charset="0"/>
        <a:buChar char="&gt;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Wingdings" panose="05000000000000000000" pitchFamily="2" charset="2"/>
        <a:buChar char="w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03238" y="411163"/>
            <a:ext cx="8389937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131889"/>
            <a:ext cx="7921625" cy="3492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4911725"/>
            <a:ext cx="503239" cy="231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03239" y="4624388"/>
            <a:ext cx="7164386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accent2"/>
                </a:solidFill>
              </a:defRPr>
            </a:lvl1pPr>
          </a:lstStyle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50825" y="4624389"/>
            <a:ext cx="235174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gray">
          <a:xfrm>
            <a:off x="503238" y="4959801"/>
            <a:ext cx="7164387" cy="18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fr-FR" sz="600">
                <a:solidFill>
                  <a:schemeClr val="accent2"/>
                </a:solidFill>
              </a:rPr>
              <a:t>Ce document et les informations qu’il contient sont la propriété de Safran. Ils ne doivent pas être copiés ni communiqués à un tiers sans l’autorisation préalable et écrite de Safran.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678599" y="4712400"/>
            <a:ext cx="1440000" cy="433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000" y="252000"/>
            <a:ext cx="61200" cy="3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2000" y="252000"/>
            <a:ext cx="39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939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1" r:id="rId6"/>
    <p:sldLayoutId id="2147483952" r:id="rId7"/>
    <p:sldLayoutId id="2147483953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itchFamily="34" charset="0"/>
        <a:buNone/>
        <a:defRPr sz="14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 2" panose="05020102010507070707" pitchFamily="18" charset="2"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SzPct val="100000"/>
        <a:buFont typeface="Wingdings 2" panose="05020102010507070707" pitchFamily="18" charset="2"/>
        <a:buChar char="¿"/>
        <a:defRPr sz="11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Arial Black" panose="020B0A04020102020204" pitchFamily="34" charset="0"/>
        <a:buChar char="&gt;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 typeface="Wingdings" panose="05000000000000000000" pitchFamily="2" charset="2"/>
        <a:buChar char="w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3" Type="http://schemas.openxmlformats.org/officeDocument/2006/relationships/image" Target="../media/image10.png"/><Relationship Id="rId7" Type="http://schemas.microsoft.com/office/2007/relationships/hdphoto" Target="../media/hdphoto14.wdp"/><Relationship Id="rId12" Type="http://schemas.openxmlformats.org/officeDocument/2006/relationships/image" Target="../media/image84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6.emf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microsoft.com/office/2007/relationships/hdphoto" Target="../media/hdphoto1.wdp"/><Relationship Id="rId15" Type="http://schemas.microsoft.com/office/2007/relationships/hdphoto" Target="../media/hdphoto17.wdp"/><Relationship Id="rId10" Type="http://schemas.openxmlformats.org/officeDocument/2006/relationships/image" Target="../media/image82.png"/><Relationship Id="rId19" Type="http://schemas.openxmlformats.org/officeDocument/2006/relationships/image" Target="../media/image88.png"/><Relationship Id="rId4" Type="http://schemas.openxmlformats.org/officeDocument/2006/relationships/image" Target="../media/image8.png"/><Relationship Id="rId9" Type="http://schemas.microsoft.com/office/2007/relationships/hdphoto" Target="../media/hdphoto15.wdp"/><Relationship Id="rId1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9.wdp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6.emf"/><Relationship Id="rId7" Type="http://schemas.microsoft.com/office/2007/relationships/hdphoto" Target="../media/hdphoto18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microsoft.com/office/2007/relationships/hdphoto" Target="../media/hdphoto20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3.emf"/><Relationship Id="rId5" Type="http://schemas.microsoft.com/office/2007/relationships/hdphoto" Target="../media/hdphoto21.wdp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0" r="-1800" b="15001"/>
          <a:stretch/>
        </p:blipFill>
        <p:spPr>
          <a:xfrm>
            <a:off x="2255680" y="314004"/>
            <a:ext cx="4632641" cy="24209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7" y="2859781"/>
            <a:ext cx="8064896" cy="687935"/>
          </a:xfrm>
        </p:spPr>
        <p:txBody>
          <a:bodyPr/>
          <a:lstStyle/>
          <a:p>
            <a:r>
              <a:rPr lang="fr-FR"/>
              <a:t>FORMATION NAZDAC</a:t>
            </a:r>
            <a:br>
              <a:rPr lang="fr-FR"/>
            </a:br>
            <a:r>
              <a:rPr lang="fr-FR" sz="2000" err="1"/>
              <a:t>alfusco</a:t>
            </a:r>
            <a:r>
              <a:rPr lang="fr-FR" sz="2000"/>
              <a:t> &amp; SAFRAN PNT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67544" y="3875611"/>
            <a:ext cx="8136000" cy="1036113"/>
          </a:xfrm>
        </p:spPr>
        <p:txBody>
          <a:bodyPr/>
          <a:lstStyle/>
          <a:p>
            <a:r>
              <a:rPr lang="fr-FR" dirty="0"/>
              <a:t>08/02/2023 et 09/02/2023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" b="100000" l="0" r="100000">
                        <a14:foregroundMark x1="80575" y1="80712" x2="97423" y2="73887"/>
                        <a14:foregroundMark x1="97027" y1="73887" x2="87215" y2="57122"/>
                        <a14:foregroundMark x1="8424" y1="63947" x2="7730" y2="61276"/>
                        <a14:foregroundMark x1="8424" y1="61721" x2="13677" y2="57122"/>
                      </a14:backgroundRemoval>
                    </a14:imgEffect>
                  </a14:imgLayer>
                </a14:imgProps>
              </a:ext>
            </a:extLst>
          </a:blip>
          <a:srcRect l="4147"/>
          <a:stretch/>
        </p:blipFill>
        <p:spPr>
          <a:xfrm>
            <a:off x="7007161" y="411511"/>
            <a:ext cx="1741888" cy="12241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r="351" b="6174"/>
          <a:stretch/>
        </p:blipFill>
        <p:spPr>
          <a:xfrm>
            <a:off x="3745288" y="257875"/>
            <a:ext cx="1656636" cy="415555"/>
          </a:xfrm>
          <a:prstGeom prst="rect">
            <a:avLst/>
          </a:prstGeom>
        </p:spPr>
      </p:pic>
      <p:pic>
        <p:nvPicPr>
          <p:cNvPr id="11" name="Espace réservé du contenu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411511"/>
            <a:ext cx="1623321" cy="16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0445"/>
            <a:ext cx="9108000" cy="364268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88379"/>
          </a:xfrm>
        </p:spPr>
        <p:txBody>
          <a:bodyPr/>
          <a:lstStyle/>
          <a:p>
            <a:r>
              <a:rPr lang="fr-FR"/>
              <a:t>Architecture Fonctionnelle détaillée	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172400" y="4444036"/>
            <a:ext cx="806104" cy="2259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tx1"/>
                </a:solidFill>
              </a:rPr>
              <a:t>SIMRAD</a:t>
            </a:r>
          </a:p>
        </p:txBody>
      </p:sp>
      <p:sp>
        <p:nvSpPr>
          <p:cNvPr id="8" name="Rectangle 7"/>
          <p:cNvSpPr/>
          <p:nvPr/>
        </p:nvSpPr>
        <p:spPr>
          <a:xfrm>
            <a:off x="7955153" y="2139702"/>
            <a:ext cx="1152847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tx1"/>
                </a:solidFill>
              </a:rPr>
              <a:t>IHM NAZDAC</a:t>
            </a:r>
          </a:p>
        </p:txBody>
      </p:sp>
    </p:spTree>
    <p:extLst>
      <p:ext uri="{BB962C8B-B14F-4D97-AF65-F5344CB8AC3E}">
        <p14:creationId xmlns:p14="http://schemas.microsoft.com/office/powerpoint/2010/main" val="39236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5364906" cy="288379"/>
          </a:xfrm>
        </p:spPr>
        <p:txBody>
          <a:bodyPr/>
          <a:lstStyle/>
          <a:p>
            <a:r>
              <a:rPr lang="fr-FR"/>
              <a:t>Caisson NAZDAC - Aménagement &amp; Câblage interne	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0" name="Espace réservé du contenu 11"/>
          <p:cNvSpPr>
            <a:spLocks noGrp="1"/>
          </p:cNvSpPr>
          <p:nvPr>
            <p:ph idx="1"/>
          </p:nvPr>
        </p:nvSpPr>
        <p:spPr>
          <a:xfrm>
            <a:off x="179512" y="986878"/>
            <a:ext cx="4176464" cy="3442398"/>
          </a:xfrm>
        </p:spPr>
        <p:txBody>
          <a:bodyPr/>
          <a:lstStyle/>
          <a:p>
            <a:pPr lvl="2"/>
            <a:r>
              <a:rPr lang="fr-FR" sz="1000" dirty="0">
                <a:solidFill>
                  <a:schemeClr val="accent1"/>
                </a:solidFill>
              </a:rPr>
              <a:t>Le synoptique ci-contre présente l’aménagement et le câblage du caisson NAZDAC avec ses différents sous-ensembles et le bord :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Le caisson NAZDAC se compose de cinq sous-ensembles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La GEONYX-M et sa plaque d’interface,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Le </a:t>
            </a:r>
            <a:r>
              <a:rPr lang="fr-FR" sz="1000" dirty="0" err="1">
                <a:solidFill>
                  <a:schemeClr val="accent1"/>
                </a:solidFill>
              </a:rPr>
              <a:t>VersaSync</a:t>
            </a:r>
            <a:r>
              <a:rPr lang="fr-FR" sz="1000" dirty="0">
                <a:solidFill>
                  <a:schemeClr val="accent1"/>
                </a:solidFill>
              </a:rPr>
              <a:t>,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Le kit UPS (Batteries, Shunt de Monitoring, etc..),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Le câblage interne (Alimentation / échange de données avec le bord / pilotage du système)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La Caisse équipée (connecteurs, interrupteurs, antennes, etc…)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Les éléments externes au caisson sont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Le câblage externe composé de trois (3) interfaces avec le bord (Alimentation / Pilotage du système / Echange de données de NAV avec le bord)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La plaque d’interface ECUME en INOX (boulonnée sur les rails de fixation </a:t>
            </a:r>
            <a:r>
              <a:rPr lang="fr-FR" sz="1000" dirty="0" err="1">
                <a:solidFill>
                  <a:schemeClr val="accent1"/>
                </a:solidFill>
              </a:rPr>
              <a:t>aéro</a:t>
            </a:r>
            <a:r>
              <a:rPr lang="fr-FR" sz="10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200" y="598279"/>
            <a:ext cx="4680000" cy="394694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567" y="51470"/>
            <a:ext cx="1678633" cy="1347614"/>
          </a:xfrm>
          <a:prstGeom prst="rect">
            <a:avLst/>
          </a:prstGeom>
        </p:spPr>
      </p:pic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6301010" cy="288379"/>
          </a:xfrm>
        </p:spPr>
        <p:txBody>
          <a:bodyPr/>
          <a:lstStyle/>
          <a:p>
            <a:r>
              <a:rPr lang="fr-FR"/>
              <a:t>Caisson NAZDAC – Aménagement &amp; Câblage détaillé	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572000" y="725367"/>
            <a:ext cx="0" cy="4186358"/>
          </a:xfrm>
          <a:prstGeom prst="line">
            <a:avLst/>
          </a:prstGeom>
          <a:ln>
            <a:solidFill>
              <a:srgbClr val="014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04" y="725367"/>
            <a:ext cx="4464000" cy="37647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0" y="725367"/>
            <a:ext cx="4464000" cy="37647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339752" y="771488"/>
            <a:ext cx="2123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>
                <a:solidFill>
                  <a:srgbClr val="014491"/>
                </a:solidFill>
              </a:rPr>
              <a:t>Câblage</a:t>
            </a:r>
          </a:p>
          <a:p>
            <a:pPr algn="ctr"/>
            <a:r>
              <a:rPr lang="fr-FR" sz="1050" b="1">
                <a:solidFill>
                  <a:srgbClr val="014491"/>
                </a:solidFill>
              </a:rPr>
              <a:t>NAV data </a:t>
            </a:r>
          </a:p>
          <a:p>
            <a:pPr algn="ctr"/>
            <a:r>
              <a:rPr lang="fr-FR" sz="1050" b="1">
                <a:solidFill>
                  <a:srgbClr val="014491"/>
                </a:solidFill>
              </a:rPr>
              <a:t>+ </a:t>
            </a:r>
          </a:p>
          <a:p>
            <a:pPr algn="ctr"/>
            <a:r>
              <a:rPr lang="fr-FR" sz="1050" b="1">
                <a:solidFill>
                  <a:srgbClr val="014491"/>
                </a:solidFill>
              </a:rPr>
              <a:t>ALIM GEONYX &amp; VersaSync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26664" y="967695"/>
            <a:ext cx="2016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>
                <a:solidFill>
                  <a:srgbClr val="014491"/>
                </a:solidFill>
              </a:rPr>
              <a:t>Câblage - électrique</a:t>
            </a: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D51CE8-F61A-0F79-53A0-6C3E5956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Interfaces externes du caisson – Connecteurs face arrière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751E5B-F86A-FCD5-0197-F940B8B2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08487-E39A-F1D2-5FCC-927D60F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A1527A-1AA8-0BE0-B1D6-8190C1CD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8" name="Image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D780D41A-A83B-CAB4-027B-6DDCD044B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6330" r="45767" b="39395"/>
          <a:stretch/>
        </p:blipFill>
        <p:spPr bwMode="auto">
          <a:xfrm>
            <a:off x="558209" y="1131888"/>
            <a:ext cx="2394908" cy="2371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459C929D-48AD-ED59-2615-448F1F447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06740"/>
              </p:ext>
            </p:extLst>
          </p:nvPr>
        </p:nvGraphicFramePr>
        <p:xfrm>
          <a:off x="3369364" y="1034748"/>
          <a:ext cx="5326548" cy="2890006"/>
        </p:xfrm>
        <a:graphic>
          <a:graphicData uri="http://schemas.openxmlformats.org/drawingml/2006/table">
            <a:tbl>
              <a:tblPr firstRow="1" firstCol="1" bandRow="1"/>
              <a:tblGrid>
                <a:gridCol w="920100">
                  <a:extLst>
                    <a:ext uri="{9D8B030D-6E8A-4147-A177-3AD203B41FA5}">
                      <a16:colId xmlns:a16="http://schemas.microsoft.com/office/drawing/2014/main" val="3220515525"/>
                    </a:ext>
                  </a:extLst>
                </a:gridCol>
                <a:gridCol w="1432154">
                  <a:extLst>
                    <a:ext uri="{9D8B030D-6E8A-4147-A177-3AD203B41FA5}">
                      <a16:colId xmlns:a16="http://schemas.microsoft.com/office/drawing/2014/main" val="767422184"/>
                    </a:ext>
                  </a:extLst>
                </a:gridCol>
                <a:gridCol w="1572317">
                  <a:extLst>
                    <a:ext uri="{9D8B030D-6E8A-4147-A177-3AD203B41FA5}">
                      <a16:colId xmlns:a16="http://schemas.microsoft.com/office/drawing/2014/main" val="2537246698"/>
                    </a:ext>
                  </a:extLst>
                </a:gridCol>
                <a:gridCol w="1401977">
                  <a:extLst>
                    <a:ext uri="{9D8B030D-6E8A-4147-A177-3AD203B41FA5}">
                      <a16:colId xmlns:a16="http://schemas.microsoft.com/office/drawing/2014/main" val="2450595780"/>
                    </a:ext>
                  </a:extLst>
                </a:gridCol>
              </a:tblGrid>
              <a:tr h="16839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Connecteur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4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Origine/ Destination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4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Câble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4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914443"/>
                  </a:ext>
                </a:extLst>
              </a:tr>
              <a:tr h="17418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J1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SIMRAD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W9</a:t>
                      </a:r>
                      <a:r>
                        <a:rPr lang="fr-FR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(et W9.2)</a:t>
                      </a:r>
                      <a:endParaRPr lang="fr-FR" sz="105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Données de navigation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07792"/>
                  </a:ext>
                </a:extLst>
              </a:tr>
              <a:tr h="1241090">
                <a:tc row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J2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IHM NAZDAC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W10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RS232 - convertisseur RS232/USB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batteries sur la tablette (via le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SmartShunt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828749"/>
                  </a:ext>
                </a:extLst>
              </a:tr>
              <a:tr h="5443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W10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Ethernet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Information/configuration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1000" baseline="30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754556"/>
                  </a:ext>
                </a:extLst>
              </a:tr>
              <a:tr h="174188">
                <a:tc rowSpan="3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J3</a:t>
                      </a:r>
                      <a:endParaRPr lang="fr-FR" sz="105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Réseau 24VDC bateau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W11</a:t>
                      </a:r>
                      <a:endParaRPr lang="fr-FR" sz="105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Connexion en exploitation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811586"/>
                  </a:ext>
                </a:extLst>
              </a:tr>
              <a:tr h="1050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723472"/>
                  </a:ext>
                </a:extLst>
              </a:tr>
              <a:tr h="2612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Chargeur batterie 24VDC</a:t>
                      </a:r>
                      <a:endParaRPr lang="fr-FR" sz="105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b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W12</a:t>
                      </a:r>
                      <a:endParaRPr lang="fr-FR" sz="105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Connexion pour recharge des batteries</a:t>
                      </a:r>
                      <a:endParaRPr lang="fr-FR" sz="105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23" marR="538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161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2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D51CE8-F61A-0F79-53A0-6C3E5956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Interfaces externes du caisson – Interrupteurs face arrière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751E5B-F86A-FCD5-0197-F940B8B2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08487-E39A-F1D2-5FCC-927D60F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A1527A-1AA8-0BE0-B1D6-8190C1CD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DB0FF0-9B37-5EAB-CBFE-F268FF89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6" t="5039" r="22751" b="22669"/>
          <a:stretch/>
        </p:blipFill>
        <p:spPr bwMode="auto">
          <a:xfrm>
            <a:off x="5758792" y="813390"/>
            <a:ext cx="1858456" cy="2868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ce réservé du contenu 11">
            <a:extLst>
              <a:ext uri="{FF2B5EF4-FFF2-40B4-BE49-F238E27FC236}">
                <a16:creationId xmlns:a16="http://schemas.microsoft.com/office/drawing/2014/main" id="{604E6338-CBA2-0D46-B916-02B1C290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419224"/>
            <a:ext cx="5154488" cy="2200724"/>
          </a:xfrm>
        </p:spPr>
        <p:txBody>
          <a:bodyPr/>
          <a:lstStyle/>
          <a:p>
            <a:pPr lvl="2"/>
            <a:r>
              <a:rPr lang="fr-FR" sz="1050" b="1" dirty="0">
                <a:solidFill>
                  <a:schemeClr val="accent1"/>
                </a:solidFill>
              </a:rPr>
              <a:t>Interrupteur « ALIM » : </a:t>
            </a:r>
            <a:r>
              <a:rPr lang="fr-FR" sz="1050" dirty="0">
                <a:solidFill>
                  <a:schemeClr val="accent1"/>
                </a:solidFill>
              </a:rPr>
              <a:t>fournit l’alimentation batterie dans le caisson</a:t>
            </a:r>
          </a:p>
          <a:p>
            <a:pPr lvl="3"/>
            <a:r>
              <a:rPr lang="fr-FR" sz="1050" dirty="0">
                <a:solidFill>
                  <a:schemeClr val="accent1"/>
                </a:solidFill>
              </a:rPr>
              <a:t>En position « ALIM OFF », les batteries sont déconnectées du caisson et n’alimentent pas le caisson.</a:t>
            </a:r>
          </a:p>
          <a:p>
            <a:pPr lvl="3"/>
            <a:r>
              <a:rPr lang="fr-FR" sz="1050" dirty="0">
                <a:solidFill>
                  <a:schemeClr val="accent1"/>
                </a:solidFill>
              </a:rPr>
              <a:t>En position « ALIM ON », les batteries alimentent le caisson.</a:t>
            </a:r>
          </a:p>
          <a:p>
            <a:pPr lvl="2"/>
            <a:endParaRPr lang="fr-FR" sz="1050" b="1" dirty="0">
              <a:solidFill>
                <a:schemeClr val="accent1"/>
              </a:solidFill>
            </a:endParaRPr>
          </a:p>
          <a:p>
            <a:pPr lvl="2"/>
            <a:r>
              <a:rPr lang="fr-FR" sz="1050" b="1" dirty="0">
                <a:solidFill>
                  <a:schemeClr val="accent1"/>
                </a:solidFill>
              </a:rPr>
              <a:t>Interrupteur « GEONYX » </a:t>
            </a:r>
            <a:r>
              <a:rPr lang="fr-FR" sz="1050" dirty="0">
                <a:solidFill>
                  <a:schemeClr val="accent1"/>
                </a:solidFill>
              </a:rPr>
              <a:t>: mise sous tension / hors tension de la </a:t>
            </a:r>
            <a:r>
              <a:rPr lang="fr-FR" sz="1050" dirty="0" err="1">
                <a:solidFill>
                  <a:schemeClr val="accent1"/>
                </a:solidFill>
              </a:rPr>
              <a:t>GeonyxTM</a:t>
            </a:r>
            <a:r>
              <a:rPr lang="fr-FR" sz="1050" dirty="0">
                <a:solidFill>
                  <a:schemeClr val="accent1"/>
                </a:solidFill>
              </a:rPr>
              <a:t>.</a:t>
            </a:r>
          </a:p>
          <a:p>
            <a:pPr lvl="2"/>
            <a:endParaRPr lang="fr-FR" sz="1050" b="1" dirty="0">
              <a:solidFill>
                <a:schemeClr val="accent1"/>
              </a:solidFill>
            </a:endParaRPr>
          </a:p>
          <a:p>
            <a:pPr lvl="2"/>
            <a:r>
              <a:rPr lang="fr-FR" sz="1050" b="1" dirty="0">
                <a:solidFill>
                  <a:schemeClr val="accent1"/>
                </a:solidFill>
              </a:rPr>
              <a:t>Interrupteur « VERSA » : </a:t>
            </a:r>
            <a:r>
              <a:rPr lang="fr-FR" sz="1050" dirty="0">
                <a:solidFill>
                  <a:schemeClr val="accent1"/>
                </a:solidFill>
              </a:rPr>
              <a:t>mise sous tension / hors tension du VersaSync.</a:t>
            </a:r>
          </a:p>
          <a:p>
            <a:pPr lvl="2"/>
            <a:endParaRPr lang="fr-FR" sz="1050" dirty="0">
              <a:solidFill>
                <a:schemeClr val="accent1"/>
              </a:solidFill>
            </a:endParaRPr>
          </a:p>
          <a:p>
            <a:pPr lvl="2"/>
            <a:endParaRPr lang="fr-FR" sz="10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745620"/>
            <a:ext cx="5400000" cy="3381959"/>
          </a:xfrm>
          <a:prstGeom prst="rect">
            <a:avLst/>
          </a:prstGeom>
        </p:spPr>
      </p:pic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Câblage électrique Alimentation Secourue (UPS)</a:t>
            </a:r>
          </a:p>
        </p:txBody>
      </p:sp>
      <p:sp>
        <p:nvSpPr>
          <p:cNvPr id="11" name="Espace réservé du contenu 11"/>
          <p:cNvSpPr>
            <a:spLocks noGrp="1"/>
          </p:cNvSpPr>
          <p:nvPr>
            <p:ph idx="1"/>
          </p:nvPr>
        </p:nvSpPr>
        <p:spPr>
          <a:xfrm>
            <a:off x="179512" y="879449"/>
            <a:ext cx="3528392" cy="3647373"/>
          </a:xfrm>
        </p:spPr>
        <p:txBody>
          <a:bodyPr/>
          <a:lstStyle/>
          <a:p>
            <a:pPr lvl="2"/>
            <a:r>
              <a:rPr lang="fr-FR" sz="1000" b="1" u="sng" dirty="0">
                <a:solidFill>
                  <a:schemeClr val="accent1"/>
                </a:solidFill>
              </a:rPr>
              <a:t>Le Kit UPS utilise des produits COTS VICTRON ENERGY:</a:t>
            </a:r>
            <a:endParaRPr lang="fr-FR" sz="1000" b="1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(x1) Shunt de monitoring des batteries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(x1) Coupleur de batteries (isole batteries de servitude et batteries du bord)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(x2) Batteries 12V-22Ah Plomb GEL AGM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(x1) Bus bar de reprise des masses 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(x2) Fusibles 10A (5x20 mm)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(x2) Fusibles 3A (5x20 mm)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(x1) Borne de mise à la terre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(x1) Chargeur AC/DC pour recharge à terre ou en mer sur secteur AC.</a:t>
            </a: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marL="0" lvl="2" indent="0">
              <a:buNone/>
            </a:pPr>
            <a:r>
              <a:rPr lang="fr-FR" sz="800" b="1" u="sng" dirty="0">
                <a:solidFill>
                  <a:schemeClr val="accent1"/>
                </a:solidFill>
              </a:rPr>
              <a:t>N.B. </a:t>
            </a:r>
            <a:r>
              <a:rPr lang="fr-FR" sz="800" dirty="0">
                <a:solidFill>
                  <a:schemeClr val="accent1"/>
                </a:solidFill>
              </a:rPr>
              <a:t>: La borne de masse ne sera par utilisée sur ECUME ou autre petites embarcations car pas de reprise de masse à bord hormis la borne (–) de la batterie moteur. </a:t>
            </a: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sz="2000" dirty="0"/>
              <a:t>Fonctionnement du système : </a:t>
            </a:r>
          </a:p>
          <a:p>
            <a:r>
              <a:rPr lang="fr-FR" sz="2000" dirty="0"/>
              <a:t>mode nominal et mode dégradé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Fonctionnement en mode nominal du système NAZDAC</a:t>
            </a:r>
            <a:r>
              <a:rPr kumimoji="0" lang="fr-FR" sz="165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F2F8A6-4442-A67E-07BC-F6EDABC4B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" y="802322"/>
            <a:ext cx="6321425" cy="3538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9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Câblage de la GEONYX et du </a:t>
            </a:r>
            <a:r>
              <a:rPr lang="fr-FR" dirty="0" err="1"/>
              <a:t>VersaSync</a:t>
            </a:r>
            <a:endParaRPr kumimoji="0" lang="fr-FR" sz="1650" b="1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AD2398-F0FB-66D5-01D7-788ECA15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5" y="742791"/>
            <a:ext cx="8553429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5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Mode de fonctionnement dégradé du système</a:t>
            </a:r>
          </a:p>
        </p:txBody>
      </p:sp>
      <p:sp>
        <p:nvSpPr>
          <p:cNvPr id="3" name="Espace réservé du contenu 11">
            <a:extLst>
              <a:ext uri="{FF2B5EF4-FFF2-40B4-BE49-F238E27FC236}">
                <a16:creationId xmlns:a16="http://schemas.microsoft.com/office/drawing/2014/main" id="{303A07B4-6718-F09A-4E99-8FAB3C0E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879449"/>
            <a:ext cx="7087842" cy="3647373"/>
          </a:xfrm>
        </p:spPr>
        <p:txBody>
          <a:bodyPr/>
          <a:lstStyle/>
          <a:p>
            <a:pPr marL="144000" marR="0" lvl="2" indent="-14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E9BC0"/>
              </a:buClr>
              <a:buSzPct val="100000"/>
              <a:buFont typeface="Wingdings 2" panose="05020102010507070707" pitchFamily="18" charset="2"/>
              <a:buChar char="¿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cas de panne du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VersaSync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un mode de fonctionnement en mode dégradé est prévu dans le système. </a:t>
            </a:r>
          </a:p>
          <a:p>
            <a:pPr marL="144000" marR="0" lvl="2" indent="-14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E9BC0"/>
              </a:buClr>
              <a:buSzPct val="100000"/>
              <a:buFont typeface="Wingdings 2" panose="05020102010507070707" pitchFamily="18" charset="2"/>
              <a:buChar char="¿"/>
              <a:tabLst/>
              <a:defRPr/>
            </a:pPr>
            <a:r>
              <a:rPr kumimoji="0" lang="fr-FR" sz="1000" i="0" u="sng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mode dégradé :</a:t>
            </a:r>
          </a:p>
          <a:p>
            <a:pPr marL="360000" marR="0" lvl="3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Char char="&gt;"/>
              <a:tabLst/>
              <a:defRPr/>
            </a:pPr>
            <a:r>
              <a:rPr kumimoji="0" lang="fr-FR" sz="1000" b="1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 données du lien </a:t>
            </a:r>
            <a:r>
              <a:rPr kumimoji="0" lang="fr-FR" sz="1000" b="1" i="0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VersaSync</a:t>
            </a:r>
            <a:r>
              <a:rPr kumimoji="0" lang="fr-FR" sz="1000" b="1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fr-FR" sz="1000" b="1" i="0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GeonyxTM</a:t>
            </a:r>
            <a:r>
              <a:rPr kumimoji="0" lang="fr-FR" sz="1000" b="1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 sont plus valides,</a:t>
            </a:r>
          </a:p>
          <a:p>
            <a:pPr marL="360000" marR="0" lvl="3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Char char="&gt;"/>
              <a:tabLst/>
              <a:defRPr/>
            </a:pPr>
            <a:r>
              <a:rPr kumimoji="0" lang="fr-FR" sz="1000" b="1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fr-FR" sz="1000" b="1" i="0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Geonyx</a:t>
            </a:r>
            <a:r>
              <a:rPr kumimoji="0" lang="fr-FR" sz="1000" b="1" i="0" strike="noStrike" kern="1200" cap="none" spc="0" normalizeH="0" baseline="3000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TM</a:t>
            </a:r>
            <a:r>
              <a:rPr kumimoji="0" lang="fr-FR" sz="1000" b="1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doit être déconnectée du </a:t>
            </a:r>
            <a:r>
              <a:rPr kumimoji="0" lang="fr-FR" sz="1000" b="1" i="0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VersaSync</a:t>
            </a:r>
            <a:r>
              <a:rPr kumimoji="0" lang="fr-FR" sz="1000" b="1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puis reconnectée à l’IHM NAZDAC,</a:t>
            </a:r>
          </a:p>
          <a:p>
            <a:pPr marL="360000" marR="0" lvl="3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Char char="&gt;"/>
              <a:tabLst/>
              <a:defRPr/>
            </a:pPr>
            <a:r>
              <a:rPr kumimoji="0" lang="fr-FR" sz="1000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 informations concernant un éventuel brouillage et </a:t>
            </a:r>
            <a:r>
              <a:rPr kumimoji="0" lang="fr-FR" sz="1000" i="0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leurrage</a:t>
            </a:r>
            <a:r>
              <a:rPr kumimoji="0" lang="fr-FR" sz="1000" i="0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 sont plus disponibles,</a:t>
            </a:r>
          </a:p>
          <a:p>
            <a:pPr lvl="2"/>
            <a:r>
              <a:rPr lang="fr-FR" sz="1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fonctionnement de la centrale inertielle et la distribution des données vers le SIMRAD reste nominal. </a:t>
            </a:r>
          </a:p>
          <a:p>
            <a:pPr lvl="2"/>
            <a:r>
              <a:rPr lang="fr-FR" sz="100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Détection du mode dégradé :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panne du </a:t>
            </a:r>
            <a:r>
              <a:rPr lang="fr-FR" sz="1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VersaSync</a:t>
            </a:r>
            <a:r>
              <a:rPr lang="fr-FR" sz="1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 visible depuis l’IHM NAZDAC par une perte de l’affichage de la page IHM NAZDAC.</a:t>
            </a:r>
          </a:p>
          <a:p>
            <a:pPr lvl="2"/>
            <a:endParaRPr lang="fr-FR" sz="1000" b="1" dirty="0">
              <a:solidFill>
                <a:schemeClr val="accent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C2D56B-4875-1D0B-0D4C-0A4BA6A55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5822" r="7548" b="6125"/>
          <a:stretch/>
        </p:blipFill>
        <p:spPr bwMode="auto">
          <a:xfrm>
            <a:off x="3215205" y="2861916"/>
            <a:ext cx="2212716" cy="1609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81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SOMMAIRE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Espace réservé du contenu 11"/>
          <p:cNvSpPr>
            <a:spLocks noGrp="1"/>
          </p:cNvSpPr>
          <p:nvPr>
            <p:ph idx="1"/>
          </p:nvPr>
        </p:nvSpPr>
        <p:spPr>
          <a:xfrm>
            <a:off x="485999" y="749942"/>
            <a:ext cx="8064896" cy="3982395"/>
          </a:xfrm>
        </p:spPr>
        <p:txBody>
          <a:bodyPr/>
          <a:lstStyle/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Système NAZDAC </a:t>
            </a: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Architecture détaillée du caisson</a:t>
            </a: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Fonctionnement du système : mode nominal et mode dégradé</a:t>
            </a: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Alimentation et mise en </a:t>
            </a:r>
            <a:r>
              <a:rPr lang="fr-FR" sz="1400" b="1" dirty="0" err="1">
                <a:solidFill>
                  <a:schemeClr val="accent1"/>
                </a:solidFill>
              </a:rPr>
              <a:t>oeuvre</a:t>
            </a:r>
            <a:r>
              <a:rPr lang="fr-FR" sz="1400" b="1" dirty="0">
                <a:solidFill>
                  <a:schemeClr val="accent1"/>
                </a:solidFill>
              </a:rPr>
              <a:t> du caisson</a:t>
            </a: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Mise en charge des batteries</a:t>
            </a: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Interfaces opérationnelles – IHM</a:t>
            </a: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Suppression des données du </a:t>
            </a:r>
            <a:r>
              <a:rPr lang="fr-FR" sz="1400" b="1" dirty="0" err="1">
                <a:solidFill>
                  <a:schemeClr val="accent1"/>
                </a:solidFill>
              </a:rPr>
              <a:t>VersaSync</a:t>
            </a:r>
            <a:endParaRPr lang="fr-FR" sz="1400" b="1" dirty="0">
              <a:solidFill>
                <a:schemeClr val="accent1"/>
              </a:solidFill>
            </a:endParaRPr>
          </a:p>
          <a:p>
            <a:pPr marL="342900" lvl="2" indent="-3429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accent1"/>
                </a:solidFill>
              </a:rPr>
              <a:t>Maintenance et pannes</a:t>
            </a:r>
          </a:p>
          <a:p>
            <a:pPr lvl="2"/>
            <a:r>
              <a:rPr lang="fr-FR" sz="1400" b="1" dirty="0">
                <a:solidFill>
                  <a:schemeClr val="accent1"/>
                </a:solidFill>
              </a:rPr>
              <a:t> ANNEXES</a:t>
            </a:r>
          </a:p>
          <a:p>
            <a:pPr lvl="3"/>
            <a:r>
              <a:rPr lang="fr-FR" sz="1400" b="1" dirty="0">
                <a:solidFill>
                  <a:schemeClr val="accent1"/>
                </a:solidFill>
              </a:rPr>
              <a:t>Liaison RS232 </a:t>
            </a:r>
            <a:r>
              <a:rPr lang="fr-FR" sz="1400" b="1" dirty="0" err="1">
                <a:solidFill>
                  <a:schemeClr val="accent1"/>
                </a:solidFill>
              </a:rPr>
              <a:t>SmartShunt</a:t>
            </a:r>
            <a:r>
              <a:rPr lang="fr-FR" sz="1400" b="1" dirty="0">
                <a:solidFill>
                  <a:schemeClr val="accent1"/>
                </a:solidFill>
              </a:rPr>
              <a:t> (surveillance des batteries) et tablette</a:t>
            </a:r>
          </a:p>
          <a:p>
            <a:pPr lvl="3"/>
            <a:r>
              <a:rPr lang="fr-FR" sz="1400" b="1" dirty="0">
                <a:solidFill>
                  <a:schemeClr val="accent1"/>
                </a:solidFill>
              </a:rPr>
              <a:t>Installation à bord ECUME</a:t>
            </a:r>
          </a:p>
          <a:p>
            <a:pPr lvl="3"/>
            <a:r>
              <a:rPr lang="fr-FR" sz="1400" b="1" dirty="0">
                <a:solidFill>
                  <a:schemeClr val="accent1"/>
                </a:solidFill>
              </a:rPr>
              <a:t>Interface Physiques – Caisson étanche</a:t>
            </a:r>
          </a:p>
          <a:p>
            <a:pPr lvl="3"/>
            <a:endParaRPr lang="fr-FR" sz="1400" b="1" dirty="0">
              <a:solidFill>
                <a:schemeClr val="accent1"/>
              </a:solidFill>
            </a:endParaRPr>
          </a:p>
          <a:p>
            <a:pPr lvl="2"/>
            <a:endParaRPr lang="fr-FR" sz="1400" b="1" dirty="0">
              <a:solidFill>
                <a:schemeClr val="accent1"/>
              </a:solidFill>
            </a:endParaRPr>
          </a:p>
          <a:p>
            <a:pPr lvl="2"/>
            <a:endParaRPr lang="fr-FR" sz="1400" b="1" dirty="0">
              <a:solidFill>
                <a:schemeClr val="accent1"/>
              </a:solidFill>
            </a:endParaRPr>
          </a:p>
          <a:p>
            <a:pPr lvl="2"/>
            <a:endParaRPr lang="fr-FR" sz="1400" b="1" dirty="0">
              <a:solidFill>
                <a:schemeClr val="accent1"/>
              </a:solidFill>
            </a:endParaRPr>
          </a:p>
          <a:p>
            <a:pPr lvl="2"/>
            <a:endParaRPr lang="fr-FR" sz="1400" dirty="0">
              <a:solidFill>
                <a:schemeClr val="accent1"/>
              </a:solidFill>
            </a:endParaRPr>
          </a:p>
          <a:p>
            <a:pPr lvl="2"/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Fonctionnement en mode dégradé du système NAZDAC</a:t>
            </a:r>
            <a:endParaRPr kumimoji="0" lang="fr-FR" sz="1650" b="1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7BF0FE-88A0-93C3-D8F5-E7244B64E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09" y="694019"/>
            <a:ext cx="670618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Câblage de la GEONYX et du </a:t>
            </a:r>
            <a:r>
              <a:rPr lang="fr-FR" dirty="0" err="1"/>
              <a:t>VersaSync</a:t>
            </a:r>
            <a:endParaRPr kumimoji="0" lang="fr-FR" sz="1650" b="1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490D7B-B454-7597-6509-6488092D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3" y="742791"/>
            <a:ext cx="840711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Procédure à suivre en cas de détection d’un mode dégradé</a:t>
            </a:r>
            <a:endParaRPr kumimoji="0" lang="fr-FR" sz="1650" b="1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Espace réservé du contenu 11">
            <a:extLst>
              <a:ext uri="{FF2B5EF4-FFF2-40B4-BE49-F238E27FC236}">
                <a16:creationId xmlns:a16="http://schemas.microsoft.com/office/drawing/2014/main" id="{1A7A13A6-4E12-ED0E-EFB0-CC9D661D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94" y="810694"/>
            <a:ext cx="7164386" cy="3960439"/>
          </a:xfrm>
        </p:spPr>
        <p:txBody>
          <a:bodyPr/>
          <a:lstStyle/>
          <a:p>
            <a:pPr marL="228600" lvl="2" indent="-228600">
              <a:buFont typeface="+mj-lt"/>
              <a:buAutoNum type="arabicPeriod"/>
            </a:pPr>
            <a:r>
              <a:rPr lang="fr-FR" sz="1200" dirty="0">
                <a:solidFill>
                  <a:schemeClr val="accent1"/>
                </a:solidFill>
              </a:rPr>
              <a:t>Déconnecter le connecteur RJ45 mâle du câble W1 (en liaison avec le câble W4)</a:t>
            </a:r>
          </a:p>
          <a:p>
            <a:pPr marL="0" lvl="2" indent="0">
              <a:buNone/>
            </a:pPr>
            <a:endParaRPr lang="fr-FR" sz="1000" b="1" dirty="0">
              <a:solidFill>
                <a:schemeClr val="accen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947007-7C28-F676-04A1-A1923CF85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1" y="1131888"/>
            <a:ext cx="4416311" cy="33178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 de texte 2">
            <a:extLst>
              <a:ext uri="{FF2B5EF4-FFF2-40B4-BE49-F238E27FC236}">
                <a16:creationId xmlns:a16="http://schemas.microsoft.com/office/drawing/2014/main" id="{272785ED-D54E-B45F-E390-B75315A66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181" y="1415723"/>
            <a:ext cx="971550" cy="44238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RJ45 mâle du câble W1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95F3B1B-EF35-7F1E-02F0-0DAE701358CA}"/>
              </a:ext>
            </a:extLst>
          </p:cNvPr>
          <p:cNvCxnSpPr>
            <a:cxnSpLocks/>
          </p:cNvCxnSpPr>
          <p:nvPr/>
        </p:nvCxnSpPr>
        <p:spPr>
          <a:xfrm flipH="1">
            <a:off x="4085432" y="1615335"/>
            <a:ext cx="1147392" cy="2489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3C533CE-F214-0127-793F-9272E738B3CA}"/>
              </a:ext>
            </a:extLst>
          </p:cNvPr>
          <p:cNvSpPr/>
          <p:nvPr/>
        </p:nvSpPr>
        <p:spPr>
          <a:xfrm>
            <a:off x="2787212" y="1409677"/>
            <a:ext cx="1298220" cy="896858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5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Procédure à suivre en cas de détection d’un mode dégradé</a:t>
            </a:r>
            <a:endParaRPr kumimoji="0" lang="fr-FR" sz="1650" b="1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41002C-6916-1AC4-AFA9-34D5D032F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0" y="1034584"/>
            <a:ext cx="4389500" cy="3298222"/>
          </a:xfrm>
          <a:prstGeom prst="rect">
            <a:avLst/>
          </a:prstGeom>
        </p:spPr>
      </p:pic>
      <p:sp>
        <p:nvSpPr>
          <p:cNvPr id="11" name="Zone de texte 2">
            <a:extLst>
              <a:ext uri="{FF2B5EF4-FFF2-40B4-BE49-F238E27FC236}">
                <a16:creationId xmlns:a16="http://schemas.microsoft.com/office/drawing/2014/main" id="{0E30C076-A748-165C-488E-CC6FA687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023" y="1714547"/>
            <a:ext cx="1120707" cy="55452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RJ45 femelle du câble W7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703A911-D289-6CA9-E484-74E9ADDC3E19}"/>
              </a:ext>
            </a:extLst>
          </p:cNvPr>
          <p:cNvCxnSpPr>
            <a:cxnSpLocks/>
          </p:cNvCxnSpPr>
          <p:nvPr/>
        </p:nvCxnSpPr>
        <p:spPr>
          <a:xfrm flipH="1">
            <a:off x="3762020" y="1935739"/>
            <a:ext cx="1293004" cy="1827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CECF94A-45EE-521A-CAC2-AEFE3B71CF2A}"/>
              </a:ext>
            </a:extLst>
          </p:cNvPr>
          <p:cNvSpPr/>
          <p:nvPr/>
        </p:nvSpPr>
        <p:spPr>
          <a:xfrm>
            <a:off x="2463800" y="2027093"/>
            <a:ext cx="1298220" cy="64837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Espace réservé du contenu 11">
            <a:extLst>
              <a:ext uri="{FF2B5EF4-FFF2-40B4-BE49-F238E27FC236}">
                <a16:creationId xmlns:a16="http://schemas.microsoft.com/office/drawing/2014/main" id="{56876A24-2FFB-76E0-142E-3D7921C04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94" y="810694"/>
            <a:ext cx="7751206" cy="3960439"/>
          </a:xfrm>
        </p:spPr>
        <p:txBody>
          <a:bodyPr/>
          <a:lstStyle/>
          <a:p>
            <a:pPr marL="0" lvl="2" indent="0">
              <a:buNone/>
            </a:pPr>
            <a:r>
              <a:rPr lang="fr-FR" sz="1200" dirty="0">
                <a:solidFill>
                  <a:schemeClr val="accent1"/>
                </a:solidFill>
              </a:rPr>
              <a:t>2. Déconnecter le connecteur RJ45 femelle du câble W7 (en liaison avec le câble W4)</a:t>
            </a:r>
          </a:p>
          <a:p>
            <a:pPr marL="0" lvl="2" indent="0">
              <a:buNone/>
            </a:pPr>
            <a:endParaRPr lang="fr-FR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6998032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Procédure à suivre en cas de détection d’un mode dégradé</a:t>
            </a:r>
            <a:endParaRPr kumimoji="0" lang="fr-FR" sz="1650" b="1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Image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D52DD512-2CDF-F67F-B36C-B4B334140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9697" y="1099246"/>
            <a:ext cx="4505325" cy="33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du contenu 11">
            <a:extLst>
              <a:ext uri="{FF2B5EF4-FFF2-40B4-BE49-F238E27FC236}">
                <a16:creationId xmlns:a16="http://schemas.microsoft.com/office/drawing/2014/main" id="{AA78008F-BD4C-E6AE-DA6C-023CF0047CA3}"/>
              </a:ext>
            </a:extLst>
          </p:cNvPr>
          <p:cNvSpPr txBox="1">
            <a:spLocks/>
          </p:cNvSpPr>
          <p:nvPr/>
        </p:nvSpPr>
        <p:spPr bwMode="gray">
          <a:xfrm>
            <a:off x="173594" y="810694"/>
            <a:ext cx="7937473" cy="39604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itchFamily="34" charset="0"/>
              <a:buNone/>
              <a:defRPr sz="14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 2" panose="05020102010507070707" pitchFamily="18" charset="2"/>
              <a:buChar char="¿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Arial Black" panose="020B0A04020102020204" pitchFamily="34" charset="0"/>
              <a:buChar char="&gt;"/>
              <a:defRPr sz="11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w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Wingdings 2" panose="05020102010507070707" pitchFamily="18" charset="2"/>
              <a:buNone/>
            </a:pPr>
            <a:r>
              <a:rPr lang="fr-FR" sz="1200">
                <a:solidFill>
                  <a:schemeClr val="accent1"/>
                </a:solidFill>
              </a:rPr>
              <a:t>3. Connecter le connecteur RJ45 mâle du câble W1 avec le connecteur RJ45 femelle du câble W7.</a:t>
            </a:r>
          </a:p>
          <a:p>
            <a:pPr marL="0" lvl="2" indent="0">
              <a:buFont typeface="Wingdings 2" panose="05020102010507070707" pitchFamily="18" charset="2"/>
              <a:buNone/>
            </a:pPr>
            <a:endParaRPr lang="fr-FR" sz="1000" b="1" dirty="0">
              <a:solidFill>
                <a:schemeClr val="accent1"/>
              </a:solidFill>
            </a:endParaRPr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7D7C8786-7D68-8CFE-D11E-54B7961B1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247" y="1464490"/>
            <a:ext cx="1919321" cy="85720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Nouvelle liaison RJ45 mâle du câble W1 avec la RJ45 femelle du câble W7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A9A2AD0-E562-BA66-FF93-1D6C19FCE55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762020" y="1893092"/>
            <a:ext cx="1460227" cy="2253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410F016-6655-12A7-B84A-FC8CDD8E3D58}"/>
              </a:ext>
            </a:extLst>
          </p:cNvPr>
          <p:cNvSpPr/>
          <p:nvPr/>
        </p:nvSpPr>
        <p:spPr>
          <a:xfrm>
            <a:off x="1515533" y="2027093"/>
            <a:ext cx="2246487" cy="64837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3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Alimentation et mise en OEUVRE du système </a:t>
            </a:r>
            <a:r>
              <a:rPr lang="fr-FR" dirty="0" err="1"/>
              <a:t>NAzDAC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1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Alimentation du caisson NAZDAC </a:t>
            </a:r>
          </a:p>
        </p:txBody>
      </p:sp>
      <p:sp>
        <p:nvSpPr>
          <p:cNvPr id="11" name="Espace réservé du contenu 11"/>
          <p:cNvSpPr>
            <a:spLocks noGrp="1"/>
          </p:cNvSpPr>
          <p:nvPr>
            <p:ph idx="1"/>
          </p:nvPr>
        </p:nvSpPr>
        <p:spPr>
          <a:xfrm>
            <a:off x="179511" y="879449"/>
            <a:ext cx="5663079" cy="3647373"/>
          </a:xfrm>
        </p:spPr>
        <p:txBody>
          <a:bodyPr/>
          <a:lstStyle/>
          <a:p>
            <a:pPr lvl="2"/>
            <a:r>
              <a:rPr lang="fr-FR" sz="1200" dirty="0">
                <a:solidFill>
                  <a:schemeClr val="accent1"/>
                </a:solidFill>
              </a:rPr>
              <a:t>Le système est alimenté en 24Vdc par le connecteur J3</a:t>
            </a:r>
          </a:p>
          <a:p>
            <a:pPr lvl="2"/>
            <a:r>
              <a:rPr lang="fr-FR" sz="1200" dirty="0">
                <a:solidFill>
                  <a:schemeClr val="accent1"/>
                </a:solidFill>
              </a:rPr>
              <a:t>Le </a:t>
            </a:r>
            <a:r>
              <a:rPr lang="fr-FR" sz="1200" b="1" dirty="0">
                <a:solidFill>
                  <a:schemeClr val="accent1"/>
                </a:solidFill>
              </a:rPr>
              <a:t>connecteur J3 </a:t>
            </a:r>
            <a:r>
              <a:rPr lang="fr-FR" sz="1200" dirty="0">
                <a:solidFill>
                  <a:schemeClr val="accent1"/>
                </a:solidFill>
              </a:rPr>
              <a:t>peut accueillir 2 câbles :</a:t>
            </a:r>
          </a:p>
          <a:p>
            <a:pPr lvl="3"/>
            <a:r>
              <a:rPr lang="fr-FR" sz="1200" dirty="0">
                <a:solidFill>
                  <a:schemeClr val="accent1"/>
                </a:solidFill>
              </a:rPr>
              <a:t>Câble d’alimentation 24Vdc du bateau (W11). </a:t>
            </a:r>
          </a:p>
          <a:p>
            <a:pPr lvl="3"/>
            <a:r>
              <a:rPr lang="fr-FR" sz="1200" dirty="0">
                <a:solidFill>
                  <a:schemeClr val="accent1"/>
                </a:solidFill>
              </a:rPr>
              <a:t>Câble du chargeur externe des batteries Blue Smart (W12). </a:t>
            </a:r>
          </a:p>
          <a:p>
            <a:pPr lvl="4"/>
            <a:r>
              <a:rPr lang="fr-FR" sz="12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Lorsque le caisson NAZDAC est en mode de recharge des batteries, il est conseillé d’éteindre la </a:t>
            </a:r>
            <a:r>
              <a:rPr lang="fr-FR" sz="12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Geonyx</a:t>
            </a:r>
            <a:r>
              <a:rPr lang="fr-FR" sz="1200" b="1" baseline="30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fr-FR" sz="12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le </a:t>
            </a:r>
            <a:r>
              <a:rPr lang="fr-FR" sz="12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VersaSync</a:t>
            </a:r>
            <a:r>
              <a:rPr lang="fr-FR" sz="12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4"/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cas de décharge profonde des batteries, la </a:t>
            </a:r>
            <a:r>
              <a:rPr lang="fr-FR" sz="1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Geonyx</a:t>
            </a:r>
            <a:r>
              <a:rPr lang="fr-FR" sz="1200" b="1" baseline="300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fr-FR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le </a:t>
            </a:r>
            <a:r>
              <a:rPr lang="fr-FR" sz="1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VersaSync</a:t>
            </a:r>
            <a:r>
              <a:rPr lang="fr-FR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doivent être éteints lors de la charge des batteries.</a:t>
            </a:r>
          </a:p>
          <a:p>
            <a:pPr lvl="4"/>
            <a:endParaRPr lang="fr-FR" sz="1200" b="1" dirty="0">
              <a:solidFill>
                <a:schemeClr val="accent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fr-FR" sz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cas de connexion du caisson au chargeur externe :</a:t>
            </a:r>
          </a:p>
          <a:p>
            <a:pPr lvl="3"/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batteries sont </a:t>
            </a:r>
            <a:r>
              <a:rPr lang="fr-FR" sz="12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directement connectées au chargeur </a:t>
            </a:r>
            <a:r>
              <a:rPr lang="fr-FR" sz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se mettent en charge. </a:t>
            </a:r>
          </a:p>
          <a:p>
            <a:pPr lvl="3"/>
            <a:r>
              <a:rPr lang="fr-FR" sz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L’interrupteur « ALIM » n’intervient pas dans cette utilisation.</a:t>
            </a:r>
          </a:p>
          <a:p>
            <a:pPr lvl="4"/>
            <a:endParaRPr lang="fr-FR" sz="1200" b="1" dirty="0">
              <a:solidFill>
                <a:schemeClr val="accent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fr-FR" sz="1200" dirty="0">
              <a:solidFill>
                <a:schemeClr val="accent1"/>
              </a:solidFill>
            </a:endParaRPr>
          </a:p>
        </p:txBody>
      </p:sp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70276E0C-5B20-D799-D3D1-62BF5233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6330" r="45767" b="39395"/>
          <a:stretch/>
        </p:blipFill>
        <p:spPr bwMode="auto">
          <a:xfrm>
            <a:off x="6104042" y="832730"/>
            <a:ext cx="2439247" cy="2439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602E4-D0EA-DE04-1C1F-AAB4642915E7}"/>
              </a:ext>
            </a:extLst>
          </p:cNvPr>
          <p:cNvSpPr/>
          <p:nvPr/>
        </p:nvSpPr>
        <p:spPr>
          <a:xfrm>
            <a:off x="7003902" y="1548782"/>
            <a:ext cx="745067" cy="145018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warning">
            <a:extLst>
              <a:ext uri="{FF2B5EF4-FFF2-40B4-BE49-F238E27FC236}">
                <a16:creationId xmlns:a16="http://schemas.microsoft.com/office/drawing/2014/main" id="{E63E4126-852C-F2BD-0535-1128ADEE0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897" y="2396330"/>
            <a:ext cx="479814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16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Alimentation du caisson NAZDAC </a:t>
            </a:r>
          </a:p>
        </p:txBody>
      </p:sp>
      <p:sp>
        <p:nvSpPr>
          <p:cNvPr id="11" name="Espace réservé du contenu 11"/>
          <p:cNvSpPr>
            <a:spLocks noGrp="1"/>
          </p:cNvSpPr>
          <p:nvPr>
            <p:ph idx="1"/>
          </p:nvPr>
        </p:nvSpPr>
        <p:spPr>
          <a:xfrm>
            <a:off x="179510" y="879449"/>
            <a:ext cx="8608889" cy="3647373"/>
          </a:xfrm>
        </p:spPr>
        <p:txBody>
          <a:bodyPr/>
          <a:lstStyle/>
          <a:p>
            <a:pPr marL="144000" marR="0" lvl="2" indent="-14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E9BC0"/>
              </a:buClr>
              <a:buSzPct val="100000"/>
              <a:buFont typeface="Wingdings 2" panose="05020102010507070707" pitchFamily="18" charset="2"/>
              <a:buChar char="¿"/>
              <a:tabLst/>
              <a:defRPr/>
            </a:pPr>
            <a:r>
              <a:rPr kumimoji="0" lang="fr-FR" sz="1200" b="1" i="0" u="sng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 démarrer le système NAZDAC :</a:t>
            </a:r>
          </a:p>
          <a:p>
            <a:pPr marL="360000" marR="0" lvl="3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Char char="&gt;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Placer l’interrupteur « ALIM » sur ON :</a:t>
            </a:r>
          </a:p>
          <a:p>
            <a:pPr marL="612000" marR="0" lvl="4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Wingdings" panose="05000000000000000000" pitchFamily="2" charset="2"/>
              <a:buChar char="w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L’alimentation de secours (batteries internes du caisson) est disponible en cas de coupure du 24VDC bateau.</a:t>
            </a:r>
          </a:p>
          <a:p>
            <a:pPr marL="468000" marR="0" lvl="4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3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Char char="&gt;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Placer l’interrupteur « GEONYX » sur ON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alimente la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Geonyx</a:t>
            </a:r>
            <a:r>
              <a:rPr kumimoji="0" lang="fr-F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avec l’alimentation du bateau (si disponible) ou l’alimentation des batteries (si l’interrupteur « ALIM » est placé sur ON).</a:t>
            </a:r>
          </a:p>
          <a:p>
            <a:pPr marL="216000" marR="0" lvl="3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3" indent="-14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Char char="&gt;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Placer l’interrupteur « VERSA » sur ON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alimente le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VersaSync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avec l’alimentation du bateau (si disponible) ou l’alimentation des batteries (si l’interrupteur « ALIM » est positionné sur ON).</a:t>
            </a:r>
          </a:p>
          <a:p>
            <a:pPr marL="216000" marR="0" lvl="3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BC0"/>
              </a:buClr>
              <a:buSzPct val="100000"/>
              <a:buFont typeface="Arial Black" panose="020B0A04020102020204" pitchFamily="34" charset="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1449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4000" marR="0" lvl="2" indent="-14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E9BC0"/>
              </a:buClr>
              <a:buSzPct val="100000"/>
              <a:buFont typeface="Wingdings 2" panose="05020102010507070707" pitchFamily="18" charset="2"/>
              <a:buChar char="¿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144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caisson démarre de façon automatique. Les liaisons avec l’IHM NAZDAC et la SIMRAD sont opérationnelles.</a:t>
            </a:r>
          </a:p>
          <a:p>
            <a:pPr lvl="4"/>
            <a:endParaRPr lang="fr-FR" sz="1200" b="1" dirty="0">
              <a:solidFill>
                <a:schemeClr val="accent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fr-FR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4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Mise en œuvre du caisson NAZDAC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6" y="164915"/>
            <a:ext cx="4206697" cy="4552228"/>
          </a:xfrm>
          <a:prstGeom prst="rect">
            <a:avLst/>
          </a:prstGeom>
        </p:spPr>
      </p:pic>
      <p:sp>
        <p:nvSpPr>
          <p:cNvPr id="13" name="Espace réservé du contenu 11"/>
          <p:cNvSpPr>
            <a:spLocks noGrp="1"/>
          </p:cNvSpPr>
          <p:nvPr>
            <p:ph idx="1"/>
          </p:nvPr>
        </p:nvSpPr>
        <p:spPr>
          <a:xfrm>
            <a:off x="179510" y="879449"/>
            <a:ext cx="4392489" cy="3837164"/>
          </a:xfrm>
        </p:spPr>
        <p:txBody>
          <a:bodyPr/>
          <a:lstStyle/>
          <a:p>
            <a:pPr lvl="2">
              <a:buClr>
                <a:srgbClr val="7E9BC0"/>
              </a:buClr>
              <a:defRPr/>
            </a:pPr>
            <a:r>
              <a:rPr lang="fr-FR" sz="1000" b="1" u="sng" dirty="0">
                <a:solidFill>
                  <a:srgbClr val="014491"/>
                </a:solidFill>
              </a:rPr>
              <a:t>Mise en œuvre de la GEONYX-M en situation MER: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Dès sa mise sous tension, la </a:t>
            </a:r>
            <a:r>
              <a:rPr lang="fr-FR" sz="1000" b="0" dirty="0" err="1"/>
              <a:t>Geonyx</a:t>
            </a:r>
            <a:r>
              <a:rPr lang="fr-FR" sz="1000" b="0" baseline="30000" dirty="0" err="1"/>
              <a:t>TM</a:t>
            </a:r>
            <a:r>
              <a:rPr lang="fr-FR" sz="1000" b="0" dirty="0"/>
              <a:t> exécute automatiquement les différents modes opératoires suivants: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OFF</a:t>
            </a:r>
            <a:r>
              <a:rPr lang="fr-FR" sz="1000" b="0" dirty="0"/>
              <a:t> : La </a:t>
            </a:r>
            <a:r>
              <a:rPr lang="fr-FR" sz="1000" b="0" dirty="0" err="1"/>
              <a:t>Geonyx</a:t>
            </a:r>
            <a:r>
              <a:rPr lang="fr-FR" sz="1000" b="0" baseline="30000" dirty="0" err="1"/>
              <a:t>TM</a:t>
            </a:r>
            <a:r>
              <a:rPr lang="fr-FR" sz="1000" b="0" dirty="0"/>
              <a:t> n’est pas alimentée. Elle ne peut transmettre ni recevoir de données.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INIT SOFT (initialisation des logiciels internes à la GEONYX)</a:t>
            </a:r>
            <a:r>
              <a:rPr lang="fr-FR" sz="1000" b="0" dirty="0"/>
              <a:t> 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Les logiciels sont initialisés et effectuent leurs autotests. 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INIT SENSORS</a:t>
            </a:r>
            <a:r>
              <a:rPr lang="fr-FR" sz="1000" b="0" dirty="0"/>
              <a:t> </a:t>
            </a:r>
            <a:r>
              <a:rPr lang="fr-FR" sz="1000" dirty="0"/>
              <a:t>(initialisation des capteurs)</a:t>
            </a:r>
            <a:r>
              <a:rPr lang="fr-FR" sz="1000" b="0" dirty="0"/>
              <a:t> 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système vérifie l’état de fonctionnement des gyroscopes et des accéléromètres.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INIT NAVIGATION</a:t>
            </a:r>
            <a:r>
              <a:rPr lang="fr-FR" sz="1000" b="0" dirty="0"/>
              <a:t> </a:t>
            </a:r>
            <a:r>
              <a:rPr lang="fr-FR" sz="1000" dirty="0"/>
              <a:t>(initialisation des données de navigation et d’attitudes)</a:t>
            </a:r>
            <a:r>
              <a:rPr lang="fr-FR" sz="1000" b="0" dirty="0"/>
              <a:t> 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système initialise les données de navigation et d’attitudes. Si des données de position sont reçues durant cette phase, le système poursuit son initialisation.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Si aucune donnée de position n’est reçue durant cette phase, le système reste dans ce mode de fonctionnement indéfiniment, en attente d’une commande opérateur ou présence de données GNSS en entrée.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 </a:t>
            </a:r>
          </a:p>
          <a:p>
            <a:pPr lvl="2">
              <a:buClr>
                <a:srgbClr val="7E9BC0"/>
              </a:buClr>
              <a:defRPr/>
            </a:pPr>
            <a:endParaRPr lang="fr-FR" sz="1000" b="1" u="sng" dirty="0">
              <a:solidFill>
                <a:srgbClr val="014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6" y="164915"/>
            <a:ext cx="4206697" cy="4552228"/>
          </a:xfrm>
          <a:prstGeom prst="rect">
            <a:avLst/>
          </a:prstGeom>
        </p:spPr>
      </p:pic>
      <p:sp>
        <p:nvSpPr>
          <p:cNvPr id="13" name="Espace réservé du contenu 11"/>
          <p:cNvSpPr>
            <a:spLocks noGrp="1"/>
          </p:cNvSpPr>
          <p:nvPr>
            <p:ph idx="1"/>
          </p:nvPr>
        </p:nvSpPr>
        <p:spPr>
          <a:xfrm>
            <a:off x="179511" y="879449"/>
            <a:ext cx="4414260" cy="3744940"/>
          </a:xfrm>
        </p:spPr>
        <p:txBody>
          <a:bodyPr/>
          <a:lstStyle/>
          <a:p>
            <a:pPr lvl="2">
              <a:buClr>
                <a:srgbClr val="7E9BC0"/>
              </a:buClr>
              <a:defRPr/>
            </a:pPr>
            <a:r>
              <a:rPr lang="fr-FR" sz="1000" b="1" u="sng" dirty="0">
                <a:solidFill>
                  <a:srgbClr val="014491"/>
                </a:solidFill>
              </a:rPr>
              <a:t>Mise en œuvre de la GEONYX-M en situation Mer: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SEA COARSE ALIGNMENT, en situation Mer (recherche de cap):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La phase d’alignement dite « Grossier » sert à dégrossir la recherche de cap.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Cette phase dure environ 6 minutes en situation « MER ».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bateau est en mouvement à la mer sans aucune contrainte de trajectoire.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Remarque : Un alignement du système avec le bateau à quai, peut être réalisé en situation « MER » sans contrainte.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SEA FINE ALIGNMENT, en situation Mer (recherche de cap):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La phase d’alignement dite « Fin » sert à affiner la recherche de cap.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Cette phase dure environ 14 minutes en situation « MER ».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NAVIGATION,  en situation Mer (Mode opérationnel du système)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système calcule et fournit des données de navigation vers les utilisateurs (ex : IHM, SIMRAD).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 mode de fonctionnement est sans limite dans le temps.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Dans le mode « Navigation » à la mer, le bateau peut effectuer des mouvements.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 </a:t>
            </a:r>
          </a:p>
          <a:p>
            <a:pPr lvl="2">
              <a:buClr>
                <a:srgbClr val="7E9BC0"/>
              </a:buClr>
              <a:defRPr/>
            </a:pPr>
            <a:endParaRPr lang="fr-FR" sz="1000" b="1" u="sng" dirty="0">
              <a:solidFill>
                <a:srgbClr val="014491"/>
              </a:solidFill>
            </a:endParaRPr>
          </a:p>
        </p:txBody>
      </p:sp>
      <p:sp>
        <p:nvSpPr>
          <p:cNvPr id="8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Mise en œuvre du caisson NAZDAC </a:t>
            </a:r>
          </a:p>
        </p:txBody>
      </p:sp>
    </p:spTree>
    <p:extLst>
      <p:ext uri="{BB962C8B-B14F-4D97-AF65-F5344CB8AC3E}">
        <p14:creationId xmlns:p14="http://schemas.microsoft.com/office/powerpoint/2010/main" val="16198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 anchor="ctr"/>
          <a:lstStyle/>
          <a:p>
            <a:endParaRPr lang="fr-FR"/>
          </a:p>
          <a:p>
            <a:r>
              <a:rPr lang="fr-FR"/>
              <a:t>Système NAZDAC pour ECUME</a:t>
            </a:r>
          </a:p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/>
              <a:t>1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59233E6-E8BF-DFB1-E4AD-E20B6F2A8A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3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6" y="164915"/>
            <a:ext cx="4206697" cy="4552228"/>
          </a:xfrm>
          <a:prstGeom prst="rect">
            <a:avLst/>
          </a:prstGeom>
        </p:spPr>
      </p:pic>
      <p:sp>
        <p:nvSpPr>
          <p:cNvPr id="13" name="Espace réservé du contenu 11"/>
          <p:cNvSpPr>
            <a:spLocks noGrp="1"/>
          </p:cNvSpPr>
          <p:nvPr>
            <p:ph idx="1"/>
          </p:nvPr>
        </p:nvSpPr>
        <p:spPr>
          <a:xfrm>
            <a:off x="179510" y="879449"/>
            <a:ext cx="4467505" cy="3647373"/>
          </a:xfrm>
        </p:spPr>
        <p:txBody>
          <a:bodyPr/>
          <a:lstStyle/>
          <a:p>
            <a:pPr lvl="2">
              <a:buClr>
                <a:srgbClr val="7E9BC0"/>
              </a:buClr>
              <a:defRPr/>
            </a:pPr>
            <a:r>
              <a:rPr lang="fr-FR" sz="1000" b="1" u="sng" dirty="0">
                <a:solidFill>
                  <a:srgbClr val="014491"/>
                </a:solidFill>
              </a:rPr>
              <a:t>Mise en œuvre de la GEONYX-M en situation Quai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QUAY COARSE ALIGNMENT, en situation Quai (recherche de cap):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La phase d’alignement dite « Grossier » sert à dégrossir la recherche de cap.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Cette phase dure environ 3 minutes en situation « QUAI ».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Aucun déplacement (changement de position et mouvement) n’est autorisé en situation « QUAI » sous peine d’un retour du système en mode « INIT NAVIGATION ».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>
                <a:solidFill>
                  <a:srgbClr val="FF0000"/>
                </a:solidFill>
              </a:rPr>
              <a:t>Attention : Un alignement du système avec le bateau en mouvement à la mer ne peut en aucun cas être réalisé en situation « QUAI ».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QUAY FINE ALIGNMENT, en situation Quai (Recherche de cap):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La phase d’alignement dite « Fin » sert à affiner la recherche de cap.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Cette phase dure environ 12 minutes en situation « QUAI »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Aucun déplacement (changement de position) n’est autorisé en situation Quai.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NAVIGATION, en situation Quai (Mode opérationnel du système)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système calcule et fournit des données de navigation vers les utilisateurs (ex : IHM, SIMRAD).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 mode de fonctionnement est sans limite dans le temps.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 </a:t>
            </a:r>
          </a:p>
          <a:p>
            <a:pPr lvl="2">
              <a:buClr>
                <a:srgbClr val="7E9BC0"/>
              </a:buClr>
              <a:defRPr/>
            </a:pPr>
            <a:endParaRPr lang="fr-FR" sz="1000" b="1" u="sng" dirty="0">
              <a:solidFill>
                <a:srgbClr val="014491"/>
              </a:solidFill>
            </a:endParaRPr>
          </a:p>
        </p:txBody>
      </p:sp>
      <p:sp>
        <p:nvSpPr>
          <p:cNvPr id="8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Mise en œuvre du caisson NAZDAC </a:t>
            </a:r>
          </a:p>
        </p:txBody>
      </p:sp>
    </p:spTree>
    <p:extLst>
      <p:ext uri="{BB962C8B-B14F-4D97-AF65-F5344CB8AC3E}">
        <p14:creationId xmlns:p14="http://schemas.microsoft.com/office/powerpoint/2010/main" val="34338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6" y="164915"/>
            <a:ext cx="4206697" cy="4552228"/>
          </a:xfrm>
          <a:prstGeom prst="rect">
            <a:avLst/>
          </a:prstGeom>
        </p:spPr>
      </p:pic>
      <p:sp>
        <p:nvSpPr>
          <p:cNvPr id="13" name="Espace réservé du contenu 11"/>
          <p:cNvSpPr>
            <a:spLocks noGrp="1"/>
          </p:cNvSpPr>
          <p:nvPr>
            <p:ph idx="1"/>
          </p:nvPr>
        </p:nvSpPr>
        <p:spPr>
          <a:xfrm>
            <a:off x="179510" y="879449"/>
            <a:ext cx="4467505" cy="3647373"/>
          </a:xfrm>
        </p:spPr>
        <p:txBody>
          <a:bodyPr/>
          <a:lstStyle/>
          <a:p>
            <a:pPr lvl="2">
              <a:buClr>
                <a:srgbClr val="7E9BC0"/>
              </a:buClr>
              <a:defRPr/>
            </a:pPr>
            <a:r>
              <a:rPr lang="fr-FR" sz="1000" b="1" u="sng" dirty="0">
                <a:solidFill>
                  <a:srgbClr val="014491"/>
                </a:solidFill>
              </a:rPr>
              <a:t>Mise en œuvre de la GEONYX-M en situation Quai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>
                <a:solidFill>
                  <a:srgbClr val="FF0000"/>
                </a:solidFill>
              </a:rPr>
              <a:t>Attention :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FF0000"/>
                </a:solidFill>
              </a:rPr>
              <a:t>Dans le mode « Navigation » à quai, le bateau ne doit pas être en mouvement.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FF0000"/>
                </a:solidFill>
              </a:rPr>
              <a:t>Avant tout départ du bateau, l’opérateur est en charge de s’assurer que la GEONYX-M est bien en mode « Navigation » avec une situation « MER ».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dirty="0"/>
              <a:t>STAND BY (Veille) :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mode « STANDBY » est obtenu à partir d’une commande opérateur de retour en « VEILLE » exécutée depuis l’IHM.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mode « STANDBY » stoppe la navigation en cours.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Cette commande peut être exécutée dès que le système a passé la phase « INIT NAVIGATION ».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Le système est toujours initialisé et est en attente d’une nouvelle commande opérateur pour redémarrer une phase d’alignement.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000" b="0" dirty="0"/>
              <a:t> </a:t>
            </a:r>
          </a:p>
          <a:p>
            <a:pPr marL="171450" lvl="0" indent="-1714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FF0000"/>
                </a:solidFill>
              </a:rPr>
              <a:t>Le changement de situation (SEA </a:t>
            </a:r>
            <a:r>
              <a:rPr lang="fr-FR" sz="1000" dirty="0">
                <a:solidFill>
                  <a:srgbClr val="FF0000"/>
                </a:solidFill>
                <a:sym typeface="Wingdings" panose="05000000000000000000" pitchFamily="2" charset="2"/>
              </a:rPr>
              <a:t> QUAY)</a:t>
            </a:r>
            <a:r>
              <a:rPr lang="fr-FR" sz="1000" dirty="0">
                <a:solidFill>
                  <a:srgbClr val="FF0000"/>
                </a:solidFill>
              </a:rPr>
              <a:t> est une commande opérateur accessible depuis un bouton présent sur IHM NAZDAC.</a:t>
            </a:r>
          </a:p>
          <a:p>
            <a:pPr lvl="2">
              <a:buClr>
                <a:srgbClr val="7E9BC0"/>
              </a:buClr>
              <a:defRPr/>
            </a:pPr>
            <a:endParaRPr lang="fr-FR" sz="1000" b="1" u="sng" dirty="0">
              <a:solidFill>
                <a:srgbClr val="014491"/>
              </a:solidFill>
            </a:endParaRPr>
          </a:p>
        </p:txBody>
      </p:sp>
      <p:sp>
        <p:nvSpPr>
          <p:cNvPr id="8" name="Titre 10"/>
          <p:cNvSpPr txBox="1">
            <a:spLocks/>
          </p:cNvSpPr>
          <p:nvPr/>
        </p:nvSpPr>
        <p:spPr bwMode="gray">
          <a:xfrm>
            <a:off x="503238" y="411164"/>
            <a:ext cx="5076873" cy="360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Mise en œuvre du caisson NAZDAC </a:t>
            </a:r>
          </a:p>
        </p:txBody>
      </p:sp>
    </p:spTree>
    <p:extLst>
      <p:ext uri="{BB962C8B-B14F-4D97-AF65-F5344CB8AC3E}">
        <p14:creationId xmlns:p14="http://schemas.microsoft.com/office/powerpoint/2010/main" val="12114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Mise en charge des batteries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6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D51CE8-F61A-0F79-53A0-6C3E5956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Procédure de mise en charge des batteries du système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751E5B-F86A-FCD5-0197-F940B8B2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08487-E39A-F1D2-5FCC-927D60F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A1527A-1AA8-0BE0-B1D6-8190C1CD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space réservé du contenu 11">
            <a:extLst>
              <a:ext uri="{FF2B5EF4-FFF2-40B4-BE49-F238E27FC236}">
                <a16:creationId xmlns:a16="http://schemas.microsoft.com/office/drawing/2014/main" id="{30F18555-E607-4156-C836-358C1373C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94" y="810694"/>
            <a:ext cx="6002137" cy="3960439"/>
          </a:xfrm>
        </p:spPr>
        <p:txBody>
          <a:bodyPr/>
          <a:lstStyle/>
          <a:p>
            <a:pPr lvl="2"/>
            <a:r>
              <a:rPr lang="fr-FR" sz="1000" b="1" dirty="0">
                <a:solidFill>
                  <a:schemeClr val="accent1"/>
                </a:solidFill>
              </a:rPr>
              <a:t>Pré requis :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Avant départ en mission, vérifier l’état de charge des batteries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Avant de recharger les batteries, le caisson doit être configuré comme suit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Interrupteur « ALIM » : </a:t>
            </a:r>
            <a:r>
              <a:rPr lang="fr-FR" sz="1000" b="1" dirty="0">
                <a:solidFill>
                  <a:schemeClr val="accent1"/>
                </a:solidFill>
              </a:rPr>
              <a:t>OFF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Interrupteur « GEONYX » : </a:t>
            </a:r>
            <a:r>
              <a:rPr lang="fr-FR" sz="1000" b="1" dirty="0">
                <a:solidFill>
                  <a:schemeClr val="accent1"/>
                </a:solidFill>
              </a:rPr>
              <a:t>OFF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Interrupteur « VERSA » : </a:t>
            </a:r>
            <a:r>
              <a:rPr lang="fr-FR" sz="1000" b="1" dirty="0">
                <a:solidFill>
                  <a:schemeClr val="accent1"/>
                </a:solidFill>
              </a:rPr>
              <a:t>OFF</a:t>
            </a: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2"/>
            <a:r>
              <a:rPr lang="fr-FR" sz="1000" b="1" dirty="0">
                <a:solidFill>
                  <a:schemeClr val="accent1"/>
                </a:solidFill>
              </a:rPr>
              <a:t>Pour mettre en charge les batteries :</a:t>
            </a:r>
          </a:p>
          <a:p>
            <a:pPr marL="444600" lvl="3" indent="-228600"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Connecter le chargeur Blue Smart sur le connecteur J3 du caisson,</a:t>
            </a: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marL="444600" lvl="3" indent="-228600"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Brancher le chargeur Blue Smart sur le secteur.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Le voyant « TEST » reste allumé pendant sa phase d’initialisation.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Si un défaut est détecté pendant cette phase d’initialisation, </a:t>
            </a:r>
            <a:r>
              <a:rPr lang="fr-FR" sz="1000" b="1" dirty="0">
                <a:solidFill>
                  <a:schemeClr val="accent1"/>
                </a:solidFill>
              </a:rPr>
              <a:t>tous les voyants LED d’état du chargeur clignotent.</a:t>
            </a: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44600" lvl="3" indent="-228600"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Par défaut, le mode de charge configuré est le mode « NORMAL ».</a:t>
            </a:r>
          </a:p>
          <a:p>
            <a:pPr lvl="3"/>
            <a:endParaRPr lang="fr-FR" sz="1000" b="1" dirty="0">
              <a:solidFill>
                <a:schemeClr val="accent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3CA082-BBDB-B1AC-8A39-ED53B2C8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127" y="2790913"/>
            <a:ext cx="1169992" cy="409178"/>
          </a:xfrm>
          <a:prstGeom prst="rect">
            <a:avLst/>
          </a:prstGeom>
        </p:spPr>
      </p:pic>
      <p:pic>
        <p:nvPicPr>
          <p:cNvPr id="15" name="Image 1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F16E90D-70AE-94D3-04F5-EB7D4A9D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6330" r="45767" b="39395"/>
          <a:stretch/>
        </p:blipFill>
        <p:spPr bwMode="auto">
          <a:xfrm>
            <a:off x="5576127" y="1459379"/>
            <a:ext cx="1169992" cy="1169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AAC49B-1338-FDA9-4D13-CD3471D21461}"/>
              </a:ext>
            </a:extLst>
          </p:cNvPr>
          <p:cNvSpPr/>
          <p:nvPr/>
        </p:nvSpPr>
        <p:spPr>
          <a:xfrm>
            <a:off x="5847331" y="1513283"/>
            <a:ext cx="601578" cy="11160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texte, appareil&#10;&#10;Description générée automatiquement">
            <a:extLst>
              <a:ext uri="{FF2B5EF4-FFF2-40B4-BE49-F238E27FC236}">
                <a16:creationId xmlns:a16="http://schemas.microsoft.com/office/drawing/2014/main" id="{F127FDC0-6C2A-308E-AFCC-E8B075FF0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33" t="1961" r="25481" b="3336"/>
          <a:stretch/>
        </p:blipFill>
        <p:spPr bwMode="auto">
          <a:xfrm>
            <a:off x="8327650" y="1513283"/>
            <a:ext cx="571279" cy="1207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3A40922-204C-592F-5CC8-6B5A06ED803C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044257" y="2117227"/>
            <a:ext cx="1283393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0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D51CE8-F61A-0F79-53A0-6C3E5956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 de charges des batteries du système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751E5B-F86A-FCD5-0197-F940B8B2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08487-E39A-F1D2-5FCC-927D60F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A1527A-1AA8-0BE0-B1D6-8190C1CD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5C2453D-5E35-4ADC-AC94-EBD9EFDEA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/>
          <a:stretch/>
        </p:blipFill>
        <p:spPr bwMode="auto">
          <a:xfrm>
            <a:off x="3578045" y="727850"/>
            <a:ext cx="2663266" cy="3841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94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Interface opérationnelle</a:t>
            </a:r>
          </a:p>
          <a:p>
            <a:endParaRPr lang="fr-FR" dirty="0"/>
          </a:p>
          <a:p>
            <a:r>
              <a:rPr lang="fr-FR" dirty="0"/>
              <a:t>Interface </a:t>
            </a:r>
          </a:p>
          <a:p>
            <a:r>
              <a:rPr lang="fr-FR" dirty="0"/>
              <a:t>Homme Machine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91803"/>
          </a:xfrm>
        </p:spPr>
        <p:txBody>
          <a:bodyPr/>
          <a:lstStyle/>
          <a:p>
            <a:r>
              <a:rPr lang="en-GB"/>
              <a:t>IHM GEONYX-M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contenu 11">
            <a:extLst>
              <a:ext uri="{FF2B5EF4-FFF2-40B4-BE49-F238E27FC236}">
                <a16:creationId xmlns:a16="http://schemas.microsoft.com/office/drawing/2014/main" id="{D2DCA9C7-6B75-59F0-7E7E-D3509A0C2890}"/>
              </a:ext>
            </a:extLst>
          </p:cNvPr>
          <p:cNvSpPr txBox="1">
            <a:spLocks/>
          </p:cNvSpPr>
          <p:nvPr/>
        </p:nvSpPr>
        <p:spPr bwMode="gray">
          <a:xfrm>
            <a:off x="173594" y="810694"/>
            <a:ext cx="6658128" cy="39604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itchFamily="34" charset="0"/>
              <a:buNone/>
              <a:defRPr sz="14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 2" panose="05020102010507070707" pitchFamily="18" charset="2"/>
              <a:buChar char="¿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Arial Black" panose="020B0A04020102020204" pitchFamily="34" charset="0"/>
              <a:buChar char="&gt;"/>
              <a:defRPr sz="11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w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accent1"/>
                </a:solidFill>
              </a:rPr>
              <a:t>La tablette durcie contient les applications suivantes :</a:t>
            </a:r>
          </a:p>
          <a:p>
            <a:pPr lvl="3"/>
            <a:r>
              <a:rPr lang="fr-FR" b="1" dirty="0">
                <a:solidFill>
                  <a:schemeClr val="accent1"/>
                </a:solidFill>
              </a:rPr>
              <a:t>IHM NAZDAC Détection Brouillage - </a:t>
            </a:r>
            <a:r>
              <a:rPr lang="fr-FR" b="1" dirty="0" err="1">
                <a:solidFill>
                  <a:schemeClr val="accent1"/>
                </a:solidFill>
              </a:rPr>
              <a:t>Leurrage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</a:p>
          <a:p>
            <a:pPr lvl="4"/>
            <a:r>
              <a:rPr lang="fr-FR" dirty="0">
                <a:solidFill>
                  <a:schemeClr val="accent1"/>
                </a:solidFill>
              </a:rPr>
              <a:t>Contrôle et affichage des données NAV de la GEONYX-M et du Brouillage / </a:t>
            </a:r>
            <a:r>
              <a:rPr lang="fr-FR" dirty="0" err="1">
                <a:solidFill>
                  <a:schemeClr val="accent1"/>
                </a:solidFill>
              </a:rPr>
              <a:t>Leurrage</a:t>
            </a:r>
            <a:r>
              <a:rPr lang="fr-FR" dirty="0">
                <a:solidFill>
                  <a:schemeClr val="accent1"/>
                </a:solidFill>
              </a:rPr>
              <a:t>,</a:t>
            </a:r>
          </a:p>
          <a:p>
            <a:pPr lvl="4"/>
            <a:endParaRPr lang="fr-FR" dirty="0">
              <a:solidFill>
                <a:schemeClr val="accent1"/>
              </a:solidFill>
            </a:endParaRPr>
          </a:p>
          <a:p>
            <a:pPr lvl="4"/>
            <a:endParaRPr lang="fr-FR" dirty="0">
              <a:solidFill>
                <a:schemeClr val="accent1"/>
              </a:solidFill>
            </a:endParaRPr>
          </a:p>
          <a:p>
            <a:pPr lvl="3"/>
            <a:endParaRPr lang="fr-FR" b="1" dirty="0">
              <a:solidFill>
                <a:schemeClr val="accent1"/>
              </a:solidFill>
            </a:endParaRPr>
          </a:p>
          <a:p>
            <a:pPr lvl="3"/>
            <a:r>
              <a:rPr lang="fr-FR" b="1" dirty="0">
                <a:solidFill>
                  <a:schemeClr val="accent1"/>
                </a:solidFill>
              </a:rPr>
              <a:t>IHM Batterie (UPS) – Victron </a:t>
            </a:r>
            <a:r>
              <a:rPr lang="fr-FR" b="1" dirty="0" err="1">
                <a:solidFill>
                  <a:schemeClr val="accent1"/>
                </a:solidFill>
              </a:rPr>
              <a:t>Connect</a:t>
            </a:r>
            <a:endParaRPr lang="fr-FR" b="1" dirty="0">
              <a:solidFill>
                <a:schemeClr val="accent1"/>
              </a:solidFill>
            </a:endParaRPr>
          </a:p>
          <a:p>
            <a:pPr lvl="4"/>
            <a:r>
              <a:rPr lang="fr-FR" dirty="0">
                <a:solidFill>
                  <a:schemeClr val="accent1"/>
                </a:solidFill>
              </a:rPr>
              <a:t>Contrôle et monitoring du kit UPS composé des batteries et du shunt de mesure. (Autonomie restante, état de la charge, historique d’utilisation, etc..).</a:t>
            </a:r>
          </a:p>
          <a:p>
            <a:pPr lvl="4"/>
            <a:endParaRPr lang="fr-FR" dirty="0">
              <a:solidFill>
                <a:schemeClr val="accent1"/>
              </a:solidFill>
            </a:endParaRPr>
          </a:p>
          <a:p>
            <a:pPr marL="468000" lvl="4" indent="0">
              <a:buFont typeface="Wingdings" panose="05000000000000000000" pitchFamily="2" charset="2"/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lvl="4"/>
            <a:endParaRPr lang="fr-FR" dirty="0">
              <a:solidFill>
                <a:schemeClr val="accent1"/>
              </a:solidFill>
            </a:endParaRPr>
          </a:p>
          <a:p>
            <a:pPr lvl="3"/>
            <a:r>
              <a:rPr lang="fr-FR" b="1" dirty="0">
                <a:solidFill>
                  <a:schemeClr val="accent1"/>
                </a:solidFill>
              </a:rPr>
              <a:t>IHM GEONYX </a:t>
            </a:r>
          </a:p>
          <a:p>
            <a:pPr lvl="4"/>
            <a:r>
              <a:rPr lang="fr-FR" dirty="0">
                <a:solidFill>
                  <a:schemeClr val="accent1"/>
                </a:solidFill>
              </a:rPr>
              <a:t>Contrôle et monitoring de tous les paramètres de la centrale GEONYX-M via l’IHM déjà connue des Opérateurs.</a:t>
            </a:r>
          </a:p>
          <a:p>
            <a:pPr lvl="4"/>
            <a:r>
              <a:rPr lang="fr-FR" dirty="0">
                <a:solidFill>
                  <a:schemeClr val="accent1"/>
                </a:solidFill>
              </a:rPr>
              <a:t>Les informations essentielles à l’utilisation de la centrale seront reportées sur l’onglet GEONYX de l’IHM Détection brouillage/</a:t>
            </a:r>
            <a:r>
              <a:rPr lang="fr-FR" dirty="0" err="1">
                <a:solidFill>
                  <a:schemeClr val="accent1"/>
                </a:solidFill>
              </a:rPr>
              <a:t>leurrage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fr-FR" u="sng" dirty="0">
                <a:solidFill>
                  <a:schemeClr val="accent1"/>
                </a:solidFill>
                <a:sym typeface="Wingdings" panose="05000000000000000000" pitchFamily="2" charset="2"/>
              </a:rPr>
              <a:t>centralisation du contrôle du système</a:t>
            </a:r>
            <a:endParaRPr lang="fr-FR" u="sng" dirty="0">
              <a:solidFill>
                <a:schemeClr val="accent1"/>
              </a:solidFill>
            </a:endParaRPr>
          </a:p>
          <a:p>
            <a:pPr marL="216000" lvl="3" indent="0">
              <a:buFont typeface="Arial Black" panose="020B0A04020102020204" pitchFamily="34" charset="0"/>
              <a:buNone/>
            </a:pP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E9781D-9777-6ECA-D5D4-296BA48E5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199" y="1457934"/>
            <a:ext cx="2125708" cy="147306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1CB3BA4-4D30-F8F7-1FB7-9FA518B6A7C4}"/>
              </a:ext>
            </a:extLst>
          </p:cNvPr>
          <p:cNvGrpSpPr/>
          <p:nvPr/>
        </p:nvGrpSpPr>
        <p:grpSpPr>
          <a:xfrm>
            <a:off x="6767199" y="244"/>
            <a:ext cx="2008714" cy="1361456"/>
            <a:chOff x="4173943" y="10193196"/>
            <a:chExt cx="5940829" cy="3899888"/>
          </a:xfrm>
        </p:grpSpPr>
        <p:pic>
          <p:nvPicPr>
            <p:cNvPr id="10" name="Image 9" descr="Une image contenant texte, moniteur, intérieur, équipement électronique&#10;&#10;Description générée automatiquement">
              <a:extLst>
                <a:ext uri="{FF2B5EF4-FFF2-40B4-BE49-F238E27FC236}">
                  <a16:creationId xmlns:a16="http://schemas.microsoft.com/office/drawing/2014/main" id="{DCF184B6-1789-4259-7B9E-6DD449105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943" y="10193196"/>
              <a:ext cx="5940829" cy="3899888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39B99C1-9D53-E787-4466-86DBB3DF0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97" b="27692"/>
            <a:stretch/>
          </p:blipFill>
          <p:spPr>
            <a:xfrm>
              <a:off x="5178692" y="10941495"/>
              <a:ext cx="3928821" cy="2353764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ED4FE6D-05DF-B462-37D1-D7799C9B09CA}"/>
              </a:ext>
            </a:extLst>
          </p:cNvPr>
          <p:cNvGrpSpPr/>
          <p:nvPr/>
        </p:nvGrpSpPr>
        <p:grpSpPr>
          <a:xfrm>
            <a:off x="6755761" y="3006357"/>
            <a:ext cx="2137146" cy="1480994"/>
            <a:chOff x="6635333" y="3143395"/>
            <a:chExt cx="2137146" cy="148099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1BFC91A-8E79-E34E-C523-9C7CFE7BD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5333" y="3143395"/>
              <a:ext cx="2137146" cy="148099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B5B9902-4E2B-F6B3-1BD9-70DC895A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281" y="3463705"/>
              <a:ext cx="1445727" cy="8690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3CD27111-2C53-D380-496C-221F787B334D}"/>
              </a:ext>
            </a:extLst>
          </p:cNvPr>
          <p:cNvSpPr txBox="1"/>
          <p:nvPr/>
        </p:nvSpPr>
        <p:spPr>
          <a:xfrm>
            <a:off x="7415099" y="1253978"/>
            <a:ext cx="9462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u="sng" dirty="0">
                <a:solidFill>
                  <a:schemeClr val="accent1"/>
                </a:solidFill>
              </a:rPr>
              <a:t>IHM NAZDAC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AAA3AFC-071D-0D30-4FDF-254B052910C3}"/>
              </a:ext>
            </a:extLst>
          </p:cNvPr>
          <p:cNvSpPr txBox="1"/>
          <p:nvPr/>
        </p:nvSpPr>
        <p:spPr>
          <a:xfrm>
            <a:off x="7246239" y="2790913"/>
            <a:ext cx="15996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u="sng" dirty="0">
                <a:solidFill>
                  <a:schemeClr val="accent1"/>
                </a:solidFill>
              </a:rPr>
              <a:t>IHM VICTRON CONNECT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82CD55-D193-2C4A-FF39-1C137C42F052}"/>
              </a:ext>
            </a:extLst>
          </p:cNvPr>
          <p:cNvSpPr txBox="1"/>
          <p:nvPr/>
        </p:nvSpPr>
        <p:spPr>
          <a:xfrm>
            <a:off x="7489042" y="4322943"/>
            <a:ext cx="9462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u="sng" dirty="0">
                <a:solidFill>
                  <a:schemeClr val="accent1"/>
                </a:solidFill>
              </a:rPr>
              <a:t>IHM GEONYX</a:t>
            </a:r>
          </a:p>
        </p:txBody>
      </p:sp>
    </p:spTree>
    <p:extLst>
      <p:ext uri="{BB962C8B-B14F-4D97-AF65-F5344CB8AC3E}">
        <p14:creationId xmlns:p14="http://schemas.microsoft.com/office/powerpoint/2010/main" val="23500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5" y="843558"/>
            <a:ext cx="4609207" cy="3640239"/>
          </a:xfrm>
        </p:spPr>
        <p:txBody>
          <a:bodyPr/>
          <a:lstStyle/>
          <a:p>
            <a:pPr lvl="2"/>
            <a:r>
              <a:rPr lang="fr-FR" sz="900" u="sng" dirty="0">
                <a:solidFill>
                  <a:schemeClr val="accent1"/>
                </a:solidFill>
              </a:rPr>
              <a:t>Ecran principal : affiche les informations de Navigation essentielles de la centrale GEONYX-M</a:t>
            </a: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Remontée des Etats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Liaison Ethernet avec </a:t>
            </a:r>
            <a:r>
              <a:rPr lang="fr-FR" sz="900" dirty="0" err="1">
                <a:solidFill>
                  <a:schemeClr val="accent1"/>
                </a:solidFill>
              </a:rPr>
              <a:t>VersaSync</a:t>
            </a:r>
            <a:endParaRPr lang="fr-FR" sz="900" dirty="0">
              <a:solidFill>
                <a:schemeClr val="accent1"/>
              </a:solidFill>
            </a:endParaRP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Etat réception GNSS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Etat de Navigation de la centrale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Remontée d’alarme et pannes</a:t>
            </a: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Situation (QUAY / SEA)</a:t>
            </a: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Données de NAV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Latitude / Longitude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Altitude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Cap / Roulis / Tangage 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Vitesse / Distance parcoure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Temps UTC</a:t>
            </a: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Boutons de réglage / recalage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Initialiser (alignement GNSS ou manuel)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Recaler (uniquement manuel)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Modifier situation (QUAY ou SEA)</a:t>
            </a:r>
          </a:p>
          <a:p>
            <a:pPr marL="171450" lvl="2" indent="-171450"/>
            <a:r>
              <a:rPr lang="fr-FR" sz="900" u="sng" dirty="0">
                <a:solidFill>
                  <a:schemeClr val="accent1"/>
                </a:solidFill>
              </a:rPr>
              <a:t>Afficher les informations remontées par le </a:t>
            </a:r>
            <a:r>
              <a:rPr lang="fr-FR" sz="900" u="sng" dirty="0" err="1">
                <a:solidFill>
                  <a:schemeClr val="accent1"/>
                </a:solidFill>
              </a:rPr>
              <a:t>VersaSync</a:t>
            </a:r>
            <a:endParaRPr lang="fr-FR" sz="900" u="sng" dirty="0">
              <a:solidFill>
                <a:schemeClr val="accent1"/>
              </a:solidFill>
            </a:endParaRP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Curseur de « </a:t>
            </a:r>
            <a:r>
              <a:rPr lang="fr-FR" sz="900" b="1" dirty="0" err="1">
                <a:solidFill>
                  <a:schemeClr val="accent1"/>
                </a:solidFill>
              </a:rPr>
              <a:t>Jamming</a:t>
            </a:r>
            <a:r>
              <a:rPr lang="fr-FR" sz="900" b="1" dirty="0">
                <a:solidFill>
                  <a:schemeClr val="accent1"/>
                </a:solidFill>
              </a:rPr>
              <a:t> »</a:t>
            </a:r>
            <a:r>
              <a:rPr lang="fr-FR" sz="900" dirty="0">
                <a:solidFill>
                  <a:schemeClr val="accent1"/>
                </a:solidFill>
              </a:rPr>
              <a:t> de 0 - 100%</a:t>
            </a: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Curseur de « Spoofing » </a:t>
            </a:r>
            <a:r>
              <a:rPr lang="fr-FR" sz="900" dirty="0">
                <a:solidFill>
                  <a:schemeClr val="accent1"/>
                </a:solidFill>
              </a:rPr>
              <a:t>de 0 – 100%</a:t>
            </a:r>
          </a:p>
          <a:p>
            <a:pPr lvl="2"/>
            <a:endParaRPr lang="fr-FR" sz="900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58928"/>
          </a:xfrm>
        </p:spPr>
        <p:txBody>
          <a:bodyPr/>
          <a:lstStyle/>
          <a:p>
            <a:r>
              <a:rPr lang="en-GB" dirty="0"/>
              <a:t>IHM NAZDAC </a:t>
            </a:r>
            <a:r>
              <a:rPr lang="en-GB" dirty="0" err="1"/>
              <a:t>Détection</a:t>
            </a:r>
            <a:r>
              <a:rPr lang="en-GB" dirty="0"/>
              <a:t> </a:t>
            </a:r>
            <a:r>
              <a:rPr lang="en-GB" dirty="0" err="1"/>
              <a:t>Brouillage</a:t>
            </a:r>
            <a:r>
              <a:rPr lang="en-GB" dirty="0"/>
              <a:t> / </a:t>
            </a:r>
            <a:r>
              <a:rPr lang="en-GB" dirty="0" err="1"/>
              <a:t>Leurrage</a:t>
            </a:r>
            <a:r>
              <a:rPr lang="en-GB" dirty="0"/>
              <a:t>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009" y="3732865"/>
            <a:ext cx="1080000" cy="12077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368" y="3723858"/>
            <a:ext cx="1080000" cy="11961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28628" y="3924257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rgbClr val="FF0000"/>
                </a:solidFill>
              </a:rPr>
              <a:t>Spoofing &gt; 50% :</a:t>
            </a:r>
          </a:p>
          <a:p>
            <a:r>
              <a:rPr lang="fr-FR" sz="800" b="1" dirty="0">
                <a:solidFill>
                  <a:srgbClr val="FF0000"/>
                </a:solidFill>
              </a:rPr>
              <a:t>Coupure GPS de la GEONYX par le </a:t>
            </a:r>
            <a:r>
              <a:rPr lang="fr-FR" sz="800" b="1" dirty="0" err="1">
                <a:solidFill>
                  <a:srgbClr val="FF0000"/>
                </a:solidFill>
              </a:rPr>
              <a:t>VersaSync</a:t>
            </a:r>
            <a:endParaRPr lang="fr-FR" sz="800" b="1" dirty="0">
              <a:solidFill>
                <a:srgbClr val="FF0000"/>
              </a:solidFill>
            </a:endParaRPr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9ED005-DF2C-6805-D4F9-9616B1221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078" y="641553"/>
            <a:ext cx="576121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742147"/>
            <a:ext cx="7410753" cy="3640239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Légendes des couleurs </a:t>
            </a: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Lien Ethernet entre la tablette durcie et le caisson :</a:t>
            </a:r>
          </a:p>
          <a:p>
            <a:pPr lvl="4"/>
            <a:r>
              <a:rPr lang="fr-FR" sz="1000" dirty="0">
                <a:solidFill>
                  <a:srgbClr val="00B050"/>
                </a:solidFill>
              </a:rPr>
              <a:t>Vert</a:t>
            </a:r>
            <a:r>
              <a:rPr lang="fr-FR" sz="1000" dirty="0">
                <a:solidFill>
                  <a:schemeClr val="accent1"/>
                </a:solidFill>
              </a:rPr>
              <a:t> : Ethernet actif et fonctionnel</a:t>
            </a:r>
          </a:p>
          <a:p>
            <a:pPr lvl="4"/>
            <a:r>
              <a:rPr lang="fr-FR" sz="1000" dirty="0">
                <a:solidFill>
                  <a:srgbClr val="FF0000"/>
                </a:solidFill>
              </a:rPr>
              <a:t>Rouge</a:t>
            </a:r>
            <a:r>
              <a:rPr lang="fr-FR" sz="1000" dirty="0">
                <a:solidFill>
                  <a:schemeClr val="accent1"/>
                </a:solidFill>
              </a:rPr>
              <a:t> : branchement Ethernet actif mais non fonctionnel, pas d’accès à la </a:t>
            </a:r>
          </a:p>
          <a:p>
            <a:pPr marL="468000" lvl="4" indent="0">
              <a:buNone/>
            </a:pPr>
            <a:r>
              <a:rPr lang="fr-FR" sz="1000" dirty="0">
                <a:solidFill>
                  <a:schemeClr val="accent1"/>
                </a:solidFill>
              </a:rPr>
              <a:t>GEONYX</a:t>
            </a:r>
          </a:p>
          <a:p>
            <a:pPr lvl="4"/>
            <a:r>
              <a:rPr lang="fr-FR" sz="1000" dirty="0"/>
              <a:t>Gris</a:t>
            </a:r>
            <a:r>
              <a:rPr lang="fr-FR" sz="1000" dirty="0">
                <a:solidFill>
                  <a:schemeClr val="accent1"/>
                </a:solidFill>
              </a:rPr>
              <a:t> : pas d’information sur le lien Ethernet</a:t>
            </a: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b="1" dirty="0">
              <a:solidFill>
                <a:schemeClr val="accent1"/>
              </a:solidFill>
            </a:endParaRP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Etat de réception GNSS de la GEONYX :</a:t>
            </a:r>
          </a:p>
          <a:p>
            <a:pPr lvl="4"/>
            <a:r>
              <a:rPr lang="fr-FR" sz="1000" dirty="0">
                <a:solidFill>
                  <a:srgbClr val="00B050"/>
                </a:solidFill>
              </a:rPr>
              <a:t>Vert</a:t>
            </a:r>
            <a:r>
              <a:rPr lang="fr-FR" sz="1000" dirty="0">
                <a:solidFill>
                  <a:schemeClr val="accent1"/>
                </a:solidFill>
              </a:rPr>
              <a:t> : bonne réception</a:t>
            </a:r>
          </a:p>
          <a:p>
            <a:pPr lvl="4"/>
            <a:r>
              <a:rPr lang="fr-FR" sz="1000" dirty="0">
                <a:solidFill>
                  <a:schemeClr val="accent4"/>
                </a:solidFill>
              </a:rPr>
              <a:t>Orange</a:t>
            </a:r>
            <a:r>
              <a:rPr lang="fr-FR" sz="1000" dirty="0">
                <a:solidFill>
                  <a:schemeClr val="accent1"/>
                </a:solidFill>
              </a:rPr>
              <a:t> : réception dégradée, peu de satellites</a:t>
            </a:r>
          </a:p>
          <a:p>
            <a:pPr lvl="4"/>
            <a:r>
              <a:rPr lang="fr-FR" sz="1000" dirty="0">
                <a:solidFill>
                  <a:srgbClr val="FF0000"/>
                </a:solidFill>
              </a:rPr>
              <a:t>Rouge</a:t>
            </a:r>
            <a:r>
              <a:rPr lang="fr-FR" sz="1000" dirty="0">
                <a:solidFill>
                  <a:schemeClr val="accent1"/>
                </a:solidFill>
              </a:rPr>
              <a:t> : la </a:t>
            </a:r>
            <a:r>
              <a:rPr lang="fr-FR" sz="1000" dirty="0" err="1">
                <a:solidFill>
                  <a:schemeClr val="accent1"/>
                </a:solidFill>
              </a:rPr>
              <a:t>Geonyx</a:t>
            </a:r>
            <a:r>
              <a:rPr lang="fr-FR" sz="1000" baseline="30000" dirty="0" err="1">
                <a:solidFill>
                  <a:schemeClr val="accent1"/>
                </a:solidFill>
              </a:rPr>
              <a:t>TM</a:t>
            </a:r>
            <a:r>
              <a:rPr lang="fr-FR" sz="1000" dirty="0">
                <a:solidFill>
                  <a:schemeClr val="accent1"/>
                </a:solidFill>
              </a:rPr>
              <a:t> n’a pas de position GNSS ou antenne déconnectée</a:t>
            </a:r>
          </a:p>
          <a:p>
            <a:pPr lvl="4"/>
            <a:r>
              <a:rPr lang="fr-FR" sz="1000" dirty="0"/>
              <a:t>Gris</a:t>
            </a:r>
            <a:r>
              <a:rPr lang="fr-FR" sz="1000" dirty="0">
                <a:solidFill>
                  <a:schemeClr val="accent1"/>
                </a:solidFill>
              </a:rPr>
              <a:t> : le GPS est coupé par le </a:t>
            </a:r>
            <a:r>
              <a:rPr lang="fr-FR" sz="1000" dirty="0" err="1">
                <a:solidFill>
                  <a:schemeClr val="accent1"/>
                </a:solidFill>
              </a:rPr>
              <a:t>VersaSync</a:t>
            </a:r>
            <a:r>
              <a:rPr lang="fr-FR" sz="1000" dirty="0">
                <a:solidFill>
                  <a:schemeClr val="accent1"/>
                </a:solidFill>
              </a:rPr>
              <a:t> ou par la commande Hybridation </a:t>
            </a:r>
            <a:r>
              <a:rPr lang="fr-FR" sz="10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1000" dirty="0">
                <a:solidFill>
                  <a:schemeClr val="accent1"/>
                </a:solidFill>
              </a:rPr>
              <a:t> </a:t>
            </a:r>
            <a:r>
              <a:rPr lang="fr-FR" sz="1000" b="1" dirty="0">
                <a:solidFill>
                  <a:schemeClr val="accent1"/>
                </a:solidFill>
              </a:rPr>
              <a:t>la GEONYX est en mode inertie pure</a:t>
            </a: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IHM NAZDAC – Onglet </a:t>
            </a:r>
            <a:r>
              <a:rPr lang="fr-FR" dirty="0" err="1"/>
              <a:t>Inertial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Unit (IMU)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9934E-71AA-9390-55C0-773ABE4C33BD}"/>
              </a:ext>
            </a:extLst>
          </p:cNvPr>
          <p:cNvSpPr/>
          <p:nvPr/>
        </p:nvSpPr>
        <p:spPr>
          <a:xfrm>
            <a:off x="639738" y="3823807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8DD34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8DD341"/>
                </a:solidFill>
                <a:effectLst/>
                <a:uLnTx/>
                <a:uFillTx/>
              </a:rPr>
              <a:t>GNSS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4BBF9-2FB7-19C4-B31E-734D25A88E6A}"/>
              </a:ext>
            </a:extLst>
          </p:cNvPr>
          <p:cNvSpPr/>
          <p:nvPr/>
        </p:nvSpPr>
        <p:spPr>
          <a:xfrm>
            <a:off x="1357689" y="3833908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E69C0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GNSS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E64F-0CEC-5C7F-981A-6D513568195E}"/>
              </a:ext>
            </a:extLst>
          </p:cNvPr>
          <p:cNvSpPr/>
          <p:nvPr/>
        </p:nvSpPr>
        <p:spPr>
          <a:xfrm>
            <a:off x="2075640" y="3823807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C13804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13804"/>
                </a:solidFill>
                <a:effectLst/>
                <a:uLnTx/>
                <a:uFillTx/>
              </a:rPr>
              <a:t>GNSS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0B422D-E3A8-453E-ADCB-D1F310FE4879}"/>
              </a:ext>
            </a:extLst>
          </p:cNvPr>
          <p:cNvSpPr/>
          <p:nvPr/>
        </p:nvSpPr>
        <p:spPr>
          <a:xfrm>
            <a:off x="2793591" y="3823807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9DA8B7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9DA8B7"/>
                </a:solidFill>
                <a:effectLst/>
                <a:uLnTx/>
                <a:uFillTx/>
              </a:rPr>
              <a:t>GNSS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A35DDE-69EF-D7EC-B944-7FB7DBDC5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4" t="31935" r="21219" b="368"/>
          <a:stretch/>
        </p:blipFill>
        <p:spPr>
          <a:xfrm>
            <a:off x="5334259" y="858688"/>
            <a:ext cx="3434183" cy="198792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BF3727-5CBA-867C-B6FC-379841066C6E}"/>
              </a:ext>
            </a:extLst>
          </p:cNvPr>
          <p:cNvCxnSpPr>
            <a:cxnSpLocks/>
          </p:cNvCxnSpPr>
          <p:nvPr/>
        </p:nvCxnSpPr>
        <p:spPr>
          <a:xfrm flipH="1">
            <a:off x="7788349" y="742147"/>
            <a:ext cx="350874" cy="217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BBCDBF4-8A58-A340-6D13-B6E33C6284D7}"/>
              </a:ext>
            </a:extLst>
          </p:cNvPr>
          <p:cNvSpPr/>
          <p:nvPr/>
        </p:nvSpPr>
        <p:spPr>
          <a:xfrm>
            <a:off x="806845" y="1997556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8DD34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8DD3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Ethernet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2E3EF-5B43-547D-A9ED-4883657F92F8}"/>
              </a:ext>
            </a:extLst>
          </p:cNvPr>
          <p:cNvSpPr/>
          <p:nvPr/>
        </p:nvSpPr>
        <p:spPr>
          <a:xfrm>
            <a:off x="1633111" y="1997556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C13804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138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Ethernet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8BB7D5-C552-31D2-2659-49E6EADF100E}"/>
              </a:ext>
            </a:extLst>
          </p:cNvPr>
          <p:cNvSpPr/>
          <p:nvPr/>
        </p:nvSpPr>
        <p:spPr>
          <a:xfrm>
            <a:off x="2458515" y="1997556"/>
            <a:ext cx="550844" cy="45828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9DA8B7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9DA8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Ethernet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A2F74-6F9E-C497-EB98-148B94D66CBC}"/>
              </a:ext>
            </a:extLst>
          </p:cNvPr>
          <p:cNvSpPr/>
          <p:nvPr/>
        </p:nvSpPr>
        <p:spPr>
          <a:xfrm>
            <a:off x="6725093" y="1063256"/>
            <a:ext cx="2043349" cy="46251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5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742147"/>
            <a:ext cx="4609207" cy="3640239"/>
          </a:xfrm>
        </p:spPr>
        <p:txBody>
          <a:bodyPr/>
          <a:lstStyle/>
          <a:p>
            <a:pPr lvl="2"/>
            <a:r>
              <a:rPr lang="fr-FR" sz="1050" u="sng" dirty="0">
                <a:solidFill>
                  <a:schemeClr val="accent1"/>
                </a:solidFill>
              </a:rPr>
              <a:t>Légendes des couleurs </a:t>
            </a:r>
          </a:p>
          <a:p>
            <a:pPr lvl="3"/>
            <a:r>
              <a:rPr lang="fr-FR" sz="1050" b="1" dirty="0">
                <a:solidFill>
                  <a:schemeClr val="accent1"/>
                </a:solidFill>
              </a:rPr>
              <a:t>Etat de navigation de la GEONYX :</a:t>
            </a:r>
          </a:p>
          <a:p>
            <a:pPr lvl="4"/>
            <a:r>
              <a:rPr lang="fr-FR" sz="1050" dirty="0">
                <a:solidFill>
                  <a:srgbClr val="00B050"/>
                </a:solidFill>
              </a:rPr>
              <a:t>Vert</a:t>
            </a:r>
            <a:r>
              <a:rPr lang="fr-FR" sz="1050" dirty="0">
                <a:solidFill>
                  <a:schemeClr val="accent1"/>
                </a:solidFill>
              </a:rPr>
              <a:t> : alignement et position corrects</a:t>
            </a:r>
          </a:p>
          <a:p>
            <a:pPr lvl="4"/>
            <a:r>
              <a:rPr lang="fr-FR" sz="1050" dirty="0">
                <a:solidFill>
                  <a:schemeClr val="accent4"/>
                </a:solidFill>
              </a:rPr>
              <a:t>Orange</a:t>
            </a:r>
            <a:r>
              <a:rPr lang="fr-FR" sz="1050" dirty="0">
                <a:solidFill>
                  <a:schemeClr val="accent1"/>
                </a:solidFill>
              </a:rPr>
              <a:t> : navigation dégradée</a:t>
            </a:r>
          </a:p>
          <a:p>
            <a:pPr lvl="4"/>
            <a:r>
              <a:rPr lang="fr-FR" sz="1050" dirty="0">
                <a:solidFill>
                  <a:srgbClr val="FF0000"/>
                </a:solidFill>
              </a:rPr>
              <a:t>Rouge</a:t>
            </a:r>
            <a:r>
              <a:rPr lang="fr-FR" sz="1050" dirty="0">
                <a:solidFill>
                  <a:schemeClr val="accent1"/>
                </a:solidFill>
              </a:rPr>
              <a:t> : navigation non disponible, la GEONYX n’est pas alignée</a:t>
            </a:r>
          </a:p>
          <a:p>
            <a:pPr marL="468000" lvl="4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lvl="4"/>
            <a:endParaRPr lang="fr-FR" sz="1050" dirty="0">
              <a:solidFill>
                <a:schemeClr val="accent1"/>
              </a:solidFill>
            </a:endParaRPr>
          </a:p>
          <a:p>
            <a:pPr lvl="4"/>
            <a:endParaRPr lang="fr-FR" sz="105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lvl="4"/>
            <a:endParaRPr lang="fr-FR" sz="1050" b="1" dirty="0">
              <a:solidFill>
                <a:schemeClr val="accent1"/>
              </a:solidFill>
            </a:endParaRPr>
          </a:p>
          <a:p>
            <a:pPr lvl="3"/>
            <a:r>
              <a:rPr lang="fr-FR" sz="1050" b="1" dirty="0">
                <a:solidFill>
                  <a:schemeClr val="accent1"/>
                </a:solidFill>
              </a:rPr>
              <a:t>Remontée d’alarmes et pannes :</a:t>
            </a:r>
          </a:p>
          <a:p>
            <a:pPr lvl="4"/>
            <a:r>
              <a:rPr lang="fr-FR" sz="1050" dirty="0">
                <a:solidFill>
                  <a:srgbClr val="00B050"/>
                </a:solidFill>
              </a:rPr>
              <a:t>Vert</a:t>
            </a:r>
            <a:r>
              <a:rPr lang="fr-FR" sz="1050" dirty="0">
                <a:solidFill>
                  <a:schemeClr val="accent1"/>
                </a:solidFill>
              </a:rPr>
              <a:t> : aucune panne</a:t>
            </a:r>
          </a:p>
          <a:p>
            <a:pPr lvl="4"/>
            <a:r>
              <a:rPr lang="fr-FR" sz="1050" dirty="0">
                <a:solidFill>
                  <a:schemeClr val="accent4"/>
                </a:solidFill>
              </a:rPr>
              <a:t>Orange</a:t>
            </a:r>
            <a:r>
              <a:rPr lang="fr-FR" sz="1050" dirty="0">
                <a:solidFill>
                  <a:schemeClr val="accent1"/>
                </a:solidFill>
              </a:rPr>
              <a:t> : alertes, le système fonctionne messages d’erreurs </a:t>
            </a:r>
          </a:p>
          <a:p>
            <a:pPr lvl="4"/>
            <a:r>
              <a:rPr lang="fr-FR" sz="1050" dirty="0">
                <a:solidFill>
                  <a:srgbClr val="FF0000"/>
                </a:solidFill>
              </a:rPr>
              <a:t>Rouge</a:t>
            </a:r>
            <a:r>
              <a:rPr lang="fr-FR" sz="1050" dirty="0">
                <a:solidFill>
                  <a:schemeClr val="accent1"/>
                </a:solidFill>
              </a:rPr>
              <a:t> : erreur</a:t>
            </a:r>
          </a:p>
          <a:p>
            <a:pPr marL="0" lvl="2" indent="0">
              <a:buNone/>
            </a:pP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76673"/>
          </a:xfrm>
        </p:spPr>
        <p:txBody>
          <a:bodyPr/>
          <a:lstStyle/>
          <a:p>
            <a:r>
              <a:rPr lang="en-GB" dirty="0"/>
              <a:t>IHM NAZDAC – Onglet </a:t>
            </a:r>
            <a:r>
              <a:rPr lang="fr-FR" dirty="0" err="1"/>
              <a:t>Inertial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Unit (IMU)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A35DDE-69EF-D7EC-B944-7FB7DBDC5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4" t="31935" r="21219" b="368"/>
          <a:stretch/>
        </p:blipFill>
        <p:spPr>
          <a:xfrm>
            <a:off x="5334259" y="858688"/>
            <a:ext cx="3434183" cy="198792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BF3727-5CBA-867C-B6FC-379841066C6E}"/>
              </a:ext>
            </a:extLst>
          </p:cNvPr>
          <p:cNvCxnSpPr/>
          <p:nvPr/>
        </p:nvCxnSpPr>
        <p:spPr>
          <a:xfrm flipH="1">
            <a:off x="7750629" y="583188"/>
            <a:ext cx="522514" cy="376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21829D9-8699-154A-7208-6544A2060901}"/>
              </a:ext>
            </a:extLst>
          </p:cNvPr>
          <p:cNvSpPr/>
          <p:nvPr/>
        </p:nvSpPr>
        <p:spPr>
          <a:xfrm>
            <a:off x="2412977" y="1958699"/>
            <a:ext cx="576000" cy="46800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C13804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138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Navigation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284EA2-0B88-237C-93D2-F44246431550}"/>
              </a:ext>
            </a:extLst>
          </p:cNvPr>
          <p:cNvSpPr/>
          <p:nvPr/>
        </p:nvSpPr>
        <p:spPr>
          <a:xfrm>
            <a:off x="1535781" y="1958699"/>
            <a:ext cx="576000" cy="46800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E69C0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Navigation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9774D-3035-E9E7-1BA4-6FE9D9D431B2}"/>
              </a:ext>
            </a:extLst>
          </p:cNvPr>
          <p:cNvSpPr/>
          <p:nvPr/>
        </p:nvSpPr>
        <p:spPr>
          <a:xfrm>
            <a:off x="658585" y="1958699"/>
            <a:ext cx="576000" cy="46800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8DD34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8DD3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Navigation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F23E81-5A87-427C-BA4A-3092E1372D25}"/>
              </a:ext>
            </a:extLst>
          </p:cNvPr>
          <p:cNvSpPr/>
          <p:nvPr/>
        </p:nvSpPr>
        <p:spPr>
          <a:xfrm>
            <a:off x="2280432" y="3800615"/>
            <a:ext cx="576000" cy="46800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C1380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C138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Failure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138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D06F01-559B-AD80-533F-830A140C7C0B}"/>
              </a:ext>
            </a:extLst>
          </p:cNvPr>
          <p:cNvSpPr/>
          <p:nvPr/>
        </p:nvSpPr>
        <p:spPr>
          <a:xfrm>
            <a:off x="740103" y="3800615"/>
            <a:ext cx="576000" cy="46800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8DD3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DD3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warning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DD3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failure</a:t>
            </a:r>
            <a:endParaRPr kumimoji="0" lang="fr-FR" sz="500" b="0" i="0" u="none" strike="noStrike" kern="0" cap="none" spc="0" normalizeH="0" baseline="0" noProof="0" dirty="0">
              <a:ln>
                <a:noFill/>
              </a:ln>
              <a:solidFill>
                <a:srgbClr val="8DD3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6099D8-D086-0D03-BACB-72310D57EA16}"/>
              </a:ext>
            </a:extLst>
          </p:cNvPr>
          <p:cNvSpPr/>
          <p:nvPr/>
        </p:nvSpPr>
        <p:spPr>
          <a:xfrm>
            <a:off x="1510268" y="3800615"/>
            <a:ext cx="576000" cy="468000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rgbClr val="E69C09"/>
            </a:solidFill>
            <a:prstDash val="solid"/>
            <a:miter lim="800000"/>
          </a:ln>
          <a:effectLst/>
        </p:spPr>
        <p:txBody>
          <a:bodyPr lIns="0" r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GNSS_MISSING_24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failure</a:t>
            </a:r>
            <a:endParaRPr kumimoji="0" lang="fr-FR" sz="5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272100-8597-0087-BFAF-E606D3CDC22E}"/>
              </a:ext>
            </a:extLst>
          </p:cNvPr>
          <p:cNvSpPr/>
          <p:nvPr/>
        </p:nvSpPr>
        <p:spPr>
          <a:xfrm>
            <a:off x="6725093" y="1063256"/>
            <a:ext cx="2043349" cy="46251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0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34841" y="798776"/>
            <a:ext cx="8801655" cy="3492500"/>
          </a:xfrm>
        </p:spPr>
        <p:txBody>
          <a:bodyPr/>
          <a:lstStyle/>
          <a:p>
            <a:pPr lvl="2"/>
            <a:r>
              <a:rPr lang="fr-FR" sz="1200" b="1" dirty="0">
                <a:solidFill>
                  <a:schemeClr val="accent1"/>
                </a:solidFill>
              </a:rPr>
              <a:t>Un caisson étanche intégrant :</a:t>
            </a:r>
          </a:p>
          <a:p>
            <a:pPr marL="0" lvl="2" indent="0">
              <a:buNone/>
            </a:pPr>
            <a:endParaRPr lang="fr-FR" sz="100" b="1" dirty="0">
              <a:solidFill>
                <a:schemeClr val="accent1"/>
              </a:solidFill>
            </a:endParaRP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une Centrale de Navigation </a:t>
            </a:r>
            <a:r>
              <a:rPr lang="fr-FR" sz="1200" b="1" dirty="0">
                <a:solidFill>
                  <a:srgbClr val="00B050"/>
                </a:solidFill>
              </a:rPr>
              <a:t>GEONYX-M</a:t>
            </a:r>
            <a:r>
              <a:rPr lang="fr-FR" sz="1200" b="1" dirty="0">
                <a:solidFill>
                  <a:schemeClr val="accent1"/>
                </a:solidFill>
              </a:rPr>
              <a:t>,			</a:t>
            </a:r>
            <a:r>
              <a:rPr lang="fr-FR" sz="1200" b="1" i="1" dirty="0">
                <a:solidFill>
                  <a:schemeClr val="accent1"/>
                </a:solidFill>
              </a:rPr>
              <a:t>localisation toutes conditions</a:t>
            </a: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un Boitier de détection du brouillage / </a:t>
            </a:r>
            <a:r>
              <a:rPr lang="fr-FR" sz="1200" b="1" dirty="0" err="1">
                <a:solidFill>
                  <a:schemeClr val="accent1"/>
                </a:solidFill>
              </a:rPr>
              <a:t>leurrage</a:t>
            </a:r>
            <a:r>
              <a:rPr lang="fr-FR" sz="1200" b="1" dirty="0">
                <a:solidFill>
                  <a:schemeClr val="accent1"/>
                </a:solidFill>
              </a:rPr>
              <a:t>  </a:t>
            </a:r>
            <a:r>
              <a:rPr lang="fr-FR" sz="1200" b="1" dirty="0" err="1">
                <a:solidFill>
                  <a:srgbClr val="00B050"/>
                </a:solidFill>
              </a:rPr>
              <a:t>VersaSync</a:t>
            </a:r>
            <a:r>
              <a:rPr lang="fr-FR" sz="1200" b="1" dirty="0">
                <a:solidFill>
                  <a:schemeClr val="accent1"/>
                </a:solidFill>
              </a:rPr>
              <a:t>,	</a:t>
            </a:r>
            <a:r>
              <a:rPr lang="fr-FR" sz="1200" b="1" i="1" dirty="0">
                <a:solidFill>
                  <a:schemeClr val="accent1"/>
                </a:solidFill>
              </a:rPr>
              <a:t>intégrité des données GNSS</a:t>
            </a: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Un kit de </a:t>
            </a:r>
            <a:r>
              <a:rPr lang="fr-FR" sz="1200" b="1" dirty="0">
                <a:solidFill>
                  <a:srgbClr val="00B050"/>
                </a:solidFill>
              </a:rPr>
              <a:t>Batterie</a:t>
            </a:r>
            <a:r>
              <a:rPr lang="fr-FR" sz="1200" b="1" dirty="0">
                <a:solidFill>
                  <a:schemeClr val="accent1"/>
                </a:solidFill>
              </a:rPr>
              <a:t> additionnelle,				</a:t>
            </a:r>
            <a:r>
              <a:rPr lang="fr-FR" sz="1200" b="1" i="1" dirty="0">
                <a:solidFill>
                  <a:schemeClr val="accent1"/>
                </a:solidFill>
              </a:rPr>
              <a:t>gestion des microcoupures réseau de bord</a:t>
            </a: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Ayant la capacité d’être transportable et intégrable sur un ECUME </a:t>
            </a:r>
            <a:r>
              <a:rPr lang="fr-FR" sz="1200" b="1" dirty="0" err="1">
                <a:solidFill>
                  <a:schemeClr val="accent1"/>
                </a:solidFill>
              </a:rPr>
              <a:t>pré-câblé</a:t>
            </a:r>
            <a:r>
              <a:rPr lang="fr-FR" sz="1200" b="1" dirty="0">
                <a:solidFill>
                  <a:schemeClr val="accent1"/>
                </a:solidFill>
              </a:rPr>
              <a:t>,</a:t>
            </a: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A fixer sur la partie centrale de l’ECUME (au dessus du compartiment moteur) sur « rails </a:t>
            </a:r>
            <a:r>
              <a:rPr lang="fr-FR" sz="1200" b="1" dirty="0" err="1">
                <a:solidFill>
                  <a:schemeClr val="accent1"/>
                </a:solidFill>
              </a:rPr>
              <a:t>Aéro</a:t>
            </a:r>
            <a:r>
              <a:rPr lang="fr-FR" sz="1200" b="1" dirty="0">
                <a:solidFill>
                  <a:schemeClr val="accent1"/>
                </a:solidFill>
              </a:rPr>
              <a:t> » existants,</a:t>
            </a: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lvl="2"/>
            <a:r>
              <a:rPr lang="fr-FR" sz="1200" b="1" dirty="0">
                <a:solidFill>
                  <a:schemeClr val="accent1"/>
                </a:solidFill>
              </a:rPr>
              <a:t>Intégration d’une IHM :</a:t>
            </a:r>
          </a:p>
          <a:p>
            <a:pPr lvl="3"/>
            <a:r>
              <a:rPr lang="fr-FR" sz="1200" b="1" dirty="0">
                <a:solidFill>
                  <a:srgbClr val="00B050"/>
                </a:solidFill>
              </a:rPr>
              <a:t>Tablette PC </a:t>
            </a:r>
            <a:r>
              <a:rPr lang="fr-FR" sz="1200" b="1" dirty="0">
                <a:solidFill>
                  <a:schemeClr val="accent1"/>
                </a:solidFill>
              </a:rPr>
              <a:t>durcie intégrant un logiciel dédiée à l’application.</a:t>
            </a:r>
          </a:p>
          <a:p>
            <a:pPr lvl="2"/>
            <a:endParaRPr lang="fr-FR" sz="1200" b="1" dirty="0">
              <a:solidFill>
                <a:schemeClr val="accent1"/>
              </a:solidFill>
            </a:endParaRP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87613"/>
          </a:xfrm>
        </p:spPr>
        <p:txBody>
          <a:bodyPr/>
          <a:lstStyle/>
          <a:p>
            <a:r>
              <a:rPr lang="en-GB" dirty="0"/>
              <a:t>SYST</a:t>
            </a:r>
            <a:r>
              <a:rPr lang="fr-FR" dirty="0"/>
              <a:t>È</a:t>
            </a:r>
            <a:r>
              <a:rPr lang="en-GB" dirty="0"/>
              <a:t>ME NAZDAC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Espace réservé du contenu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689092"/>
            <a:ext cx="792088" cy="8025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" b="100000" l="0" r="100000">
                        <a14:foregroundMark x1="80575" y1="80712" x2="97423" y2="73887"/>
                        <a14:foregroundMark x1="97027" y1="73887" x2="87215" y2="57122"/>
                        <a14:foregroundMark x1="8424" y1="63947" x2="7730" y2="61276"/>
                        <a14:foregroundMark x1="8424" y1="61721" x2="13677" y2="57122"/>
                      </a14:backgroundRemoval>
                    </a14:imgEffect>
                  </a14:imgLayer>
                </a14:imgProps>
              </a:ext>
            </a:extLst>
          </a:blip>
          <a:srcRect l="4147"/>
          <a:stretch/>
        </p:blipFill>
        <p:spPr>
          <a:xfrm>
            <a:off x="8100392" y="1563638"/>
            <a:ext cx="720080" cy="5060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54" b="98160" l="3226" r="97984">
                        <a14:foregroundMark x1="16129" y1="17791" x2="84677" y2="75460"/>
                        <a14:foregroundMark x1="16532" y1="32515" x2="81452" y2="32515"/>
                        <a14:foregroundMark x1="43145" y1="37423" x2="43145" y2="77914"/>
                        <a14:foregroundMark x1="32258" y1="77301" x2="33468" y2="41104"/>
                        <a14:foregroundMark x1="24194" y1="49693" x2="49194" y2="46012"/>
                        <a14:foregroundMark x1="18952" y1="81595" x2="18548" y2="32515"/>
                        <a14:foregroundMark x1="15726" y1="30061" x2="16129" y2="82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3517663"/>
            <a:ext cx="1430442" cy="940169"/>
          </a:xfrm>
          <a:prstGeom prst="rect">
            <a:avLst/>
          </a:prstGeom>
        </p:spPr>
      </p:pic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39290" y="4803997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29A981-DDC3-6532-36D3-5D5ED5C2D7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26" y="3251199"/>
            <a:ext cx="2153252" cy="1535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2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742147"/>
            <a:ext cx="4609207" cy="3640239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Situation :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SEA: alignement en mer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QUAY : alignement à quai</a:t>
            </a:r>
          </a:p>
          <a:p>
            <a:pPr marL="216000" lvl="3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2"/>
            <a:r>
              <a:rPr lang="fr-FR" sz="1000" u="sng" dirty="0">
                <a:solidFill>
                  <a:schemeClr val="accent1"/>
                </a:solidFill>
              </a:rPr>
              <a:t>Procédure d’alignement de la GEONYX via la tablette</a:t>
            </a:r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Initialisation / Réalignement de la GEONYX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Bouton « Initialiser » : 2 options</a:t>
            </a: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Recalage (envoi d’une position manuelle à la GEONYX) </a:t>
            </a:r>
            <a:r>
              <a:rPr lang="fr-FR" sz="1000" dirty="0">
                <a:solidFill>
                  <a:schemeClr val="accent1"/>
                </a:solidFill>
              </a:rPr>
              <a:t>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Bouton « Recaler » : manuel uniquement</a:t>
            </a: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b="1" dirty="0">
              <a:solidFill>
                <a:schemeClr val="accent1"/>
              </a:solidFill>
            </a:endParaRP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76673"/>
          </a:xfrm>
        </p:spPr>
        <p:txBody>
          <a:bodyPr/>
          <a:lstStyle/>
          <a:p>
            <a:r>
              <a:rPr lang="en-GB" dirty="0"/>
              <a:t>IHM NAZDAC – Onglet  </a:t>
            </a:r>
            <a:r>
              <a:rPr lang="fr-FR" dirty="0" err="1"/>
              <a:t>Inertial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Unit (IMU)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A35DDE-69EF-D7EC-B944-7FB7DBDC5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4" t="31935" r="21219" b="368"/>
          <a:stretch/>
        </p:blipFill>
        <p:spPr>
          <a:xfrm>
            <a:off x="5334259" y="858688"/>
            <a:ext cx="3434183" cy="198792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BF3727-5CBA-867C-B6FC-379841066C6E}"/>
              </a:ext>
            </a:extLst>
          </p:cNvPr>
          <p:cNvCxnSpPr/>
          <p:nvPr/>
        </p:nvCxnSpPr>
        <p:spPr>
          <a:xfrm flipH="1">
            <a:off x="8507185" y="1050853"/>
            <a:ext cx="522514" cy="376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183957A-39F1-9008-8D8D-FE23C4B97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74" y="948804"/>
            <a:ext cx="2435244" cy="4148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3F6729-72C7-C23D-159B-A900EDBA5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453" y="2397269"/>
            <a:ext cx="1245317" cy="6683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0C42D8-9135-A547-E434-86BFC4493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966" y="2023859"/>
            <a:ext cx="1207165" cy="1134249"/>
          </a:xfrm>
          <a:prstGeom prst="rect">
            <a:avLst/>
          </a:prstGeom>
        </p:spPr>
      </p:pic>
      <p:pic>
        <p:nvPicPr>
          <p:cNvPr id="11" name="Image 33_1">
            <a:extLst>
              <a:ext uri="{FF2B5EF4-FFF2-40B4-BE49-F238E27FC236}">
                <a16:creationId xmlns:a16="http://schemas.microsoft.com/office/drawing/2014/main" id="{5C281F88-7D0B-2170-829C-9190C5953977}"/>
              </a:ext>
            </a:extLst>
          </p:cNvPr>
          <p:cNvPicPr/>
          <p:nvPr/>
        </p:nvPicPr>
        <p:blipFill>
          <a:blip r:embed="rId6"/>
          <a:srcRect l="28786" t="9973" r="28699" b="21959"/>
          <a:stretch/>
        </p:blipFill>
        <p:spPr>
          <a:xfrm>
            <a:off x="3480548" y="3520320"/>
            <a:ext cx="2006087" cy="1391499"/>
          </a:xfrm>
          <a:prstGeom prst="rect">
            <a:avLst/>
          </a:prstGeom>
          <a:ln w="0"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37D6F52-9394-E2E5-F576-B1EA65601763}"/>
              </a:ext>
            </a:extLst>
          </p:cNvPr>
          <p:cNvSpPr txBox="1"/>
          <p:nvPr/>
        </p:nvSpPr>
        <p:spPr>
          <a:xfrm>
            <a:off x="4388134" y="2612399"/>
            <a:ext cx="1334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accent1"/>
                </a:solidFill>
              </a:rPr>
              <a:t>Manuel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6726CCE-3C69-7A30-C4B3-D86EAF96B840}"/>
              </a:ext>
            </a:extLst>
          </p:cNvPr>
          <p:cNvSpPr txBox="1"/>
          <p:nvPr/>
        </p:nvSpPr>
        <p:spPr>
          <a:xfrm>
            <a:off x="-29396" y="2563292"/>
            <a:ext cx="1334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accent1"/>
                </a:solidFill>
              </a:rPr>
              <a:t>Automatique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71D2D49-FDB7-FF5C-EF7A-6A81F4317FF7}"/>
              </a:ext>
            </a:extLst>
          </p:cNvPr>
          <p:cNvCxnSpPr>
            <a:cxnSpLocks/>
          </p:cNvCxnSpPr>
          <p:nvPr/>
        </p:nvCxnSpPr>
        <p:spPr>
          <a:xfrm>
            <a:off x="859972" y="2705262"/>
            <a:ext cx="3549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30DC144-55FF-A1AB-C325-86038F9B4E1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114212" y="2735510"/>
            <a:ext cx="273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16A5198-196F-F7CC-DF1E-227FB099A0E6}"/>
              </a:ext>
            </a:extLst>
          </p:cNvPr>
          <p:cNvSpPr/>
          <p:nvPr/>
        </p:nvSpPr>
        <p:spPr>
          <a:xfrm>
            <a:off x="6725093" y="1458645"/>
            <a:ext cx="2043349" cy="134303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8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742148"/>
            <a:ext cx="2756978" cy="956024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Onglet NAVIGATION – Visualisation de la MIRE</a:t>
            </a: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Echelle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Choix du changement d’échelle de la MIRE.</a:t>
            </a: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b="1" dirty="0">
              <a:solidFill>
                <a:schemeClr val="accent1"/>
              </a:solidFill>
            </a:endParaRP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76673"/>
          </a:xfrm>
        </p:spPr>
        <p:txBody>
          <a:bodyPr/>
          <a:lstStyle/>
          <a:p>
            <a:r>
              <a:rPr lang="en-GB" dirty="0"/>
              <a:t>IHM NAZDAC – Onglet </a:t>
            </a:r>
            <a:r>
              <a:rPr lang="fr-FR" dirty="0"/>
              <a:t>Navigation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956E9EC-C9A8-F85C-DDD0-83A5D0EAE5A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96334" y="1664280"/>
            <a:ext cx="910733" cy="445425"/>
          </a:xfrm>
          <a:prstGeom prst="rect">
            <a:avLst/>
          </a:prstGeom>
          <a:ln w="0"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A38B85-3544-E4D3-4CD0-A33F8A094A0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96333" y="2394977"/>
            <a:ext cx="2155333" cy="2019681"/>
          </a:xfrm>
          <a:prstGeom prst="rect">
            <a:avLst/>
          </a:prstGeom>
          <a:ln w="0">
            <a:noFill/>
          </a:ln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74EAA345-DB6D-3B24-AC03-3B3C0E8BF6C5}"/>
              </a:ext>
            </a:extLst>
          </p:cNvPr>
          <p:cNvGrpSpPr/>
          <p:nvPr/>
        </p:nvGrpSpPr>
        <p:grpSpPr>
          <a:xfrm>
            <a:off x="3289657" y="885473"/>
            <a:ext cx="3693132" cy="3595017"/>
            <a:chOff x="3310921" y="885473"/>
            <a:chExt cx="3693132" cy="359501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EBF1592-6FA7-A1E7-2D76-8F6FD0C0E5FC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310921" y="885473"/>
              <a:ext cx="3693132" cy="359501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73F538-D855-5B10-8420-6EB091FCB03E}"/>
                </a:ext>
              </a:extLst>
            </p:cNvPr>
            <p:cNvSpPr/>
            <p:nvPr/>
          </p:nvSpPr>
          <p:spPr>
            <a:xfrm>
              <a:off x="5681133" y="1797435"/>
              <a:ext cx="1119717" cy="226097"/>
            </a:xfrm>
            <a:prstGeom prst="rect">
              <a:avLst/>
            </a:prstGeom>
            <a:solidFill>
              <a:srgbClr val="151716"/>
            </a:solidFill>
            <a:ln>
              <a:solidFill>
                <a:srgbClr val="151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CustomShape 3">
            <a:extLst>
              <a:ext uri="{FF2B5EF4-FFF2-40B4-BE49-F238E27FC236}">
                <a16:creationId xmlns:a16="http://schemas.microsoft.com/office/drawing/2014/main" id="{7836ACFC-B0EB-7614-D4F1-9C85918C76A2}"/>
              </a:ext>
            </a:extLst>
          </p:cNvPr>
          <p:cNvSpPr/>
          <p:nvPr/>
        </p:nvSpPr>
        <p:spPr>
          <a:xfrm>
            <a:off x="7451426" y="3240272"/>
            <a:ext cx="1671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</a:rPr>
              <a:t>Boutons de réglages / recalage</a:t>
            </a:r>
          </a:p>
        </p:txBody>
      </p:sp>
      <p:sp>
        <p:nvSpPr>
          <p:cNvPr id="36" name="CustomShape 4">
            <a:extLst>
              <a:ext uri="{FF2B5EF4-FFF2-40B4-BE49-F238E27FC236}">
                <a16:creationId xmlns:a16="http://schemas.microsoft.com/office/drawing/2014/main" id="{B0A9D61C-749E-4173-434C-E0D72D47D4EE}"/>
              </a:ext>
            </a:extLst>
          </p:cNvPr>
          <p:cNvSpPr/>
          <p:nvPr/>
        </p:nvSpPr>
        <p:spPr>
          <a:xfrm flipH="1">
            <a:off x="7071962" y="2505388"/>
            <a:ext cx="365400" cy="1833728"/>
          </a:xfrm>
          <a:prstGeom prst="leftBrace">
            <a:avLst>
              <a:gd name="adj1" fmla="val 8333"/>
              <a:gd name="adj2" fmla="val 50000"/>
            </a:avLst>
          </a:prstGeom>
          <a:noFill/>
          <a:ln w="1908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4C82C7A-0DF4-2F74-A64B-ACEDEA23BD69}"/>
              </a:ext>
            </a:extLst>
          </p:cNvPr>
          <p:cNvCxnSpPr>
            <a:cxnSpLocks/>
          </p:cNvCxnSpPr>
          <p:nvPr/>
        </p:nvCxnSpPr>
        <p:spPr>
          <a:xfrm flipH="1">
            <a:off x="6779586" y="1522794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E8979646-6109-D18F-30C2-8BFC1EF2AC1F}"/>
              </a:ext>
            </a:extLst>
          </p:cNvPr>
          <p:cNvSpPr txBox="1"/>
          <p:nvPr/>
        </p:nvSpPr>
        <p:spPr>
          <a:xfrm>
            <a:off x="7040064" y="1398063"/>
            <a:ext cx="33082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Position inertielle de la GEONYX</a:t>
            </a:r>
          </a:p>
          <a:p>
            <a:r>
              <a:rPr lang="fr-FR" sz="1050" dirty="0">
                <a:solidFill>
                  <a:schemeClr val="accent1"/>
                </a:solidFill>
              </a:rPr>
              <a:t>Position GNSS de la GEONYX</a:t>
            </a:r>
          </a:p>
          <a:p>
            <a:endParaRPr lang="fr-FR" sz="1100" dirty="0">
              <a:solidFill>
                <a:schemeClr val="accent1"/>
              </a:solidFill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67EDA5D3-BA3A-BA14-DC90-082476ADFC8D}"/>
              </a:ext>
            </a:extLst>
          </p:cNvPr>
          <p:cNvCxnSpPr>
            <a:cxnSpLocks/>
          </p:cNvCxnSpPr>
          <p:nvPr/>
        </p:nvCxnSpPr>
        <p:spPr>
          <a:xfrm flipH="1">
            <a:off x="6779586" y="1698145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D2181608-0391-B77E-AC8C-F9EC2EA1AC21}"/>
              </a:ext>
            </a:extLst>
          </p:cNvPr>
          <p:cNvSpPr txBox="1"/>
          <p:nvPr/>
        </p:nvSpPr>
        <p:spPr>
          <a:xfrm>
            <a:off x="5151246" y="142545"/>
            <a:ext cx="3971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Bouton activation / désactivation Hybridation</a:t>
            </a:r>
          </a:p>
          <a:p>
            <a:r>
              <a:rPr lang="fr-FR" sz="1050" dirty="0">
                <a:solidFill>
                  <a:schemeClr val="accent1"/>
                </a:solidFill>
              </a:rPr>
              <a:t>Permet de désactiver </a:t>
            </a:r>
            <a:r>
              <a:rPr lang="fr-FR" sz="1050" b="1" dirty="0">
                <a:solidFill>
                  <a:schemeClr val="accent1"/>
                </a:solidFill>
              </a:rPr>
              <a:t>manuellement l’hybridation même en cas de réception GPS bonne</a:t>
            </a:r>
            <a:r>
              <a:rPr lang="fr-FR" sz="1050" dirty="0">
                <a:solidFill>
                  <a:schemeClr val="accent1"/>
                </a:solidFill>
              </a:rPr>
              <a:t>.</a:t>
            </a:r>
          </a:p>
          <a:p>
            <a:r>
              <a:rPr lang="fr-FR" sz="1050" dirty="0">
                <a:solidFill>
                  <a:schemeClr val="accent1"/>
                </a:solidFill>
                <a:sym typeface="Wingdings" panose="05000000000000000000" pitchFamily="2" charset="2"/>
              </a:rPr>
              <a:t> À activer en cas de volonté de basculer en inertie pure</a:t>
            </a:r>
            <a:endParaRPr lang="fr-FR" sz="1100" dirty="0">
              <a:solidFill>
                <a:schemeClr val="accent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1E5836E-4719-25A4-2492-94FEFF28DABF}"/>
              </a:ext>
            </a:extLst>
          </p:cNvPr>
          <p:cNvCxnSpPr>
            <a:cxnSpLocks/>
          </p:cNvCxnSpPr>
          <p:nvPr/>
        </p:nvCxnSpPr>
        <p:spPr>
          <a:xfrm flipH="1">
            <a:off x="4437194" y="333829"/>
            <a:ext cx="780692" cy="1234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8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742148"/>
            <a:ext cx="2756978" cy="956024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Onglet NAVIGATION – Visualisation de la MIRE</a:t>
            </a: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Echelle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Choix du changement d’échelle de la MIRE.</a:t>
            </a: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b="1" dirty="0">
              <a:solidFill>
                <a:schemeClr val="accent1"/>
              </a:solidFill>
            </a:endParaRP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76673"/>
          </a:xfrm>
        </p:spPr>
        <p:txBody>
          <a:bodyPr/>
          <a:lstStyle/>
          <a:p>
            <a:r>
              <a:rPr lang="en-GB" dirty="0"/>
              <a:t>IHM NAZDAC – Onglet </a:t>
            </a:r>
            <a:r>
              <a:rPr lang="fr-FR" dirty="0"/>
              <a:t>Navigation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956E9EC-C9A8-F85C-DDD0-83A5D0EAE5A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96334" y="1664280"/>
            <a:ext cx="910733" cy="445425"/>
          </a:xfrm>
          <a:prstGeom prst="rect">
            <a:avLst/>
          </a:prstGeom>
          <a:ln w="0"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A38B85-3544-E4D3-4CD0-A33F8A094A0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96333" y="2394977"/>
            <a:ext cx="2155333" cy="2019681"/>
          </a:xfrm>
          <a:prstGeom prst="rect">
            <a:avLst/>
          </a:prstGeom>
          <a:ln w="0">
            <a:noFill/>
          </a:ln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74EAA345-DB6D-3B24-AC03-3B3C0E8BF6C5}"/>
              </a:ext>
            </a:extLst>
          </p:cNvPr>
          <p:cNvGrpSpPr/>
          <p:nvPr/>
        </p:nvGrpSpPr>
        <p:grpSpPr>
          <a:xfrm>
            <a:off x="3289657" y="885473"/>
            <a:ext cx="3693132" cy="3595017"/>
            <a:chOff x="3310921" y="885473"/>
            <a:chExt cx="3693132" cy="359501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EBF1592-6FA7-A1E7-2D76-8F6FD0C0E5FC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310921" y="885473"/>
              <a:ext cx="3693132" cy="359501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73F538-D855-5B10-8420-6EB091FCB03E}"/>
                </a:ext>
              </a:extLst>
            </p:cNvPr>
            <p:cNvSpPr/>
            <p:nvPr/>
          </p:nvSpPr>
          <p:spPr>
            <a:xfrm>
              <a:off x="5681133" y="1797435"/>
              <a:ext cx="1119717" cy="226097"/>
            </a:xfrm>
            <a:prstGeom prst="rect">
              <a:avLst/>
            </a:prstGeom>
            <a:solidFill>
              <a:srgbClr val="151716"/>
            </a:solidFill>
            <a:ln>
              <a:solidFill>
                <a:srgbClr val="151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CustomShape 3">
            <a:extLst>
              <a:ext uri="{FF2B5EF4-FFF2-40B4-BE49-F238E27FC236}">
                <a16:creationId xmlns:a16="http://schemas.microsoft.com/office/drawing/2014/main" id="{7836ACFC-B0EB-7614-D4F1-9C85918C76A2}"/>
              </a:ext>
            </a:extLst>
          </p:cNvPr>
          <p:cNvSpPr/>
          <p:nvPr/>
        </p:nvSpPr>
        <p:spPr>
          <a:xfrm>
            <a:off x="7451426" y="3240272"/>
            <a:ext cx="1671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</a:rPr>
              <a:t>Boutons de réglages / recalage</a:t>
            </a:r>
          </a:p>
        </p:txBody>
      </p:sp>
      <p:sp>
        <p:nvSpPr>
          <p:cNvPr id="36" name="CustomShape 4">
            <a:extLst>
              <a:ext uri="{FF2B5EF4-FFF2-40B4-BE49-F238E27FC236}">
                <a16:creationId xmlns:a16="http://schemas.microsoft.com/office/drawing/2014/main" id="{B0A9D61C-749E-4173-434C-E0D72D47D4EE}"/>
              </a:ext>
            </a:extLst>
          </p:cNvPr>
          <p:cNvSpPr/>
          <p:nvPr/>
        </p:nvSpPr>
        <p:spPr>
          <a:xfrm flipH="1">
            <a:off x="7071962" y="2505388"/>
            <a:ext cx="365400" cy="1833728"/>
          </a:xfrm>
          <a:prstGeom prst="leftBrace">
            <a:avLst>
              <a:gd name="adj1" fmla="val 8333"/>
              <a:gd name="adj2" fmla="val 50000"/>
            </a:avLst>
          </a:prstGeom>
          <a:noFill/>
          <a:ln w="1908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4C82C7A-0DF4-2F74-A64B-ACEDEA23BD69}"/>
              </a:ext>
            </a:extLst>
          </p:cNvPr>
          <p:cNvCxnSpPr>
            <a:cxnSpLocks/>
          </p:cNvCxnSpPr>
          <p:nvPr/>
        </p:nvCxnSpPr>
        <p:spPr>
          <a:xfrm flipH="1">
            <a:off x="6779586" y="1522794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E8979646-6109-D18F-30C2-8BFC1EF2AC1F}"/>
              </a:ext>
            </a:extLst>
          </p:cNvPr>
          <p:cNvSpPr txBox="1"/>
          <p:nvPr/>
        </p:nvSpPr>
        <p:spPr>
          <a:xfrm>
            <a:off x="7040064" y="1398063"/>
            <a:ext cx="33082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Position inertielle de la GEONYX</a:t>
            </a:r>
          </a:p>
          <a:p>
            <a:r>
              <a:rPr lang="fr-FR" sz="1050" dirty="0">
                <a:solidFill>
                  <a:schemeClr val="accent1"/>
                </a:solidFill>
              </a:rPr>
              <a:t>Position GNSS de la GEONYX</a:t>
            </a:r>
          </a:p>
          <a:p>
            <a:endParaRPr lang="fr-FR" sz="1100" dirty="0">
              <a:solidFill>
                <a:schemeClr val="accent1"/>
              </a:solidFill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67EDA5D3-BA3A-BA14-DC90-082476ADFC8D}"/>
              </a:ext>
            </a:extLst>
          </p:cNvPr>
          <p:cNvCxnSpPr>
            <a:cxnSpLocks/>
          </p:cNvCxnSpPr>
          <p:nvPr/>
        </p:nvCxnSpPr>
        <p:spPr>
          <a:xfrm flipH="1">
            <a:off x="6779586" y="1698145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39EB173-391C-8CCC-1615-A2468283D7BA}"/>
              </a:ext>
            </a:extLst>
          </p:cNvPr>
          <p:cNvSpPr txBox="1"/>
          <p:nvPr/>
        </p:nvSpPr>
        <p:spPr>
          <a:xfrm>
            <a:off x="5376297" y="475310"/>
            <a:ext cx="30419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Bouton activation / désactivation Hybridation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A58D93B-CB85-9A34-C850-4726E84688F9}"/>
              </a:ext>
            </a:extLst>
          </p:cNvPr>
          <p:cNvCxnSpPr>
            <a:cxnSpLocks/>
          </p:cNvCxnSpPr>
          <p:nvPr/>
        </p:nvCxnSpPr>
        <p:spPr>
          <a:xfrm flipH="1">
            <a:off x="4437194" y="663010"/>
            <a:ext cx="976635" cy="905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87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742148"/>
            <a:ext cx="2756978" cy="956024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Onglet NAVIGATION – Visualisation de la MIRE</a:t>
            </a: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Référence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Change le point de vue de la mire selon la nouvelle référence</a:t>
            </a: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b="1" dirty="0">
              <a:solidFill>
                <a:schemeClr val="accent1"/>
              </a:solidFill>
            </a:endParaRP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76673"/>
          </a:xfrm>
        </p:spPr>
        <p:txBody>
          <a:bodyPr/>
          <a:lstStyle/>
          <a:p>
            <a:r>
              <a:rPr lang="en-GB" dirty="0"/>
              <a:t>IHM NAZDAC – Onglet </a:t>
            </a:r>
            <a:r>
              <a:rPr lang="fr-FR" dirty="0"/>
              <a:t>Navigation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1C2DFA-1366-47F9-4DF1-BB51E363E3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5558" y="1660933"/>
            <a:ext cx="883150" cy="412770"/>
          </a:xfrm>
          <a:prstGeom prst="rect">
            <a:avLst/>
          </a:prstGeom>
          <a:ln w="0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BC3D32-F9A2-AA41-F85F-5BAC869BC76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8870" y="2175762"/>
            <a:ext cx="2466730" cy="2253514"/>
          </a:xfrm>
          <a:prstGeom prst="rect">
            <a:avLst/>
          </a:prstGeom>
          <a:ln w="0"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4B6E05-ACE1-45AE-B8E2-AA766A63A326}"/>
              </a:ext>
            </a:extLst>
          </p:cNvPr>
          <p:cNvGrpSpPr/>
          <p:nvPr/>
        </p:nvGrpSpPr>
        <p:grpSpPr>
          <a:xfrm>
            <a:off x="3310921" y="885473"/>
            <a:ext cx="3693132" cy="3595017"/>
            <a:chOff x="3310921" y="885473"/>
            <a:chExt cx="3693132" cy="359501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2AA874D-5955-FAB9-3A9C-C69789F60908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310921" y="885473"/>
              <a:ext cx="3693132" cy="359501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B587B8-88A0-078E-6640-4CD9E0214A3D}"/>
                </a:ext>
              </a:extLst>
            </p:cNvPr>
            <p:cNvSpPr/>
            <p:nvPr/>
          </p:nvSpPr>
          <p:spPr>
            <a:xfrm>
              <a:off x="5681133" y="1797435"/>
              <a:ext cx="1119717" cy="226097"/>
            </a:xfrm>
            <a:prstGeom prst="rect">
              <a:avLst/>
            </a:prstGeom>
            <a:solidFill>
              <a:srgbClr val="151716"/>
            </a:solidFill>
            <a:ln>
              <a:solidFill>
                <a:srgbClr val="151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CustomShape 3">
            <a:extLst>
              <a:ext uri="{FF2B5EF4-FFF2-40B4-BE49-F238E27FC236}">
                <a16:creationId xmlns:a16="http://schemas.microsoft.com/office/drawing/2014/main" id="{E72DFB2F-4985-EF1D-5631-0878C088D927}"/>
              </a:ext>
            </a:extLst>
          </p:cNvPr>
          <p:cNvSpPr/>
          <p:nvPr/>
        </p:nvSpPr>
        <p:spPr>
          <a:xfrm>
            <a:off x="7472690" y="3240272"/>
            <a:ext cx="1671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</a:rPr>
              <a:t>Boutons de réglages / recalage</a:t>
            </a:r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384C192F-F645-3093-B925-902B1F2EB337}"/>
              </a:ext>
            </a:extLst>
          </p:cNvPr>
          <p:cNvSpPr/>
          <p:nvPr/>
        </p:nvSpPr>
        <p:spPr>
          <a:xfrm flipH="1">
            <a:off x="7093226" y="2505388"/>
            <a:ext cx="365400" cy="1833728"/>
          </a:xfrm>
          <a:prstGeom prst="leftBrace">
            <a:avLst>
              <a:gd name="adj1" fmla="val 8333"/>
              <a:gd name="adj2" fmla="val 50000"/>
            </a:avLst>
          </a:prstGeom>
          <a:noFill/>
          <a:ln w="1908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E71E2EB-5335-8778-9263-C5D003B22CD4}"/>
              </a:ext>
            </a:extLst>
          </p:cNvPr>
          <p:cNvCxnSpPr>
            <a:cxnSpLocks/>
          </p:cNvCxnSpPr>
          <p:nvPr/>
        </p:nvCxnSpPr>
        <p:spPr>
          <a:xfrm flipH="1">
            <a:off x="6800850" y="1512162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E51BE9A-15F1-EB4C-2237-260FD4957387}"/>
              </a:ext>
            </a:extLst>
          </p:cNvPr>
          <p:cNvCxnSpPr>
            <a:cxnSpLocks/>
          </p:cNvCxnSpPr>
          <p:nvPr/>
        </p:nvCxnSpPr>
        <p:spPr>
          <a:xfrm flipH="1">
            <a:off x="6800850" y="1692829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65AA16A-6DE6-81BF-EF45-E62C5ACDC3AD}"/>
              </a:ext>
            </a:extLst>
          </p:cNvPr>
          <p:cNvSpPr txBox="1"/>
          <p:nvPr/>
        </p:nvSpPr>
        <p:spPr>
          <a:xfrm>
            <a:off x="7040064" y="1398063"/>
            <a:ext cx="33082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Position inertielle de la GEONYX</a:t>
            </a:r>
          </a:p>
          <a:p>
            <a:r>
              <a:rPr lang="fr-FR" sz="1050" dirty="0">
                <a:solidFill>
                  <a:schemeClr val="accent1"/>
                </a:solidFill>
              </a:rPr>
              <a:t>Position GNSS de la GEONYX</a:t>
            </a:r>
          </a:p>
          <a:p>
            <a:endParaRPr lang="fr-FR" sz="1100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18C308-4B4E-4AD2-1329-168267DF2A16}"/>
              </a:ext>
            </a:extLst>
          </p:cNvPr>
          <p:cNvSpPr txBox="1"/>
          <p:nvPr/>
        </p:nvSpPr>
        <p:spPr>
          <a:xfrm>
            <a:off x="5376297" y="475310"/>
            <a:ext cx="30419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Bouton activation / désactivation Hybridation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1242455-26C0-3F96-1F58-65A661CB7BE4}"/>
              </a:ext>
            </a:extLst>
          </p:cNvPr>
          <p:cNvCxnSpPr>
            <a:cxnSpLocks/>
          </p:cNvCxnSpPr>
          <p:nvPr/>
        </p:nvCxnSpPr>
        <p:spPr>
          <a:xfrm flipH="1">
            <a:off x="4437194" y="663010"/>
            <a:ext cx="976635" cy="905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7D769F67-447C-5928-959D-936A411C09C6}"/>
              </a:ext>
            </a:extLst>
          </p:cNvPr>
          <p:cNvGrpSpPr/>
          <p:nvPr/>
        </p:nvGrpSpPr>
        <p:grpSpPr>
          <a:xfrm>
            <a:off x="3310921" y="885473"/>
            <a:ext cx="3693132" cy="3595017"/>
            <a:chOff x="3310921" y="885473"/>
            <a:chExt cx="3693132" cy="359501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C493F06-6D2B-DC3F-DC4F-0D093D97D071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3310921" y="885473"/>
              <a:ext cx="3693132" cy="359501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A246A5-891F-DD18-9C18-FEEFDD0BFBF0}"/>
                </a:ext>
              </a:extLst>
            </p:cNvPr>
            <p:cNvSpPr/>
            <p:nvPr/>
          </p:nvSpPr>
          <p:spPr>
            <a:xfrm>
              <a:off x="5681133" y="1797435"/>
              <a:ext cx="1119717" cy="226097"/>
            </a:xfrm>
            <a:prstGeom prst="rect">
              <a:avLst/>
            </a:prstGeom>
            <a:solidFill>
              <a:srgbClr val="151716"/>
            </a:solidFill>
            <a:ln>
              <a:solidFill>
                <a:srgbClr val="151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659C9494-DA81-3D03-951B-872B26FA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8" y="742148"/>
            <a:ext cx="2756978" cy="956024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Onglet NAVIGATION – Visualisation de la MIRE</a:t>
            </a:r>
          </a:p>
          <a:p>
            <a:pPr lvl="3"/>
            <a:r>
              <a:rPr lang="fr-FR" sz="1000" b="1" dirty="0">
                <a:solidFill>
                  <a:schemeClr val="accent1"/>
                </a:solidFill>
              </a:rPr>
              <a:t>Recaler centrale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Recalage de la GEONYX en manuel</a:t>
            </a: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4"/>
            <a:endParaRPr lang="fr-FR" sz="1000" b="1" dirty="0">
              <a:solidFill>
                <a:schemeClr val="accent1"/>
              </a:solidFill>
            </a:endParaRPr>
          </a:p>
          <a:p>
            <a:pPr marL="0" lvl="2" indent="0">
              <a:buNone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D9F49F-96B7-F190-09C7-AD5E90B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76673"/>
          </a:xfrm>
        </p:spPr>
        <p:txBody>
          <a:bodyPr/>
          <a:lstStyle/>
          <a:p>
            <a:r>
              <a:rPr lang="en-GB" dirty="0"/>
              <a:t>IHM NAZDAC – Onglet </a:t>
            </a:r>
            <a:r>
              <a:rPr lang="fr-FR" dirty="0"/>
              <a:t>Navigation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29FD2-A6AB-796D-5CE7-F06CB58A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808308"/>
            <a:ext cx="503239" cy="231776"/>
          </a:xfrm>
        </p:spPr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F3971-D6EB-6593-486A-A2F23E6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7FA47-7BED-1DCD-F3C1-25FBDD29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825" y="4520972"/>
            <a:ext cx="235174" cy="324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A64DE426-31FC-9F1D-6F45-CD0107A044C3}"/>
              </a:ext>
            </a:extLst>
          </p:cNvPr>
          <p:cNvSpPr/>
          <p:nvPr/>
        </p:nvSpPr>
        <p:spPr>
          <a:xfrm>
            <a:off x="7472690" y="3240272"/>
            <a:ext cx="1671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</a:rPr>
              <a:t>Boutons de réglages / recalage</a:t>
            </a: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62D31963-13C5-BD86-C390-7038ECD281BB}"/>
              </a:ext>
            </a:extLst>
          </p:cNvPr>
          <p:cNvSpPr/>
          <p:nvPr/>
        </p:nvSpPr>
        <p:spPr>
          <a:xfrm flipH="1">
            <a:off x="7093226" y="2505388"/>
            <a:ext cx="365400" cy="1833728"/>
          </a:xfrm>
          <a:prstGeom prst="leftBrace">
            <a:avLst>
              <a:gd name="adj1" fmla="val 8333"/>
              <a:gd name="adj2" fmla="val 50000"/>
            </a:avLst>
          </a:prstGeom>
          <a:noFill/>
          <a:ln w="1908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275A4A-E39E-05C5-6935-878F9E58B2E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5063" y="1728407"/>
            <a:ext cx="1014270" cy="381298"/>
          </a:xfrm>
          <a:prstGeom prst="rect">
            <a:avLst/>
          </a:prstGeom>
          <a:ln w="0"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FE3D9D-C106-8FB7-AF7B-0D4E158243D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5558" y="2428811"/>
            <a:ext cx="2156988" cy="2000465"/>
          </a:xfrm>
          <a:prstGeom prst="rect">
            <a:avLst/>
          </a:prstGeom>
          <a:ln w="0">
            <a:noFill/>
          </a:ln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7F336D4-2895-821C-50AF-E3907243F2D0}"/>
              </a:ext>
            </a:extLst>
          </p:cNvPr>
          <p:cNvCxnSpPr>
            <a:cxnSpLocks/>
          </p:cNvCxnSpPr>
          <p:nvPr/>
        </p:nvCxnSpPr>
        <p:spPr>
          <a:xfrm flipH="1">
            <a:off x="6800850" y="1512162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F9E16D-02E0-BADC-ECFB-5EE01FFE3C01}"/>
              </a:ext>
            </a:extLst>
          </p:cNvPr>
          <p:cNvCxnSpPr>
            <a:cxnSpLocks/>
          </p:cNvCxnSpPr>
          <p:nvPr/>
        </p:nvCxnSpPr>
        <p:spPr>
          <a:xfrm flipH="1">
            <a:off x="6800850" y="1692829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AED4B62-D27D-EED3-6501-031BD2F47741}"/>
              </a:ext>
            </a:extLst>
          </p:cNvPr>
          <p:cNvSpPr txBox="1"/>
          <p:nvPr/>
        </p:nvSpPr>
        <p:spPr>
          <a:xfrm>
            <a:off x="7040064" y="1398063"/>
            <a:ext cx="33082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Position inertielle de la GEONYX</a:t>
            </a:r>
          </a:p>
          <a:p>
            <a:r>
              <a:rPr lang="fr-FR" sz="1050" dirty="0">
                <a:solidFill>
                  <a:schemeClr val="accent1"/>
                </a:solidFill>
              </a:rPr>
              <a:t>Position GNSS de la GEONYX</a:t>
            </a:r>
          </a:p>
          <a:p>
            <a:endParaRPr lang="fr-FR" sz="1100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2A2256-D9F6-0E5E-0A47-26CB74EDE4D4}"/>
              </a:ext>
            </a:extLst>
          </p:cNvPr>
          <p:cNvSpPr txBox="1"/>
          <p:nvPr/>
        </p:nvSpPr>
        <p:spPr>
          <a:xfrm>
            <a:off x="5376297" y="475310"/>
            <a:ext cx="30419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Bouton activation / désactivation Hybridation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5358D7E-B82E-7079-50C5-852EFE42DEE6}"/>
              </a:ext>
            </a:extLst>
          </p:cNvPr>
          <p:cNvCxnSpPr>
            <a:cxnSpLocks/>
          </p:cNvCxnSpPr>
          <p:nvPr/>
        </p:nvCxnSpPr>
        <p:spPr>
          <a:xfrm flipH="1">
            <a:off x="4437194" y="663010"/>
            <a:ext cx="976635" cy="905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1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555A6B8-608F-6850-95B9-A55172DA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IHM NAZDAC – </a:t>
            </a:r>
            <a:r>
              <a:rPr lang="fr-FR" dirty="0"/>
              <a:t>Brouillage / </a:t>
            </a:r>
            <a:r>
              <a:rPr lang="fr-FR" dirty="0" err="1"/>
              <a:t>Leurrage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BDA21E-C1D8-0BE2-D61E-0949130C7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B0715C-B8D6-FF6E-E966-2597AB74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197FB4-D830-6F07-9892-932C47AF5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17126C-C690-FD44-6632-EC16CB21E19D}"/>
              </a:ext>
            </a:extLst>
          </p:cNvPr>
          <p:cNvPicPr/>
          <p:nvPr/>
        </p:nvPicPr>
        <p:blipFill>
          <a:blip r:embed="rId2"/>
          <a:srcRect l="2496" t="2285" r="2336"/>
          <a:stretch/>
        </p:blipFill>
        <p:spPr>
          <a:xfrm>
            <a:off x="668953" y="813957"/>
            <a:ext cx="1893549" cy="2534838"/>
          </a:xfrm>
          <a:prstGeom prst="rect">
            <a:avLst/>
          </a:prstGeom>
          <a:ln w="0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3223AF-51AA-1168-CF65-9CDB4E8190F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61822" y="771525"/>
            <a:ext cx="1893600" cy="2534400"/>
          </a:xfrm>
          <a:prstGeom prst="rect">
            <a:avLst/>
          </a:prstGeom>
          <a:ln w="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91AC94-2021-02D9-8609-4DAC7741E6A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720825" y="722899"/>
            <a:ext cx="1893600" cy="2534400"/>
          </a:xfrm>
          <a:prstGeom prst="rect">
            <a:avLst/>
          </a:prstGeom>
          <a:ln w="0"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A2F03EC-31E8-F7C5-1022-A0DE77B80E51}"/>
              </a:ext>
            </a:extLst>
          </p:cNvPr>
          <p:cNvSpPr txBox="1"/>
          <p:nvPr/>
        </p:nvSpPr>
        <p:spPr>
          <a:xfrm>
            <a:off x="131194" y="3419492"/>
            <a:ext cx="2798280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Mode optimale de réception.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La GEONYX</a:t>
            </a:r>
            <a:r>
              <a:rPr kumimoji="0" lang="fr-FR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TM</a:t>
            </a: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est autorisée à exploiter les informations GPS.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7B2FA2-2ABE-51B4-1C59-E3961F2BF316}"/>
              </a:ext>
            </a:extLst>
          </p:cNvPr>
          <p:cNvSpPr txBox="1"/>
          <p:nvPr/>
        </p:nvSpPr>
        <p:spPr>
          <a:xfrm>
            <a:off x="3103308" y="3419492"/>
            <a:ext cx="2937386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Passage en orange à 50%.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La GEONYX</a:t>
            </a:r>
            <a:r>
              <a:rPr kumimoji="0" lang="fr-FR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TM</a:t>
            </a: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n’est pas autorisée à exploiter les informations GPS.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3B2B1C-CDCE-284D-985A-F0D0F2F401BF}"/>
              </a:ext>
            </a:extLst>
          </p:cNvPr>
          <p:cNvSpPr txBox="1"/>
          <p:nvPr/>
        </p:nvSpPr>
        <p:spPr>
          <a:xfrm>
            <a:off x="6198932" y="3413613"/>
            <a:ext cx="2798280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Passage en rouge à 75%.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La GEONYX</a:t>
            </a:r>
            <a:r>
              <a:rPr kumimoji="0" lang="fr-FR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TM</a:t>
            </a: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n’est pas autorisée à exploiter les informations GPS.</a:t>
            </a:r>
          </a:p>
        </p:txBody>
      </p:sp>
    </p:spTree>
    <p:extLst>
      <p:ext uri="{BB962C8B-B14F-4D97-AF65-F5344CB8AC3E}">
        <p14:creationId xmlns:p14="http://schemas.microsoft.com/office/powerpoint/2010/main" val="2458000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4" y="1059582"/>
            <a:ext cx="4773059" cy="3369694"/>
          </a:xfrm>
        </p:spPr>
        <p:txBody>
          <a:bodyPr/>
          <a:lstStyle/>
          <a:p>
            <a:pPr lvl="2"/>
            <a:r>
              <a:rPr lang="fr-FR" sz="900" u="sng" dirty="0">
                <a:solidFill>
                  <a:schemeClr val="accent1"/>
                </a:solidFill>
              </a:rPr>
              <a:t>Afficher les informations sur l’état des batteries du kit UPS grâce aux mesures du Shunt</a:t>
            </a:r>
            <a:r>
              <a:rPr lang="fr-FR" sz="900" dirty="0">
                <a:solidFill>
                  <a:schemeClr val="accent1"/>
                </a:solidFill>
              </a:rPr>
              <a:t>: </a:t>
            </a: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Remontée des Etat 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Etat de charge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Autonomie restante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Tension de sortie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Courant de sortie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Puissance consommée</a:t>
            </a:r>
          </a:p>
          <a:p>
            <a:pPr lvl="3"/>
            <a:endParaRPr lang="fr-FR" sz="900" dirty="0">
              <a:solidFill>
                <a:schemeClr val="accent1"/>
              </a:solidFill>
            </a:endParaRP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Historique d’utilisation</a:t>
            </a:r>
          </a:p>
          <a:p>
            <a:pPr lvl="4"/>
            <a:endParaRPr lang="fr-FR" sz="900" dirty="0">
              <a:solidFill>
                <a:schemeClr val="accent1"/>
              </a:solidFill>
            </a:endParaRPr>
          </a:p>
          <a:p>
            <a:pPr lvl="3"/>
            <a:r>
              <a:rPr lang="fr-FR" sz="900" b="1" dirty="0">
                <a:solidFill>
                  <a:schemeClr val="accent1"/>
                </a:solidFill>
              </a:rPr>
              <a:t>Paramétrage du Shunt de mesure</a:t>
            </a:r>
          </a:p>
          <a:p>
            <a:pPr lvl="4"/>
            <a:r>
              <a:rPr lang="fr-FR" sz="900" dirty="0">
                <a:solidFill>
                  <a:schemeClr val="accent1"/>
                </a:solidFill>
              </a:rPr>
              <a:t>Gestion des Alarmes </a:t>
            </a:r>
          </a:p>
          <a:p>
            <a:pPr lvl="3"/>
            <a:endParaRPr lang="fr-FR" sz="900" dirty="0">
              <a:solidFill>
                <a:schemeClr val="accent1"/>
              </a:solidFill>
            </a:endParaRPr>
          </a:p>
          <a:p>
            <a:pPr lvl="3"/>
            <a:r>
              <a:rPr lang="fr-FR" sz="900" dirty="0">
                <a:solidFill>
                  <a:schemeClr val="accent1"/>
                </a:solidFill>
              </a:rPr>
              <a:t>Le Shunt peut fonctionner par connexion Bluetooth (désactivé) </a:t>
            </a:r>
            <a:r>
              <a:rPr lang="fr-FR" sz="900" b="1" dirty="0">
                <a:solidFill>
                  <a:srgbClr val="F2792D"/>
                </a:solidFill>
              </a:rPr>
              <a:t>ou filaire avec la tablette. (Voir Annexe 1)</a:t>
            </a:r>
          </a:p>
          <a:p>
            <a:pPr lvl="3"/>
            <a:r>
              <a:rPr lang="fr-FR" sz="900" dirty="0">
                <a:solidFill>
                  <a:schemeClr val="accent1"/>
                </a:solidFill>
              </a:rPr>
              <a:t>Pour des raisons de sécurité durant les opérations, nous paramètrerons le shunt pour que le Bluetooth soit </a:t>
            </a:r>
            <a:r>
              <a:rPr lang="fr-FR" sz="900" b="1" u="sng" dirty="0">
                <a:solidFill>
                  <a:schemeClr val="accent1"/>
                </a:solidFill>
              </a:rPr>
              <a:t>désactivé</a:t>
            </a:r>
            <a:r>
              <a:rPr lang="fr-FR" sz="900" dirty="0">
                <a:solidFill>
                  <a:schemeClr val="accent1"/>
                </a:solidFill>
              </a:rPr>
              <a:t> et que la </a:t>
            </a:r>
            <a:r>
              <a:rPr lang="fr-FR" sz="900" b="1" u="sng" dirty="0">
                <a:solidFill>
                  <a:schemeClr val="accent1"/>
                </a:solidFill>
              </a:rPr>
              <a:t>liaison filaire uniquement soit utilisée</a:t>
            </a:r>
            <a:r>
              <a:rPr lang="fr-FR" sz="900" dirty="0">
                <a:solidFill>
                  <a:schemeClr val="accent1"/>
                </a:solidFill>
              </a:rPr>
              <a:t>. </a:t>
            </a:r>
          </a:p>
          <a:p>
            <a:pPr lvl="3"/>
            <a:r>
              <a:rPr lang="fr-FR" sz="900" dirty="0">
                <a:solidFill>
                  <a:schemeClr val="accent1"/>
                </a:solidFill>
              </a:rPr>
              <a:t>Le Bluetooth pourra néanmoins être réactivé lors de phase de maintenance à la base si besoin.</a:t>
            </a: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91803"/>
          </a:xfrm>
        </p:spPr>
        <p:txBody>
          <a:bodyPr/>
          <a:lstStyle/>
          <a:p>
            <a:r>
              <a:rPr lang="en-GB" dirty="0"/>
              <a:t>IHM VICTRON CONNECT - BATTERIES (UPS)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1102"/>
          <a:stretch/>
        </p:blipFill>
        <p:spPr>
          <a:xfrm>
            <a:off x="7836279" y="1130187"/>
            <a:ext cx="1307721" cy="2440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22" y="1131590"/>
            <a:ext cx="1361390" cy="24409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r="4046" b="13429"/>
          <a:stretch/>
        </p:blipFill>
        <p:spPr>
          <a:xfrm>
            <a:off x="6393048" y="1130187"/>
            <a:ext cx="1315962" cy="2440950"/>
          </a:xfrm>
          <a:prstGeom prst="rect">
            <a:avLst/>
          </a:prstGeom>
        </p:spPr>
      </p:pic>
      <p:pic>
        <p:nvPicPr>
          <p:cNvPr id="4" name="Image 3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97B8BD13-0F75-DB2B-343D-D9E4256CFF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65" y="85448"/>
            <a:ext cx="1360968" cy="943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4" y="843559"/>
            <a:ext cx="4537200" cy="3384376"/>
          </a:xfrm>
        </p:spPr>
        <p:txBody>
          <a:bodyPr/>
          <a:lstStyle/>
          <a:p>
            <a:pPr lvl="2"/>
            <a:r>
              <a:rPr lang="fr-FR" sz="1000" u="sng" dirty="0">
                <a:solidFill>
                  <a:schemeClr val="accent1"/>
                </a:solidFill>
              </a:rPr>
              <a:t>Afficher les informations de Navigation essentielles de la centrale GEONYX-M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Remontée des Mode &amp; Etat 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Affichage des données de Navigation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Remontée des alarmes 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Plusieurs menus sont disponibles pour accéder aux différents paramètres de la centrale 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OVERVIEW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INITIALIZATION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UPDATING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WAYPOINTS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MAP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SYSTEM STATUS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HMI SETTINGS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INS SETTINGS</a:t>
            </a: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91803"/>
          </a:xfrm>
        </p:spPr>
        <p:txBody>
          <a:bodyPr/>
          <a:lstStyle/>
          <a:p>
            <a:r>
              <a:rPr lang="en-GB"/>
              <a:t>IHM GEONYX-M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60399"/>
            <a:ext cx="4320000" cy="260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Suppression des données du </a:t>
            </a:r>
            <a:r>
              <a:rPr lang="fr-FR" dirty="0" err="1"/>
              <a:t>versasync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7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9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4" y="843559"/>
            <a:ext cx="7292976" cy="3384376"/>
          </a:xfrm>
        </p:spPr>
        <p:txBody>
          <a:bodyPr/>
          <a:lstStyle/>
          <a:p>
            <a:pPr marL="228600" lvl="2" indent="-228600">
              <a:buFont typeface="+mj-lt"/>
              <a:buAutoNum type="arabicPeriod"/>
            </a:pPr>
            <a:r>
              <a:rPr lang="fr-FR" sz="1050" dirty="0">
                <a:solidFill>
                  <a:schemeClr val="accent1"/>
                </a:solidFill>
              </a:rPr>
              <a:t>Depuis la tablette, ouvrir une page web</a:t>
            </a:r>
          </a:p>
          <a:p>
            <a:pPr marL="228600" lvl="2" indent="-228600">
              <a:buFont typeface="+mj-lt"/>
              <a:buAutoNum type="arabicPeriod"/>
            </a:pPr>
            <a:r>
              <a:rPr lang="fr-FR" sz="1050" dirty="0">
                <a:solidFill>
                  <a:schemeClr val="accent1"/>
                </a:solidFill>
              </a:rPr>
              <a:t>Dans la barre de recherche, taper l’adresse IP du </a:t>
            </a:r>
            <a:r>
              <a:rPr lang="fr-FR" sz="1050" dirty="0" err="1">
                <a:solidFill>
                  <a:schemeClr val="accent1"/>
                </a:solidFill>
              </a:rPr>
              <a:t>VersaSync</a:t>
            </a:r>
            <a:r>
              <a:rPr lang="fr-FR" sz="1050" dirty="0">
                <a:solidFill>
                  <a:schemeClr val="accent1"/>
                </a:solidFill>
              </a:rPr>
              <a:t> : </a:t>
            </a:r>
            <a:r>
              <a:rPr lang="fr-FR" sz="1050" b="1" dirty="0">
                <a:solidFill>
                  <a:schemeClr val="accent1"/>
                </a:solidFill>
              </a:rPr>
              <a:t>« 192.168.10.1 »</a:t>
            </a:r>
          </a:p>
          <a:p>
            <a:pPr marL="228600" lvl="2" indent="-228600">
              <a:buFont typeface="+mj-lt"/>
              <a:buAutoNum type="arabicPeriod"/>
            </a:pPr>
            <a:r>
              <a:rPr lang="fr-FR" sz="1050" dirty="0">
                <a:solidFill>
                  <a:schemeClr val="accent1"/>
                </a:solidFill>
              </a:rPr>
              <a:t>La configuration usine est la suivante :</a:t>
            </a:r>
          </a:p>
          <a:p>
            <a:pPr lvl="3"/>
            <a:r>
              <a:rPr lang="fr-FR" sz="1050" dirty="0" err="1">
                <a:solidFill>
                  <a:schemeClr val="accent1"/>
                </a:solidFill>
              </a:rPr>
              <a:t>Username</a:t>
            </a:r>
            <a:r>
              <a:rPr lang="fr-FR" sz="1050" dirty="0">
                <a:solidFill>
                  <a:schemeClr val="accent1"/>
                </a:solidFill>
              </a:rPr>
              <a:t> : </a:t>
            </a:r>
            <a:r>
              <a:rPr lang="fr-FR" sz="1050" dirty="0" err="1">
                <a:solidFill>
                  <a:schemeClr val="accent1"/>
                </a:solidFill>
              </a:rPr>
              <a:t>spadmin</a:t>
            </a:r>
            <a:endParaRPr lang="fr-FR" sz="1050" dirty="0">
              <a:solidFill>
                <a:schemeClr val="accent1"/>
              </a:solidFill>
            </a:endParaRPr>
          </a:p>
          <a:p>
            <a:pPr lvl="3"/>
            <a:r>
              <a:rPr lang="fr-FR" sz="1050" dirty="0" err="1">
                <a:solidFill>
                  <a:schemeClr val="accent1"/>
                </a:solidFill>
              </a:rPr>
              <a:t>Password</a:t>
            </a:r>
            <a:r>
              <a:rPr lang="fr-FR" sz="1050" dirty="0">
                <a:solidFill>
                  <a:schemeClr val="accent1"/>
                </a:solidFill>
              </a:rPr>
              <a:t> : admin123</a:t>
            </a:r>
          </a:p>
          <a:p>
            <a:pPr marL="216000" lvl="3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marL="228600" lvl="2" indent="-228600">
              <a:buFont typeface="+mj-lt"/>
              <a:buAutoNum type="arabicPeriod"/>
            </a:pPr>
            <a:r>
              <a:rPr lang="fr-FR" sz="1050" dirty="0">
                <a:solidFill>
                  <a:schemeClr val="accent1"/>
                </a:solidFill>
              </a:rPr>
              <a:t>Dans la page web du </a:t>
            </a:r>
            <a:r>
              <a:rPr lang="fr-FR" sz="1050" dirty="0" err="1">
                <a:solidFill>
                  <a:schemeClr val="accent1"/>
                </a:solidFill>
              </a:rPr>
              <a:t>VersaSync</a:t>
            </a:r>
            <a:r>
              <a:rPr lang="fr-FR" sz="1050" dirty="0">
                <a:solidFill>
                  <a:schemeClr val="accent1"/>
                </a:solidFill>
              </a:rPr>
              <a:t>, cliquer sur « MANAGEMENT », puis sur « Log Configuration » :</a:t>
            </a:r>
          </a:p>
          <a:p>
            <a:pPr marL="228600" lvl="2" indent="-228600">
              <a:buFont typeface="+mj-lt"/>
              <a:buAutoNum type="arabicPeriod"/>
            </a:pPr>
            <a:endParaRPr lang="fr-FR" sz="105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lvl="3"/>
            <a:endParaRPr lang="fr-FR" sz="1050" dirty="0">
              <a:solidFill>
                <a:schemeClr val="accent1"/>
              </a:solidFill>
            </a:endParaRPr>
          </a:p>
          <a:p>
            <a:pPr lvl="3"/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91803"/>
          </a:xfrm>
        </p:spPr>
        <p:txBody>
          <a:bodyPr/>
          <a:lstStyle/>
          <a:p>
            <a:r>
              <a:rPr lang="en-GB" dirty="0"/>
              <a:t>Effacer les </a:t>
            </a:r>
            <a:r>
              <a:rPr lang="en-GB" dirty="0" err="1"/>
              <a:t>données</a:t>
            </a:r>
            <a:r>
              <a:rPr lang="en-GB" dirty="0"/>
              <a:t> du </a:t>
            </a:r>
            <a:r>
              <a:rPr lang="en-GB" dirty="0" err="1"/>
              <a:t>VersaSync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0B142E-2C3B-A36C-ED20-60E96CF04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78" y="411163"/>
            <a:ext cx="3195084" cy="176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CBB63D-059A-54DF-1E50-A24274D1F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078" y="2535747"/>
            <a:ext cx="3997844" cy="221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5" y="843558"/>
            <a:ext cx="8857679" cy="3240360"/>
          </a:xfrm>
        </p:spPr>
        <p:txBody>
          <a:bodyPr/>
          <a:lstStyle/>
          <a:p>
            <a:pPr lvl="2"/>
            <a:r>
              <a:rPr lang="fr-FR" sz="1200" b="1" dirty="0">
                <a:solidFill>
                  <a:schemeClr val="accent1"/>
                </a:solidFill>
              </a:rPr>
              <a:t>Le système NAZDAC permet opérationnellement </a:t>
            </a:r>
            <a:r>
              <a:rPr lang="fr-FR" sz="1200" dirty="0">
                <a:solidFill>
                  <a:schemeClr val="accent1"/>
                </a:solidFill>
              </a:rPr>
              <a:t>: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solidFill>
                  <a:schemeClr val="accent1"/>
                </a:solidFill>
              </a:rPr>
              <a:t>La </a:t>
            </a:r>
            <a:r>
              <a:rPr lang="fr-FR" sz="1200" b="1" dirty="0">
                <a:solidFill>
                  <a:srgbClr val="00B050"/>
                </a:solidFill>
              </a:rPr>
              <a:t>Détection du Brouillage ou </a:t>
            </a:r>
            <a:r>
              <a:rPr lang="fr-FR" sz="1200" b="1" dirty="0" err="1">
                <a:solidFill>
                  <a:srgbClr val="00B050"/>
                </a:solidFill>
              </a:rPr>
              <a:t>Leurrage</a:t>
            </a:r>
            <a:r>
              <a:rPr lang="fr-FR" sz="1200" b="1" dirty="0">
                <a:solidFill>
                  <a:srgbClr val="00B050"/>
                </a:solidFill>
              </a:rPr>
              <a:t> </a:t>
            </a:r>
            <a:r>
              <a:rPr lang="fr-FR" sz="1200" dirty="0">
                <a:solidFill>
                  <a:schemeClr val="accent1"/>
                </a:solidFill>
              </a:rPr>
              <a:t>des signaux GPS,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solidFill>
                  <a:schemeClr val="accent1"/>
                </a:solidFill>
              </a:rPr>
              <a:t>Le </a:t>
            </a:r>
            <a:r>
              <a:rPr lang="fr-FR" sz="1200" b="1" dirty="0">
                <a:solidFill>
                  <a:srgbClr val="00B050"/>
                </a:solidFill>
              </a:rPr>
              <a:t>Couplage (Hybridation)</a:t>
            </a:r>
            <a:r>
              <a:rPr lang="fr-FR" sz="1200" dirty="0">
                <a:solidFill>
                  <a:srgbClr val="00B050"/>
                </a:solidFill>
              </a:rPr>
              <a:t> </a:t>
            </a:r>
            <a:r>
              <a:rPr lang="fr-FR" sz="1200" dirty="0">
                <a:solidFill>
                  <a:schemeClr val="accent1"/>
                </a:solidFill>
              </a:rPr>
              <a:t>sur GPS de la GEONYX-M pilotée par le </a:t>
            </a:r>
            <a:r>
              <a:rPr lang="fr-FR" sz="1200" dirty="0" err="1">
                <a:solidFill>
                  <a:schemeClr val="accent1"/>
                </a:solidFill>
              </a:rPr>
              <a:t>VersaSync</a:t>
            </a:r>
            <a:r>
              <a:rPr lang="fr-FR" sz="1200" dirty="0">
                <a:solidFill>
                  <a:schemeClr val="accent1"/>
                </a:solidFill>
              </a:rPr>
              <a:t> en </a:t>
            </a:r>
            <a:r>
              <a:rPr lang="fr-FR" sz="1200" b="1" dirty="0">
                <a:solidFill>
                  <a:schemeClr val="accent1"/>
                </a:solidFill>
              </a:rPr>
              <a:t>automatique ou manuelle via l’IHM</a:t>
            </a:r>
            <a:r>
              <a:rPr lang="fr-FR" sz="1200" dirty="0">
                <a:solidFill>
                  <a:schemeClr val="accent1"/>
                </a:solidFill>
              </a:rPr>
              <a:t>,</a:t>
            </a:r>
          </a:p>
          <a:p>
            <a:pPr lvl="3">
              <a:spcBef>
                <a:spcPts val="600"/>
              </a:spcBef>
            </a:pPr>
            <a:r>
              <a:rPr lang="fr-FR" sz="1200" dirty="0">
                <a:solidFill>
                  <a:schemeClr val="accent1"/>
                </a:solidFill>
              </a:rPr>
              <a:t>Une redondance des sources GPS </a:t>
            </a:r>
          </a:p>
          <a:p>
            <a:pPr lvl="4"/>
            <a:r>
              <a:rPr lang="fr-FR" sz="1200" dirty="0">
                <a:solidFill>
                  <a:schemeClr val="accent1"/>
                </a:solidFill>
              </a:rPr>
              <a:t>1x antenne pour la fonction Navigation (GEONYX-M)</a:t>
            </a:r>
          </a:p>
          <a:p>
            <a:pPr lvl="4">
              <a:spcAft>
                <a:spcPts val="600"/>
              </a:spcAft>
            </a:pPr>
            <a:r>
              <a:rPr lang="fr-FR" sz="1200" dirty="0">
                <a:solidFill>
                  <a:schemeClr val="accent1"/>
                </a:solidFill>
              </a:rPr>
              <a:t>1x antenne pour la fonction temps et détection Brouillage-</a:t>
            </a:r>
            <a:r>
              <a:rPr lang="fr-FR" sz="1200" dirty="0" err="1">
                <a:solidFill>
                  <a:schemeClr val="accent1"/>
                </a:solidFill>
              </a:rPr>
              <a:t>Leurrage</a:t>
            </a:r>
            <a:r>
              <a:rPr lang="fr-FR" sz="1200" dirty="0">
                <a:solidFill>
                  <a:schemeClr val="accent1"/>
                </a:solidFill>
              </a:rPr>
              <a:t> GPS (</a:t>
            </a:r>
            <a:r>
              <a:rPr lang="fr-FR" sz="1200" dirty="0" err="1">
                <a:solidFill>
                  <a:schemeClr val="accent1"/>
                </a:solidFill>
              </a:rPr>
              <a:t>VersaSync</a:t>
            </a:r>
            <a:r>
              <a:rPr lang="fr-FR" sz="1200" dirty="0">
                <a:solidFill>
                  <a:schemeClr val="accent1"/>
                </a:solidFill>
              </a:rPr>
              <a:t>)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solidFill>
                  <a:schemeClr val="accent1"/>
                </a:solidFill>
              </a:rPr>
              <a:t>Des données de localisation qui remontent au </a:t>
            </a:r>
            <a:r>
              <a:rPr lang="fr-FR" sz="1200" b="1" dirty="0">
                <a:solidFill>
                  <a:srgbClr val="00B050"/>
                </a:solidFill>
              </a:rPr>
              <a:t>SIMRAD</a:t>
            </a:r>
            <a:r>
              <a:rPr lang="fr-FR" sz="1200" dirty="0">
                <a:solidFill>
                  <a:schemeClr val="accent1"/>
                </a:solidFill>
              </a:rPr>
              <a:t>,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solidFill>
                  <a:schemeClr val="accent1"/>
                </a:solidFill>
              </a:rPr>
              <a:t>Une </a:t>
            </a:r>
            <a:r>
              <a:rPr lang="fr-FR" sz="1200" b="1" dirty="0">
                <a:solidFill>
                  <a:srgbClr val="00B050"/>
                </a:solidFill>
              </a:rPr>
              <a:t>Alimentation secourue </a:t>
            </a:r>
            <a:r>
              <a:rPr lang="fr-FR" sz="1200" dirty="0">
                <a:solidFill>
                  <a:schemeClr val="accent1"/>
                </a:solidFill>
              </a:rPr>
              <a:t>(UPS) en cas de problème d’alimentation du bord,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solidFill>
                  <a:schemeClr val="accent1"/>
                </a:solidFill>
              </a:rPr>
              <a:t>Une </a:t>
            </a:r>
            <a:r>
              <a:rPr lang="fr-FR" sz="1200" b="1" dirty="0">
                <a:solidFill>
                  <a:srgbClr val="00B050"/>
                </a:solidFill>
              </a:rPr>
              <a:t>centralisation des données </a:t>
            </a:r>
            <a:r>
              <a:rPr lang="fr-FR" sz="1200" dirty="0">
                <a:solidFill>
                  <a:schemeClr val="accent1"/>
                </a:solidFill>
              </a:rPr>
              <a:t>grâce à une interface de pilotage – Tablette durcie </a:t>
            </a:r>
            <a:r>
              <a:rPr lang="fr-FR" sz="1200" b="1" dirty="0">
                <a:solidFill>
                  <a:schemeClr val="accent1"/>
                </a:solidFill>
              </a:rPr>
              <a:t>IHM NAZDAC</a:t>
            </a:r>
            <a:r>
              <a:rPr lang="fr-FR" sz="1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294924"/>
          </a:xfrm>
        </p:spPr>
        <p:txBody>
          <a:bodyPr/>
          <a:lstStyle/>
          <a:p>
            <a:r>
              <a:rPr lang="fr-FR" dirty="0"/>
              <a:t>SYSTÈME NAZDAC	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 dirty="0"/>
              <a:t>Safran Electronic &amp; Defense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4" y="843559"/>
            <a:ext cx="8855962" cy="3384376"/>
          </a:xfrm>
        </p:spPr>
        <p:txBody>
          <a:bodyPr/>
          <a:lstStyle/>
          <a:p>
            <a:pPr marL="228600" lvl="2" indent="-228600">
              <a:buAutoNum type="arabicPeriod" startAt="5"/>
            </a:pPr>
            <a:r>
              <a:rPr lang="fr-FR" sz="1050" dirty="0">
                <a:solidFill>
                  <a:schemeClr val="accent1"/>
                </a:solidFill>
              </a:rPr>
              <a:t>Dans la page des logs, cliquer sur « </a:t>
            </a:r>
            <a:r>
              <a:rPr lang="fr-FR" sz="1050" b="1" dirty="0">
                <a:solidFill>
                  <a:schemeClr val="accent1"/>
                </a:solidFill>
              </a:rPr>
              <a:t>Clear All Logs and </a:t>
            </a:r>
            <a:r>
              <a:rPr lang="fr-FR" sz="1050" b="1" dirty="0" err="1">
                <a:solidFill>
                  <a:schemeClr val="accent1"/>
                </a:solidFill>
              </a:rPr>
              <a:t>statistics</a:t>
            </a:r>
            <a:r>
              <a:rPr lang="fr-FR" sz="1050" b="1" dirty="0">
                <a:solidFill>
                  <a:schemeClr val="accent1"/>
                </a:solidFill>
              </a:rPr>
              <a:t> </a:t>
            </a:r>
            <a:r>
              <a:rPr lang="fr-FR" sz="1050" dirty="0">
                <a:solidFill>
                  <a:schemeClr val="accent1"/>
                </a:solidFill>
              </a:rPr>
              <a:t>», puis valider en cliquant sur OK :</a:t>
            </a:r>
          </a:p>
          <a:p>
            <a:pPr marL="228600" lvl="2" indent="-228600">
              <a:buAutoNum type="arabicPeriod" startAt="5"/>
            </a:pPr>
            <a:endParaRPr lang="fr-FR" sz="1050" dirty="0">
              <a:solidFill>
                <a:schemeClr val="accent1"/>
              </a:solidFill>
            </a:endParaRPr>
          </a:p>
          <a:p>
            <a:pPr marL="228600" lvl="2" indent="-228600">
              <a:buAutoNum type="arabicPeriod" startAt="5"/>
            </a:pPr>
            <a:endParaRPr lang="fr-FR" sz="1050" dirty="0">
              <a:solidFill>
                <a:schemeClr val="accent1"/>
              </a:solidFill>
            </a:endParaRPr>
          </a:p>
          <a:p>
            <a:pPr marL="228600" lvl="2" indent="-228600">
              <a:buAutoNum type="arabicPeriod" startAt="5"/>
            </a:pPr>
            <a:endParaRPr lang="fr-FR" sz="1050" dirty="0">
              <a:solidFill>
                <a:schemeClr val="accent1"/>
              </a:solidFill>
            </a:endParaRPr>
          </a:p>
          <a:p>
            <a:pPr marL="228600" lvl="2" indent="-228600">
              <a:buAutoNum type="arabicPeriod" startAt="5"/>
            </a:pPr>
            <a:endParaRPr lang="fr-FR" sz="1050" dirty="0">
              <a:solidFill>
                <a:schemeClr val="accent1"/>
              </a:solidFill>
            </a:endParaRPr>
          </a:p>
          <a:p>
            <a:pPr marL="228600" lvl="2" indent="-228600">
              <a:buAutoNum type="arabicPeriod" startAt="5"/>
            </a:pPr>
            <a:endParaRPr lang="fr-FR" sz="1050" dirty="0">
              <a:solidFill>
                <a:schemeClr val="accent1"/>
              </a:solidFill>
            </a:endParaRPr>
          </a:p>
          <a:p>
            <a:pPr marL="228600" lvl="2" indent="-228600">
              <a:spcBef>
                <a:spcPts val="0"/>
              </a:spcBef>
              <a:spcAft>
                <a:spcPts val="0"/>
              </a:spcAft>
              <a:buAutoNum type="arabicPeriod" startAt="5"/>
            </a:pPr>
            <a:endParaRPr lang="fr-FR" sz="1000" dirty="0">
              <a:solidFill>
                <a:schemeClr val="accent1"/>
              </a:solidFill>
            </a:endParaRPr>
          </a:p>
          <a:p>
            <a:pPr marL="228600" lvl="2" indent="-228600">
              <a:buAutoNum type="arabicPeriod" startAt="5"/>
            </a:pPr>
            <a:r>
              <a:rPr lang="fr-FR" sz="1050" dirty="0">
                <a:solidFill>
                  <a:schemeClr val="accent1"/>
                </a:solidFill>
              </a:rPr>
              <a:t>Pour effacer les données du service </a:t>
            </a:r>
            <a:r>
              <a:rPr lang="fr-FR" sz="1050" dirty="0" err="1">
                <a:solidFill>
                  <a:schemeClr val="accent1"/>
                </a:solidFill>
              </a:rPr>
              <a:t>BroadShield</a:t>
            </a:r>
            <a:r>
              <a:rPr lang="fr-FR" sz="1050" dirty="0">
                <a:solidFill>
                  <a:schemeClr val="accent1"/>
                </a:solidFill>
              </a:rPr>
              <a:t>, dans le menu « TOOLS » </a:t>
            </a:r>
            <a:r>
              <a:rPr lang="fr-FR" sz="105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1050" dirty="0">
                <a:solidFill>
                  <a:schemeClr val="accent1"/>
                </a:solidFill>
              </a:rPr>
              <a:t> « </a:t>
            </a:r>
            <a:r>
              <a:rPr lang="fr-FR" sz="1050" dirty="0" err="1">
                <a:solidFill>
                  <a:schemeClr val="accent1"/>
                </a:solidFill>
              </a:rPr>
              <a:t>Broadshield</a:t>
            </a:r>
            <a:r>
              <a:rPr lang="fr-FR" sz="1050" dirty="0">
                <a:solidFill>
                  <a:schemeClr val="accent1"/>
                </a:solidFill>
              </a:rPr>
              <a:t> », cliquer sur « LOGS »  puis sur « CLEAR LOGS »: </a:t>
            </a:r>
          </a:p>
          <a:p>
            <a:pPr marL="216000" lvl="3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050" dirty="0">
              <a:solidFill>
                <a:schemeClr val="accent1"/>
              </a:solidFill>
            </a:endParaRPr>
          </a:p>
          <a:p>
            <a:pPr lvl="3"/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91803"/>
          </a:xfrm>
        </p:spPr>
        <p:txBody>
          <a:bodyPr/>
          <a:lstStyle/>
          <a:p>
            <a:r>
              <a:rPr lang="en-GB" dirty="0"/>
              <a:t>Effacer les </a:t>
            </a:r>
            <a:r>
              <a:rPr lang="en-GB" dirty="0" err="1"/>
              <a:t>données</a:t>
            </a:r>
            <a:r>
              <a:rPr lang="en-GB" dirty="0"/>
              <a:t> du </a:t>
            </a:r>
            <a:r>
              <a:rPr lang="en-GB" dirty="0" err="1"/>
              <a:t>VersaSync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D008EC-7A49-ABDE-4236-750E1BD0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537" y="1067624"/>
            <a:ext cx="2826049" cy="1661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A67DDD-BC6B-4121-3E05-F28D551DD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37" y="3094527"/>
            <a:ext cx="2826048" cy="1555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5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Maintenance ET </a:t>
            </a:r>
            <a:r>
              <a:rPr lang="fr-FR" dirty="0" err="1"/>
              <a:t>PANNEs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8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4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0824" y="700019"/>
            <a:ext cx="8855962" cy="4103978"/>
          </a:xfrm>
        </p:spPr>
        <p:txBody>
          <a:bodyPr/>
          <a:lstStyle/>
          <a:p>
            <a:pPr lvl="2"/>
            <a:r>
              <a:rPr lang="fr-FR" sz="1000" b="1" u="sng" dirty="0">
                <a:solidFill>
                  <a:schemeClr val="accent1"/>
                </a:solidFill>
              </a:rPr>
              <a:t>Décharge des batteries :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Il est conseillé d’effectuer un test de décharge des batteries </a:t>
            </a:r>
            <a:r>
              <a:rPr lang="fr-FR" sz="1000" b="1" dirty="0">
                <a:solidFill>
                  <a:schemeClr val="accent1"/>
                </a:solidFill>
              </a:rPr>
              <a:t>annuellement</a:t>
            </a:r>
            <a:r>
              <a:rPr lang="fr-FR" sz="1000" dirty="0">
                <a:solidFill>
                  <a:schemeClr val="accent1"/>
                </a:solidFill>
              </a:rPr>
              <a:t>.</a:t>
            </a: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Démarrer le caisson sur les batteries préalablement chargées (aucune source externe à brancher), et vérifier le temps de fonctionnement sur batterie.</a:t>
            </a:r>
          </a:p>
          <a:p>
            <a:pPr marL="216000" lvl="3" indent="0">
              <a:buNone/>
            </a:pPr>
            <a:endParaRPr lang="fr-FR" sz="100" dirty="0">
              <a:solidFill>
                <a:schemeClr val="accent1"/>
              </a:solidFill>
            </a:endParaRPr>
          </a:p>
          <a:p>
            <a:pPr lvl="2"/>
            <a:r>
              <a:rPr lang="fr-FR" sz="1000" b="1" u="sng" dirty="0">
                <a:solidFill>
                  <a:schemeClr val="accent1"/>
                </a:solidFill>
              </a:rPr>
              <a:t>Remplacement des batteries :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Placer les interrupteurs en position OFF.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Déconnecter tous les câbles externes (J1, J2, J3) du caisson.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Enlever le capot supérieur du caisson.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Une fois le caisson ouvert et le câblage interne accessible, dévisser les 3 cosses connectées sur le « + » de la batterie 1.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Dévisser la liaison entre les deux batteries. 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Dévisser le câble sur la borne « - » de la deuxième batterie. La deuxième batterie a deux cosses sur sa borne « + ».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Pour retirer les batteries, enlever les deux scratchs de maintien.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Mettre en place les nouvelles batteries.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Remettre en place les scratchs de maintien.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Brancher le câble de masse sur le « - » de la deuxième batterie.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Relier les deux batteries : liaison « + » de la deuxième batterie avec le « - » de la première batterie. La borne « + » de la deuxième batterie a un câble supplémentaire à fixer (câble de mesure. </a:t>
            </a:r>
          </a:p>
          <a:p>
            <a:pPr marL="22860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000" dirty="0">
                <a:solidFill>
                  <a:schemeClr val="accent1"/>
                </a:solidFill>
              </a:rPr>
              <a:t>Sur la première batterie, remettre en place les 3 cosses.</a:t>
            </a:r>
          </a:p>
          <a:p>
            <a:pPr marL="228600" lvl="2" indent="-228600">
              <a:buFont typeface="+mj-lt"/>
              <a:buAutoNum type="arabicPeriod"/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291803"/>
          </a:xfrm>
        </p:spPr>
        <p:txBody>
          <a:bodyPr/>
          <a:lstStyle/>
          <a:p>
            <a:r>
              <a:rPr lang="en-GB" dirty="0"/>
              <a:t>Maintenance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D483925-7D51-19C5-8211-E4EA124D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Pannes (1)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B338EC-1F17-D9DE-F610-15D87E2B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83CCF-6A9F-0D48-B9A5-DBADFB25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B0CA3F-76C0-D022-597C-A3FF25F1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53</a:t>
            </a:fld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03CFA12-6FC7-7F17-437C-392BF44E9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170270"/>
              </p:ext>
            </p:extLst>
          </p:nvPr>
        </p:nvGraphicFramePr>
        <p:xfrm>
          <a:off x="1982187" y="243269"/>
          <a:ext cx="5606210" cy="4186006"/>
        </p:xfrm>
        <a:graphic>
          <a:graphicData uri="http://schemas.openxmlformats.org/drawingml/2006/table">
            <a:tbl>
              <a:tblPr firstRow="1" firstCol="1" bandRow="1"/>
              <a:tblGrid>
                <a:gridCol w="1896754">
                  <a:extLst>
                    <a:ext uri="{9D8B030D-6E8A-4147-A177-3AD203B41FA5}">
                      <a16:colId xmlns:a16="http://schemas.microsoft.com/office/drawing/2014/main" val="4151338169"/>
                    </a:ext>
                  </a:extLst>
                </a:gridCol>
                <a:gridCol w="1896754">
                  <a:extLst>
                    <a:ext uri="{9D8B030D-6E8A-4147-A177-3AD203B41FA5}">
                      <a16:colId xmlns:a16="http://schemas.microsoft.com/office/drawing/2014/main" val="356207823"/>
                    </a:ext>
                  </a:extLst>
                </a:gridCol>
                <a:gridCol w="1812702">
                  <a:extLst>
                    <a:ext uri="{9D8B030D-6E8A-4147-A177-3AD203B41FA5}">
                      <a16:colId xmlns:a16="http://schemas.microsoft.com/office/drawing/2014/main" val="1008907549"/>
                    </a:ext>
                  </a:extLst>
                </a:gridCol>
              </a:tblGrid>
              <a:tr h="108994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Défauts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Causes Possibles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Actions à réaliser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046"/>
                  </a:ext>
                </a:extLst>
              </a:tr>
              <a:tr h="95388">
                <a:tc rowSpan="2"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LEDs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 chargeur clignotent 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batteries sont défectueuses.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Débrancher le chargeur du caisson.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424355"/>
                  </a:ext>
                </a:extLst>
              </a:tr>
              <a:tr h="4451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chargeur est branché.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interrupteurs « GEONYX » et « VERSA » sont en position ON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264130"/>
                  </a:ext>
                </a:extLst>
              </a:tr>
              <a:tr h="148170">
                <a:tc row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chargeur ne charge pas les batteries.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Batterie en décharge profonde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Passer le chargeur en mode « 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Recondition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».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755037"/>
                  </a:ext>
                </a:extLst>
              </a:tr>
              <a:tr h="20485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Diode de protection interne au caisson hors service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Nécessite un retour NTI3 pour remplacement de la diode.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307663"/>
                  </a:ext>
                </a:extLst>
              </a:tr>
              <a:tr h="540528">
                <a:tc rowSpan="3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informations des batteries ne sont pas remontées à la tablette.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Batterie déconnectée du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SmartShunt</a:t>
                      </a:r>
                      <a:endParaRPr lang="fr-FR" sz="8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Vérifier la connexion borne +12Vdc de la batterie 1 sur l’entrée « Alim » du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SmartShunt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Vérifier la connexion borne +12Vdc de la batterie 2 sur l’entrée « AUX »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SmartShunt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88414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SmartShunt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hors service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Vérifier que la LED « 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error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» sur le Smart Shunt est allumée.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329234"/>
                  </a:ext>
                </a:extLst>
              </a:tr>
              <a:tr h="4451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Liaison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SmartShunt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avec la tablette 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 le câble W10, vérifier la liaison RS232-convertisseur RS232/USB.</a:t>
                      </a:r>
                    </a:p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 la tablette, vérifier la liaison USB.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291068"/>
                  </a:ext>
                </a:extLst>
              </a:tr>
              <a:tr h="604120">
                <a:tc row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3 interrupteurs sont sur ON.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8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VersaSync et la Geonyx</a:t>
                      </a:r>
                      <a:r>
                        <a:rPr lang="fr-FR" sz="800" baseline="30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fr-FR" sz="8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ne fonctionnent pas.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Batteries déchargées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Placer les 3 interrupteurs sur OFF.</a:t>
                      </a:r>
                    </a:p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Lancer une charge des batteries.</a:t>
                      </a:r>
                    </a:p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Vérifier l’état du chargeur.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6167"/>
                  </a:ext>
                </a:extLst>
              </a:tr>
              <a:tr h="1888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Fusible général de la batterie hors service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Vérifier le fusible 10A de l’alimentation générale.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143047"/>
                  </a:ext>
                </a:extLst>
              </a:tr>
              <a:tr h="18275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Aucun fonctionnement du VersaSync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Fusible du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hors service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Vérifier le fusible 3A du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686518"/>
                  </a:ext>
                </a:extLst>
              </a:tr>
              <a:tr h="193256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Aucun fonctionnement de la Geonyx</a:t>
                      </a:r>
                      <a:r>
                        <a:rPr lang="fr-FR" sz="800" baseline="30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endParaRPr lang="fr-FR" sz="80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Fusible de la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800" baseline="30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hors service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8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Vérifier le fusible 3A de la </a:t>
                      </a:r>
                      <a:r>
                        <a:rPr lang="fr-FR" sz="8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800" baseline="30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fr-FR" sz="800" baseline="30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fr-FR" sz="8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472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199CD0-7AA1-A989-B406-D6DD7535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Pannes (2)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A8C8AD-61F1-F957-0AB4-406C6DF3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C7752-4C28-86B2-380F-3CE1A0963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Safran Electronic &amp; Defense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830D57-293E-181C-5784-479B6B33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54</a:t>
            </a:fld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9845B29-9683-CAAA-F716-1561932D6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93993"/>
              </p:ext>
            </p:extLst>
          </p:nvPr>
        </p:nvGraphicFramePr>
        <p:xfrm>
          <a:off x="2009081" y="1123807"/>
          <a:ext cx="5606210" cy="2728725"/>
        </p:xfrm>
        <a:graphic>
          <a:graphicData uri="http://schemas.openxmlformats.org/drawingml/2006/table">
            <a:tbl>
              <a:tblPr firstRow="1" firstCol="1" bandRow="1"/>
              <a:tblGrid>
                <a:gridCol w="1896754">
                  <a:extLst>
                    <a:ext uri="{9D8B030D-6E8A-4147-A177-3AD203B41FA5}">
                      <a16:colId xmlns:a16="http://schemas.microsoft.com/office/drawing/2014/main" val="4151338169"/>
                    </a:ext>
                  </a:extLst>
                </a:gridCol>
                <a:gridCol w="1896754">
                  <a:extLst>
                    <a:ext uri="{9D8B030D-6E8A-4147-A177-3AD203B41FA5}">
                      <a16:colId xmlns:a16="http://schemas.microsoft.com/office/drawing/2014/main" val="356207823"/>
                    </a:ext>
                  </a:extLst>
                </a:gridCol>
                <a:gridCol w="1812702">
                  <a:extLst>
                    <a:ext uri="{9D8B030D-6E8A-4147-A177-3AD203B41FA5}">
                      <a16:colId xmlns:a16="http://schemas.microsoft.com/office/drawing/2014/main" val="1008907549"/>
                    </a:ext>
                  </a:extLst>
                </a:gridCol>
              </a:tblGrid>
              <a:tr h="108994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5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Défauts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5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Causes Possibles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r-FR" sz="105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Actions à réaliser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046"/>
                  </a:ext>
                </a:extLst>
              </a:tr>
              <a:tr h="95388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IHM NAZDAC Indisponible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Lien au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perdu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/ ON sur le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uniquement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424355"/>
                  </a:ext>
                </a:extLst>
              </a:tr>
              <a:tr h="148170">
                <a:tc row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 Erreur Connexion GEONYX » sur l’IHM NAZDAC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Perte du lien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endParaRPr lang="fr-FR" sz="10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/ ON sur la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uniquement</a:t>
                      </a:r>
                    </a:p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 si besoin</a:t>
                      </a:r>
                    </a:p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OFF/ON du système complet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755037"/>
                  </a:ext>
                </a:extLst>
              </a:tr>
              <a:tr h="20485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Batterie Faible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Charger les batteries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307663"/>
                  </a:ext>
                </a:extLst>
              </a:tr>
              <a:tr h="54052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 de connexion sur l’IHM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-M 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Perte du lien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endParaRPr lang="fr-FR" sz="10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/ ON sur la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Geonyx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uniquement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88414"/>
                  </a:ext>
                </a:extLst>
              </a:tr>
              <a:tr h="60412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L’IHM NAZDAC indique « Déconnecté »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Perte du lien IHM -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endParaRPr lang="fr-FR" sz="10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/ ON sur le </a:t>
                      </a:r>
                      <a:r>
                        <a:rPr lang="fr-FR" sz="1000" dirty="0" err="1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Versasync</a:t>
                      </a:r>
                      <a:r>
                        <a:rPr lang="fr-FR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uniquement</a:t>
                      </a:r>
                    </a:p>
                  </a:txBody>
                  <a:tcPr marL="31448" marR="3144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6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928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950" b="1" i="0" u="none" strike="noStrike" kern="1200" cap="none" spc="0" normalizeH="0" baseline="0" noProof="0" smtClean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sz="950" b="1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>
          <a:xfrm>
            <a:off x="4850432" y="1635125"/>
            <a:ext cx="4293568" cy="2484438"/>
          </a:xfrm>
        </p:spPr>
        <p:txBody>
          <a:bodyPr anchor="ctr"/>
          <a:lstStyle/>
          <a:p>
            <a:endParaRPr lang="fr-FR" dirty="0"/>
          </a:p>
          <a:p>
            <a:r>
              <a:rPr lang="fr-FR" sz="3600" dirty="0"/>
              <a:t>ANNEXES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1252513" cy="1180699"/>
          </a:xfrm>
        </p:spPr>
        <p:txBody>
          <a:bodyPr/>
          <a:lstStyle/>
          <a:p>
            <a:r>
              <a:rPr lang="fr-FR" dirty="0"/>
              <a:t>A1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80F1501-A9CE-28BC-23DB-AD01E9A9A7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5256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Safran Electronic &amp; Defense</a:t>
            </a:r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5256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9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 anchor="ctr"/>
          <a:lstStyle/>
          <a:p>
            <a:endParaRPr lang="fr-FR" dirty="0"/>
          </a:p>
          <a:p>
            <a:r>
              <a:rPr lang="fr-FR" sz="2000" dirty="0"/>
              <a:t>liaison RS232 </a:t>
            </a:r>
            <a:r>
              <a:rPr lang="fr-FR" sz="2000" dirty="0" err="1"/>
              <a:t>SmartShunt</a:t>
            </a:r>
            <a:r>
              <a:rPr lang="fr-FR" sz="2000" dirty="0"/>
              <a:t> (surveillance des batteries) et tablette</a:t>
            </a:r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/>
              <a:t>1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59233E6-E8BF-DFB1-E4AD-E20B6F2A8A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9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46DF758-553C-2DF8-A23D-FD2A3546A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08" y="2023565"/>
            <a:ext cx="3699395" cy="3119935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34841" y="798776"/>
            <a:ext cx="8801655" cy="3492500"/>
          </a:xfrm>
        </p:spPr>
        <p:txBody>
          <a:bodyPr/>
          <a:lstStyle/>
          <a:p>
            <a:pPr lvl="2"/>
            <a:r>
              <a:rPr lang="fr-FR" sz="1200" b="1" dirty="0">
                <a:solidFill>
                  <a:schemeClr val="accent1"/>
                </a:solidFill>
              </a:rPr>
              <a:t>Contexte :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La liaison RS232 du câble W10 n’est actuellement </a:t>
            </a:r>
            <a:r>
              <a:rPr lang="fr-FR" sz="1200" b="1">
                <a:solidFill>
                  <a:schemeClr val="accent1"/>
                </a:solidFill>
              </a:rPr>
              <a:t>pas opérationnelle. </a:t>
            </a: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r>
              <a:rPr lang="fr-FR" sz="1200" b="1" dirty="0">
                <a:solidFill>
                  <a:schemeClr val="accent1"/>
                </a:solidFill>
              </a:rPr>
              <a:t>(La liaison Ethernet du câble W10 n’est pas impactée ni le convertisseur RS232/USB).</a:t>
            </a:r>
          </a:p>
          <a:p>
            <a:pPr lvl="2"/>
            <a:r>
              <a:rPr lang="fr-FR" sz="1200" b="1" dirty="0">
                <a:solidFill>
                  <a:schemeClr val="accent1"/>
                </a:solidFill>
              </a:rPr>
              <a:t>Conséquences :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La fonction de surveillance des batteries (via l’application </a:t>
            </a:r>
            <a:r>
              <a:rPr lang="fr-FR" sz="1200" b="1" dirty="0" err="1">
                <a:solidFill>
                  <a:schemeClr val="accent1"/>
                </a:solidFill>
              </a:rPr>
              <a:t>Victronconnect</a:t>
            </a:r>
            <a:r>
              <a:rPr lang="fr-FR" sz="1200" b="1" dirty="0">
                <a:solidFill>
                  <a:schemeClr val="accent1"/>
                </a:solidFill>
              </a:rPr>
              <a:t> sur la tablette) n’est pas assurée lorsque le caisson est fermé.</a:t>
            </a:r>
          </a:p>
          <a:p>
            <a:pPr lvl="2"/>
            <a:endParaRPr lang="fr-FR" sz="1200" b="1" dirty="0">
              <a:solidFill>
                <a:schemeClr val="accent1"/>
              </a:solidFill>
            </a:endParaRP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87613"/>
          </a:xfrm>
        </p:spPr>
        <p:txBody>
          <a:bodyPr/>
          <a:lstStyle/>
          <a:p>
            <a:r>
              <a:rPr lang="en-GB" dirty="0"/>
              <a:t>ANNEXE LIAISON RS232 SMARTSHUNT-TABLETTE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39290" y="4803997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7EA163-39A3-4B63-A86C-E88E8F3C9DE6}"/>
              </a:ext>
            </a:extLst>
          </p:cNvPr>
          <p:cNvCxnSpPr/>
          <p:nvPr/>
        </p:nvCxnSpPr>
        <p:spPr>
          <a:xfrm flipV="1">
            <a:off x="5005317" y="3173104"/>
            <a:ext cx="139889" cy="177421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EE8A5E2-F391-D116-4DB7-849883DC9CA6}"/>
              </a:ext>
            </a:extLst>
          </p:cNvPr>
          <p:cNvCxnSpPr>
            <a:cxnSpLocks/>
          </p:cNvCxnSpPr>
          <p:nvPr/>
        </p:nvCxnSpPr>
        <p:spPr>
          <a:xfrm flipH="1" flipV="1">
            <a:off x="5005317" y="3173104"/>
            <a:ext cx="139889" cy="177421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6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34841" y="798776"/>
            <a:ext cx="8801655" cy="3492500"/>
          </a:xfrm>
        </p:spPr>
        <p:txBody>
          <a:bodyPr/>
          <a:lstStyle/>
          <a:p>
            <a:pPr lvl="2"/>
            <a:r>
              <a:rPr lang="fr-FR" sz="1200" b="1" dirty="0">
                <a:solidFill>
                  <a:schemeClr val="accent1"/>
                </a:solidFill>
              </a:rPr>
              <a:t>Solution de contournement :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Un câble temporaire a été fabriqué pour effectuer la liaison RS232 « W10-RS232 ».</a:t>
            </a:r>
          </a:p>
          <a:p>
            <a:pPr lvl="2"/>
            <a:endParaRPr lang="fr-FR" sz="1200" b="1" dirty="0">
              <a:solidFill>
                <a:schemeClr val="accent1"/>
              </a:solidFill>
            </a:endParaRPr>
          </a:p>
          <a:p>
            <a:pPr lvl="2"/>
            <a:r>
              <a:rPr lang="fr-FR" sz="1200" b="1" dirty="0">
                <a:solidFill>
                  <a:schemeClr val="accent1"/>
                </a:solidFill>
              </a:rPr>
              <a:t>Contraintes :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La mise en place de la solution de contournement oblige d’ouvrir le caisson.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Le suivi des batteries (charge/décharge/état) ne peut être fait actuellement que hors mission.</a:t>
            </a: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87613"/>
          </a:xfrm>
        </p:spPr>
        <p:txBody>
          <a:bodyPr/>
          <a:lstStyle/>
          <a:p>
            <a:r>
              <a:rPr lang="en-GB" dirty="0"/>
              <a:t>ANNEXE LIAISON RS232 SMARTSHUNT-TABLETTE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39290" y="4803997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</p:spTree>
    <p:extLst>
      <p:ext uri="{BB962C8B-B14F-4D97-AF65-F5344CB8AC3E}">
        <p14:creationId xmlns:p14="http://schemas.microsoft.com/office/powerpoint/2010/main" val="5745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34841" y="798776"/>
            <a:ext cx="8801655" cy="3492500"/>
          </a:xfrm>
        </p:spPr>
        <p:txBody>
          <a:bodyPr/>
          <a:lstStyle/>
          <a:p>
            <a:pPr lvl="2"/>
            <a:r>
              <a:rPr lang="fr-FR" sz="1200" b="1" dirty="0">
                <a:solidFill>
                  <a:schemeClr val="accent1"/>
                </a:solidFill>
              </a:rPr>
              <a:t>Procédure :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Ouvrir le capot supérieur.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Brancher le </a:t>
            </a:r>
            <a:r>
              <a:rPr lang="fr-FR" sz="1200" b="1" dirty="0">
                <a:solidFill>
                  <a:srgbClr val="014491"/>
                </a:solidFill>
              </a:rPr>
              <a:t>connecteur</a:t>
            </a:r>
            <a:r>
              <a:rPr lang="fr-FR" sz="1200" b="1" dirty="0">
                <a:solidFill>
                  <a:schemeClr val="accent1"/>
                </a:solidFill>
              </a:rPr>
              <a:t> DB9 mâle du câble « W10-RS232 » sur le connecteur DB9 femelle du câble W7.</a:t>
            </a: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Effectuer la liaison entre le câble « W10-RS232 » (DB9 femelle) et le convertisseur RS232/USB branché sur la tablette.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Le lien entre le </a:t>
            </a:r>
            <a:r>
              <a:rPr lang="fr-FR" sz="1200" b="1" dirty="0" err="1">
                <a:solidFill>
                  <a:schemeClr val="accent1"/>
                </a:solidFill>
              </a:rPr>
              <a:t>SmartShunt</a:t>
            </a:r>
            <a:r>
              <a:rPr lang="fr-FR" sz="1200" b="1" dirty="0">
                <a:solidFill>
                  <a:schemeClr val="accent1"/>
                </a:solidFill>
              </a:rPr>
              <a:t> (surveillance des batteries) et la tablette est opérationnel. </a:t>
            </a:r>
          </a:p>
          <a:p>
            <a:pPr lvl="3"/>
            <a:r>
              <a:rPr lang="fr-FR" sz="1200" b="1" dirty="0">
                <a:solidFill>
                  <a:schemeClr val="accent1"/>
                </a:solidFill>
              </a:rPr>
              <a:t>Lancer l’application </a:t>
            </a:r>
            <a:r>
              <a:rPr lang="fr-FR" sz="1200" b="1" dirty="0" err="1">
                <a:solidFill>
                  <a:schemeClr val="accent1"/>
                </a:solidFill>
              </a:rPr>
              <a:t>VictronConnect</a:t>
            </a:r>
            <a:r>
              <a:rPr lang="fr-FR" sz="1200" b="1" dirty="0">
                <a:solidFill>
                  <a:schemeClr val="accent1"/>
                </a:solidFill>
              </a:rPr>
              <a:t> sur la tablette.</a:t>
            </a:r>
          </a:p>
          <a:p>
            <a:pPr lvl="3"/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  <a:p>
            <a:pPr marL="216000" lvl="3" indent="0">
              <a:buNone/>
            </a:pPr>
            <a:endParaRPr lang="fr-FR" sz="1200" b="1" dirty="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87613"/>
          </a:xfrm>
        </p:spPr>
        <p:txBody>
          <a:bodyPr/>
          <a:lstStyle/>
          <a:p>
            <a:r>
              <a:rPr lang="en-GB" dirty="0"/>
              <a:t>ANNEXE LIAISON RS232 SMARTSHUNT-TABLETTE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39290" y="4803997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121717-156B-84DE-5759-65E8C0389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2" t="-41" r="31952" b="-310"/>
          <a:stretch/>
        </p:blipFill>
        <p:spPr>
          <a:xfrm rot="5400000">
            <a:off x="4010519" y="516638"/>
            <a:ext cx="1681761" cy="3871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6ED72A-DB5A-8ACD-88E8-46AE080FC3D5}"/>
              </a:ext>
            </a:extLst>
          </p:cNvPr>
          <p:cNvSpPr/>
          <p:nvPr/>
        </p:nvSpPr>
        <p:spPr>
          <a:xfrm>
            <a:off x="3606632" y="1689100"/>
            <a:ext cx="673100" cy="1320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DD0648A-02C5-EF3A-2515-3F698CEDB297}"/>
              </a:ext>
            </a:extLst>
          </p:cNvPr>
          <p:cNvCxnSpPr/>
          <p:nvPr/>
        </p:nvCxnSpPr>
        <p:spPr>
          <a:xfrm>
            <a:off x="2571750" y="2362200"/>
            <a:ext cx="9652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DD49164-39DB-FE58-F05A-FF71710F1DC0}"/>
              </a:ext>
            </a:extLst>
          </p:cNvPr>
          <p:cNvSpPr txBox="1"/>
          <p:nvPr/>
        </p:nvSpPr>
        <p:spPr>
          <a:xfrm>
            <a:off x="408565" y="2083360"/>
            <a:ext cx="232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14491"/>
                </a:solidFill>
              </a:rPr>
              <a:t>Connecteur DB9 femelle du câble W7</a:t>
            </a:r>
          </a:p>
        </p:txBody>
      </p:sp>
    </p:spTree>
    <p:extLst>
      <p:ext uri="{BB962C8B-B14F-4D97-AF65-F5344CB8AC3E}">
        <p14:creationId xmlns:p14="http://schemas.microsoft.com/office/powerpoint/2010/main" val="7229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294924"/>
          </a:xfrm>
        </p:spPr>
        <p:txBody>
          <a:bodyPr/>
          <a:lstStyle/>
          <a:p>
            <a:r>
              <a:rPr lang="fr-FR"/>
              <a:t>GEONYX</a:t>
            </a:r>
            <a:r>
              <a:rPr lang="fr-FR" cap="small" baseline="30000"/>
              <a:t>TM </a:t>
            </a:r>
            <a:r>
              <a:rPr lang="fr-FR"/>
              <a:t>M	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3" name="Rectangle 12"/>
          <p:cNvSpPr/>
          <p:nvPr/>
        </p:nvSpPr>
        <p:spPr>
          <a:xfrm rot="10800000">
            <a:off x="4917826" y="2389181"/>
            <a:ext cx="383879" cy="34289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 rot="6963610">
            <a:off x="4166288" y="1537228"/>
            <a:ext cx="1552445" cy="40500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43808" y="2630441"/>
            <a:ext cx="625881" cy="49822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 rot="3045678" flipV="1">
            <a:off x="1641623" y="2060835"/>
            <a:ext cx="1503151" cy="45719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2881" y="2728165"/>
            <a:ext cx="11801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Autonomie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35931" y="2956223"/>
            <a:ext cx="1665171" cy="40500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59180" y="2151997"/>
            <a:ext cx="675000" cy="40500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2286933" y="1686207"/>
            <a:ext cx="972000" cy="40500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5719119" y="871525"/>
            <a:ext cx="919199" cy="0"/>
          </a:xfrm>
          <a:prstGeom prst="line">
            <a:avLst/>
          </a:prstGeom>
          <a:ln w="38100">
            <a:solidFill>
              <a:srgbClr val="06090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953787" y="974675"/>
            <a:ext cx="18743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Capacité Terre et 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9513" y="1351218"/>
            <a:ext cx="1840636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5">
              <a:defRPr/>
            </a:pPr>
            <a:r>
              <a:rPr lang="fr-FR" sz="825">
                <a:solidFill>
                  <a:srgbClr val="000000"/>
                </a:solidFill>
              </a:rPr>
              <a:t>Capacité de navigation </a:t>
            </a:r>
          </a:p>
          <a:p>
            <a:pPr defTabSz="914355">
              <a:defRPr/>
            </a:pPr>
            <a:r>
              <a:rPr lang="fr-FR" sz="825" b="1">
                <a:solidFill>
                  <a:srgbClr val="000000"/>
                </a:solidFill>
              </a:rPr>
              <a:t>&lt; 0,02% de la distance parcourue</a:t>
            </a:r>
          </a:p>
          <a:p>
            <a:pPr defTabSz="914355">
              <a:defRPr/>
            </a:pPr>
            <a:r>
              <a:rPr lang="fr-FR" sz="825" b="1">
                <a:solidFill>
                  <a:srgbClr val="000000"/>
                </a:solidFill>
              </a:rPr>
              <a:t>&lt; 2 m sur 10 km</a:t>
            </a:r>
            <a:r>
              <a:rPr lang="fr-FR" sz="825">
                <a:solidFill>
                  <a:srgbClr val="000000"/>
                </a:solidFill>
              </a:rPr>
              <a:t> (précision GPS typique)</a:t>
            </a:r>
          </a:p>
          <a:p>
            <a:pPr defTabSz="914355">
              <a:defRPr/>
            </a:pPr>
            <a:r>
              <a:rPr lang="fr-FR" sz="825" b="1" err="1">
                <a:solidFill>
                  <a:srgbClr val="000000"/>
                </a:solidFill>
              </a:rPr>
              <a:t>Perfo</a:t>
            </a:r>
            <a:r>
              <a:rPr lang="fr-FR" sz="825" b="1">
                <a:solidFill>
                  <a:srgbClr val="000000"/>
                </a:solidFill>
              </a:rPr>
              <a:t> Cap</a:t>
            </a:r>
            <a:r>
              <a:rPr lang="fr-FR" sz="825">
                <a:solidFill>
                  <a:srgbClr val="000000"/>
                </a:solidFill>
              </a:rPr>
              <a:t> = 0.05°</a:t>
            </a:r>
          </a:p>
          <a:p>
            <a:pPr defTabSz="914355">
              <a:defRPr/>
            </a:pPr>
            <a:r>
              <a:rPr lang="fr-FR" sz="825" b="1" err="1">
                <a:solidFill>
                  <a:srgbClr val="000000"/>
                </a:solidFill>
              </a:rPr>
              <a:t>Perfo</a:t>
            </a:r>
            <a:r>
              <a:rPr lang="fr-FR" sz="825" b="1">
                <a:solidFill>
                  <a:srgbClr val="000000"/>
                </a:solidFill>
              </a:rPr>
              <a:t> Roulis/Tangage </a:t>
            </a:r>
            <a:r>
              <a:rPr lang="fr-FR" sz="825">
                <a:solidFill>
                  <a:srgbClr val="000000"/>
                </a:solidFill>
              </a:rPr>
              <a:t>= 0.03°</a:t>
            </a:r>
          </a:p>
          <a:p>
            <a:pPr defTabSz="914355">
              <a:defRPr/>
            </a:pPr>
            <a:endParaRPr lang="fr-FR" sz="825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6"/>
          <a:stretch/>
        </p:blipFill>
        <p:spPr>
          <a:xfrm>
            <a:off x="193438" y="2236548"/>
            <a:ext cx="693194" cy="4762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 rot="19451551">
            <a:off x="258941" y="2454174"/>
            <a:ext cx="539124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2953787" y="1232922"/>
            <a:ext cx="1713749" cy="2325"/>
          </a:xfrm>
          <a:prstGeom prst="line">
            <a:avLst/>
          </a:prstGeom>
          <a:ln w="381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401104" y="3594887"/>
            <a:ext cx="1567481" cy="300078"/>
          </a:xfrm>
          <a:prstGeom prst="rect">
            <a:avLst/>
          </a:prstGeom>
          <a:noFill/>
        </p:spPr>
        <p:txBody>
          <a:bodyPr wrap="square" lIns="91436" tIns="45718" rIns="91436" bIns="45718" anchor="ctr">
            <a:spAutoFit/>
          </a:bodyPr>
          <a:lstStyle/>
          <a:p>
            <a:pPr algn="ctr" defTabSz="914355">
              <a:defRPr/>
            </a:pPr>
            <a:r>
              <a:rPr lang="fr-FR" sz="1350" b="1">
                <a:solidFill>
                  <a:srgbClr val="000000"/>
                </a:solidFill>
                <a:latin typeface="Segoe UI Black"/>
              </a:rPr>
              <a:t>GEONYX</a:t>
            </a:r>
            <a:r>
              <a:rPr lang="fr-FR" sz="1350" b="1" baseline="30000">
                <a:solidFill>
                  <a:srgbClr val="000000"/>
                </a:solidFill>
                <a:latin typeface="Segoe UI Black"/>
              </a:rPr>
              <a:t>TM</a:t>
            </a:r>
            <a:r>
              <a:rPr lang="fr-FR" sz="1350" b="1">
                <a:solidFill>
                  <a:srgbClr val="000000"/>
                </a:solidFill>
                <a:latin typeface="Segoe UI Black"/>
              </a:rPr>
              <a:t> M</a:t>
            </a:r>
            <a:endParaRPr lang="fr-FR" sz="1050" b="1">
              <a:solidFill>
                <a:srgbClr val="000000"/>
              </a:solidFill>
              <a:latin typeface="Segoe UI Black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176503" y="2974089"/>
            <a:ext cx="1269000" cy="0"/>
          </a:xfrm>
          <a:prstGeom prst="line">
            <a:avLst/>
          </a:prstGeom>
          <a:ln w="381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953787" y="1259395"/>
            <a:ext cx="195308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5">
              <a:defRPr/>
            </a:pPr>
            <a:r>
              <a:rPr lang="fr-FR" sz="825">
                <a:solidFill>
                  <a:srgbClr val="000000"/>
                </a:solidFill>
                <a:latin typeface="Segoe UI"/>
              </a:rPr>
              <a:t>Mode d’alignement et de navigation au sol ou en mer</a:t>
            </a:r>
          </a:p>
        </p:txBody>
      </p:sp>
      <p:sp>
        <p:nvSpPr>
          <p:cNvPr id="36" name="Espace réservé du contenu 12"/>
          <p:cNvSpPr txBox="1">
            <a:spLocks/>
          </p:cNvSpPr>
          <p:nvPr/>
        </p:nvSpPr>
        <p:spPr>
          <a:xfrm>
            <a:off x="5719119" y="627534"/>
            <a:ext cx="1006948" cy="2557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896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800"/>
              </a:spcAft>
              <a:buFont typeface="Arial" pitchFamily="34" charset="0"/>
              <a:buNone/>
              <a:defRPr sz="1933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896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 sz="1467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91966" indent="-191966" algn="l" defTabSz="121896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3"/>
              </a:buClr>
              <a:buSzPct val="100000"/>
              <a:buFont typeface="Wingdings 2" panose="05020102010507070707" pitchFamily="18" charset="2"/>
              <a:buChar char="¿"/>
              <a:defRPr sz="1467" kern="1200">
                <a:solidFill>
                  <a:schemeClr val="accent2"/>
                </a:solidFill>
                <a:latin typeface="+mj-lt"/>
                <a:ea typeface="+mn-ea"/>
                <a:cs typeface="Gotham Light" pitchFamily="2" charset="0"/>
              </a:defRPr>
            </a:lvl3pPr>
            <a:lvl4pPr marL="479904" indent="-191966" algn="l" defTabSz="12189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Arial Black" panose="020B0A04020102020204" pitchFamily="34" charset="0"/>
              <a:buChar char="&gt;"/>
              <a:defRPr sz="1467" kern="1200">
                <a:solidFill>
                  <a:schemeClr val="accent2"/>
                </a:solidFill>
                <a:latin typeface="+mj-lt"/>
                <a:ea typeface="+mn-ea"/>
                <a:cs typeface="Gotham Light" pitchFamily="2" charset="0"/>
              </a:defRPr>
            </a:lvl4pPr>
            <a:lvl5pPr marL="815840" indent="-191966" algn="l" defTabSz="12189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w"/>
              <a:defRPr sz="1467" kern="1200">
                <a:solidFill>
                  <a:schemeClr val="accent2"/>
                </a:solidFill>
                <a:latin typeface="+mj-lt"/>
                <a:ea typeface="+mn-ea"/>
                <a:cs typeface="Gotham Light" pitchFamily="2" charset="0"/>
              </a:defRPr>
            </a:lvl5pPr>
            <a:lvl6pPr marL="3352128" indent="-304736" algn="l" defTabSz="1218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10" indent="-304736" algn="l" defTabSz="1218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8" indent="-304736" algn="l" defTabSz="1218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5" indent="-304736" algn="l" defTabSz="1218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99">
              <a:spcAft>
                <a:spcPts val="0"/>
              </a:spcAft>
              <a:buClr>
                <a:srgbClr val="FF5000"/>
              </a:buClr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  <a:ea typeface="Calibri" panose="020F0502020204030204" pitchFamily="34" charset="0"/>
                <a:cs typeface="Times New Roman" panose="02020603050405020304" pitchFamily="18" charset="0"/>
              </a:rPr>
              <a:t>Robustesse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523874" y="1723660"/>
            <a:ext cx="22035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spcAft>
                <a:spcPts val="300"/>
              </a:spcAft>
              <a:defRPr/>
            </a:pPr>
            <a:r>
              <a:rPr lang="fr-FR" sz="1200" b="1">
                <a:solidFill>
                  <a:srgbClr val="000000"/>
                </a:solidFill>
                <a:latin typeface="Segoe UI Black"/>
              </a:rPr>
              <a:t>Applications</a:t>
            </a:r>
          </a:p>
          <a:p>
            <a:pPr defTabSz="914355">
              <a:spcAft>
                <a:spcPts val="300"/>
              </a:spcAft>
              <a:defRPr/>
            </a:pPr>
            <a:r>
              <a:rPr lang="fr-FR" sz="825">
                <a:solidFill>
                  <a:srgbClr val="000000"/>
                </a:solidFill>
                <a:latin typeface="Segoe UI"/>
              </a:rPr>
              <a:t>Navigation terrestre et pointage d’artillerie</a:t>
            </a:r>
          </a:p>
        </p:txBody>
      </p:sp>
      <p:cxnSp>
        <p:nvCxnSpPr>
          <p:cNvPr id="38" name="Connecteur droit 37"/>
          <p:cNvCxnSpPr/>
          <p:nvPr/>
        </p:nvCxnSpPr>
        <p:spPr>
          <a:xfrm>
            <a:off x="6526387" y="1962186"/>
            <a:ext cx="2358836" cy="0"/>
          </a:xfrm>
          <a:prstGeom prst="line">
            <a:avLst/>
          </a:prstGeom>
          <a:ln w="3810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2"/>
          <a:stretch/>
        </p:blipFill>
        <p:spPr>
          <a:xfrm>
            <a:off x="1489531" y="998875"/>
            <a:ext cx="530617" cy="44316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213188" y="1064202"/>
            <a:ext cx="1324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400"/>
              </a:spcAft>
              <a:defRPr sz="1600" b="1">
                <a:latin typeface="+mj-lt"/>
              </a:defRPr>
            </a:lvl1pPr>
          </a:lstStyle>
          <a:p>
            <a:pPr algn="l" defTabSz="914355">
              <a:defRPr/>
            </a:pPr>
            <a:r>
              <a:rPr lang="fr-FR" sz="1050">
                <a:solidFill>
                  <a:srgbClr val="000000"/>
                </a:solidFill>
                <a:latin typeface="Segoe UI Black"/>
              </a:rPr>
              <a:t>Performance</a:t>
            </a:r>
          </a:p>
        </p:txBody>
      </p:sp>
      <p:cxnSp>
        <p:nvCxnSpPr>
          <p:cNvPr id="41" name="Connecteur droit 40"/>
          <p:cNvCxnSpPr/>
          <p:nvPr/>
        </p:nvCxnSpPr>
        <p:spPr>
          <a:xfrm flipV="1">
            <a:off x="213188" y="1306602"/>
            <a:ext cx="12690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8471570" flipV="1">
            <a:off x="5206463" y="2166204"/>
            <a:ext cx="721653" cy="34998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32874" y="1943938"/>
            <a:ext cx="600884" cy="36499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256506" y="851275"/>
            <a:ext cx="378000" cy="40500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19118" y="895086"/>
            <a:ext cx="21379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5">
              <a:defRPr/>
            </a:pPr>
            <a:r>
              <a:rPr lang="fr-FR" sz="825">
                <a:solidFill>
                  <a:srgbClr val="000000"/>
                </a:solidFill>
                <a:latin typeface="Segoe UI"/>
              </a:rPr>
              <a:t>Qualifiée pour l’artillerie</a:t>
            </a:r>
          </a:p>
        </p:txBody>
      </p:sp>
      <p:sp>
        <p:nvSpPr>
          <p:cNvPr id="46" name="Freeform 17"/>
          <p:cNvSpPr>
            <a:spLocks noEditPoints="1"/>
          </p:cNvSpPr>
          <p:nvPr/>
        </p:nvSpPr>
        <p:spPr bwMode="auto">
          <a:xfrm>
            <a:off x="2171442" y="885212"/>
            <a:ext cx="298973" cy="235622"/>
          </a:xfrm>
          <a:custGeom>
            <a:avLst/>
            <a:gdLst>
              <a:gd name="T0" fmla="*/ 1554 w 1570"/>
              <a:gd name="T1" fmla="*/ 1034 h 1123"/>
              <a:gd name="T2" fmla="*/ 1078 w 1570"/>
              <a:gd name="T3" fmla="*/ 358 h 1123"/>
              <a:gd name="T4" fmla="*/ 1040 w 1570"/>
              <a:gd name="T5" fmla="*/ 337 h 1123"/>
              <a:gd name="T6" fmla="*/ 1000 w 1570"/>
              <a:gd name="T7" fmla="*/ 350 h 1123"/>
              <a:gd name="T8" fmla="*/ 906 w 1570"/>
              <a:gd name="T9" fmla="*/ 438 h 1123"/>
              <a:gd name="T10" fmla="*/ 685 w 1570"/>
              <a:gd name="T11" fmla="*/ 28 h 1123"/>
              <a:gd name="T12" fmla="*/ 640 w 1570"/>
              <a:gd name="T13" fmla="*/ 1 h 1123"/>
              <a:gd name="T14" fmla="*/ 594 w 1570"/>
              <a:gd name="T15" fmla="*/ 27 h 1123"/>
              <a:gd name="T16" fmla="*/ 9 w 1570"/>
              <a:gd name="T17" fmla="*/ 1045 h 1123"/>
              <a:gd name="T18" fmla="*/ 9 w 1570"/>
              <a:gd name="T19" fmla="*/ 1097 h 1123"/>
              <a:gd name="T20" fmla="*/ 54 w 1570"/>
              <a:gd name="T21" fmla="*/ 1123 h 1123"/>
              <a:gd name="T22" fmla="*/ 1517 w 1570"/>
              <a:gd name="T23" fmla="*/ 1123 h 1123"/>
              <a:gd name="T24" fmla="*/ 1518 w 1570"/>
              <a:gd name="T25" fmla="*/ 1123 h 1123"/>
              <a:gd name="T26" fmla="*/ 1570 w 1570"/>
              <a:gd name="T27" fmla="*/ 1071 h 1123"/>
              <a:gd name="T28" fmla="*/ 1554 w 1570"/>
              <a:gd name="T29" fmla="*/ 1034 h 1123"/>
              <a:gd name="T30" fmla="*/ 927 w 1570"/>
              <a:gd name="T31" fmla="*/ 560 h 1123"/>
              <a:gd name="T32" fmla="*/ 1027 w 1570"/>
              <a:gd name="T33" fmla="*/ 467 h 1123"/>
              <a:gd name="T34" fmla="*/ 1225 w 1570"/>
              <a:gd name="T35" fmla="*/ 748 h 1123"/>
              <a:gd name="T36" fmla="*/ 1057 w 1570"/>
              <a:gd name="T37" fmla="*/ 573 h 1123"/>
              <a:gd name="T38" fmla="*/ 1047 w 1570"/>
              <a:gd name="T39" fmla="*/ 568 h 1123"/>
              <a:gd name="T40" fmla="*/ 1036 w 1570"/>
              <a:gd name="T41" fmla="*/ 572 h 1123"/>
              <a:gd name="T42" fmla="*/ 916 w 1570"/>
              <a:gd name="T43" fmla="*/ 692 h 1123"/>
              <a:gd name="T44" fmla="*/ 900 w 1570"/>
              <a:gd name="T45" fmla="*/ 695 h 1123"/>
              <a:gd name="T46" fmla="*/ 891 w 1570"/>
              <a:gd name="T47" fmla="*/ 682 h 1123"/>
              <a:gd name="T48" fmla="*/ 892 w 1570"/>
              <a:gd name="T49" fmla="*/ 573 h 1123"/>
              <a:gd name="T50" fmla="*/ 927 w 1570"/>
              <a:gd name="T51" fmla="*/ 560 h 1123"/>
              <a:gd name="T52" fmla="*/ 638 w 1570"/>
              <a:gd name="T53" fmla="*/ 159 h 1123"/>
              <a:gd name="T54" fmla="*/ 766 w 1570"/>
              <a:gd name="T55" fmla="*/ 398 h 1123"/>
              <a:gd name="T56" fmla="*/ 670 w 1570"/>
              <a:gd name="T57" fmla="*/ 483 h 1123"/>
              <a:gd name="T58" fmla="*/ 659 w 1570"/>
              <a:gd name="T59" fmla="*/ 487 h 1123"/>
              <a:gd name="T60" fmla="*/ 648 w 1570"/>
              <a:gd name="T61" fmla="*/ 481 h 1123"/>
              <a:gd name="T62" fmla="*/ 587 w 1570"/>
              <a:gd name="T63" fmla="*/ 403 h 1123"/>
              <a:gd name="T64" fmla="*/ 574 w 1570"/>
              <a:gd name="T65" fmla="*/ 397 h 1123"/>
              <a:gd name="T66" fmla="*/ 563 w 1570"/>
              <a:gd name="T67" fmla="*/ 404 h 1123"/>
              <a:gd name="T68" fmla="*/ 469 w 1570"/>
              <a:gd name="T69" fmla="*/ 553 h 1123"/>
              <a:gd name="T70" fmla="*/ 455 w 1570"/>
              <a:gd name="T71" fmla="*/ 560 h 1123"/>
              <a:gd name="T72" fmla="*/ 443 w 1570"/>
              <a:gd name="T73" fmla="*/ 551 h 1123"/>
              <a:gd name="T74" fmla="*/ 431 w 1570"/>
              <a:gd name="T75" fmla="*/ 519 h 1123"/>
              <a:gd name="T76" fmla="*/ 638 w 1570"/>
              <a:gd name="T77" fmla="*/ 159 h 1123"/>
              <a:gd name="T78" fmla="*/ 638 w 1570"/>
              <a:gd name="T79" fmla="*/ 159 h 1123"/>
              <a:gd name="T80" fmla="*/ 638 w 1570"/>
              <a:gd name="T81" fmla="*/ 159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70" h="1123">
                <a:moveTo>
                  <a:pt x="1554" y="1034"/>
                </a:moveTo>
                <a:cubicBezTo>
                  <a:pt x="1437" y="869"/>
                  <a:pt x="1078" y="358"/>
                  <a:pt x="1078" y="358"/>
                </a:cubicBezTo>
                <a:cubicBezTo>
                  <a:pt x="1069" y="346"/>
                  <a:pt x="1055" y="338"/>
                  <a:pt x="1040" y="337"/>
                </a:cubicBezTo>
                <a:cubicBezTo>
                  <a:pt x="1025" y="335"/>
                  <a:pt x="1011" y="340"/>
                  <a:pt x="1000" y="350"/>
                </a:cubicBezTo>
                <a:cubicBezTo>
                  <a:pt x="906" y="438"/>
                  <a:pt x="906" y="438"/>
                  <a:pt x="906" y="438"/>
                </a:cubicBezTo>
                <a:cubicBezTo>
                  <a:pt x="685" y="28"/>
                  <a:pt x="685" y="28"/>
                  <a:pt x="685" y="28"/>
                </a:cubicBezTo>
                <a:cubicBezTo>
                  <a:pt x="676" y="12"/>
                  <a:pt x="659" y="1"/>
                  <a:pt x="640" y="1"/>
                </a:cubicBezTo>
                <a:cubicBezTo>
                  <a:pt x="621" y="0"/>
                  <a:pt x="603" y="11"/>
                  <a:pt x="594" y="27"/>
                </a:cubicBezTo>
                <a:cubicBezTo>
                  <a:pt x="9" y="1045"/>
                  <a:pt x="9" y="1045"/>
                  <a:pt x="9" y="1045"/>
                </a:cubicBezTo>
                <a:cubicBezTo>
                  <a:pt x="0" y="1061"/>
                  <a:pt x="0" y="1081"/>
                  <a:pt x="9" y="1097"/>
                </a:cubicBezTo>
                <a:cubicBezTo>
                  <a:pt x="18" y="1113"/>
                  <a:pt x="35" y="1123"/>
                  <a:pt x="54" y="1123"/>
                </a:cubicBezTo>
                <a:cubicBezTo>
                  <a:pt x="1517" y="1123"/>
                  <a:pt x="1517" y="1123"/>
                  <a:pt x="1517" y="1123"/>
                </a:cubicBezTo>
                <a:cubicBezTo>
                  <a:pt x="1517" y="1123"/>
                  <a:pt x="1517" y="1123"/>
                  <a:pt x="1518" y="1123"/>
                </a:cubicBezTo>
                <a:cubicBezTo>
                  <a:pt x="1546" y="1123"/>
                  <a:pt x="1570" y="1099"/>
                  <a:pt x="1570" y="1071"/>
                </a:cubicBezTo>
                <a:cubicBezTo>
                  <a:pt x="1570" y="1056"/>
                  <a:pt x="1562" y="1045"/>
                  <a:pt x="1554" y="1034"/>
                </a:cubicBezTo>
                <a:close/>
                <a:moveTo>
                  <a:pt x="927" y="560"/>
                </a:moveTo>
                <a:cubicBezTo>
                  <a:pt x="1027" y="467"/>
                  <a:pt x="1027" y="467"/>
                  <a:pt x="1027" y="467"/>
                </a:cubicBezTo>
                <a:cubicBezTo>
                  <a:pt x="1225" y="748"/>
                  <a:pt x="1225" y="748"/>
                  <a:pt x="1225" y="748"/>
                </a:cubicBezTo>
                <a:cubicBezTo>
                  <a:pt x="1057" y="573"/>
                  <a:pt x="1057" y="573"/>
                  <a:pt x="1057" y="573"/>
                </a:cubicBezTo>
                <a:cubicBezTo>
                  <a:pt x="1054" y="570"/>
                  <a:pt x="1051" y="568"/>
                  <a:pt x="1047" y="568"/>
                </a:cubicBezTo>
                <a:cubicBezTo>
                  <a:pt x="1043" y="568"/>
                  <a:pt x="1039" y="570"/>
                  <a:pt x="1036" y="572"/>
                </a:cubicBezTo>
                <a:cubicBezTo>
                  <a:pt x="916" y="692"/>
                  <a:pt x="916" y="692"/>
                  <a:pt x="916" y="692"/>
                </a:cubicBezTo>
                <a:cubicBezTo>
                  <a:pt x="912" y="696"/>
                  <a:pt x="906" y="698"/>
                  <a:pt x="900" y="695"/>
                </a:cubicBezTo>
                <a:cubicBezTo>
                  <a:pt x="895" y="693"/>
                  <a:pt x="891" y="688"/>
                  <a:pt x="891" y="682"/>
                </a:cubicBezTo>
                <a:cubicBezTo>
                  <a:pt x="892" y="573"/>
                  <a:pt x="892" y="573"/>
                  <a:pt x="892" y="573"/>
                </a:cubicBezTo>
                <a:cubicBezTo>
                  <a:pt x="905" y="573"/>
                  <a:pt x="918" y="569"/>
                  <a:pt x="927" y="560"/>
                </a:cubicBezTo>
                <a:close/>
                <a:moveTo>
                  <a:pt x="638" y="159"/>
                </a:moveTo>
                <a:cubicBezTo>
                  <a:pt x="766" y="398"/>
                  <a:pt x="766" y="398"/>
                  <a:pt x="766" y="398"/>
                </a:cubicBezTo>
                <a:cubicBezTo>
                  <a:pt x="670" y="483"/>
                  <a:pt x="670" y="483"/>
                  <a:pt x="670" y="483"/>
                </a:cubicBezTo>
                <a:cubicBezTo>
                  <a:pt x="667" y="486"/>
                  <a:pt x="663" y="487"/>
                  <a:pt x="659" y="487"/>
                </a:cubicBezTo>
                <a:cubicBezTo>
                  <a:pt x="655" y="487"/>
                  <a:pt x="651" y="485"/>
                  <a:pt x="648" y="481"/>
                </a:cubicBezTo>
                <a:cubicBezTo>
                  <a:pt x="587" y="403"/>
                  <a:pt x="587" y="403"/>
                  <a:pt x="587" y="403"/>
                </a:cubicBezTo>
                <a:cubicBezTo>
                  <a:pt x="584" y="399"/>
                  <a:pt x="579" y="397"/>
                  <a:pt x="574" y="397"/>
                </a:cubicBezTo>
                <a:cubicBezTo>
                  <a:pt x="570" y="398"/>
                  <a:pt x="565" y="400"/>
                  <a:pt x="563" y="404"/>
                </a:cubicBezTo>
                <a:cubicBezTo>
                  <a:pt x="469" y="553"/>
                  <a:pt x="469" y="553"/>
                  <a:pt x="469" y="553"/>
                </a:cubicBezTo>
                <a:cubicBezTo>
                  <a:pt x="466" y="558"/>
                  <a:pt x="461" y="561"/>
                  <a:pt x="455" y="560"/>
                </a:cubicBezTo>
                <a:cubicBezTo>
                  <a:pt x="450" y="560"/>
                  <a:pt x="445" y="556"/>
                  <a:pt x="443" y="551"/>
                </a:cubicBezTo>
                <a:cubicBezTo>
                  <a:pt x="431" y="519"/>
                  <a:pt x="431" y="519"/>
                  <a:pt x="431" y="519"/>
                </a:cubicBezTo>
                <a:lnTo>
                  <a:pt x="638" y="159"/>
                </a:lnTo>
                <a:close/>
                <a:moveTo>
                  <a:pt x="638" y="159"/>
                </a:moveTo>
                <a:cubicBezTo>
                  <a:pt x="638" y="159"/>
                  <a:pt x="638" y="159"/>
                  <a:pt x="638" y="159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defTabSz="685766">
              <a:defRPr/>
            </a:pPr>
            <a:endParaRPr lang="fr-FR" sz="135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7" name="Group 28"/>
          <p:cNvGrpSpPr>
            <a:grpSpLocks noChangeAspect="1"/>
          </p:cNvGrpSpPr>
          <p:nvPr/>
        </p:nvGrpSpPr>
        <p:grpSpPr bwMode="auto">
          <a:xfrm>
            <a:off x="2561467" y="915895"/>
            <a:ext cx="375062" cy="175450"/>
            <a:chOff x="1840" y="1127"/>
            <a:chExt cx="2080" cy="973"/>
          </a:xfrm>
          <a:solidFill>
            <a:schemeClr val="bg1"/>
          </a:solidFill>
        </p:grpSpPr>
        <p:sp>
          <p:nvSpPr>
            <p:cNvPr id="48" name="Freeform 29"/>
            <p:cNvSpPr>
              <a:spLocks noEditPoints="1"/>
            </p:cNvSpPr>
            <p:nvPr/>
          </p:nvSpPr>
          <p:spPr bwMode="auto">
            <a:xfrm>
              <a:off x="1840" y="1852"/>
              <a:ext cx="2080" cy="248"/>
            </a:xfrm>
            <a:custGeom>
              <a:avLst/>
              <a:gdLst>
                <a:gd name="T0" fmla="*/ 851 w 880"/>
                <a:gd name="T1" fmla="*/ 47 h 105"/>
                <a:gd name="T2" fmla="*/ 770 w 880"/>
                <a:gd name="T3" fmla="*/ 10 h 105"/>
                <a:gd name="T4" fmla="*/ 748 w 880"/>
                <a:gd name="T5" fmla="*/ 0 h 105"/>
                <a:gd name="T6" fmla="*/ 726 w 880"/>
                <a:gd name="T7" fmla="*/ 10 h 105"/>
                <a:gd name="T8" fmla="*/ 646 w 880"/>
                <a:gd name="T9" fmla="*/ 47 h 105"/>
                <a:gd name="T10" fmla="*/ 565 w 880"/>
                <a:gd name="T11" fmla="*/ 10 h 105"/>
                <a:gd name="T12" fmla="*/ 543 w 880"/>
                <a:gd name="T13" fmla="*/ 0 h 105"/>
                <a:gd name="T14" fmla="*/ 521 w 880"/>
                <a:gd name="T15" fmla="*/ 10 h 105"/>
                <a:gd name="T16" fmla="*/ 440 w 880"/>
                <a:gd name="T17" fmla="*/ 47 h 105"/>
                <a:gd name="T18" fmla="*/ 359 w 880"/>
                <a:gd name="T19" fmla="*/ 10 h 105"/>
                <a:gd name="T20" fmla="*/ 337 w 880"/>
                <a:gd name="T21" fmla="*/ 0 h 105"/>
                <a:gd name="T22" fmla="*/ 315 w 880"/>
                <a:gd name="T23" fmla="*/ 10 h 105"/>
                <a:gd name="T24" fmla="*/ 234 w 880"/>
                <a:gd name="T25" fmla="*/ 47 h 105"/>
                <a:gd name="T26" fmla="*/ 153 w 880"/>
                <a:gd name="T27" fmla="*/ 10 h 105"/>
                <a:gd name="T28" fmla="*/ 132 w 880"/>
                <a:gd name="T29" fmla="*/ 0 h 105"/>
                <a:gd name="T30" fmla="*/ 110 w 880"/>
                <a:gd name="T31" fmla="*/ 10 h 105"/>
                <a:gd name="T32" fmla="*/ 29 w 880"/>
                <a:gd name="T33" fmla="*/ 47 h 105"/>
                <a:gd name="T34" fmla="*/ 0 w 880"/>
                <a:gd name="T35" fmla="*/ 76 h 105"/>
                <a:gd name="T36" fmla="*/ 29 w 880"/>
                <a:gd name="T37" fmla="*/ 105 h 105"/>
                <a:gd name="T38" fmla="*/ 122 w 880"/>
                <a:gd name="T39" fmla="*/ 76 h 105"/>
                <a:gd name="T40" fmla="*/ 132 w 880"/>
                <a:gd name="T41" fmla="*/ 69 h 105"/>
                <a:gd name="T42" fmla="*/ 141 w 880"/>
                <a:gd name="T43" fmla="*/ 76 h 105"/>
                <a:gd name="T44" fmla="*/ 234 w 880"/>
                <a:gd name="T45" fmla="*/ 105 h 105"/>
                <a:gd name="T46" fmla="*/ 327 w 880"/>
                <a:gd name="T47" fmla="*/ 76 h 105"/>
                <a:gd name="T48" fmla="*/ 337 w 880"/>
                <a:gd name="T49" fmla="*/ 69 h 105"/>
                <a:gd name="T50" fmla="*/ 347 w 880"/>
                <a:gd name="T51" fmla="*/ 76 h 105"/>
                <a:gd name="T52" fmla="*/ 440 w 880"/>
                <a:gd name="T53" fmla="*/ 105 h 105"/>
                <a:gd name="T54" fmla="*/ 533 w 880"/>
                <a:gd name="T55" fmla="*/ 76 h 105"/>
                <a:gd name="T56" fmla="*/ 543 w 880"/>
                <a:gd name="T57" fmla="*/ 69 h 105"/>
                <a:gd name="T58" fmla="*/ 553 w 880"/>
                <a:gd name="T59" fmla="*/ 76 h 105"/>
                <a:gd name="T60" fmla="*/ 646 w 880"/>
                <a:gd name="T61" fmla="*/ 105 h 105"/>
                <a:gd name="T62" fmla="*/ 738 w 880"/>
                <a:gd name="T63" fmla="*/ 76 h 105"/>
                <a:gd name="T64" fmla="*/ 748 w 880"/>
                <a:gd name="T65" fmla="*/ 69 h 105"/>
                <a:gd name="T66" fmla="*/ 758 w 880"/>
                <a:gd name="T67" fmla="*/ 76 h 105"/>
                <a:gd name="T68" fmla="*/ 851 w 880"/>
                <a:gd name="T69" fmla="*/ 105 h 105"/>
                <a:gd name="T70" fmla="*/ 880 w 880"/>
                <a:gd name="T71" fmla="*/ 76 h 105"/>
                <a:gd name="T72" fmla="*/ 851 w 880"/>
                <a:gd name="T73" fmla="*/ 47 h 105"/>
                <a:gd name="T74" fmla="*/ 851 w 880"/>
                <a:gd name="T75" fmla="*/ 47 h 105"/>
                <a:gd name="T76" fmla="*/ 851 w 880"/>
                <a:gd name="T77" fmla="*/ 4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0" h="105">
                  <a:moveTo>
                    <a:pt x="851" y="47"/>
                  </a:moveTo>
                  <a:cubicBezTo>
                    <a:pt x="820" y="47"/>
                    <a:pt x="790" y="34"/>
                    <a:pt x="770" y="10"/>
                  </a:cubicBezTo>
                  <a:cubicBezTo>
                    <a:pt x="765" y="4"/>
                    <a:pt x="757" y="0"/>
                    <a:pt x="748" y="0"/>
                  </a:cubicBezTo>
                  <a:cubicBezTo>
                    <a:pt x="740" y="0"/>
                    <a:pt x="732" y="4"/>
                    <a:pt x="726" y="10"/>
                  </a:cubicBezTo>
                  <a:cubicBezTo>
                    <a:pt x="706" y="34"/>
                    <a:pt x="677" y="47"/>
                    <a:pt x="646" y="47"/>
                  </a:cubicBezTo>
                  <a:cubicBezTo>
                    <a:pt x="614" y="47"/>
                    <a:pt x="585" y="34"/>
                    <a:pt x="565" y="10"/>
                  </a:cubicBezTo>
                  <a:cubicBezTo>
                    <a:pt x="559" y="4"/>
                    <a:pt x="551" y="0"/>
                    <a:pt x="543" y="0"/>
                  </a:cubicBezTo>
                  <a:cubicBezTo>
                    <a:pt x="534" y="0"/>
                    <a:pt x="526" y="4"/>
                    <a:pt x="521" y="10"/>
                  </a:cubicBezTo>
                  <a:cubicBezTo>
                    <a:pt x="501" y="34"/>
                    <a:pt x="471" y="47"/>
                    <a:pt x="440" y="47"/>
                  </a:cubicBezTo>
                  <a:cubicBezTo>
                    <a:pt x="409" y="47"/>
                    <a:pt x="379" y="34"/>
                    <a:pt x="359" y="10"/>
                  </a:cubicBezTo>
                  <a:cubicBezTo>
                    <a:pt x="354" y="4"/>
                    <a:pt x="346" y="0"/>
                    <a:pt x="337" y="0"/>
                  </a:cubicBezTo>
                  <a:cubicBezTo>
                    <a:pt x="329" y="0"/>
                    <a:pt x="321" y="4"/>
                    <a:pt x="315" y="10"/>
                  </a:cubicBezTo>
                  <a:cubicBezTo>
                    <a:pt x="295" y="34"/>
                    <a:pt x="265" y="47"/>
                    <a:pt x="234" y="47"/>
                  </a:cubicBezTo>
                  <a:cubicBezTo>
                    <a:pt x="203" y="47"/>
                    <a:pt x="174" y="34"/>
                    <a:pt x="153" y="10"/>
                  </a:cubicBezTo>
                  <a:cubicBezTo>
                    <a:pt x="148" y="4"/>
                    <a:pt x="140" y="0"/>
                    <a:pt x="132" y="0"/>
                  </a:cubicBezTo>
                  <a:cubicBezTo>
                    <a:pt x="123" y="0"/>
                    <a:pt x="115" y="4"/>
                    <a:pt x="110" y="10"/>
                  </a:cubicBezTo>
                  <a:cubicBezTo>
                    <a:pt x="89" y="34"/>
                    <a:pt x="60" y="47"/>
                    <a:pt x="29" y="47"/>
                  </a:cubicBezTo>
                  <a:cubicBezTo>
                    <a:pt x="13" y="47"/>
                    <a:pt x="0" y="60"/>
                    <a:pt x="0" y="76"/>
                  </a:cubicBezTo>
                  <a:cubicBezTo>
                    <a:pt x="0" y="92"/>
                    <a:pt x="13" y="105"/>
                    <a:pt x="29" y="105"/>
                  </a:cubicBezTo>
                  <a:cubicBezTo>
                    <a:pt x="62" y="105"/>
                    <a:pt x="95" y="95"/>
                    <a:pt x="122" y="76"/>
                  </a:cubicBezTo>
                  <a:cubicBezTo>
                    <a:pt x="125" y="74"/>
                    <a:pt x="128" y="71"/>
                    <a:pt x="132" y="69"/>
                  </a:cubicBezTo>
                  <a:cubicBezTo>
                    <a:pt x="135" y="71"/>
                    <a:pt x="138" y="74"/>
                    <a:pt x="141" y="76"/>
                  </a:cubicBezTo>
                  <a:cubicBezTo>
                    <a:pt x="169" y="95"/>
                    <a:pt x="201" y="105"/>
                    <a:pt x="234" y="105"/>
                  </a:cubicBezTo>
                  <a:cubicBezTo>
                    <a:pt x="268" y="105"/>
                    <a:pt x="300" y="95"/>
                    <a:pt x="327" y="76"/>
                  </a:cubicBezTo>
                  <a:cubicBezTo>
                    <a:pt x="331" y="74"/>
                    <a:pt x="334" y="71"/>
                    <a:pt x="337" y="69"/>
                  </a:cubicBezTo>
                  <a:cubicBezTo>
                    <a:pt x="340" y="71"/>
                    <a:pt x="344" y="74"/>
                    <a:pt x="347" y="76"/>
                  </a:cubicBezTo>
                  <a:cubicBezTo>
                    <a:pt x="374" y="95"/>
                    <a:pt x="406" y="105"/>
                    <a:pt x="440" y="105"/>
                  </a:cubicBezTo>
                  <a:cubicBezTo>
                    <a:pt x="473" y="105"/>
                    <a:pt x="506" y="95"/>
                    <a:pt x="533" y="76"/>
                  </a:cubicBezTo>
                  <a:cubicBezTo>
                    <a:pt x="536" y="74"/>
                    <a:pt x="540" y="71"/>
                    <a:pt x="543" y="69"/>
                  </a:cubicBezTo>
                  <a:cubicBezTo>
                    <a:pt x="546" y="71"/>
                    <a:pt x="549" y="74"/>
                    <a:pt x="553" y="76"/>
                  </a:cubicBezTo>
                  <a:cubicBezTo>
                    <a:pt x="580" y="95"/>
                    <a:pt x="612" y="105"/>
                    <a:pt x="646" y="105"/>
                  </a:cubicBezTo>
                  <a:cubicBezTo>
                    <a:pt x="679" y="105"/>
                    <a:pt x="711" y="95"/>
                    <a:pt x="738" y="76"/>
                  </a:cubicBezTo>
                  <a:cubicBezTo>
                    <a:pt x="742" y="74"/>
                    <a:pt x="745" y="71"/>
                    <a:pt x="748" y="69"/>
                  </a:cubicBezTo>
                  <a:cubicBezTo>
                    <a:pt x="752" y="71"/>
                    <a:pt x="755" y="74"/>
                    <a:pt x="758" y="76"/>
                  </a:cubicBezTo>
                  <a:cubicBezTo>
                    <a:pt x="785" y="95"/>
                    <a:pt x="818" y="105"/>
                    <a:pt x="851" y="105"/>
                  </a:cubicBezTo>
                  <a:cubicBezTo>
                    <a:pt x="867" y="105"/>
                    <a:pt x="880" y="92"/>
                    <a:pt x="880" y="76"/>
                  </a:cubicBezTo>
                  <a:cubicBezTo>
                    <a:pt x="880" y="60"/>
                    <a:pt x="867" y="47"/>
                    <a:pt x="851" y="47"/>
                  </a:cubicBezTo>
                  <a:close/>
                  <a:moveTo>
                    <a:pt x="851" y="47"/>
                  </a:moveTo>
                  <a:cubicBezTo>
                    <a:pt x="851" y="47"/>
                    <a:pt x="851" y="47"/>
                    <a:pt x="851" y="47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fr-FR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" name="Freeform 30"/>
            <p:cNvSpPr>
              <a:spLocks noEditPoints="1"/>
            </p:cNvSpPr>
            <p:nvPr/>
          </p:nvSpPr>
          <p:spPr bwMode="auto">
            <a:xfrm>
              <a:off x="1840" y="1491"/>
              <a:ext cx="2080" cy="248"/>
            </a:xfrm>
            <a:custGeom>
              <a:avLst/>
              <a:gdLst>
                <a:gd name="T0" fmla="*/ 851 w 880"/>
                <a:gd name="T1" fmla="*/ 47 h 105"/>
                <a:gd name="T2" fmla="*/ 770 w 880"/>
                <a:gd name="T3" fmla="*/ 10 h 105"/>
                <a:gd name="T4" fmla="*/ 748 w 880"/>
                <a:gd name="T5" fmla="*/ 0 h 105"/>
                <a:gd name="T6" fmla="*/ 726 w 880"/>
                <a:gd name="T7" fmla="*/ 10 h 105"/>
                <a:gd name="T8" fmla="*/ 646 w 880"/>
                <a:gd name="T9" fmla="*/ 47 h 105"/>
                <a:gd name="T10" fmla="*/ 565 w 880"/>
                <a:gd name="T11" fmla="*/ 10 h 105"/>
                <a:gd name="T12" fmla="*/ 543 w 880"/>
                <a:gd name="T13" fmla="*/ 0 h 105"/>
                <a:gd name="T14" fmla="*/ 521 w 880"/>
                <a:gd name="T15" fmla="*/ 10 h 105"/>
                <a:gd name="T16" fmla="*/ 440 w 880"/>
                <a:gd name="T17" fmla="*/ 47 h 105"/>
                <a:gd name="T18" fmla="*/ 359 w 880"/>
                <a:gd name="T19" fmla="*/ 10 h 105"/>
                <a:gd name="T20" fmla="*/ 337 w 880"/>
                <a:gd name="T21" fmla="*/ 0 h 105"/>
                <a:gd name="T22" fmla="*/ 315 w 880"/>
                <a:gd name="T23" fmla="*/ 10 h 105"/>
                <a:gd name="T24" fmla="*/ 234 w 880"/>
                <a:gd name="T25" fmla="*/ 47 h 105"/>
                <a:gd name="T26" fmla="*/ 153 w 880"/>
                <a:gd name="T27" fmla="*/ 10 h 105"/>
                <a:gd name="T28" fmla="*/ 132 w 880"/>
                <a:gd name="T29" fmla="*/ 0 h 105"/>
                <a:gd name="T30" fmla="*/ 110 w 880"/>
                <a:gd name="T31" fmla="*/ 10 h 105"/>
                <a:gd name="T32" fmla="*/ 29 w 880"/>
                <a:gd name="T33" fmla="*/ 47 h 105"/>
                <a:gd name="T34" fmla="*/ 0 w 880"/>
                <a:gd name="T35" fmla="*/ 76 h 105"/>
                <a:gd name="T36" fmla="*/ 29 w 880"/>
                <a:gd name="T37" fmla="*/ 105 h 105"/>
                <a:gd name="T38" fmla="*/ 122 w 880"/>
                <a:gd name="T39" fmla="*/ 76 h 105"/>
                <a:gd name="T40" fmla="*/ 132 w 880"/>
                <a:gd name="T41" fmla="*/ 68 h 105"/>
                <a:gd name="T42" fmla="*/ 141 w 880"/>
                <a:gd name="T43" fmla="*/ 76 h 105"/>
                <a:gd name="T44" fmla="*/ 234 w 880"/>
                <a:gd name="T45" fmla="*/ 105 h 105"/>
                <a:gd name="T46" fmla="*/ 327 w 880"/>
                <a:gd name="T47" fmla="*/ 76 h 105"/>
                <a:gd name="T48" fmla="*/ 337 w 880"/>
                <a:gd name="T49" fmla="*/ 68 h 105"/>
                <a:gd name="T50" fmla="*/ 347 w 880"/>
                <a:gd name="T51" fmla="*/ 76 h 105"/>
                <a:gd name="T52" fmla="*/ 440 w 880"/>
                <a:gd name="T53" fmla="*/ 105 h 105"/>
                <a:gd name="T54" fmla="*/ 533 w 880"/>
                <a:gd name="T55" fmla="*/ 76 h 105"/>
                <a:gd name="T56" fmla="*/ 543 w 880"/>
                <a:gd name="T57" fmla="*/ 68 h 105"/>
                <a:gd name="T58" fmla="*/ 553 w 880"/>
                <a:gd name="T59" fmla="*/ 76 h 105"/>
                <a:gd name="T60" fmla="*/ 646 w 880"/>
                <a:gd name="T61" fmla="*/ 105 h 105"/>
                <a:gd name="T62" fmla="*/ 738 w 880"/>
                <a:gd name="T63" fmla="*/ 76 h 105"/>
                <a:gd name="T64" fmla="*/ 748 w 880"/>
                <a:gd name="T65" fmla="*/ 68 h 105"/>
                <a:gd name="T66" fmla="*/ 758 w 880"/>
                <a:gd name="T67" fmla="*/ 76 h 105"/>
                <a:gd name="T68" fmla="*/ 851 w 880"/>
                <a:gd name="T69" fmla="*/ 105 h 105"/>
                <a:gd name="T70" fmla="*/ 880 w 880"/>
                <a:gd name="T71" fmla="*/ 76 h 105"/>
                <a:gd name="T72" fmla="*/ 851 w 880"/>
                <a:gd name="T73" fmla="*/ 47 h 105"/>
                <a:gd name="T74" fmla="*/ 851 w 880"/>
                <a:gd name="T75" fmla="*/ 47 h 105"/>
                <a:gd name="T76" fmla="*/ 851 w 880"/>
                <a:gd name="T77" fmla="*/ 4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0" h="105">
                  <a:moveTo>
                    <a:pt x="851" y="47"/>
                  </a:moveTo>
                  <a:cubicBezTo>
                    <a:pt x="820" y="47"/>
                    <a:pt x="790" y="33"/>
                    <a:pt x="770" y="10"/>
                  </a:cubicBezTo>
                  <a:cubicBezTo>
                    <a:pt x="765" y="3"/>
                    <a:pt x="757" y="0"/>
                    <a:pt x="748" y="0"/>
                  </a:cubicBezTo>
                  <a:cubicBezTo>
                    <a:pt x="740" y="0"/>
                    <a:pt x="732" y="3"/>
                    <a:pt x="726" y="10"/>
                  </a:cubicBezTo>
                  <a:cubicBezTo>
                    <a:pt x="706" y="33"/>
                    <a:pt x="677" y="47"/>
                    <a:pt x="646" y="47"/>
                  </a:cubicBezTo>
                  <a:cubicBezTo>
                    <a:pt x="614" y="47"/>
                    <a:pt x="585" y="33"/>
                    <a:pt x="565" y="10"/>
                  </a:cubicBezTo>
                  <a:cubicBezTo>
                    <a:pt x="559" y="3"/>
                    <a:pt x="551" y="0"/>
                    <a:pt x="543" y="0"/>
                  </a:cubicBezTo>
                  <a:cubicBezTo>
                    <a:pt x="534" y="0"/>
                    <a:pt x="526" y="3"/>
                    <a:pt x="521" y="10"/>
                  </a:cubicBezTo>
                  <a:cubicBezTo>
                    <a:pt x="501" y="33"/>
                    <a:pt x="471" y="47"/>
                    <a:pt x="440" y="47"/>
                  </a:cubicBezTo>
                  <a:cubicBezTo>
                    <a:pt x="409" y="47"/>
                    <a:pt x="379" y="33"/>
                    <a:pt x="359" y="10"/>
                  </a:cubicBezTo>
                  <a:cubicBezTo>
                    <a:pt x="354" y="3"/>
                    <a:pt x="346" y="0"/>
                    <a:pt x="337" y="0"/>
                  </a:cubicBezTo>
                  <a:cubicBezTo>
                    <a:pt x="329" y="0"/>
                    <a:pt x="321" y="3"/>
                    <a:pt x="315" y="10"/>
                  </a:cubicBezTo>
                  <a:cubicBezTo>
                    <a:pt x="295" y="33"/>
                    <a:pt x="265" y="47"/>
                    <a:pt x="234" y="47"/>
                  </a:cubicBezTo>
                  <a:cubicBezTo>
                    <a:pt x="203" y="47"/>
                    <a:pt x="174" y="33"/>
                    <a:pt x="153" y="10"/>
                  </a:cubicBezTo>
                  <a:cubicBezTo>
                    <a:pt x="148" y="3"/>
                    <a:pt x="140" y="0"/>
                    <a:pt x="132" y="0"/>
                  </a:cubicBezTo>
                  <a:cubicBezTo>
                    <a:pt x="123" y="0"/>
                    <a:pt x="115" y="3"/>
                    <a:pt x="110" y="10"/>
                  </a:cubicBezTo>
                  <a:cubicBezTo>
                    <a:pt x="89" y="33"/>
                    <a:pt x="60" y="47"/>
                    <a:pt x="29" y="47"/>
                  </a:cubicBezTo>
                  <a:cubicBezTo>
                    <a:pt x="13" y="47"/>
                    <a:pt x="0" y="60"/>
                    <a:pt x="0" y="76"/>
                  </a:cubicBezTo>
                  <a:cubicBezTo>
                    <a:pt x="0" y="92"/>
                    <a:pt x="13" y="105"/>
                    <a:pt x="29" y="105"/>
                  </a:cubicBezTo>
                  <a:cubicBezTo>
                    <a:pt x="62" y="105"/>
                    <a:pt x="95" y="94"/>
                    <a:pt x="122" y="76"/>
                  </a:cubicBezTo>
                  <a:cubicBezTo>
                    <a:pt x="125" y="73"/>
                    <a:pt x="128" y="71"/>
                    <a:pt x="132" y="68"/>
                  </a:cubicBezTo>
                  <a:cubicBezTo>
                    <a:pt x="135" y="71"/>
                    <a:pt x="138" y="73"/>
                    <a:pt x="141" y="76"/>
                  </a:cubicBezTo>
                  <a:cubicBezTo>
                    <a:pt x="169" y="94"/>
                    <a:pt x="201" y="105"/>
                    <a:pt x="234" y="105"/>
                  </a:cubicBezTo>
                  <a:cubicBezTo>
                    <a:pt x="268" y="105"/>
                    <a:pt x="300" y="94"/>
                    <a:pt x="327" y="76"/>
                  </a:cubicBezTo>
                  <a:cubicBezTo>
                    <a:pt x="331" y="73"/>
                    <a:pt x="334" y="71"/>
                    <a:pt x="337" y="68"/>
                  </a:cubicBezTo>
                  <a:cubicBezTo>
                    <a:pt x="340" y="71"/>
                    <a:pt x="344" y="73"/>
                    <a:pt x="347" y="76"/>
                  </a:cubicBezTo>
                  <a:cubicBezTo>
                    <a:pt x="374" y="94"/>
                    <a:pt x="406" y="105"/>
                    <a:pt x="440" y="105"/>
                  </a:cubicBezTo>
                  <a:cubicBezTo>
                    <a:pt x="473" y="105"/>
                    <a:pt x="506" y="94"/>
                    <a:pt x="533" y="76"/>
                  </a:cubicBezTo>
                  <a:cubicBezTo>
                    <a:pt x="536" y="73"/>
                    <a:pt x="540" y="71"/>
                    <a:pt x="543" y="68"/>
                  </a:cubicBezTo>
                  <a:cubicBezTo>
                    <a:pt x="546" y="71"/>
                    <a:pt x="549" y="73"/>
                    <a:pt x="553" y="76"/>
                  </a:cubicBezTo>
                  <a:cubicBezTo>
                    <a:pt x="580" y="94"/>
                    <a:pt x="612" y="105"/>
                    <a:pt x="646" y="105"/>
                  </a:cubicBezTo>
                  <a:cubicBezTo>
                    <a:pt x="679" y="105"/>
                    <a:pt x="711" y="94"/>
                    <a:pt x="738" y="76"/>
                  </a:cubicBezTo>
                  <a:cubicBezTo>
                    <a:pt x="742" y="73"/>
                    <a:pt x="745" y="71"/>
                    <a:pt x="748" y="68"/>
                  </a:cubicBezTo>
                  <a:cubicBezTo>
                    <a:pt x="752" y="71"/>
                    <a:pt x="755" y="73"/>
                    <a:pt x="758" y="76"/>
                  </a:cubicBezTo>
                  <a:cubicBezTo>
                    <a:pt x="785" y="94"/>
                    <a:pt x="818" y="105"/>
                    <a:pt x="851" y="105"/>
                  </a:cubicBezTo>
                  <a:cubicBezTo>
                    <a:pt x="867" y="105"/>
                    <a:pt x="880" y="92"/>
                    <a:pt x="880" y="76"/>
                  </a:cubicBezTo>
                  <a:cubicBezTo>
                    <a:pt x="880" y="60"/>
                    <a:pt x="867" y="47"/>
                    <a:pt x="851" y="47"/>
                  </a:cubicBezTo>
                  <a:close/>
                  <a:moveTo>
                    <a:pt x="851" y="47"/>
                  </a:moveTo>
                  <a:cubicBezTo>
                    <a:pt x="851" y="47"/>
                    <a:pt x="851" y="47"/>
                    <a:pt x="851" y="47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fr-FR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" name="Freeform 31"/>
            <p:cNvSpPr>
              <a:spLocks noEditPoints="1"/>
            </p:cNvSpPr>
            <p:nvPr/>
          </p:nvSpPr>
          <p:spPr bwMode="auto">
            <a:xfrm>
              <a:off x="1840" y="1127"/>
              <a:ext cx="2080" cy="248"/>
            </a:xfrm>
            <a:custGeom>
              <a:avLst/>
              <a:gdLst>
                <a:gd name="T0" fmla="*/ 29 w 880"/>
                <a:gd name="T1" fmla="*/ 105 h 105"/>
                <a:gd name="T2" fmla="*/ 122 w 880"/>
                <a:gd name="T3" fmla="*/ 76 h 105"/>
                <a:gd name="T4" fmla="*/ 132 w 880"/>
                <a:gd name="T5" fmla="*/ 69 h 105"/>
                <a:gd name="T6" fmla="*/ 141 w 880"/>
                <a:gd name="T7" fmla="*/ 76 h 105"/>
                <a:gd name="T8" fmla="*/ 234 w 880"/>
                <a:gd name="T9" fmla="*/ 105 h 105"/>
                <a:gd name="T10" fmla="*/ 327 w 880"/>
                <a:gd name="T11" fmla="*/ 76 h 105"/>
                <a:gd name="T12" fmla="*/ 337 w 880"/>
                <a:gd name="T13" fmla="*/ 69 h 105"/>
                <a:gd name="T14" fmla="*/ 347 w 880"/>
                <a:gd name="T15" fmla="*/ 76 h 105"/>
                <a:gd name="T16" fmla="*/ 440 w 880"/>
                <a:gd name="T17" fmla="*/ 105 h 105"/>
                <a:gd name="T18" fmla="*/ 533 w 880"/>
                <a:gd name="T19" fmla="*/ 76 h 105"/>
                <a:gd name="T20" fmla="*/ 543 w 880"/>
                <a:gd name="T21" fmla="*/ 69 h 105"/>
                <a:gd name="T22" fmla="*/ 553 w 880"/>
                <a:gd name="T23" fmla="*/ 76 h 105"/>
                <a:gd name="T24" fmla="*/ 646 w 880"/>
                <a:gd name="T25" fmla="*/ 105 h 105"/>
                <a:gd name="T26" fmla="*/ 738 w 880"/>
                <a:gd name="T27" fmla="*/ 76 h 105"/>
                <a:gd name="T28" fmla="*/ 748 w 880"/>
                <a:gd name="T29" fmla="*/ 69 h 105"/>
                <a:gd name="T30" fmla="*/ 758 w 880"/>
                <a:gd name="T31" fmla="*/ 76 h 105"/>
                <a:gd name="T32" fmla="*/ 851 w 880"/>
                <a:gd name="T33" fmla="*/ 105 h 105"/>
                <a:gd name="T34" fmla="*/ 880 w 880"/>
                <a:gd name="T35" fmla="*/ 76 h 105"/>
                <a:gd name="T36" fmla="*/ 851 w 880"/>
                <a:gd name="T37" fmla="*/ 48 h 105"/>
                <a:gd name="T38" fmla="*/ 770 w 880"/>
                <a:gd name="T39" fmla="*/ 10 h 105"/>
                <a:gd name="T40" fmla="*/ 748 w 880"/>
                <a:gd name="T41" fmla="*/ 0 h 105"/>
                <a:gd name="T42" fmla="*/ 726 w 880"/>
                <a:gd name="T43" fmla="*/ 10 h 105"/>
                <a:gd name="T44" fmla="*/ 646 w 880"/>
                <a:gd name="T45" fmla="*/ 48 h 105"/>
                <a:gd name="T46" fmla="*/ 565 w 880"/>
                <a:gd name="T47" fmla="*/ 10 h 105"/>
                <a:gd name="T48" fmla="*/ 543 w 880"/>
                <a:gd name="T49" fmla="*/ 0 h 105"/>
                <a:gd name="T50" fmla="*/ 521 w 880"/>
                <a:gd name="T51" fmla="*/ 10 h 105"/>
                <a:gd name="T52" fmla="*/ 440 w 880"/>
                <a:gd name="T53" fmla="*/ 48 h 105"/>
                <a:gd name="T54" fmla="*/ 359 w 880"/>
                <a:gd name="T55" fmla="*/ 10 h 105"/>
                <a:gd name="T56" fmla="*/ 337 w 880"/>
                <a:gd name="T57" fmla="*/ 0 h 105"/>
                <a:gd name="T58" fmla="*/ 315 w 880"/>
                <a:gd name="T59" fmla="*/ 10 h 105"/>
                <a:gd name="T60" fmla="*/ 234 w 880"/>
                <a:gd name="T61" fmla="*/ 48 h 105"/>
                <a:gd name="T62" fmla="*/ 153 w 880"/>
                <a:gd name="T63" fmla="*/ 10 h 105"/>
                <a:gd name="T64" fmla="*/ 132 w 880"/>
                <a:gd name="T65" fmla="*/ 0 h 105"/>
                <a:gd name="T66" fmla="*/ 110 w 880"/>
                <a:gd name="T67" fmla="*/ 10 h 105"/>
                <a:gd name="T68" fmla="*/ 29 w 880"/>
                <a:gd name="T69" fmla="*/ 48 h 105"/>
                <a:gd name="T70" fmla="*/ 0 w 880"/>
                <a:gd name="T71" fmla="*/ 76 h 105"/>
                <a:gd name="T72" fmla="*/ 29 w 880"/>
                <a:gd name="T73" fmla="*/ 105 h 105"/>
                <a:gd name="T74" fmla="*/ 29 w 880"/>
                <a:gd name="T75" fmla="*/ 105 h 105"/>
                <a:gd name="T76" fmla="*/ 29 w 880"/>
                <a:gd name="T7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0" h="105">
                  <a:moveTo>
                    <a:pt x="29" y="105"/>
                  </a:moveTo>
                  <a:cubicBezTo>
                    <a:pt x="62" y="105"/>
                    <a:pt x="95" y="95"/>
                    <a:pt x="122" y="76"/>
                  </a:cubicBezTo>
                  <a:cubicBezTo>
                    <a:pt x="125" y="74"/>
                    <a:pt x="128" y="72"/>
                    <a:pt x="132" y="69"/>
                  </a:cubicBezTo>
                  <a:cubicBezTo>
                    <a:pt x="135" y="72"/>
                    <a:pt x="138" y="74"/>
                    <a:pt x="141" y="76"/>
                  </a:cubicBezTo>
                  <a:cubicBezTo>
                    <a:pt x="169" y="95"/>
                    <a:pt x="201" y="105"/>
                    <a:pt x="234" y="105"/>
                  </a:cubicBezTo>
                  <a:cubicBezTo>
                    <a:pt x="268" y="105"/>
                    <a:pt x="300" y="95"/>
                    <a:pt x="327" y="76"/>
                  </a:cubicBezTo>
                  <a:cubicBezTo>
                    <a:pt x="331" y="74"/>
                    <a:pt x="334" y="72"/>
                    <a:pt x="337" y="69"/>
                  </a:cubicBezTo>
                  <a:cubicBezTo>
                    <a:pt x="340" y="72"/>
                    <a:pt x="344" y="74"/>
                    <a:pt x="347" y="76"/>
                  </a:cubicBezTo>
                  <a:cubicBezTo>
                    <a:pt x="374" y="95"/>
                    <a:pt x="406" y="105"/>
                    <a:pt x="440" y="105"/>
                  </a:cubicBezTo>
                  <a:cubicBezTo>
                    <a:pt x="473" y="105"/>
                    <a:pt x="506" y="95"/>
                    <a:pt x="533" y="76"/>
                  </a:cubicBezTo>
                  <a:cubicBezTo>
                    <a:pt x="536" y="74"/>
                    <a:pt x="540" y="72"/>
                    <a:pt x="543" y="69"/>
                  </a:cubicBezTo>
                  <a:cubicBezTo>
                    <a:pt x="546" y="72"/>
                    <a:pt x="549" y="74"/>
                    <a:pt x="553" y="76"/>
                  </a:cubicBezTo>
                  <a:cubicBezTo>
                    <a:pt x="580" y="95"/>
                    <a:pt x="612" y="105"/>
                    <a:pt x="646" y="105"/>
                  </a:cubicBezTo>
                  <a:cubicBezTo>
                    <a:pt x="679" y="105"/>
                    <a:pt x="711" y="95"/>
                    <a:pt x="738" y="76"/>
                  </a:cubicBezTo>
                  <a:cubicBezTo>
                    <a:pt x="742" y="74"/>
                    <a:pt x="745" y="72"/>
                    <a:pt x="748" y="69"/>
                  </a:cubicBezTo>
                  <a:cubicBezTo>
                    <a:pt x="752" y="72"/>
                    <a:pt x="755" y="74"/>
                    <a:pt x="758" y="76"/>
                  </a:cubicBezTo>
                  <a:cubicBezTo>
                    <a:pt x="785" y="95"/>
                    <a:pt x="818" y="105"/>
                    <a:pt x="851" y="105"/>
                  </a:cubicBezTo>
                  <a:cubicBezTo>
                    <a:pt x="867" y="105"/>
                    <a:pt x="880" y="92"/>
                    <a:pt x="880" y="76"/>
                  </a:cubicBezTo>
                  <a:cubicBezTo>
                    <a:pt x="880" y="61"/>
                    <a:pt x="867" y="48"/>
                    <a:pt x="851" y="48"/>
                  </a:cubicBezTo>
                  <a:cubicBezTo>
                    <a:pt x="820" y="48"/>
                    <a:pt x="790" y="34"/>
                    <a:pt x="770" y="10"/>
                  </a:cubicBezTo>
                  <a:cubicBezTo>
                    <a:pt x="765" y="4"/>
                    <a:pt x="757" y="0"/>
                    <a:pt x="748" y="0"/>
                  </a:cubicBezTo>
                  <a:cubicBezTo>
                    <a:pt x="740" y="0"/>
                    <a:pt x="732" y="4"/>
                    <a:pt x="726" y="10"/>
                  </a:cubicBezTo>
                  <a:cubicBezTo>
                    <a:pt x="706" y="34"/>
                    <a:pt x="677" y="48"/>
                    <a:pt x="646" y="48"/>
                  </a:cubicBezTo>
                  <a:cubicBezTo>
                    <a:pt x="614" y="48"/>
                    <a:pt x="585" y="34"/>
                    <a:pt x="565" y="10"/>
                  </a:cubicBezTo>
                  <a:cubicBezTo>
                    <a:pt x="559" y="4"/>
                    <a:pt x="551" y="0"/>
                    <a:pt x="543" y="0"/>
                  </a:cubicBezTo>
                  <a:cubicBezTo>
                    <a:pt x="534" y="0"/>
                    <a:pt x="526" y="4"/>
                    <a:pt x="521" y="10"/>
                  </a:cubicBezTo>
                  <a:cubicBezTo>
                    <a:pt x="501" y="34"/>
                    <a:pt x="471" y="48"/>
                    <a:pt x="440" y="48"/>
                  </a:cubicBezTo>
                  <a:cubicBezTo>
                    <a:pt x="409" y="48"/>
                    <a:pt x="379" y="34"/>
                    <a:pt x="359" y="10"/>
                  </a:cubicBezTo>
                  <a:cubicBezTo>
                    <a:pt x="354" y="4"/>
                    <a:pt x="346" y="0"/>
                    <a:pt x="337" y="0"/>
                  </a:cubicBezTo>
                  <a:cubicBezTo>
                    <a:pt x="329" y="0"/>
                    <a:pt x="321" y="4"/>
                    <a:pt x="315" y="10"/>
                  </a:cubicBezTo>
                  <a:cubicBezTo>
                    <a:pt x="295" y="34"/>
                    <a:pt x="265" y="48"/>
                    <a:pt x="234" y="48"/>
                  </a:cubicBezTo>
                  <a:cubicBezTo>
                    <a:pt x="203" y="48"/>
                    <a:pt x="174" y="34"/>
                    <a:pt x="153" y="10"/>
                  </a:cubicBezTo>
                  <a:cubicBezTo>
                    <a:pt x="148" y="4"/>
                    <a:pt x="140" y="0"/>
                    <a:pt x="132" y="0"/>
                  </a:cubicBezTo>
                  <a:cubicBezTo>
                    <a:pt x="123" y="0"/>
                    <a:pt x="115" y="4"/>
                    <a:pt x="110" y="10"/>
                  </a:cubicBezTo>
                  <a:cubicBezTo>
                    <a:pt x="89" y="34"/>
                    <a:pt x="60" y="48"/>
                    <a:pt x="29" y="48"/>
                  </a:cubicBezTo>
                  <a:cubicBezTo>
                    <a:pt x="13" y="48"/>
                    <a:pt x="0" y="61"/>
                    <a:pt x="0" y="76"/>
                  </a:cubicBezTo>
                  <a:cubicBezTo>
                    <a:pt x="0" y="92"/>
                    <a:pt x="13" y="105"/>
                    <a:pt x="29" y="105"/>
                  </a:cubicBezTo>
                  <a:close/>
                  <a:moveTo>
                    <a:pt x="29" y="105"/>
                  </a:moveTo>
                  <a:cubicBezTo>
                    <a:pt x="29" y="105"/>
                    <a:pt x="29" y="105"/>
                    <a:pt x="29" y="105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fr-FR" sz="135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1" name="Image 5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7" y1="71200" x2="29219" y2="71200"/>
                        <a14:foregroundMark x1="33125" y1="50933" x2="33281" y2="49067"/>
                        <a14:foregroundMark x1="31094" y1="41067" x2="31094" y2="38400"/>
                        <a14:foregroundMark x1="36875" y1="41067" x2="36250" y2="37067"/>
                        <a14:foregroundMark x1="62187" y1="24000" x2="64375" y2="21333"/>
                        <a14:foregroundMark x1="67188" y1="19467" x2="68906" y2="24800"/>
                        <a14:foregroundMark x1="73906" y1="17067" x2="77188" y2="15733"/>
                        <a14:foregroundMark x1="75469" y1="27733" x2="81719" y2="24533"/>
                        <a14:foregroundMark x1="92031" y1="23200" x2="94375" y2="22133"/>
                        <a14:foregroundMark x1="3906" y1="91733" x2="5938" y2="90933"/>
                        <a14:foregroundMark x1="6875" y1="80267" x2="9531" y2="79200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234" y="729182"/>
            <a:ext cx="794252" cy="465382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45" l="0" r="100000"/>
                    </a14:imgEffect>
                  </a14:imgLayer>
                </a14:imgProps>
              </a:ext>
            </a:extLst>
          </a:blip>
          <a:srcRect l="1616" t="6566" r="3129" b="4218"/>
          <a:stretch/>
        </p:blipFill>
        <p:spPr>
          <a:xfrm>
            <a:off x="2868579" y="3981206"/>
            <a:ext cx="1567481" cy="945466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233546" y="3791845"/>
            <a:ext cx="1502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Anti-</a:t>
            </a:r>
            <a:r>
              <a:rPr lang="fr-FR" sz="1050" b="1" err="1">
                <a:solidFill>
                  <a:srgbClr val="000000"/>
                </a:solidFill>
                <a:latin typeface="Segoe UI Black"/>
              </a:rPr>
              <a:t>spoofing</a:t>
            </a:r>
            <a:r>
              <a:rPr lang="fr-FR" sz="1050" b="1">
                <a:solidFill>
                  <a:srgbClr val="000000"/>
                </a:solidFill>
                <a:latin typeface="Segoe UI Black"/>
              </a:rPr>
              <a:t> </a:t>
            </a: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233546" y="4045759"/>
            <a:ext cx="1269000" cy="0"/>
          </a:xfrm>
          <a:prstGeom prst="line">
            <a:avLst/>
          </a:prstGeom>
          <a:ln w="381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76503" y="3043037"/>
            <a:ext cx="259317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5">
              <a:defRPr/>
            </a:pPr>
            <a:r>
              <a:rPr lang="fr-FR" sz="825">
                <a:solidFill>
                  <a:srgbClr val="000000"/>
                </a:solidFill>
              </a:rPr>
              <a:t>Robustesse PNT dans un environnement sans GNSS grâce à l'intégration possible </a:t>
            </a:r>
            <a:r>
              <a:rPr lang="fr-FR" sz="825" b="1">
                <a:solidFill>
                  <a:srgbClr val="000000"/>
                </a:solidFill>
              </a:rPr>
              <a:t>du temps autonome</a:t>
            </a:r>
          </a:p>
          <a:p>
            <a:pPr defTabSz="914355">
              <a:defRPr/>
            </a:pPr>
            <a:r>
              <a:rPr lang="fr-FR" sz="825">
                <a:solidFill>
                  <a:srgbClr val="000000"/>
                </a:solidFill>
              </a:rPr>
              <a:t>Augmentation de l'autonomie de position et de navigation</a:t>
            </a:r>
            <a:endParaRPr lang="en-US" sz="825" b="1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 rot="19712482" flipV="1">
            <a:off x="2077339" y="3635863"/>
            <a:ext cx="1457900" cy="49974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35863" y="4019962"/>
            <a:ext cx="559873" cy="45719"/>
          </a:xfrm>
          <a:prstGeom prst="rect">
            <a:avLst/>
          </a:prstGeom>
          <a:solidFill>
            <a:srgbClr val="1E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à coins arrondis 57"/>
          <p:cNvSpPr/>
          <p:nvPr/>
        </p:nvSpPr>
        <p:spPr>
          <a:xfrm>
            <a:off x="3387093" y="1957179"/>
            <a:ext cx="1581491" cy="1556034"/>
          </a:xfrm>
          <a:prstGeom prst="roundRect">
            <a:avLst/>
          </a:prstGeom>
          <a:solidFill>
            <a:schemeClr val="bg1"/>
          </a:solidFill>
          <a:ln>
            <a:solidFill>
              <a:srgbClr val="1E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fr-FR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913593" y="3777930"/>
            <a:ext cx="1048685" cy="453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Observation</a:t>
            </a:r>
          </a:p>
          <a:p>
            <a:pPr algn="ctr"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TLE 1 at 7 km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944776" y="3777930"/>
            <a:ext cx="1215396" cy="453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Obusiers</a:t>
            </a:r>
          </a:p>
          <a:p>
            <a:pPr algn="ctr" defTabSz="914355">
              <a:spcAft>
                <a:spcPts val="300"/>
              </a:spcAft>
              <a:defRPr/>
            </a:pPr>
            <a:r>
              <a:rPr lang="fr-FR" sz="1050" b="1">
                <a:solidFill>
                  <a:srgbClr val="000000"/>
                </a:solidFill>
                <a:latin typeface="Segoe UI Black"/>
              </a:rPr>
              <a:t>Azimut ≤ 1 mils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92852" y="2443528"/>
            <a:ext cx="1831220" cy="1310129"/>
          </a:xfrm>
          <a:prstGeom prst="rect">
            <a:avLst/>
          </a:prstGeom>
        </p:spPr>
      </p:pic>
      <p:pic>
        <p:nvPicPr>
          <p:cNvPr id="63" name="Image 5" descr="image0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60" y="2254419"/>
            <a:ext cx="1172805" cy="151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ZoneTexte 63"/>
          <p:cNvSpPr txBox="1"/>
          <p:nvPr/>
        </p:nvSpPr>
        <p:spPr>
          <a:xfrm>
            <a:off x="233548" y="4097709"/>
            <a:ext cx="277254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825">
                <a:solidFill>
                  <a:srgbClr val="000000"/>
                </a:solidFill>
                <a:latin typeface="Segoe UI"/>
              </a:rPr>
              <a:t>Anti-</a:t>
            </a:r>
            <a:r>
              <a:rPr lang="fr-FR" sz="825" err="1">
                <a:solidFill>
                  <a:srgbClr val="000000"/>
                </a:solidFill>
                <a:latin typeface="Segoe UI"/>
              </a:rPr>
              <a:t>spoofing</a:t>
            </a:r>
            <a:r>
              <a:rPr lang="fr-FR" sz="825">
                <a:solidFill>
                  <a:srgbClr val="000000"/>
                </a:solidFill>
                <a:latin typeface="Segoe UI"/>
              </a:rPr>
              <a:t> avec la fonction IDM de Safran / OROLIA</a:t>
            </a:r>
          </a:p>
          <a:p>
            <a:pPr defTabSz="914355">
              <a:defRPr/>
            </a:pPr>
            <a:r>
              <a:rPr lang="fr-FR" sz="825" b="1">
                <a:solidFill>
                  <a:srgbClr val="000000"/>
                </a:solidFill>
                <a:latin typeface="Segoe UI"/>
              </a:rPr>
              <a:t>VERSASYNC</a:t>
            </a:r>
            <a:endParaRPr lang="en-US" sz="825" b="1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6" name="Espace réservé du contenu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3538" y="2115300"/>
            <a:ext cx="1302612" cy="13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>
          <a:xfrm>
            <a:off x="4850432" y="1635125"/>
            <a:ext cx="4293568" cy="2484438"/>
          </a:xfrm>
        </p:spPr>
        <p:txBody>
          <a:bodyPr/>
          <a:lstStyle/>
          <a:p>
            <a:endParaRPr lang="fr-FR"/>
          </a:p>
          <a:p>
            <a:r>
              <a:rPr lang="fr-FR"/>
              <a:t>Installation à bord </a:t>
            </a:r>
          </a:p>
          <a:p>
            <a:endParaRPr lang="fr-FR"/>
          </a:p>
          <a:p>
            <a:r>
              <a:rPr lang="fr-FR"/>
              <a:t>ECUME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CC5B240-91CE-089C-20B1-9B1A70BD78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3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3"/>
            <a:ext cx="8389937" cy="315605"/>
          </a:xfrm>
        </p:spPr>
        <p:txBody>
          <a:bodyPr/>
          <a:lstStyle/>
          <a:p>
            <a:r>
              <a:rPr lang="en-GB"/>
              <a:t>INTEGRATION SUR ECUME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8" name="Espace réservé du contenu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662" y="2835517"/>
            <a:ext cx="792088" cy="8025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" b="100000" l="0" r="100000">
                        <a14:foregroundMark x1="80575" y1="80712" x2="97423" y2="73887"/>
                        <a14:foregroundMark x1="97027" y1="73887" x2="87215" y2="57122"/>
                        <a14:foregroundMark x1="8424" y1="63947" x2="7730" y2="61276"/>
                        <a14:foregroundMark x1="8424" y1="61721" x2="13677" y2="57122"/>
                      </a14:backgroundRemoval>
                    </a14:imgEffect>
                  </a14:imgLayer>
                </a14:imgProps>
              </a:ext>
            </a:extLst>
          </a:blip>
          <a:srcRect l="4147"/>
          <a:stretch/>
        </p:blipFill>
        <p:spPr>
          <a:xfrm>
            <a:off x="7425666" y="3845104"/>
            <a:ext cx="720080" cy="506046"/>
          </a:xfrm>
          <a:prstGeom prst="rect">
            <a:avLst/>
          </a:prstGeom>
        </p:spPr>
      </p:pic>
      <p:sp>
        <p:nvSpPr>
          <p:cNvPr id="22" name="Croix 21"/>
          <p:cNvSpPr/>
          <p:nvPr/>
        </p:nvSpPr>
        <p:spPr>
          <a:xfrm>
            <a:off x="7744585" y="3694619"/>
            <a:ext cx="82242" cy="82242"/>
          </a:xfrm>
          <a:prstGeom prst="plus">
            <a:avLst>
              <a:gd name="adj" fmla="val 461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39" idx="1"/>
          </p:cNvCxnSpPr>
          <p:nvPr/>
        </p:nvCxnSpPr>
        <p:spPr>
          <a:xfrm flipH="1">
            <a:off x="6491465" y="2510417"/>
            <a:ext cx="600815" cy="12253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540" y1="7607" x2="78730" y2="7607"/>
                        <a14:foregroundMark x1="18095" y1="30903" x2="18095" y2="13788"/>
                        <a14:foregroundMark x1="7143" y1="22504" x2="12540" y2="10460"/>
                        <a14:foregroundMark x1="90476" y1="22504" x2="90159" y2="12995"/>
                        <a14:foregroundMark x1="27302" y1="11569" x2="73968" y2="11252"/>
                        <a14:foregroundMark x1="86825" y1="24247" x2="84921" y2="13788"/>
                        <a14:foregroundMark x1="93810" y1="17750" x2="84921" y2="10143"/>
                        <a14:foregroundMark x1="7937" y1="16640" x2="21746" y2="15531"/>
                        <a14:foregroundMark x1="81270" y1="17433" x2="95238" y2="1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6866" y="1732800"/>
            <a:ext cx="560541" cy="56143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540" y1="7607" x2="78730" y2="7607"/>
                        <a14:foregroundMark x1="18095" y1="30903" x2="18095" y2="13788"/>
                        <a14:foregroundMark x1="7143" y1="22504" x2="12540" y2="10460"/>
                        <a14:foregroundMark x1="90476" y1="22504" x2="90159" y2="12995"/>
                        <a14:foregroundMark x1="27302" y1="11569" x2="73968" y2="11252"/>
                        <a14:foregroundMark x1="86825" y1="24247" x2="84921" y2="13788"/>
                        <a14:foregroundMark x1="93810" y1="17750" x2="84921" y2="10143"/>
                        <a14:foregroundMark x1="7937" y1="16640" x2="21746" y2="15531"/>
                        <a14:foregroundMark x1="81270" y1="17433" x2="95238" y2="1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1209" y="1975187"/>
            <a:ext cx="560541" cy="561431"/>
          </a:xfrm>
          <a:prstGeom prst="rect">
            <a:avLst/>
          </a:prstGeom>
        </p:spPr>
      </p:pic>
      <p:sp>
        <p:nvSpPr>
          <p:cNvPr id="28" name="Croix 27"/>
          <p:cNvSpPr/>
          <p:nvPr/>
        </p:nvSpPr>
        <p:spPr>
          <a:xfrm>
            <a:off x="7744585" y="2637624"/>
            <a:ext cx="82242" cy="82242"/>
          </a:xfrm>
          <a:prstGeom prst="plus">
            <a:avLst>
              <a:gd name="adj" fmla="val 461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Croix 29"/>
          <p:cNvSpPr/>
          <p:nvPr/>
        </p:nvSpPr>
        <p:spPr>
          <a:xfrm>
            <a:off x="7744585" y="1514850"/>
            <a:ext cx="82242" cy="82242"/>
          </a:xfrm>
          <a:prstGeom prst="plus">
            <a:avLst>
              <a:gd name="adj" fmla="val 461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100392" y="999858"/>
            <a:ext cx="1027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rgbClr val="002060"/>
                </a:solidFill>
              </a:rPr>
              <a:t>Antennes GPS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8278738" y="2176568"/>
            <a:ext cx="73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00">
                <a:solidFill>
                  <a:srgbClr val="002060"/>
                </a:solidFill>
              </a:defRPr>
            </a:lvl1pPr>
          </a:lstStyle>
          <a:p>
            <a:pPr algn="l"/>
            <a:r>
              <a:rPr lang="fr-FR"/>
              <a:t>Kit UPS </a:t>
            </a:r>
          </a:p>
          <a:p>
            <a:pPr algn="l"/>
            <a:r>
              <a:rPr lang="fr-FR"/>
              <a:t>(Batteries)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8172400" y="3200872"/>
            <a:ext cx="1027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00">
                <a:solidFill>
                  <a:srgbClr val="002060"/>
                </a:solidFill>
              </a:defRPr>
            </a:lvl1pPr>
          </a:lstStyle>
          <a:p>
            <a:pPr algn="l"/>
            <a:r>
              <a:rPr lang="fr-FR"/>
              <a:t>GEONYX-M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8172400" y="3989476"/>
            <a:ext cx="1027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00">
                <a:solidFill>
                  <a:srgbClr val="002060"/>
                </a:solidFill>
              </a:defRPr>
            </a:lvl1pPr>
          </a:lstStyle>
          <a:p>
            <a:pPr algn="l"/>
            <a:r>
              <a:rPr lang="fr-FR"/>
              <a:t>VERSASYNC</a:t>
            </a:r>
          </a:p>
        </p:txBody>
      </p:sp>
      <p:sp>
        <p:nvSpPr>
          <p:cNvPr id="39" name="Accolade ouvrante 38"/>
          <p:cNvSpPr/>
          <p:nvPr/>
        </p:nvSpPr>
        <p:spPr>
          <a:xfrm>
            <a:off x="7092280" y="644401"/>
            <a:ext cx="306535" cy="373203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0911" y1="39649" x2="66906" y2="30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9015" y="1732067"/>
            <a:ext cx="325955" cy="2227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10"/>
          <a:srcRect b="18446"/>
          <a:stretch/>
        </p:blipFill>
        <p:spPr>
          <a:xfrm>
            <a:off x="8640003" y="1702723"/>
            <a:ext cx="259461" cy="16732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317" y="1896937"/>
            <a:ext cx="171131" cy="24620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58" l="0" r="99261"/>
                    </a14:imgEffect>
                  </a14:imgLayer>
                </a14:imgProps>
              </a:ext>
            </a:extLst>
          </a:blip>
          <a:srcRect t="4242"/>
          <a:stretch/>
        </p:blipFill>
        <p:spPr>
          <a:xfrm>
            <a:off x="5081414" y="3445156"/>
            <a:ext cx="1926397" cy="161978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" b="9609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0615" y="748279"/>
            <a:ext cx="478161" cy="47816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" b="9609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527" y="845835"/>
            <a:ext cx="478161" cy="478161"/>
          </a:xfrm>
          <a:prstGeom prst="rect">
            <a:avLst/>
          </a:prstGeom>
        </p:spPr>
      </p:pic>
      <p:sp>
        <p:nvSpPr>
          <p:cNvPr id="3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107504" y="1230690"/>
            <a:ext cx="6295875" cy="2194365"/>
            <a:chOff x="107504" y="1230690"/>
            <a:chExt cx="6295875" cy="219436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7504" y="1230690"/>
              <a:ext cx="6295875" cy="219436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203848" y="2361234"/>
              <a:ext cx="576064" cy="64256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en angle 18"/>
            <p:cNvCxnSpPr/>
            <p:nvPr/>
          </p:nvCxnSpPr>
          <p:spPr>
            <a:xfrm rot="10800000">
              <a:off x="1913826" y="2174990"/>
              <a:ext cx="864096" cy="251166"/>
            </a:xfrm>
            <a:prstGeom prst="bentConnector3">
              <a:avLst>
                <a:gd name="adj1" fmla="val 96430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en angle 51"/>
            <p:cNvCxnSpPr/>
            <p:nvPr/>
          </p:nvCxnSpPr>
          <p:spPr>
            <a:xfrm rot="10800000" flipV="1">
              <a:off x="2555776" y="2460582"/>
              <a:ext cx="216024" cy="36866"/>
            </a:xfrm>
            <a:prstGeom prst="bentConnector3">
              <a:avLst>
                <a:gd name="adj1" fmla="val 82628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en angle 55"/>
            <p:cNvCxnSpPr/>
            <p:nvPr/>
          </p:nvCxnSpPr>
          <p:spPr>
            <a:xfrm rot="5400000">
              <a:off x="2651648" y="2547261"/>
              <a:ext cx="168298" cy="72009"/>
            </a:xfrm>
            <a:prstGeom prst="bentConnector3">
              <a:avLst>
                <a:gd name="adj1" fmla="val 98673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265647" y="2425928"/>
              <a:ext cx="452466" cy="5056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00" b="1">
                  <a:solidFill>
                    <a:schemeClr val="bg1"/>
                  </a:solidFill>
                </a:rPr>
                <a:t>Caisson NAZDAC</a:t>
              </a:r>
            </a:p>
          </p:txBody>
        </p:sp>
        <p:cxnSp>
          <p:nvCxnSpPr>
            <p:cNvPr id="13" name="Connecteur droit 12"/>
            <p:cNvCxnSpPr/>
            <p:nvPr/>
          </p:nvCxnSpPr>
          <p:spPr>
            <a:xfrm flipH="1">
              <a:off x="2771800" y="2427734"/>
              <a:ext cx="48364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H="1">
              <a:off x="2771800" y="2463738"/>
              <a:ext cx="48364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2771800" y="2499742"/>
              <a:ext cx="48364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avec flèche 16"/>
          <p:cNvCxnSpPr/>
          <p:nvPr/>
        </p:nvCxnSpPr>
        <p:spPr>
          <a:xfrm flipH="1" flipV="1">
            <a:off x="3707905" y="2787775"/>
            <a:ext cx="1654112" cy="9289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</p:cNvCxnSpPr>
          <p:nvPr/>
        </p:nvCxnSpPr>
        <p:spPr>
          <a:xfrm flipH="1" flipV="1">
            <a:off x="2483768" y="2787774"/>
            <a:ext cx="98420" cy="8409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74" b="89984" l="9857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8351" r="18061" b="9050"/>
          <a:stretch/>
        </p:blipFill>
        <p:spPr>
          <a:xfrm>
            <a:off x="470516" y="3426258"/>
            <a:ext cx="1286238" cy="12240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ADE037-8972-2786-8599-336F0C08B39E}"/>
              </a:ext>
            </a:extLst>
          </p:cNvPr>
          <p:cNvGrpSpPr/>
          <p:nvPr/>
        </p:nvGrpSpPr>
        <p:grpSpPr>
          <a:xfrm>
            <a:off x="1983980" y="3527559"/>
            <a:ext cx="1679882" cy="1217580"/>
            <a:chOff x="4173943" y="10193196"/>
            <a:chExt cx="5940829" cy="3899888"/>
          </a:xfrm>
        </p:grpSpPr>
        <p:pic>
          <p:nvPicPr>
            <p:cNvPr id="16" name="Image 15" descr="Une image contenant texte, moniteur, intérieur, équipement électronique&#10;&#10;Description générée automatiquement">
              <a:extLst>
                <a:ext uri="{FF2B5EF4-FFF2-40B4-BE49-F238E27FC236}">
                  <a16:creationId xmlns:a16="http://schemas.microsoft.com/office/drawing/2014/main" id="{AF028BA1-000D-D7EF-012F-A6B72F734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943" y="10193196"/>
              <a:ext cx="5940829" cy="3899888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C8CB06B-E8DB-EE53-4849-D06A6F4C3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97" b="27692"/>
            <a:stretch/>
          </p:blipFill>
          <p:spPr>
            <a:xfrm>
              <a:off x="5178692" y="10941495"/>
              <a:ext cx="3928821" cy="2353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5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87151" y="879450"/>
            <a:ext cx="8749345" cy="3492500"/>
          </a:xfrm>
        </p:spPr>
        <p:txBody>
          <a:bodyPr/>
          <a:lstStyle/>
          <a:p>
            <a:pPr lvl="2"/>
            <a:r>
              <a:rPr lang="fr-FR" b="1">
                <a:solidFill>
                  <a:schemeClr val="accent1"/>
                </a:solidFill>
              </a:rPr>
              <a:t>Besoin de câblage externe des ECUMES : Dernier « </a:t>
            </a:r>
            <a:r>
              <a:rPr lang="fr-FR" b="1" err="1">
                <a:solidFill>
                  <a:schemeClr val="accent1"/>
                </a:solidFill>
              </a:rPr>
              <a:t>survey</a:t>
            </a:r>
            <a:r>
              <a:rPr lang="fr-FR" b="1">
                <a:solidFill>
                  <a:schemeClr val="accent1"/>
                </a:solidFill>
              </a:rPr>
              <a:t> » effectué en 2022</a:t>
            </a:r>
            <a:endParaRPr lang="fr-FR">
              <a:solidFill>
                <a:schemeClr val="accent1"/>
              </a:solidFill>
            </a:endParaRPr>
          </a:p>
          <a:p>
            <a:pPr lvl="3"/>
            <a:r>
              <a:rPr lang="fr-FR" sz="1000">
                <a:solidFill>
                  <a:schemeClr val="accent1"/>
                </a:solidFill>
              </a:rPr>
              <a:t>Le système NAZDAC doit pouvoir être monté et démonté au besoin. </a:t>
            </a: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r>
              <a:rPr lang="fr-FR" sz="1000">
                <a:solidFill>
                  <a:schemeClr val="accent1"/>
                </a:solidFill>
              </a:rPr>
              <a:t>Le câblage à bord devra donc être flexible pour être stocké dans une trappe étanche dans la console arrière. </a:t>
            </a: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r>
              <a:rPr lang="fr-FR" sz="1000">
                <a:solidFill>
                  <a:schemeClr val="accent1"/>
                </a:solidFill>
              </a:rPr>
              <a:t>Les câbles externes seront exposés aux intempéries et seront donc munis d’une gaine de protection pour étanchéité, protection choc et écrasement, et Contaminant.</a:t>
            </a:r>
          </a:p>
          <a:p>
            <a:pPr lvl="3"/>
            <a:endParaRPr lang="fr-FR" sz="1000">
              <a:solidFill>
                <a:schemeClr val="accent1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60362"/>
          </a:xfrm>
        </p:spPr>
        <p:txBody>
          <a:bodyPr/>
          <a:lstStyle/>
          <a:p>
            <a:r>
              <a:rPr lang="fr-FR"/>
              <a:t>Câblage à bord des ECUMES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62</a:t>
            </a:fld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6413225" y="2358294"/>
            <a:ext cx="1751390" cy="2335187"/>
            <a:chOff x="5940152" y="2180778"/>
            <a:chExt cx="1751390" cy="233518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48253" y="2472677"/>
              <a:ext cx="2335187" cy="1751390"/>
            </a:xfrm>
            <a:prstGeom prst="rect">
              <a:avLst/>
            </a:prstGeom>
          </p:spPr>
        </p:pic>
        <p:grpSp>
          <p:nvGrpSpPr>
            <p:cNvPr id="25" name="Groupe 24"/>
            <p:cNvGrpSpPr/>
            <p:nvPr/>
          </p:nvGrpSpPr>
          <p:grpSpPr>
            <a:xfrm>
              <a:off x="6300192" y="2931741"/>
              <a:ext cx="720080" cy="156941"/>
              <a:chOff x="6300192" y="2637295"/>
              <a:chExt cx="720080" cy="156941"/>
            </a:xfrm>
          </p:grpSpPr>
          <p:cxnSp>
            <p:nvCxnSpPr>
              <p:cNvPr id="8" name="Connecteur droit 7"/>
              <p:cNvCxnSpPr>
                <a:endCxn id="14" idx="1"/>
              </p:cNvCxnSpPr>
              <p:nvPr/>
            </p:nvCxnSpPr>
            <p:spPr>
              <a:xfrm flipV="1">
                <a:off x="6300192" y="2715766"/>
                <a:ext cx="576064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256" y="2637295"/>
                <a:ext cx="144016" cy="156941"/>
              </a:xfrm>
              <a:prstGeom prst="rect">
                <a:avLst/>
              </a:prstGeom>
            </p:spPr>
          </p:pic>
        </p:grpSp>
        <p:grpSp>
          <p:nvGrpSpPr>
            <p:cNvPr id="26" name="Groupe 25"/>
            <p:cNvGrpSpPr/>
            <p:nvPr/>
          </p:nvGrpSpPr>
          <p:grpSpPr>
            <a:xfrm>
              <a:off x="6444208" y="2778056"/>
              <a:ext cx="576064" cy="156941"/>
              <a:chOff x="6444208" y="2637295"/>
              <a:chExt cx="576064" cy="156941"/>
            </a:xfrm>
          </p:grpSpPr>
          <p:cxnSp>
            <p:nvCxnSpPr>
              <p:cNvPr id="27" name="Connecteur droit 26"/>
              <p:cNvCxnSpPr>
                <a:endCxn id="28" idx="1"/>
              </p:cNvCxnSpPr>
              <p:nvPr/>
            </p:nvCxnSpPr>
            <p:spPr>
              <a:xfrm>
                <a:off x="6444208" y="2715766"/>
                <a:ext cx="4320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256" y="2637295"/>
                <a:ext cx="144016" cy="156941"/>
              </a:xfrm>
              <a:prstGeom prst="rect">
                <a:avLst/>
              </a:prstGeom>
            </p:spPr>
          </p:pic>
        </p:grpSp>
        <p:grpSp>
          <p:nvGrpSpPr>
            <p:cNvPr id="29" name="Groupe 28"/>
            <p:cNvGrpSpPr/>
            <p:nvPr/>
          </p:nvGrpSpPr>
          <p:grpSpPr>
            <a:xfrm>
              <a:off x="6516216" y="2624371"/>
              <a:ext cx="504056" cy="156941"/>
              <a:chOff x="6516216" y="2637295"/>
              <a:chExt cx="504056" cy="156941"/>
            </a:xfrm>
          </p:grpSpPr>
          <p:cxnSp>
            <p:nvCxnSpPr>
              <p:cNvPr id="30" name="Connecteur droit 29"/>
              <p:cNvCxnSpPr>
                <a:endCxn id="31" idx="1"/>
              </p:cNvCxnSpPr>
              <p:nvPr/>
            </p:nvCxnSpPr>
            <p:spPr>
              <a:xfrm>
                <a:off x="6516216" y="2715766"/>
                <a:ext cx="36004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256" y="2637295"/>
                <a:ext cx="144016" cy="156941"/>
              </a:xfrm>
              <a:prstGeom prst="rect">
                <a:avLst/>
              </a:prstGeom>
            </p:spPr>
          </p:pic>
        </p:grp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01" b="98566" l="3067" r="9846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94031">
              <a:off x="6909171" y="3107870"/>
              <a:ext cx="534414" cy="457367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551949" y="2358294"/>
            <a:ext cx="2880000" cy="1989382"/>
            <a:chOff x="467544" y="2146116"/>
            <a:chExt cx="2880000" cy="198938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0"/>
            <a:stretch/>
          </p:blipFill>
          <p:spPr>
            <a:xfrm>
              <a:off x="467544" y="2146116"/>
              <a:ext cx="2880000" cy="1978562"/>
            </a:xfrm>
            <a:prstGeom prst="rect">
              <a:avLst/>
            </a:prstGeom>
          </p:spPr>
        </p:pic>
        <p:cxnSp>
          <p:nvCxnSpPr>
            <p:cNvPr id="38" name="Connecteur en angle 37"/>
            <p:cNvCxnSpPr/>
            <p:nvPr/>
          </p:nvCxnSpPr>
          <p:spPr>
            <a:xfrm rot="5400000">
              <a:off x="548714" y="2909703"/>
              <a:ext cx="1421839" cy="1008114"/>
            </a:xfrm>
            <a:prstGeom prst="bentConnector3">
              <a:avLst>
                <a:gd name="adj1" fmla="val 60004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en angle 40"/>
            <p:cNvCxnSpPr/>
            <p:nvPr/>
          </p:nvCxnSpPr>
          <p:spPr>
            <a:xfrm rot="5400000">
              <a:off x="692652" y="2909784"/>
              <a:ext cx="1421836" cy="1007953"/>
            </a:xfrm>
            <a:prstGeom prst="bentConnector3">
              <a:avLst>
                <a:gd name="adj1" fmla="val 63934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en angle 43"/>
            <p:cNvCxnSpPr/>
            <p:nvPr/>
          </p:nvCxnSpPr>
          <p:spPr>
            <a:xfrm rot="5400000">
              <a:off x="831259" y="2915193"/>
              <a:ext cx="1432655" cy="1007955"/>
            </a:xfrm>
            <a:prstGeom prst="bentConnector3">
              <a:avLst>
                <a:gd name="adj1" fmla="val 6702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3756713" y="2363046"/>
            <a:ext cx="2304256" cy="1749529"/>
            <a:chOff x="3371479" y="2146116"/>
            <a:chExt cx="2304256" cy="1749529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479" y="2146116"/>
              <a:ext cx="2304256" cy="1728192"/>
            </a:xfrm>
            <a:prstGeom prst="rect">
              <a:avLst/>
            </a:prstGeom>
          </p:spPr>
        </p:pic>
        <p:grpSp>
          <p:nvGrpSpPr>
            <p:cNvPr id="63" name="Groupe 62"/>
            <p:cNvGrpSpPr/>
            <p:nvPr/>
          </p:nvGrpSpPr>
          <p:grpSpPr>
            <a:xfrm rot="5400000">
              <a:off x="4353030" y="3457134"/>
              <a:ext cx="720080" cy="156941"/>
              <a:chOff x="6300192" y="2637295"/>
              <a:chExt cx="720080" cy="156941"/>
            </a:xfrm>
          </p:grpSpPr>
          <p:cxnSp>
            <p:nvCxnSpPr>
              <p:cNvPr id="64" name="Connecteur droit 63"/>
              <p:cNvCxnSpPr>
                <a:endCxn id="65" idx="1"/>
              </p:cNvCxnSpPr>
              <p:nvPr/>
            </p:nvCxnSpPr>
            <p:spPr>
              <a:xfrm flipV="1">
                <a:off x="6300192" y="2715766"/>
                <a:ext cx="576064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" name="Image 6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256" y="2637295"/>
                <a:ext cx="144016" cy="156941"/>
              </a:xfrm>
              <a:prstGeom prst="rect">
                <a:avLst/>
              </a:prstGeom>
            </p:spPr>
          </p:pic>
        </p:grpSp>
        <p:grpSp>
          <p:nvGrpSpPr>
            <p:cNvPr id="69" name="Groupe 68"/>
            <p:cNvGrpSpPr/>
            <p:nvPr/>
          </p:nvGrpSpPr>
          <p:grpSpPr>
            <a:xfrm rot="5400000">
              <a:off x="4591810" y="3446467"/>
              <a:ext cx="720080" cy="156941"/>
              <a:chOff x="6300192" y="2637295"/>
              <a:chExt cx="720080" cy="156941"/>
            </a:xfrm>
          </p:grpSpPr>
          <p:cxnSp>
            <p:nvCxnSpPr>
              <p:cNvPr id="70" name="Connecteur droit 69"/>
              <p:cNvCxnSpPr>
                <a:endCxn id="71" idx="1"/>
              </p:cNvCxnSpPr>
              <p:nvPr/>
            </p:nvCxnSpPr>
            <p:spPr>
              <a:xfrm flipV="1">
                <a:off x="6300192" y="2715766"/>
                <a:ext cx="576064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Image 7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256" y="2637295"/>
                <a:ext cx="144016" cy="156941"/>
              </a:xfrm>
              <a:prstGeom prst="rect">
                <a:avLst/>
              </a:prstGeom>
            </p:spPr>
          </p:pic>
        </p:grpSp>
        <p:grpSp>
          <p:nvGrpSpPr>
            <p:cNvPr id="72" name="Groupe 71"/>
            <p:cNvGrpSpPr/>
            <p:nvPr/>
          </p:nvGrpSpPr>
          <p:grpSpPr>
            <a:xfrm rot="5400000">
              <a:off x="4088611" y="3450453"/>
              <a:ext cx="720080" cy="156941"/>
              <a:chOff x="6300192" y="2637295"/>
              <a:chExt cx="720080" cy="156941"/>
            </a:xfrm>
          </p:grpSpPr>
          <p:cxnSp>
            <p:nvCxnSpPr>
              <p:cNvPr id="73" name="Connecteur droit 72"/>
              <p:cNvCxnSpPr>
                <a:endCxn id="74" idx="1"/>
              </p:cNvCxnSpPr>
              <p:nvPr/>
            </p:nvCxnSpPr>
            <p:spPr>
              <a:xfrm flipV="1">
                <a:off x="6300192" y="2715766"/>
                <a:ext cx="576064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256" y="2637295"/>
                <a:ext cx="144016" cy="156941"/>
              </a:xfrm>
              <a:prstGeom prst="rect">
                <a:avLst/>
              </a:prstGeom>
            </p:spPr>
          </p:pic>
        </p:grpSp>
      </p:grpSp>
      <p:sp>
        <p:nvSpPr>
          <p:cNvPr id="3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4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" y="3110317"/>
            <a:ext cx="3714829" cy="1294767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87151" y="879450"/>
            <a:ext cx="8749345" cy="3492500"/>
          </a:xfrm>
        </p:spPr>
        <p:txBody>
          <a:bodyPr/>
          <a:lstStyle/>
          <a:p>
            <a:pPr lvl="2"/>
            <a:r>
              <a:rPr lang="fr-FR" sz="1000" b="1">
                <a:solidFill>
                  <a:schemeClr val="accent1"/>
                </a:solidFill>
              </a:rPr>
              <a:t>La tablette sera fixée sur un support rigide situé dans une loge prévue à cet effet derrière le poste de pilotage</a:t>
            </a:r>
            <a:endParaRPr lang="fr-FR" sz="1000">
              <a:solidFill>
                <a:schemeClr val="accent1"/>
              </a:solidFill>
            </a:endParaRPr>
          </a:p>
          <a:p>
            <a:pPr lvl="3"/>
            <a:r>
              <a:rPr lang="fr-FR" sz="1000">
                <a:solidFill>
                  <a:schemeClr val="accent1"/>
                </a:solidFill>
              </a:rPr>
              <a:t>La tablette sera fixée sur un support GETAC compatible de la tablette T800.  </a:t>
            </a: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endParaRPr lang="fr-FR" sz="1000">
              <a:solidFill>
                <a:schemeClr val="accent1"/>
              </a:solidFill>
            </a:endParaRPr>
          </a:p>
          <a:p>
            <a:pPr lvl="3"/>
            <a:r>
              <a:rPr lang="fr-FR" sz="1000">
                <a:solidFill>
                  <a:schemeClr val="accent1"/>
                </a:solidFill>
              </a:rPr>
              <a:t>La tablette sera directement alimentée par le bateau à l’intérieur de cette loge.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60362"/>
          </a:xfrm>
        </p:spPr>
        <p:txBody>
          <a:bodyPr/>
          <a:lstStyle/>
          <a:p>
            <a:r>
              <a:rPr lang="fr-FR"/>
              <a:t>Installation de la tablette GETAC à bord des ECUMES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63</a:t>
            </a:fld>
            <a:endParaRPr lang="fr-FR"/>
          </a:p>
        </p:txBody>
      </p:sp>
      <p:cxnSp>
        <p:nvCxnSpPr>
          <p:cNvPr id="18" name="Connecteur droit avec flèche 17"/>
          <p:cNvCxnSpPr>
            <a:stCxn id="3" idx="1"/>
          </p:cNvCxnSpPr>
          <p:nvPr/>
        </p:nvCxnSpPr>
        <p:spPr>
          <a:xfrm flipH="1">
            <a:off x="1493503" y="3691254"/>
            <a:ext cx="2430425" cy="24864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91254"/>
            <a:ext cx="2400000" cy="18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2791254"/>
            <a:ext cx="2400000" cy="180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4" b="89984" l="9857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8351" r="18061" b="9050"/>
          <a:stretch/>
        </p:blipFill>
        <p:spPr>
          <a:xfrm>
            <a:off x="971599" y="1347614"/>
            <a:ext cx="1286238" cy="122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27" b="89984" l="10106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8000" r="17546" b="9401"/>
          <a:stretch/>
        </p:blipFill>
        <p:spPr>
          <a:xfrm>
            <a:off x="2411759" y="1347614"/>
            <a:ext cx="1306978" cy="1224000"/>
          </a:xfrm>
          <a:prstGeom prst="rect">
            <a:avLst/>
          </a:prstGeom>
        </p:spPr>
      </p:pic>
      <p:sp>
        <p:nvSpPr>
          <p:cNvPr id="13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372200" y="1925283"/>
            <a:ext cx="1656184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b="1">
                <a:solidFill>
                  <a:srgbClr val="002060"/>
                </a:solidFill>
              </a:rPr>
              <a:t>Besoin de percer la plaque métallique pour y fixer le support de la tablette présenté ci-contre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5329956" y="2246475"/>
            <a:ext cx="1042244" cy="11873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779912" y="1890175"/>
            <a:ext cx="2592288" cy="3563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>
          <a:xfrm>
            <a:off x="4850432" y="1635125"/>
            <a:ext cx="4293568" cy="2484438"/>
          </a:xfrm>
        </p:spPr>
        <p:txBody>
          <a:bodyPr anchor="ctr"/>
          <a:lstStyle/>
          <a:p>
            <a:endParaRPr lang="fr-FR"/>
          </a:p>
          <a:p>
            <a:r>
              <a:rPr lang="fr-FR"/>
              <a:t>Interfaces PHYSIQUE CAISSON NAZDAC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80F1501-A9CE-28BC-23DB-AD01E9A9A7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2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60362"/>
          </a:xfrm>
        </p:spPr>
        <p:txBody>
          <a:bodyPr/>
          <a:lstStyle/>
          <a:p>
            <a:r>
              <a:rPr lang="fr-FR"/>
              <a:t>Interfaces &amp; Connectique – caisson NAZDAC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8" name="Espace réservé du contenu 11"/>
          <p:cNvSpPr>
            <a:spLocks noGrp="1"/>
          </p:cNvSpPr>
          <p:nvPr>
            <p:ph idx="1"/>
          </p:nvPr>
        </p:nvSpPr>
        <p:spPr>
          <a:xfrm>
            <a:off x="257416" y="879450"/>
            <a:ext cx="8203016" cy="3492500"/>
          </a:xfrm>
        </p:spPr>
        <p:txBody>
          <a:bodyPr/>
          <a:lstStyle/>
          <a:p>
            <a:pPr lvl="2"/>
            <a:r>
              <a:rPr lang="fr-FR" sz="1000" b="1" u="sng" dirty="0">
                <a:solidFill>
                  <a:schemeClr val="accent1"/>
                </a:solidFill>
              </a:rPr>
              <a:t>Le caisson NAZDAC possède trois (3) connecteurs durcis en face arrière</a:t>
            </a:r>
            <a:r>
              <a:rPr lang="fr-FR" sz="1000" b="1" dirty="0">
                <a:solidFill>
                  <a:schemeClr val="accent1"/>
                </a:solidFill>
              </a:rPr>
              <a:t> : </a:t>
            </a:r>
            <a:r>
              <a:rPr lang="fr-FR" sz="1000" dirty="0">
                <a:solidFill>
                  <a:schemeClr val="accent1"/>
                </a:solidFill>
              </a:rPr>
              <a:t> </a:t>
            </a:r>
          </a:p>
          <a:p>
            <a:pPr lvl="3">
              <a:spcAft>
                <a:spcPts val="600"/>
              </a:spcAft>
            </a:pPr>
            <a:r>
              <a:rPr lang="fr-FR" sz="1000" dirty="0">
                <a:solidFill>
                  <a:schemeClr val="accent1"/>
                </a:solidFill>
              </a:rPr>
              <a:t>Connecteurs MIL-DTL-38999 </a:t>
            </a:r>
            <a:r>
              <a:rPr lang="fr-FR" sz="1000" dirty="0" err="1">
                <a:solidFill>
                  <a:schemeClr val="accent1"/>
                </a:solidFill>
              </a:rPr>
              <a:t>serie</a:t>
            </a:r>
            <a:r>
              <a:rPr lang="fr-FR" sz="1000" dirty="0">
                <a:solidFill>
                  <a:schemeClr val="accent1"/>
                </a:solidFill>
              </a:rPr>
              <a:t> III similaires à ceux des centrales inertielles SAFRAN.</a:t>
            </a:r>
          </a:p>
          <a:p>
            <a:pPr lvl="3">
              <a:spcAft>
                <a:spcPts val="600"/>
              </a:spcAft>
            </a:pPr>
            <a:r>
              <a:rPr lang="fr-FR" sz="1000" b="1" u="sng" dirty="0">
                <a:solidFill>
                  <a:schemeClr val="accent1"/>
                </a:solidFill>
              </a:rPr>
              <a:t>Connecteur J1 </a:t>
            </a:r>
            <a:r>
              <a:rPr lang="fr-FR" sz="1000" dirty="0">
                <a:solidFill>
                  <a:schemeClr val="accent1"/>
                </a:solidFill>
              </a:rPr>
              <a:t>: Interface des données RS422 depuis la GEONYX-M vers les abonnés du bord (i.e. SIMRAD).</a:t>
            </a:r>
          </a:p>
          <a:p>
            <a:pPr lvl="3">
              <a:spcAft>
                <a:spcPts val="600"/>
              </a:spcAft>
            </a:pPr>
            <a:r>
              <a:rPr lang="fr-FR" sz="1000" b="1" u="sng" dirty="0">
                <a:solidFill>
                  <a:schemeClr val="accent1"/>
                </a:solidFill>
              </a:rPr>
              <a:t>Connecteur J2</a:t>
            </a:r>
            <a:r>
              <a:rPr lang="fr-FR" sz="1000" u="sng" dirty="0">
                <a:solidFill>
                  <a:schemeClr val="accent1"/>
                </a:solidFill>
              </a:rPr>
              <a:t> </a:t>
            </a:r>
            <a:r>
              <a:rPr lang="fr-FR" sz="1000" dirty="0">
                <a:solidFill>
                  <a:schemeClr val="accent1"/>
                </a:solidFill>
              </a:rPr>
              <a:t>: Interface Ethernet (100 BASE-T) + liaison série du Kit UPS vers tablette GETAC.</a:t>
            </a:r>
          </a:p>
          <a:p>
            <a:pPr lvl="3">
              <a:spcAft>
                <a:spcPts val="600"/>
              </a:spcAft>
            </a:pPr>
            <a:r>
              <a:rPr lang="fr-FR" sz="1000" b="1" u="sng" dirty="0">
                <a:solidFill>
                  <a:schemeClr val="accent1"/>
                </a:solidFill>
              </a:rPr>
              <a:t>Connecteur J3 </a:t>
            </a:r>
            <a:r>
              <a:rPr lang="fr-FR" sz="1000" dirty="0">
                <a:solidFill>
                  <a:schemeClr val="accent1"/>
                </a:solidFill>
              </a:rPr>
              <a:t>: Alimentation 24Vdc du Bateau </a:t>
            </a:r>
            <a:r>
              <a:rPr lang="fr-FR" sz="1000" b="1" dirty="0">
                <a:solidFill>
                  <a:schemeClr val="accent1"/>
                </a:solidFill>
              </a:rPr>
              <a:t>ou</a:t>
            </a:r>
            <a:r>
              <a:rPr lang="fr-FR" sz="1000" dirty="0">
                <a:solidFill>
                  <a:schemeClr val="accent1"/>
                </a:solidFill>
              </a:rPr>
              <a:t> Recharge des batteries sur secteur via chargeur AC/DC.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Les connecteurs utilisés sur le caisson sont en Bronze Marine, conçus pour tenir des environnements salin sévères (corrosion).</a:t>
            </a:r>
          </a:p>
          <a:p>
            <a:pPr lvl="4"/>
            <a:r>
              <a:rPr lang="fr-FR" sz="1000" b="1" dirty="0">
                <a:solidFill>
                  <a:schemeClr val="accent1"/>
                </a:solidFill>
              </a:rPr>
              <a:t>Le 1er système de série livré à ALFUSCO pour l’exercice interarmées ORION qui débutera en Février 2023 a été réalisé avec des connecteurs en Nickel Cadmium pour réduire le délais de réalisation et pouvoir livrer le système à temps.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>
              <a:spcAft>
                <a:spcPts val="600"/>
              </a:spcAft>
            </a:pPr>
            <a:endParaRPr lang="fr-FR" sz="1000" b="1" dirty="0">
              <a:solidFill>
                <a:schemeClr val="accent1"/>
              </a:solidFill>
            </a:endParaRPr>
          </a:p>
          <a:p>
            <a:pPr lvl="3">
              <a:spcAft>
                <a:spcPts val="600"/>
              </a:spcAft>
            </a:pP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412368" y="4876192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532725" y="3151279"/>
            <a:ext cx="2520000" cy="1092959"/>
            <a:chOff x="503238" y="2948198"/>
            <a:chExt cx="2158104" cy="93600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45" y="2948198"/>
              <a:ext cx="483097" cy="9360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/>
            <a:srcRect r="6715"/>
            <a:stretch/>
          </p:blipFill>
          <p:spPr>
            <a:xfrm>
              <a:off x="503238" y="3342276"/>
              <a:ext cx="1152129" cy="53568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/>
            <a:srcRect r="-3157"/>
            <a:stretch/>
          </p:blipFill>
          <p:spPr>
            <a:xfrm>
              <a:off x="1624132" y="2948198"/>
              <a:ext cx="571603" cy="9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3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60362"/>
          </a:xfrm>
        </p:spPr>
        <p:txBody>
          <a:bodyPr/>
          <a:lstStyle/>
          <a:p>
            <a:r>
              <a:rPr lang="fr-FR"/>
              <a:t>Plaque d’interface pour ECUME	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8" name="Espace réservé du contenu 11"/>
          <p:cNvSpPr>
            <a:spLocks noGrp="1"/>
          </p:cNvSpPr>
          <p:nvPr>
            <p:ph idx="1"/>
          </p:nvPr>
        </p:nvSpPr>
        <p:spPr>
          <a:xfrm>
            <a:off x="287151" y="879450"/>
            <a:ext cx="5758692" cy="3837162"/>
          </a:xfrm>
        </p:spPr>
        <p:txBody>
          <a:bodyPr/>
          <a:lstStyle/>
          <a:p>
            <a:pPr lvl="2"/>
            <a:r>
              <a:rPr lang="fr-FR" sz="1000" b="1" u="sng">
                <a:solidFill>
                  <a:schemeClr val="accent1"/>
                </a:solidFill>
              </a:rPr>
              <a:t>Interface mécanique ECUME - Système de fixation et de centrage</a:t>
            </a:r>
            <a:r>
              <a:rPr lang="fr-FR" sz="1000" b="1">
                <a:solidFill>
                  <a:schemeClr val="accent1"/>
                </a:solidFill>
              </a:rPr>
              <a:t> </a:t>
            </a:r>
            <a:r>
              <a:rPr lang="fr-FR" sz="1000">
                <a:solidFill>
                  <a:schemeClr val="accent1"/>
                </a:solidFill>
              </a:rPr>
              <a:t>: </a:t>
            </a:r>
          </a:p>
          <a:p>
            <a:pPr lvl="3"/>
            <a:r>
              <a:rPr lang="fr-FR" sz="900">
                <a:solidFill>
                  <a:schemeClr val="accent1"/>
                </a:solidFill>
              </a:rPr>
              <a:t>Plaque en INOX 316L pour ancrage sur rails </a:t>
            </a:r>
            <a:r>
              <a:rPr lang="fr-FR" sz="900" err="1">
                <a:solidFill>
                  <a:schemeClr val="accent1"/>
                </a:solidFill>
              </a:rPr>
              <a:t>aéro</a:t>
            </a:r>
            <a:r>
              <a:rPr lang="fr-FR" sz="900">
                <a:solidFill>
                  <a:schemeClr val="accent1"/>
                </a:solidFill>
              </a:rPr>
              <a:t> de l’ECUME</a:t>
            </a:r>
          </a:p>
          <a:p>
            <a:pPr lvl="3"/>
            <a:r>
              <a:rPr lang="fr-FR" sz="900">
                <a:solidFill>
                  <a:schemeClr val="accent1"/>
                </a:solidFill>
              </a:rPr>
              <a:t>Six (6) perçages M12 pour fixation de la plaque sur trois (3) rails de type « </a:t>
            </a:r>
            <a:r>
              <a:rPr lang="fr-FR" sz="900" err="1">
                <a:solidFill>
                  <a:schemeClr val="accent1"/>
                </a:solidFill>
              </a:rPr>
              <a:t>aéro</a:t>
            </a:r>
            <a:r>
              <a:rPr lang="fr-FR" sz="900">
                <a:solidFill>
                  <a:schemeClr val="accent1"/>
                </a:solidFill>
              </a:rPr>
              <a:t> » à l’arrière du poste de pilotage de l’ECUME. (Patron en bois testé à bord 04/2022 pour vérifier le centrage)</a:t>
            </a:r>
          </a:p>
          <a:p>
            <a:pPr marL="468000" lvl="4" indent="0">
              <a:buNone/>
            </a:pPr>
            <a:r>
              <a:rPr lang="fr-FR" sz="900">
                <a:solidFill>
                  <a:schemeClr val="accent1"/>
                </a:solidFill>
              </a:rPr>
              <a:t>			</a:t>
            </a: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lvl="3"/>
            <a:endParaRPr lang="fr-FR" sz="90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r>
              <a:rPr lang="fr-FR" sz="900">
                <a:solidFill>
                  <a:schemeClr val="accent1"/>
                </a:solidFill>
              </a:rPr>
              <a:t>			</a:t>
            </a:r>
          </a:p>
          <a:p>
            <a:pPr marL="468000" lvl="4" indent="0">
              <a:buNone/>
            </a:pPr>
            <a:r>
              <a:rPr lang="fr-FR" sz="900">
                <a:solidFill>
                  <a:schemeClr val="accent1"/>
                </a:solidFill>
              </a:rPr>
              <a:t>			</a:t>
            </a:r>
          </a:p>
          <a:p>
            <a:pPr marL="468000" lvl="4" indent="0">
              <a:buNone/>
            </a:pPr>
            <a:r>
              <a:rPr lang="fr-FR" sz="900">
                <a:solidFill>
                  <a:schemeClr val="accent1"/>
                </a:solidFill>
              </a:rPr>
              <a:t>			Rails de fixation type </a:t>
            </a:r>
            <a:r>
              <a:rPr lang="fr-FR" sz="900" err="1">
                <a:solidFill>
                  <a:schemeClr val="accent1"/>
                </a:solidFill>
              </a:rPr>
              <a:t>aéro</a:t>
            </a:r>
            <a:endParaRPr lang="fr-FR" sz="90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900">
              <a:solidFill>
                <a:schemeClr val="accent1"/>
              </a:solidFill>
            </a:endParaRPr>
          </a:p>
          <a:p>
            <a:pPr marL="468000" lvl="4" indent="0">
              <a:buNone/>
            </a:pPr>
            <a:endParaRPr lang="fr-FR" sz="900">
              <a:solidFill>
                <a:schemeClr val="accent1"/>
              </a:solidFill>
            </a:endParaRPr>
          </a:p>
          <a:p>
            <a:pPr lvl="3"/>
            <a:r>
              <a:rPr lang="fr-FR" sz="900">
                <a:solidFill>
                  <a:schemeClr val="accent1"/>
                </a:solidFill>
              </a:rPr>
              <a:t>Le caisson étanche sera assemblé sur cette plaque à l’aide d’un système de fixation à base de 4x Grenouillères à ressort haute résistance. </a:t>
            </a:r>
          </a:p>
          <a:p>
            <a:pPr lvl="3"/>
            <a:r>
              <a:rPr lang="fr-FR" sz="900">
                <a:solidFill>
                  <a:schemeClr val="accent1"/>
                </a:solidFill>
              </a:rPr>
              <a:t>4x Pions de centrages seront également présents sur la plaque pour assurer le centrage du caisson. </a:t>
            </a:r>
          </a:p>
          <a:p>
            <a:pPr lvl="3"/>
            <a:r>
              <a:rPr lang="fr-FR" sz="900">
                <a:solidFill>
                  <a:schemeClr val="accent1"/>
                </a:solidFill>
              </a:rPr>
              <a:t>2x pontets en INOX pour assurer en back-up le maintient en position de la caisse via des sangles d’arrimage (passées dans les poignées de la caisse) au cas où une des 4 grenouillères cèderait. </a:t>
            </a:r>
            <a:endParaRPr lang="fr-FR" sz="900">
              <a:solidFill>
                <a:srgbClr val="FF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83568" y="1635646"/>
            <a:ext cx="3429284" cy="1920000"/>
            <a:chOff x="683568" y="1803878"/>
            <a:chExt cx="3429284" cy="1920000"/>
          </a:xfrm>
        </p:grpSpPr>
        <p:grpSp>
          <p:nvGrpSpPr>
            <p:cNvPr id="22" name="Groupe 21"/>
            <p:cNvGrpSpPr/>
            <p:nvPr/>
          </p:nvGrpSpPr>
          <p:grpSpPr>
            <a:xfrm>
              <a:off x="683568" y="1803878"/>
              <a:ext cx="1800000" cy="1920000"/>
              <a:chOff x="683568" y="1707654"/>
              <a:chExt cx="1800000" cy="1920000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3"/>
              <a:srcRect l="7510" t="10912" r="2481" b="17080"/>
              <a:stretch/>
            </p:blipFill>
            <p:spPr>
              <a:xfrm>
                <a:off x="683568" y="1707654"/>
                <a:ext cx="1800000" cy="1920000"/>
              </a:xfrm>
              <a:prstGeom prst="rect">
                <a:avLst/>
              </a:prstGeom>
            </p:spPr>
          </p:pic>
          <p:sp>
            <p:nvSpPr>
              <p:cNvPr id="4" name="Ellipse 3"/>
              <p:cNvSpPr/>
              <p:nvPr/>
            </p:nvSpPr>
            <p:spPr>
              <a:xfrm>
                <a:off x="2240813" y="2067694"/>
                <a:ext cx="170947" cy="17094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1560156" y="2059679"/>
                <a:ext cx="170947" cy="17094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838420" y="1982220"/>
                <a:ext cx="170947" cy="17094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2265417" y="3219822"/>
                <a:ext cx="170947" cy="17094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1563966" y="3219822"/>
                <a:ext cx="170947" cy="17094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800653" y="3264899"/>
                <a:ext cx="170947" cy="17094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 flipH="1">
              <a:off x="1691680" y="3532070"/>
              <a:ext cx="1296145" cy="1490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923893" y="3540085"/>
              <a:ext cx="2054911" cy="766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>
              <a:off x="2326286" y="3537819"/>
              <a:ext cx="661539" cy="15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2018" y="2122204"/>
              <a:ext cx="640834" cy="703661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8026" y="2310649"/>
              <a:ext cx="640834" cy="703661"/>
            </a:xfrm>
            <a:prstGeom prst="rect">
              <a:avLst/>
            </a:prstGeom>
          </p:spPr>
        </p:pic>
        <p:cxnSp>
          <p:nvCxnSpPr>
            <p:cNvPr id="36" name="Connecteur droit avec flèche 35"/>
            <p:cNvCxnSpPr>
              <a:stCxn id="35" idx="1"/>
              <a:endCxn id="4" idx="5"/>
            </p:cNvCxnSpPr>
            <p:nvPr/>
          </p:nvCxnSpPr>
          <p:spPr>
            <a:xfrm flipH="1" flipV="1">
              <a:off x="2386725" y="2309830"/>
              <a:ext cx="631301" cy="3526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>
              <a:stCxn id="35" idx="1"/>
              <a:endCxn id="18" idx="7"/>
            </p:cNvCxnSpPr>
            <p:nvPr/>
          </p:nvCxnSpPr>
          <p:spPr>
            <a:xfrm flipH="1">
              <a:off x="2411329" y="2662480"/>
              <a:ext cx="606697" cy="67860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509" y="170711"/>
            <a:ext cx="2520000" cy="2419146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756146" y="2697781"/>
            <a:ext cx="3371074" cy="1922642"/>
            <a:chOff x="5737430" y="2996425"/>
            <a:chExt cx="3371074" cy="1922642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85" b="98540" l="1443" r="100000"/>
                      </a14:imgEffect>
                    </a14:imgLayer>
                  </a14:imgProps>
                </a:ext>
              </a:extLst>
            </a:blip>
            <a:srcRect l="2951" t="3576"/>
            <a:stretch/>
          </p:blipFill>
          <p:spPr>
            <a:xfrm>
              <a:off x="5737430" y="3026847"/>
              <a:ext cx="3371074" cy="1892220"/>
            </a:xfrm>
            <a:prstGeom prst="rect">
              <a:avLst/>
            </a:prstGeom>
          </p:spPr>
        </p:pic>
        <p:sp>
          <p:nvSpPr>
            <p:cNvPr id="25" name="Ellipse 24"/>
            <p:cNvSpPr/>
            <p:nvPr/>
          </p:nvSpPr>
          <p:spPr>
            <a:xfrm>
              <a:off x="7009273" y="4019295"/>
              <a:ext cx="504056" cy="56027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242012" y="3328696"/>
              <a:ext cx="504055" cy="57545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7381372" y="2996425"/>
              <a:ext cx="504055" cy="57545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8161401" y="3692822"/>
              <a:ext cx="504056" cy="56027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3412368" y="4876192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</p:spTree>
    <p:extLst>
      <p:ext uri="{BB962C8B-B14F-4D97-AF65-F5344CB8AC3E}">
        <p14:creationId xmlns:p14="http://schemas.microsoft.com/office/powerpoint/2010/main" val="35749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38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60362"/>
          </a:xfrm>
        </p:spPr>
        <p:txBody>
          <a:bodyPr/>
          <a:lstStyle/>
          <a:p>
            <a:r>
              <a:rPr lang="fr-FR"/>
              <a:t>Caisson NAZDAC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8" name="Espace réservé du contenu 11"/>
          <p:cNvSpPr>
            <a:spLocks noGrp="1"/>
          </p:cNvSpPr>
          <p:nvPr>
            <p:ph idx="1"/>
          </p:nvPr>
        </p:nvSpPr>
        <p:spPr>
          <a:xfrm>
            <a:off x="287151" y="771526"/>
            <a:ext cx="5169945" cy="3600424"/>
          </a:xfrm>
        </p:spPr>
        <p:txBody>
          <a:bodyPr/>
          <a:lstStyle/>
          <a:p>
            <a:pPr lvl="2"/>
            <a:r>
              <a:rPr lang="fr-FR" b="1" u="sng" dirty="0">
                <a:solidFill>
                  <a:schemeClr val="accent1"/>
                </a:solidFill>
              </a:rPr>
              <a:t>Description Technique caisson NAZDAC</a:t>
            </a:r>
            <a:r>
              <a:rPr lang="fr-FR" b="1" dirty="0">
                <a:solidFill>
                  <a:schemeClr val="accent1"/>
                </a:solidFill>
              </a:rPr>
              <a:t> :</a:t>
            </a:r>
            <a:endParaRPr lang="fr-FR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Une Caisse étanche réalisée en Résine M1F1 et Fibres de verre (IP67)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Couleur Noire RAL 9005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8x Butée de coin en Caoutchouc noir (90 SHORES)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12x Grenouillères haute résistance pour fermeture du couvercle/caisse &amp; fixation sur plaque d’interface ECUME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Tenues aux environnement CEM :</a:t>
            </a:r>
          </a:p>
          <a:p>
            <a:pPr lvl="4"/>
            <a:r>
              <a:rPr lang="fr-FR" sz="1000" dirty="0">
                <a:solidFill>
                  <a:schemeClr val="accent1"/>
                </a:solidFill>
              </a:rPr>
              <a:t>Joint blindé conducteur pour blindage CEM</a:t>
            </a:r>
          </a:p>
          <a:p>
            <a:pPr lvl="4"/>
            <a:r>
              <a:rPr lang="fr-FR" sz="1000" dirty="0" err="1">
                <a:solidFill>
                  <a:schemeClr val="accent1"/>
                </a:solidFill>
              </a:rPr>
              <a:t>Shoopage</a:t>
            </a:r>
            <a:r>
              <a:rPr lang="fr-FR" sz="1000" dirty="0">
                <a:solidFill>
                  <a:schemeClr val="accent1"/>
                </a:solidFill>
              </a:rPr>
              <a:t> du couvercle et de la caisse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Etanchéité assurée pour un niveau IP67 (résistance à l’immersion temporaire &lt; 1m)</a:t>
            </a:r>
          </a:p>
          <a:p>
            <a:pPr lvl="3"/>
            <a:endParaRPr lang="fr-FR" sz="9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Mousse de protection pour amortissement des vibrations/chocs ainsi que du calage du pack Batteries UPS</a:t>
            </a:r>
          </a:p>
          <a:p>
            <a:pPr lvl="3"/>
            <a:endParaRPr lang="fr-FR" sz="1000" dirty="0">
              <a:solidFill>
                <a:schemeClr val="accent1"/>
              </a:solidFill>
            </a:endParaRPr>
          </a:p>
          <a:p>
            <a:pPr lvl="3"/>
            <a:r>
              <a:rPr lang="fr-FR" sz="1000" dirty="0">
                <a:solidFill>
                  <a:schemeClr val="accent1"/>
                </a:solidFill>
              </a:rPr>
              <a:t>Mousse de protection pour amortissement des vibrations/chocs de l’électronique UPS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702" y="13041"/>
            <a:ext cx="864096" cy="8158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3943999"/>
            <a:ext cx="2258535" cy="10403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20"/>
                    </a14:imgEffect>
                  </a14:imgLayer>
                </a14:imgProps>
              </a:ext>
            </a:extLst>
          </a:blip>
          <a:srcRect l="4677"/>
          <a:stretch/>
        </p:blipFill>
        <p:spPr>
          <a:xfrm>
            <a:off x="3741402" y="4011711"/>
            <a:ext cx="1555149" cy="11317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026" t="1176" r="3963" b="1332"/>
          <a:stretch/>
        </p:blipFill>
        <p:spPr>
          <a:xfrm>
            <a:off x="7524328" y="1131208"/>
            <a:ext cx="1584176" cy="13819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2" b="98291" l="558" r="99721"/>
                    </a14:imgEffect>
                  </a14:imgLayer>
                </a14:imgProps>
              </a:ext>
            </a:extLst>
          </a:blip>
          <a:srcRect l="4001" t="3440" r="1989"/>
          <a:stretch/>
        </p:blipFill>
        <p:spPr>
          <a:xfrm>
            <a:off x="5436096" y="891951"/>
            <a:ext cx="1940446" cy="17337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667" y="2312463"/>
            <a:ext cx="3183837" cy="2555999"/>
          </a:xfrm>
          <a:prstGeom prst="rect">
            <a:avLst/>
          </a:prstGeom>
        </p:spPr>
      </p:pic>
      <p:sp>
        <p:nvSpPr>
          <p:cNvPr id="1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039290" y="4803997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529763" y="28537"/>
            <a:ext cx="16935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>
                <a:solidFill>
                  <a:srgbClr val="002060"/>
                </a:solidFill>
              </a:rPr>
              <a:t>Caisson dimensions HT</a:t>
            </a:r>
          </a:p>
          <a:p>
            <a:pPr algn="r"/>
            <a:r>
              <a:rPr lang="fr-FR" sz="900" b="1" dirty="0">
                <a:solidFill>
                  <a:srgbClr val="002060"/>
                </a:solidFill>
              </a:rPr>
              <a:t>Largeur = 538 mm</a:t>
            </a:r>
          </a:p>
          <a:p>
            <a:pPr algn="r"/>
            <a:r>
              <a:rPr lang="fr-FR" sz="900" b="1" dirty="0">
                <a:solidFill>
                  <a:srgbClr val="002060"/>
                </a:solidFill>
              </a:rPr>
              <a:t>Hauteur = 300 mm</a:t>
            </a:r>
          </a:p>
          <a:p>
            <a:pPr algn="r"/>
            <a:r>
              <a:rPr lang="fr-FR" sz="900" b="1" dirty="0">
                <a:solidFill>
                  <a:srgbClr val="002060"/>
                </a:solidFill>
              </a:rPr>
              <a:t>Profondeur = 415 mm</a:t>
            </a:r>
          </a:p>
          <a:p>
            <a:pPr algn="r"/>
            <a:r>
              <a:rPr lang="fr-FR" sz="900" b="1" dirty="0">
                <a:solidFill>
                  <a:srgbClr val="002060"/>
                </a:solidFill>
              </a:rPr>
              <a:t>Poids : 29kg</a:t>
            </a:r>
          </a:p>
        </p:txBody>
      </p:sp>
    </p:spTree>
    <p:extLst>
      <p:ext uri="{BB962C8B-B14F-4D97-AF65-F5344CB8AC3E}">
        <p14:creationId xmlns:p14="http://schemas.microsoft.com/office/powerpoint/2010/main" val="19104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03238" y="411164"/>
            <a:ext cx="8389937" cy="360362"/>
          </a:xfrm>
        </p:spPr>
        <p:txBody>
          <a:bodyPr/>
          <a:lstStyle/>
          <a:p>
            <a:r>
              <a:rPr lang="fr-FR"/>
              <a:t>Caisson NAZDAC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Espace réservé du contenu 11"/>
          <p:cNvSpPr>
            <a:spLocks noGrp="1"/>
          </p:cNvSpPr>
          <p:nvPr>
            <p:ph idx="1"/>
          </p:nvPr>
        </p:nvSpPr>
        <p:spPr>
          <a:xfrm>
            <a:off x="287151" y="854274"/>
            <a:ext cx="7658463" cy="3492500"/>
          </a:xfrm>
        </p:spPr>
        <p:txBody>
          <a:bodyPr/>
          <a:lstStyle/>
          <a:p>
            <a:pPr lvl="2"/>
            <a:r>
              <a:rPr lang="fr-FR" sz="1000" b="1" u="sng" dirty="0">
                <a:solidFill>
                  <a:schemeClr val="accent1"/>
                </a:solidFill>
              </a:rPr>
              <a:t>Visualisation 3D de l’intérieur du caisson</a:t>
            </a:r>
            <a:r>
              <a:rPr lang="fr-FR" sz="1000" b="1" dirty="0">
                <a:solidFill>
                  <a:schemeClr val="accent1"/>
                </a:solidFill>
              </a:rPr>
              <a:t> : Sans le câblage / sans couvercle et ses deux antennes GPS </a:t>
            </a:r>
            <a:endParaRPr lang="fr-FR" sz="1000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81456"/>
            <a:ext cx="1080120" cy="101977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90" y1="6309" x2="5089" y2="93586"/>
                        <a14:foregroundMark x1="6602" y1="92955" x2="94773" y2="93901"/>
                        <a14:foregroundMark x1="94911" y1="92534" x2="90509" y2="3575"/>
                        <a14:foregroundMark x1="12930" y1="85489" x2="83769" y2="83912"/>
                        <a14:foregroundMark x1="87070" y1="76446" x2="11279" y2="66246"/>
                        <a14:foregroundMark x1="79917" y1="84437" x2="83906" y2="21451"/>
                        <a14:foregroundMark x1="18982" y1="20505" x2="25997" y2="72766"/>
                        <a14:foregroundMark x1="75653" y1="34700" x2="76204" y2="69295"/>
                        <a14:foregroundMark x1="29023" y1="79495" x2="36176" y2="71399"/>
                        <a14:foregroundMark x1="49381" y1="28496" x2="65337" y2="36803"/>
                        <a14:foregroundMark x1="20908" y1="13039" x2="80330" y2="15668"/>
                        <a14:backgroundMark x1="22283" y1="9043" x2="75378" y2="7992"/>
                        <a14:backgroundMark x1="79367" y1="9043" x2="78680" y2="5152"/>
                        <a14:backgroundMark x1="17744" y1="9253" x2="23659" y2="6519"/>
                        <a14:backgroundMark x1="6602" y1="52576" x2="6052" y2="59411"/>
                      </a14:backgroundRemoval>
                    </a14:imgEffect>
                  </a14:imgLayer>
                </a14:imgProps>
              </a:ext>
            </a:extLst>
          </a:blip>
          <a:srcRect b="1293"/>
          <a:stretch/>
        </p:blipFill>
        <p:spPr>
          <a:xfrm>
            <a:off x="3315834" y="1159383"/>
            <a:ext cx="2520000" cy="32538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84" y="1170070"/>
            <a:ext cx="2520000" cy="323248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216" y1="4110" x2="8391" y2="93783"/>
                        <a14:foregroundMark x1="7840" y1="92940" x2="91609" y2="92940"/>
                        <a14:foregroundMark x1="90784" y1="94731" x2="90922" y2="6533"/>
                        <a14:foregroundMark x1="36314" y1="6112" x2="59560" y2="5796"/>
                        <a14:foregroundMark x1="24484" y1="30558" x2="33975" y2="49420"/>
                        <a14:foregroundMark x1="20908" y1="91149" x2="31774" y2="74183"/>
                        <a14:foregroundMark x1="33838" y1="65859" x2="83631" y2="84089"/>
                        <a14:foregroundMark x1="77029" y1="67229" x2="81843" y2="46891"/>
                        <a14:foregroundMark x1="88721" y1="58061" x2="93810" y2="58061"/>
                        <a14:foregroundMark x1="88721" y1="49315" x2="93810" y2="49104"/>
                        <a14:foregroundMark x1="3439" y1="17914" x2="3714" y2="24025"/>
                        <a14:foregroundMark x1="5915" y1="22234" x2="5915" y2="25817"/>
                        <a14:foregroundMark x1="5227" y1="77766" x2="4814" y2="71128"/>
                        <a14:foregroundMark x1="3026" y1="77661" x2="2751" y2="71338"/>
                        <a14:foregroundMark x1="90096" y1="79768" x2="95186" y2="71970"/>
                        <a14:foregroundMark x1="90096" y1="22972" x2="95461" y2="25290"/>
                        <a14:foregroundMark x1="91472" y1="31296" x2="95186" y2="30453"/>
                        <a14:foregroundMark x1="90371" y1="37197" x2="95598" y2="36354"/>
                        <a14:foregroundMark x1="88996" y1="42677" x2="95461" y2="42150"/>
                      </a14:backgroundRemoval>
                    </a14:imgEffect>
                  </a14:imgLayer>
                </a14:imgProps>
              </a:ext>
            </a:extLst>
          </a:blip>
          <a:srcRect t="1" b="772"/>
          <a:stretch/>
        </p:blipFill>
        <p:spPr>
          <a:xfrm>
            <a:off x="6228184" y="1154257"/>
            <a:ext cx="2520000" cy="32641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23404" y="2107704"/>
            <a:ext cx="741040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rgbClr val="FFFF00"/>
                </a:solidFill>
              </a:rPr>
              <a:t>GEONYX-M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7624" y="2704555"/>
            <a:ext cx="741040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rgbClr val="FFFF00"/>
                </a:solidFill>
              </a:rPr>
              <a:t>GEONYX-M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7469" y="2098050"/>
            <a:ext cx="778187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rgbClr val="FFFF00"/>
                </a:solidFill>
              </a:rPr>
              <a:t>VersaSync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44208" y="2718534"/>
            <a:ext cx="669032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rgbClr val="FFFF00"/>
                </a:solidFill>
              </a:rPr>
              <a:t>Batteries</a:t>
            </a:r>
          </a:p>
        </p:txBody>
      </p:sp>
      <p:cxnSp>
        <p:nvCxnSpPr>
          <p:cNvPr id="9" name="Connecteur droit avec flèche 8"/>
          <p:cNvCxnSpPr>
            <a:stCxn id="21" idx="0"/>
          </p:cNvCxnSpPr>
          <p:nvPr/>
        </p:nvCxnSpPr>
        <p:spPr>
          <a:xfrm flipH="1" flipV="1">
            <a:off x="6695104" y="2283718"/>
            <a:ext cx="83620" cy="4348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1" idx="2"/>
          </p:cNvCxnSpPr>
          <p:nvPr/>
        </p:nvCxnSpPr>
        <p:spPr>
          <a:xfrm flipH="1">
            <a:off x="6732240" y="2904202"/>
            <a:ext cx="46484" cy="38762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100392" y="1483965"/>
            <a:ext cx="345420" cy="17358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7181185" y="2600524"/>
            <a:ext cx="830302" cy="257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rgbClr val="FFFF00"/>
                </a:solidFill>
              </a:rPr>
              <a:t>Electronique </a:t>
            </a:r>
          </a:p>
          <a:p>
            <a:pPr algn="ctr"/>
            <a:r>
              <a:rPr lang="fr-FR" sz="800" b="1">
                <a:solidFill>
                  <a:srgbClr val="FFFF00"/>
                </a:solidFill>
              </a:rPr>
              <a:t>UPS</a:t>
            </a:r>
          </a:p>
        </p:txBody>
      </p:sp>
      <p:cxnSp>
        <p:nvCxnSpPr>
          <p:cNvPr id="31" name="Connecteur droit avec flèche 30"/>
          <p:cNvCxnSpPr>
            <a:stCxn id="30" idx="0"/>
            <a:endCxn id="29" idx="1"/>
          </p:cNvCxnSpPr>
          <p:nvPr/>
        </p:nvCxnSpPr>
        <p:spPr>
          <a:xfrm flipV="1">
            <a:off x="7596336" y="2351894"/>
            <a:ext cx="504056" cy="24863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30" idx="2"/>
            <a:endCxn id="40" idx="0"/>
          </p:cNvCxnSpPr>
          <p:nvPr/>
        </p:nvCxnSpPr>
        <p:spPr>
          <a:xfrm flipH="1">
            <a:off x="7390432" y="2858200"/>
            <a:ext cx="205904" cy="33444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13239" y="3192645"/>
            <a:ext cx="554385" cy="8912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1231436" y="4341871"/>
            <a:ext cx="864096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</a:rPr>
              <a:t>Vue de Droite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085620" y="4341871"/>
            <a:ext cx="980429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</a:rPr>
              <a:t>Vue de Gauche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97969" y="4341871"/>
            <a:ext cx="980429" cy="18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>
                <a:solidFill>
                  <a:schemeClr val="tx1"/>
                </a:solidFill>
              </a:rPr>
              <a:t>Vue de Dessus</a:t>
            </a:r>
          </a:p>
        </p:txBody>
      </p:sp>
      <p:sp>
        <p:nvSpPr>
          <p:cNvPr id="5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03239" y="4803997"/>
            <a:ext cx="2412577" cy="144391"/>
          </a:xfrm>
        </p:spPr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4943581" y="4758511"/>
            <a:ext cx="3002033" cy="17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solidFill>
                  <a:schemeClr val="tx1"/>
                </a:solidFill>
              </a:rPr>
              <a:t>© Image 3D issue de la société BRC (fournisseur du caisson) </a:t>
            </a:r>
          </a:p>
        </p:txBody>
      </p:sp>
    </p:spTree>
    <p:extLst>
      <p:ext uri="{BB962C8B-B14F-4D97-AF65-F5344CB8AC3E}">
        <p14:creationId xmlns:p14="http://schemas.microsoft.com/office/powerpoint/2010/main" val="8750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Jour/mois/année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ARCHITECTURE Détaillée du système NAZDAC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850432" y="265325"/>
            <a:ext cx="585664" cy="1180699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250825" y="1152525"/>
            <a:ext cx="3889375" cy="3132138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B17377-D37C-DA7F-D653-BEFEDCFE2D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Safran Electronic &amp; Defense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1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re de la présentation">
  <a:themeElements>
    <a:clrScheme name="Safran_PPT">
      <a:dk1>
        <a:srgbClr val="000000"/>
      </a:dk1>
      <a:lt1>
        <a:sysClr val="window" lastClr="FFFFFF"/>
      </a:lt1>
      <a:dk2>
        <a:srgbClr val="00839B"/>
      </a:dk2>
      <a:lt2>
        <a:srgbClr val="4EC1E0"/>
      </a:lt2>
      <a:accent1>
        <a:srgbClr val="014491"/>
      </a:accent1>
      <a:accent2>
        <a:srgbClr val="525668"/>
      </a:accent2>
      <a:accent3>
        <a:srgbClr val="7E9BC0"/>
      </a:accent3>
      <a:accent4>
        <a:srgbClr val="FF5000"/>
      </a:accent4>
      <a:accent5>
        <a:srgbClr val="42683C"/>
      </a:accent5>
      <a:accent6>
        <a:srgbClr val="00C18B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9" id="{F50A6213-7E32-9244-9BA5-D308488922A7}" vid="{BE196BF0-08DE-7D4D-AE38-DA6025B9E78F}"/>
    </a:ext>
  </a:extLst>
</a:theme>
</file>

<file path=ppt/theme/theme2.xml><?xml version="1.0" encoding="utf-8"?>
<a:theme xmlns:a="http://schemas.openxmlformats.org/drawingml/2006/main" name="SAFRAN_Orange">
  <a:themeElements>
    <a:clrScheme name="Safran_PPT">
      <a:dk1>
        <a:srgbClr val="000000"/>
      </a:dk1>
      <a:lt1>
        <a:sysClr val="window" lastClr="FFFFFF"/>
      </a:lt1>
      <a:dk2>
        <a:srgbClr val="00839B"/>
      </a:dk2>
      <a:lt2>
        <a:srgbClr val="4EC1E0"/>
      </a:lt2>
      <a:accent1>
        <a:srgbClr val="014491"/>
      </a:accent1>
      <a:accent2>
        <a:srgbClr val="525668"/>
      </a:accent2>
      <a:accent3>
        <a:srgbClr val="7E9BC0"/>
      </a:accent3>
      <a:accent4>
        <a:srgbClr val="FF5000"/>
      </a:accent4>
      <a:accent5>
        <a:srgbClr val="42683C"/>
      </a:accent5>
      <a:accent6>
        <a:srgbClr val="00C18B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9" id="{F50A6213-7E32-9244-9BA5-D308488922A7}" vid="{10CD8BC5-1A38-AD4D-9C0E-322B80A1B96E}"/>
    </a:ext>
  </a:extLst>
</a:theme>
</file>

<file path=ppt/theme/theme3.xml><?xml version="1.0" encoding="utf-8"?>
<a:theme xmlns:a="http://schemas.openxmlformats.org/drawingml/2006/main" name="SAFRAN_Vert_foncé">
  <a:themeElements>
    <a:clrScheme name="Safran_PPT">
      <a:dk1>
        <a:srgbClr val="000000"/>
      </a:dk1>
      <a:lt1>
        <a:sysClr val="window" lastClr="FFFFFF"/>
      </a:lt1>
      <a:dk2>
        <a:srgbClr val="00839B"/>
      </a:dk2>
      <a:lt2>
        <a:srgbClr val="4EC1E0"/>
      </a:lt2>
      <a:accent1>
        <a:srgbClr val="014491"/>
      </a:accent1>
      <a:accent2>
        <a:srgbClr val="525668"/>
      </a:accent2>
      <a:accent3>
        <a:srgbClr val="7E9BC0"/>
      </a:accent3>
      <a:accent4>
        <a:srgbClr val="FF5000"/>
      </a:accent4>
      <a:accent5>
        <a:srgbClr val="42683C"/>
      </a:accent5>
      <a:accent6>
        <a:srgbClr val="00C18B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9" id="{F50A6213-7E32-9244-9BA5-D308488922A7}" vid="{9A260D65-04D7-F340-808E-D59B5547FE87}"/>
    </a:ext>
  </a:extLst>
</a:theme>
</file>

<file path=ppt/theme/theme4.xml><?xml version="1.0" encoding="utf-8"?>
<a:theme xmlns:a="http://schemas.openxmlformats.org/drawingml/2006/main" name="SAFRAN_Vert">
  <a:themeElements>
    <a:clrScheme name="Safran_PPT">
      <a:dk1>
        <a:srgbClr val="000000"/>
      </a:dk1>
      <a:lt1>
        <a:sysClr val="window" lastClr="FFFFFF"/>
      </a:lt1>
      <a:dk2>
        <a:srgbClr val="00839B"/>
      </a:dk2>
      <a:lt2>
        <a:srgbClr val="4EC1E0"/>
      </a:lt2>
      <a:accent1>
        <a:srgbClr val="014491"/>
      </a:accent1>
      <a:accent2>
        <a:srgbClr val="525668"/>
      </a:accent2>
      <a:accent3>
        <a:srgbClr val="7E9BC0"/>
      </a:accent3>
      <a:accent4>
        <a:srgbClr val="FF5000"/>
      </a:accent4>
      <a:accent5>
        <a:srgbClr val="42683C"/>
      </a:accent5>
      <a:accent6>
        <a:srgbClr val="00C18B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9" id="{F50A6213-7E32-9244-9BA5-D308488922A7}" vid="{04A912B5-13C6-FC45-A9BB-BD772B455636}"/>
    </a:ext>
  </a:extLst>
</a:theme>
</file>

<file path=ppt/theme/theme5.xml><?xml version="1.0" encoding="utf-8"?>
<a:theme xmlns:a="http://schemas.openxmlformats.org/drawingml/2006/main" name="SAFRAN_ELECTRONICS_DEFENSE">
  <a:themeElements>
    <a:clrScheme name="Safran_PPT">
      <a:dk1>
        <a:srgbClr val="000000"/>
      </a:dk1>
      <a:lt1>
        <a:sysClr val="window" lastClr="FFFFFF"/>
      </a:lt1>
      <a:dk2>
        <a:srgbClr val="00839B"/>
      </a:dk2>
      <a:lt2>
        <a:srgbClr val="4EC1E0"/>
      </a:lt2>
      <a:accent1>
        <a:srgbClr val="014491"/>
      </a:accent1>
      <a:accent2>
        <a:srgbClr val="525668"/>
      </a:accent2>
      <a:accent3>
        <a:srgbClr val="7E9BC0"/>
      </a:accent3>
      <a:accent4>
        <a:srgbClr val="FF5000"/>
      </a:accent4>
      <a:accent5>
        <a:srgbClr val="42683C"/>
      </a:accent5>
      <a:accent6>
        <a:srgbClr val="00C18B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9" id="{F50A6213-7E32-9244-9BA5-D308488922A7}" vid="{BE196BF0-08DE-7D4D-AE38-DA6025B9E78F}"/>
    </a:ext>
  </a:extLst>
</a:theme>
</file>

<file path=ppt/theme/theme6.xml><?xml version="1.0" encoding="utf-8"?>
<a:theme xmlns:a="http://schemas.openxmlformats.org/drawingml/2006/main" name="Masque_PPT_Safran_groupe_FR">
  <a:themeElements>
    <a:clrScheme name="Safran_PPT">
      <a:dk1>
        <a:srgbClr val="000000"/>
      </a:dk1>
      <a:lt1>
        <a:sysClr val="window" lastClr="FFFFFF"/>
      </a:lt1>
      <a:dk2>
        <a:srgbClr val="00839B"/>
      </a:dk2>
      <a:lt2>
        <a:srgbClr val="4EC1E0"/>
      </a:lt2>
      <a:accent1>
        <a:srgbClr val="014491"/>
      </a:accent1>
      <a:accent2>
        <a:srgbClr val="525668"/>
      </a:accent2>
      <a:accent3>
        <a:srgbClr val="7E9BC0"/>
      </a:accent3>
      <a:accent4>
        <a:srgbClr val="FF5000"/>
      </a:accent4>
      <a:accent5>
        <a:srgbClr val="42683C"/>
      </a:accent5>
      <a:accent6>
        <a:srgbClr val="00C18B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5" id="{33DB3FAE-8290-B94D-87C6-8CBB0660F742}" vid="{9FEBAFEE-789F-4B4B-A955-180A88C16476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090101453714BB4144A67E69B3AFA" ma:contentTypeVersion="16" ma:contentTypeDescription="Create a new document." ma:contentTypeScope="" ma:versionID="87ad3252bbae4bec9d1d2f26a2f47a58">
  <xsd:schema xmlns:xsd="http://www.w3.org/2001/XMLSchema" xmlns:xs="http://www.w3.org/2001/XMLSchema" xmlns:p="http://schemas.microsoft.com/office/2006/metadata/properties" xmlns:ns2="b1c0c840-d390-4884-9f3b-3a76ae3f81f1" xmlns:ns3="5799d172-1f62-4f6f-938a-f7a96753c53e" targetNamespace="http://schemas.microsoft.com/office/2006/metadata/properties" ma:root="true" ma:fieldsID="924caf9aa94c24b8070d3b77aa80b351" ns2:_="" ns3:_="">
    <xsd:import namespace="b1c0c840-d390-4884-9f3b-3a76ae3f81f1"/>
    <xsd:import namespace="5799d172-1f62-4f6f-938a-f7a96753c5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0c840-d390-4884-9f3b-3a76ae3f8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15f277-4f81-434e-89ec-d7890a298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9d172-1f62-4f6f-938a-f7a96753c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99de25-cb7d-4e87-8a9e-9f2a715d6504}" ma:internalName="TaxCatchAll" ma:showField="CatchAllData" ma:web="5799d172-1f62-4f6f-938a-f7a96753c5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99d172-1f62-4f6f-938a-f7a96753c53e" xsi:nil="true"/>
    <lcf76f155ced4ddcb4097134ff3c332f xmlns="b1c0c840-d390-4884-9f3b-3a76ae3f81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CCD4A2-9DE9-433A-BFA8-653E8C0631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c0c840-d390-4884-9f3b-3a76ae3f81f1"/>
    <ds:schemaRef ds:uri="5799d172-1f62-4f6f-938a-f7a96753c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389837-63E2-4E3C-8BBD-0CC490434CAA}">
  <ds:schemaRefs>
    <ds:schemaRef ds:uri="b1c0c840-d390-4884-9f3b-3a76ae3f81f1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5799d172-1f62-4f6f-938a-f7a96753c53e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BD8B2DF-57A2-4E98-AE5F-23800AFE4C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Titre de la présentation</Template>
  <TotalTime>0</TotalTime>
  <Words>5534</Words>
  <Application>Microsoft Office PowerPoint</Application>
  <PresentationFormat>Affichage à l'écran (16:9)</PresentationFormat>
  <Paragraphs>1025</Paragraphs>
  <Slides>67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67</vt:i4>
      </vt:variant>
    </vt:vector>
  </HeadingPairs>
  <TitlesOfParts>
    <vt:vector size="80" baseType="lpstr">
      <vt:lpstr>Arial</vt:lpstr>
      <vt:lpstr>Arial Black</vt:lpstr>
      <vt:lpstr>Calibri</vt:lpstr>
      <vt:lpstr>Segoe UI</vt:lpstr>
      <vt:lpstr>Segoe UI Black</vt:lpstr>
      <vt:lpstr>Wingdings</vt:lpstr>
      <vt:lpstr>Wingdings 2</vt:lpstr>
      <vt:lpstr>Titre de la présentation</vt:lpstr>
      <vt:lpstr>SAFRAN_Orange</vt:lpstr>
      <vt:lpstr>SAFRAN_Vert_foncé</vt:lpstr>
      <vt:lpstr>SAFRAN_Vert</vt:lpstr>
      <vt:lpstr>SAFRAN_ELECTRONICS_DEFENSE</vt:lpstr>
      <vt:lpstr>Masque_PPT_Safran_groupe_FR</vt:lpstr>
      <vt:lpstr>FORMATION NAZDAC alfusco &amp; SAFRAN PNT</vt:lpstr>
      <vt:lpstr>SOMMAIRE</vt:lpstr>
      <vt:lpstr>1</vt:lpstr>
      <vt:lpstr>SYSTÈME NAZDAC</vt:lpstr>
      <vt:lpstr>SYSTÈME NAZDAC </vt:lpstr>
      <vt:lpstr>GEONYXTM M </vt:lpstr>
      <vt:lpstr>Caisson NAZDAC</vt:lpstr>
      <vt:lpstr>Caisson NAZDAC</vt:lpstr>
      <vt:lpstr>2</vt:lpstr>
      <vt:lpstr>Architecture Fonctionnelle détaillée </vt:lpstr>
      <vt:lpstr>Caisson NAZDAC - Aménagement &amp; Câblage interne </vt:lpstr>
      <vt:lpstr>Caisson NAZDAC – Aménagement &amp; Câblage détaillé </vt:lpstr>
      <vt:lpstr>Interfaces externes du caisson – Connecteurs face arrière</vt:lpstr>
      <vt:lpstr>Interfaces externes du caisson – Interrupteurs face arrière</vt:lpstr>
      <vt:lpstr>Présentation PowerPoint</vt:lpstr>
      <vt:lpstr>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</vt:lpstr>
      <vt:lpstr>Procédure de mise en charge des batteries du système</vt:lpstr>
      <vt:lpstr>Etapes de charges des batteries du système</vt:lpstr>
      <vt:lpstr>6</vt:lpstr>
      <vt:lpstr>IHM GEONYX-M</vt:lpstr>
      <vt:lpstr>IHM NAZDAC Détection Brouillage / Leurrage </vt:lpstr>
      <vt:lpstr>IHM NAZDAC – Onglet Inertial Measurement Unit (IMU)</vt:lpstr>
      <vt:lpstr>IHM NAZDAC – Onglet Inertial Measurement Unit (IMU)</vt:lpstr>
      <vt:lpstr>IHM NAZDAC – Onglet  Inertial Measurement Unit (IMU)</vt:lpstr>
      <vt:lpstr>IHM NAZDAC – Onglet Navigation</vt:lpstr>
      <vt:lpstr>IHM NAZDAC – Onglet Navigation</vt:lpstr>
      <vt:lpstr>IHM NAZDAC – Onglet Navigation</vt:lpstr>
      <vt:lpstr>IHM NAZDAC – Onglet Navigation</vt:lpstr>
      <vt:lpstr>IHM NAZDAC – Brouillage / Leurrage</vt:lpstr>
      <vt:lpstr>IHM VICTRON CONNECT - BATTERIES (UPS)</vt:lpstr>
      <vt:lpstr>IHM GEONYX-M</vt:lpstr>
      <vt:lpstr>7</vt:lpstr>
      <vt:lpstr>Effacer les données du VersaSync</vt:lpstr>
      <vt:lpstr>Effacer les données du VersaSync</vt:lpstr>
      <vt:lpstr>8</vt:lpstr>
      <vt:lpstr>Maintenance</vt:lpstr>
      <vt:lpstr>Pannes (1)</vt:lpstr>
      <vt:lpstr>Pannes (2)</vt:lpstr>
      <vt:lpstr>A1</vt:lpstr>
      <vt:lpstr>1</vt:lpstr>
      <vt:lpstr>ANNEXE LIAISON RS232 SMARTSHUNT-TABLETTE</vt:lpstr>
      <vt:lpstr>ANNEXE LIAISON RS232 SMARTSHUNT-TABLETTE</vt:lpstr>
      <vt:lpstr>ANNEXE LIAISON RS232 SMARTSHUNT-TABLETTE</vt:lpstr>
      <vt:lpstr>2</vt:lpstr>
      <vt:lpstr>INTEGRATION SUR ECUME</vt:lpstr>
      <vt:lpstr>Câblage à bord des ECUMES</vt:lpstr>
      <vt:lpstr>Installation de la tablette GETAC à bord des ECUMES</vt:lpstr>
      <vt:lpstr>3</vt:lpstr>
      <vt:lpstr>Interfaces &amp; Connectique – caisson NAZDAC</vt:lpstr>
      <vt:lpstr>Plaque d’interface pour ECUME </vt:lpstr>
      <vt:lpstr>Présentation PowerPoint</vt:lpstr>
    </vt:vector>
  </TitlesOfParts>
  <Manager>SAFRAN</Manager>
  <Company>SAFRAN Sagem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NDDS GWD EGY</dc:title>
  <dc:subject>SAFRAN</dc:subject>
  <dc:creator>Hortense Lechertier</dc:creator>
  <cp:lastModifiedBy>Hortense Lechertier</cp:lastModifiedBy>
  <cp:revision>26</cp:revision>
  <cp:lastPrinted>2023-02-03T18:26:45Z</cp:lastPrinted>
  <dcterms:created xsi:type="dcterms:W3CDTF">2016-05-27T12:54:35Z</dcterms:created>
  <dcterms:modified xsi:type="dcterms:W3CDTF">2023-02-03T18:27:02Z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0x010100A2F090101453714BB4144A67E69B3AFA</vt:lpwstr>
  </property>
  <property fmtid="{D5CDD505-2E9C-101B-9397-08002B2CF9AE}" pid="3" name="SAF_Site">
    <vt:lpwstr/>
  </property>
  <property fmtid="{D5CDD505-2E9C-101B-9397-08002B2CF9AE}" pid="4" name="SAF_Company">
    <vt:lpwstr>3;#Sagem|09be7f39-4113-4616-9cb0-773043a7aa11</vt:lpwstr>
  </property>
  <property fmtid="{D5CDD505-2E9C-101B-9397-08002B2CF9AE}" pid="5" name="TaxKeyword">
    <vt:lpwstr/>
  </property>
  <property fmtid="{D5CDD505-2E9C-101B-9397-08002B2CF9AE}" pid="6" name="_HiddenNeedApprove">
    <vt:bool>false</vt:bool>
  </property>
  <property fmtid="{D5CDD505-2E9C-101B-9397-08002B2CF9AE}" pid="7" name="SAF_DocumentsType">
    <vt:lpwstr>66;#Modèle de PowerPoint|80c833d3-038d-45cb-b65f-a8d2234b6314</vt:lpwstr>
  </property>
  <property fmtid="{D5CDD505-2E9C-101B-9397-08002B2CF9AE}" pid="8" name="SAF_CrossOverFunctions">
    <vt:lpwstr/>
  </property>
  <property fmtid="{D5CDD505-2E9C-101B-9397-08002B2CF9AE}" pid="9" name="SAF_SubSidiaryLevel2">
    <vt:lpwstr/>
  </property>
  <property fmtid="{D5CDD505-2E9C-101B-9397-08002B2CF9AE}" pid="10" name="_HiddenNeedWorkflow">
    <vt:bool>false</vt:bool>
  </property>
  <property fmtid="{D5CDD505-2E9C-101B-9397-08002B2CF9AE}" pid="11" name="SAF_Location">
    <vt:lpwstr/>
  </property>
  <property fmtid="{D5CDD505-2E9C-101B-9397-08002B2CF9AE}" pid="12" name="SAF_BusinessUnit">
    <vt:lpwstr/>
  </property>
  <property fmtid="{D5CDD505-2E9C-101B-9397-08002B2CF9AE}" pid="13" name="SAF_Division">
    <vt:lpwstr/>
  </property>
  <property fmtid="{D5CDD505-2E9C-101B-9397-08002B2CF9AE}" pid="14" name="SAF_SubSidiaryLevel1">
    <vt:lpwstr/>
  </property>
  <property fmtid="{D5CDD505-2E9C-101B-9397-08002B2CF9AE}" pid="15" name="SAF_Perimetre">
    <vt:lpwstr>2;#Société de rang 1|153bb90e-11c3-427f-ad6a-31f0311df60b</vt:lpwstr>
  </property>
  <property fmtid="{D5CDD505-2E9C-101B-9397-08002B2CF9AE}" pid="16" name="SAF_Country">
    <vt:lpwstr/>
  </property>
  <property fmtid="{D5CDD505-2E9C-101B-9397-08002B2CF9AE}" pid="17" name="MediaServiceImageTags">
    <vt:lpwstr/>
  </property>
  <property fmtid="{D5CDD505-2E9C-101B-9397-08002B2CF9AE}" pid="18" name="MSIP_Label_024ffcea-f25b-491e-9dc9-834516f3550e_Enabled">
    <vt:lpwstr>true</vt:lpwstr>
  </property>
  <property fmtid="{D5CDD505-2E9C-101B-9397-08002B2CF9AE}" pid="19" name="MSIP_Label_024ffcea-f25b-491e-9dc9-834516f3550e_SetDate">
    <vt:lpwstr>2023-02-03T14:05:58Z</vt:lpwstr>
  </property>
  <property fmtid="{D5CDD505-2E9C-101B-9397-08002B2CF9AE}" pid="20" name="MSIP_Label_024ffcea-f25b-491e-9dc9-834516f3550e_Method">
    <vt:lpwstr>Standard</vt:lpwstr>
  </property>
  <property fmtid="{D5CDD505-2E9C-101B-9397-08002B2CF9AE}" pid="21" name="MSIP_Label_024ffcea-f25b-491e-9dc9-834516f3550e_Name">
    <vt:lpwstr>C2 - restricted</vt:lpwstr>
  </property>
  <property fmtid="{D5CDD505-2E9C-101B-9397-08002B2CF9AE}" pid="22" name="MSIP_Label_024ffcea-f25b-491e-9dc9-834516f3550e_SiteId">
    <vt:lpwstr>d52b49b7-0c8f-4d89-8c4f-f20517306e08</vt:lpwstr>
  </property>
  <property fmtid="{D5CDD505-2E9C-101B-9397-08002B2CF9AE}" pid="23" name="MSIP_Label_024ffcea-f25b-491e-9dc9-834516f3550e_ActionId">
    <vt:lpwstr>a3febaf6-076a-4239-995d-bb9225281e51</vt:lpwstr>
  </property>
  <property fmtid="{D5CDD505-2E9C-101B-9397-08002B2CF9AE}" pid="24" name="MSIP_Label_024ffcea-f25b-491e-9dc9-834516f3550e_ContentBits">
    <vt:lpwstr>1</vt:lpwstr>
  </property>
</Properties>
</file>