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comments/modernComment_196C_DC11C66A.xml" ContentType="application/vnd.ms-powerpoint.comments+xml"/>
  <Override PartName="/ppt/tags/tag3.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27" r:id="rId2"/>
  </p:sldMasterIdLst>
  <p:notesMasterIdLst>
    <p:notesMasterId r:id="rId94"/>
  </p:notesMasterIdLst>
  <p:handoutMasterIdLst>
    <p:handoutMasterId r:id="rId95"/>
  </p:handoutMasterIdLst>
  <p:sldIdLst>
    <p:sldId id="258" r:id="rId3"/>
    <p:sldId id="6548" r:id="rId4"/>
    <p:sldId id="6508" r:id="rId5"/>
    <p:sldId id="6510" r:id="rId6"/>
    <p:sldId id="6511" r:id="rId7"/>
    <p:sldId id="6512" r:id="rId8"/>
    <p:sldId id="6509" r:id="rId9"/>
    <p:sldId id="6438" r:id="rId10"/>
    <p:sldId id="6514" r:id="rId11"/>
    <p:sldId id="6546" r:id="rId12"/>
    <p:sldId id="6547" r:id="rId13"/>
    <p:sldId id="6176" r:id="rId14"/>
    <p:sldId id="371" r:id="rId15"/>
    <p:sldId id="265" r:id="rId16"/>
    <p:sldId id="6544" r:id="rId17"/>
    <p:sldId id="6515" r:id="rId18"/>
    <p:sldId id="6551" r:id="rId19"/>
    <p:sldId id="6552" r:id="rId20"/>
    <p:sldId id="6436" r:id="rId21"/>
    <p:sldId id="6735" r:id="rId22"/>
    <p:sldId id="6543" r:id="rId23"/>
    <p:sldId id="1674" r:id="rId24"/>
    <p:sldId id="256" r:id="rId25"/>
    <p:sldId id="257" r:id="rId26"/>
    <p:sldId id="269" r:id="rId27"/>
    <p:sldId id="679" r:id="rId28"/>
    <p:sldId id="6681" r:id="rId29"/>
    <p:sldId id="6737" r:id="rId30"/>
    <p:sldId id="6683" r:id="rId31"/>
    <p:sldId id="6738" r:id="rId32"/>
    <p:sldId id="6433" r:id="rId33"/>
    <p:sldId id="6550" r:id="rId34"/>
    <p:sldId id="6439" r:id="rId35"/>
    <p:sldId id="310" r:id="rId36"/>
    <p:sldId id="289" r:id="rId37"/>
    <p:sldId id="6502" r:id="rId38"/>
    <p:sldId id="275" r:id="rId39"/>
    <p:sldId id="6440" r:id="rId40"/>
    <p:sldId id="6429" r:id="rId41"/>
    <p:sldId id="6559" r:id="rId42"/>
    <p:sldId id="6504" r:id="rId43"/>
    <p:sldId id="6513" r:id="rId44"/>
    <p:sldId id="6516" r:id="rId45"/>
    <p:sldId id="6545" r:id="rId46"/>
    <p:sldId id="6520" r:id="rId47"/>
    <p:sldId id="6521" r:id="rId48"/>
    <p:sldId id="6522" r:id="rId49"/>
    <p:sldId id="6556" r:id="rId50"/>
    <p:sldId id="6555" r:id="rId51"/>
    <p:sldId id="6557" r:id="rId52"/>
    <p:sldId id="6558" r:id="rId53"/>
    <p:sldId id="6578" r:id="rId54"/>
    <p:sldId id="6524" r:id="rId55"/>
    <p:sldId id="6525" r:id="rId56"/>
    <p:sldId id="6553" r:id="rId57"/>
    <p:sldId id="6554" r:id="rId58"/>
    <p:sldId id="6528" r:id="rId59"/>
    <p:sldId id="6529" r:id="rId60"/>
    <p:sldId id="6530" r:id="rId61"/>
    <p:sldId id="6531" r:id="rId62"/>
    <p:sldId id="6532" r:id="rId63"/>
    <p:sldId id="6533" r:id="rId64"/>
    <p:sldId id="6534" r:id="rId65"/>
    <p:sldId id="6535" r:id="rId66"/>
    <p:sldId id="6579" r:id="rId67"/>
    <p:sldId id="6537" r:id="rId68"/>
    <p:sldId id="6538" r:id="rId69"/>
    <p:sldId id="6539" r:id="rId70"/>
    <p:sldId id="6540" r:id="rId71"/>
    <p:sldId id="6541" r:id="rId72"/>
    <p:sldId id="6542" r:id="rId73"/>
    <p:sldId id="6549" r:id="rId74"/>
    <p:sldId id="6560" r:id="rId75"/>
    <p:sldId id="6561" r:id="rId76"/>
    <p:sldId id="6562" r:id="rId77"/>
    <p:sldId id="6563" r:id="rId78"/>
    <p:sldId id="6564" r:id="rId79"/>
    <p:sldId id="6565" r:id="rId80"/>
    <p:sldId id="6566" r:id="rId81"/>
    <p:sldId id="6567" r:id="rId82"/>
    <p:sldId id="6568" r:id="rId83"/>
    <p:sldId id="6569" r:id="rId84"/>
    <p:sldId id="6570" r:id="rId85"/>
    <p:sldId id="6571" r:id="rId86"/>
    <p:sldId id="6572" r:id="rId87"/>
    <p:sldId id="6573" r:id="rId88"/>
    <p:sldId id="6574" r:id="rId89"/>
    <p:sldId id="6575" r:id="rId90"/>
    <p:sldId id="6576" r:id="rId91"/>
    <p:sldId id="6577" r:id="rId92"/>
    <p:sldId id="6506" r:id="rId9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7634F1CE-8E2E-4136-ABDE-EECFEF3081FF}">
          <p14:sldIdLst>
            <p14:sldId id="258"/>
            <p14:sldId id="6548"/>
            <p14:sldId id="6508"/>
            <p14:sldId id="6510"/>
            <p14:sldId id="6511"/>
            <p14:sldId id="6512"/>
            <p14:sldId id="6509"/>
          </p14:sldIdLst>
        </p14:section>
        <p14:section name="La résilience" id="{4E3CF782-5E37-4398-9CCD-64E15DA34309}">
          <p14:sldIdLst>
            <p14:sldId id="6438"/>
            <p14:sldId id="6514"/>
            <p14:sldId id="6546"/>
            <p14:sldId id="6547"/>
            <p14:sldId id="6176"/>
            <p14:sldId id="371"/>
            <p14:sldId id="265"/>
            <p14:sldId id="6544"/>
            <p14:sldId id="6515"/>
            <p14:sldId id="6551"/>
            <p14:sldId id="6552"/>
          </p14:sldIdLst>
        </p14:section>
        <p14:section name="Les Horloges" id="{891460F9-CB47-4EB1-AA4B-55E9FE16AB18}">
          <p14:sldIdLst>
            <p14:sldId id="6436"/>
            <p14:sldId id="6735"/>
            <p14:sldId id="6543"/>
            <p14:sldId id="1674"/>
            <p14:sldId id="256"/>
            <p14:sldId id="257"/>
            <p14:sldId id="269"/>
            <p14:sldId id="679"/>
            <p14:sldId id="6681"/>
            <p14:sldId id="6737"/>
            <p14:sldId id="6683"/>
            <p14:sldId id="6738"/>
            <p14:sldId id="6433"/>
            <p14:sldId id="6550"/>
          </p14:sldIdLst>
        </p14:section>
        <p14:section name="La distribution" id="{1610A48C-7A9F-40F9-928E-F904BBCA29B6}">
          <p14:sldIdLst>
            <p14:sldId id="6439"/>
            <p14:sldId id="310"/>
            <p14:sldId id="289"/>
            <p14:sldId id="6502"/>
            <p14:sldId id="275"/>
            <p14:sldId id="6440"/>
            <p14:sldId id="6429"/>
            <p14:sldId id="6559"/>
            <p14:sldId id="6504"/>
          </p14:sldIdLst>
        </p14:section>
        <p14:section name="L'inertie" id="{6455B9FF-F850-431F-B5C9-33BD44A95C92}">
          <p14:sldIdLst>
            <p14:sldId id="6513"/>
            <p14:sldId id="6516"/>
            <p14:sldId id="6545"/>
            <p14:sldId id="6520"/>
            <p14:sldId id="6521"/>
            <p14:sldId id="6522"/>
            <p14:sldId id="6556"/>
            <p14:sldId id="6555"/>
            <p14:sldId id="6557"/>
            <p14:sldId id="6558"/>
            <p14:sldId id="6578"/>
            <p14:sldId id="6524"/>
            <p14:sldId id="6525"/>
            <p14:sldId id="6553"/>
            <p14:sldId id="6554"/>
            <p14:sldId id="6528"/>
            <p14:sldId id="6529"/>
            <p14:sldId id="6530"/>
            <p14:sldId id="6531"/>
            <p14:sldId id="6532"/>
            <p14:sldId id="6533"/>
            <p14:sldId id="6534"/>
            <p14:sldId id="6535"/>
            <p14:sldId id="6579"/>
            <p14:sldId id="6537"/>
            <p14:sldId id="6538"/>
            <p14:sldId id="6539"/>
            <p14:sldId id="6540"/>
            <p14:sldId id="6541"/>
            <p14:sldId id="6542"/>
          </p14:sldIdLst>
        </p14:section>
        <p14:section name="Appontage automatique" id="{0108F82D-2D73-4DD7-A020-C3FFF993ED14}">
          <p14:sldIdLst>
            <p14:sldId id="6549"/>
            <p14:sldId id="6560"/>
            <p14:sldId id="6561"/>
            <p14:sldId id="6562"/>
            <p14:sldId id="6563"/>
            <p14:sldId id="6564"/>
            <p14:sldId id="6565"/>
            <p14:sldId id="6566"/>
            <p14:sldId id="6567"/>
            <p14:sldId id="6568"/>
            <p14:sldId id="6569"/>
            <p14:sldId id="6570"/>
            <p14:sldId id="6571"/>
            <p14:sldId id="6572"/>
            <p14:sldId id="6573"/>
            <p14:sldId id="6574"/>
            <p14:sldId id="6575"/>
            <p14:sldId id="6576"/>
            <p14:sldId id="6577"/>
            <p14:sldId id="650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384"/>
    <a:srgbClr val="112753"/>
    <a:srgbClr val="04243B"/>
    <a:srgbClr val="3FA5EB"/>
    <a:srgbClr val="14354B"/>
    <a:srgbClr val="D86D2C"/>
    <a:srgbClr val="0D24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97386" autoAdjust="0"/>
  </p:normalViewPr>
  <p:slideViewPr>
    <p:cSldViewPr snapToGrid="0">
      <p:cViewPr varScale="1">
        <p:scale>
          <a:sx n="155" d="100"/>
          <a:sy n="155" d="100"/>
        </p:scale>
        <p:origin x="546" y="138"/>
      </p:cViewPr>
      <p:guideLst/>
    </p:cSldViewPr>
  </p:slideViewPr>
  <p:outlineViewPr>
    <p:cViewPr>
      <p:scale>
        <a:sx n="33" d="100"/>
        <a:sy n="33" d="100"/>
      </p:scale>
      <p:origin x="0" y="-4524"/>
    </p:cViewPr>
  </p:outlineViewPr>
  <p:notesTextViewPr>
    <p:cViewPr>
      <p:scale>
        <a:sx n="3" d="2"/>
        <a:sy n="3" d="2"/>
      </p:scale>
      <p:origin x="0" y="0"/>
    </p:cViewPr>
  </p:notesTextViewPr>
  <p:sorterViewPr>
    <p:cViewPr>
      <p:scale>
        <a:sx n="100" d="100"/>
        <a:sy n="100" d="100"/>
      </p:scale>
      <p:origin x="0" y="-3852"/>
    </p:cViewPr>
  </p:sorterViewPr>
  <p:notesViewPr>
    <p:cSldViewPr snapToGrid="0">
      <p:cViewPr varScale="1">
        <p:scale>
          <a:sx n="121" d="100"/>
          <a:sy n="121" d="100"/>
        </p:scale>
        <p:origin x="5022"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handoutMaster" Target="handoutMasters/handout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theme" Target="theme/theme1.xml"/></Relationships>
</file>

<file path=ppt/comments/modernComment_196C_DC11C66A.xml><?xml version="1.0" encoding="utf-8"?>
<p188:cmLst xmlns:a="http://schemas.openxmlformats.org/drawingml/2006/main" xmlns:r="http://schemas.openxmlformats.org/officeDocument/2006/relationships" xmlns:p188="http://schemas.microsoft.com/office/powerpoint/2018/8/main">
  <p188:cm id="{35B93185-A695-41BF-938B-72663B2AF31B}" authorId="{6E5329E2-5026-6B95-B055-48F724C15D3A}" created="2022-07-19T20:12:25.715">
    <pc:sldMkLst xmlns:pc="http://schemas.microsoft.com/office/powerpoint/2013/main/command">
      <pc:docMk/>
      <pc:sldMk cId="10076164" sldId="924"/>
    </pc:sldMkLst>
    <p188:txBody>
      <a:bodyPr/>
      <a:lstStyle/>
      <a:p>
        <a:r>
          <a:rPr lang="en-US"/>
          <a:t>What about SED Germany?</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C4AE16-1147-4D53-99B3-72C47A3BF2BA}" type="doc">
      <dgm:prSet loTypeId="urn:microsoft.com/office/officeart/2005/8/layout/venn1" loCatId="relationship" qsTypeId="urn:microsoft.com/office/officeart/2005/8/quickstyle/simple1" qsCatId="simple" csTypeId="urn:microsoft.com/office/officeart/2005/8/colors/colorful1" csCatId="colorful" phldr="1"/>
      <dgm:spPr/>
      <dgm:t>
        <a:bodyPr/>
        <a:lstStyle/>
        <a:p>
          <a:endParaRPr lang="fr-FR"/>
        </a:p>
      </dgm:t>
    </dgm:pt>
    <dgm:pt modelId="{ABE7456B-0263-462F-9329-60CE46664CDE}">
      <dgm:prSet phldrT="[Texte]" custT="1"/>
      <dgm:spPr>
        <a:solidFill>
          <a:schemeClr val="accent5">
            <a:lumMod val="60000"/>
            <a:lumOff val="40000"/>
            <a:alpha val="49804"/>
          </a:schemeClr>
        </a:solidFill>
      </dgm:spPr>
      <dgm:t>
        <a:bodyPr/>
        <a:lstStyle/>
        <a:p>
          <a:pPr algn="ctr"/>
          <a:r>
            <a:rPr lang="en-US" sz="1800" b="1" u="sng" noProof="0" dirty="0" err="1">
              <a:solidFill>
                <a:srgbClr val="002060"/>
              </a:solidFill>
              <a:latin typeface="Segoe UI" panose="020B0502040204020203" pitchFamily="34" charset="0"/>
              <a:cs typeface="Segoe UI" panose="020B0502040204020203" pitchFamily="34" charset="0"/>
            </a:rPr>
            <a:t>Déni</a:t>
          </a:r>
          <a:r>
            <a:rPr lang="en-US" sz="1800" b="1" u="sng" noProof="0" dirty="0">
              <a:solidFill>
                <a:srgbClr val="002060"/>
              </a:solidFill>
              <a:latin typeface="Segoe UI" panose="020B0502040204020203" pitchFamily="34" charset="0"/>
              <a:cs typeface="Segoe UI" panose="020B0502040204020203" pitchFamily="34" charset="0"/>
            </a:rPr>
            <a:t> de service</a:t>
          </a:r>
        </a:p>
      </dgm:t>
    </dgm:pt>
    <dgm:pt modelId="{C8D9F9C8-0A34-43B5-939F-797D48F76A8E}" type="parTrans" cxnId="{114D98F4-0A31-486E-87EE-32D69D5BB13B}">
      <dgm:prSet/>
      <dgm:spPr/>
      <dgm:t>
        <a:bodyPr/>
        <a:lstStyle/>
        <a:p>
          <a:endParaRPr lang="fr-FR"/>
        </a:p>
      </dgm:t>
    </dgm:pt>
    <dgm:pt modelId="{B22541AA-55ED-4DF0-978E-73A588742E5B}" type="sibTrans" cxnId="{114D98F4-0A31-486E-87EE-32D69D5BB13B}">
      <dgm:prSet/>
      <dgm:spPr/>
      <dgm:t>
        <a:bodyPr/>
        <a:lstStyle/>
        <a:p>
          <a:endParaRPr lang="fr-FR"/>
        </a:p>
      </dgm:t>
    </dgm:pt>
    <dgm:pt modelId="{597D6883-182E-4B99-BB55-0F8755DEC3A5}">
      <dgm:prSet phldrT="[Texte]" custT="1"/>
      <dgm:spPr>
        <a:solidFill>
          <a:schemeClr val="accent5">
            <a:lumMod val="60000"/>
            <a:lumOff val="40000"/>
            <a:alpha val="49804"/>
          </a:schemeClr>
        </a:solidFill>
      </dgm:spPr>
      <dgm:t>
        <a:bodyPr/>
        <a:lstStyle/>
        <a:p>
          <a:pPr algn="ctr"/>
          <a:r>
            <a:rPr lang="en-US" sz="1400" noProof="0" dirty="0" err="1">
              <a:solidFill>
                <a:srgbClr val="002060"/>
              </a:solidFill>
              <a:latin typeface="Segoe UI" panose="020B0502040204020203" pitchFamily="34" charset="0"/>
              <a:cs typeface="Segoe UI" panose="020B0502040204020203" pitchFamily="34" charset="0"/>
            </a:rPr>
            <a:t>Intentionnel</a:t>
          </a:r>
          <a:r>
            <a:rPr lang="en-US" sz="1400" noProof="0" dirty="0">
              <a:solidFill>
                <a:srgbClr val="002060"/>
              </a:solidFill>
              <a:latin typeface="Segoe UI" panose="020B0502040204020203" pitchFamily="34" charset="0"/>
              <a:cs typeface="Segoe UI" panose="020B0502040204020203" pitchFamily="34" charset="0"/>
            </a:rPr>
            <a:t> : </a:t>
          </a:r>
          <a:r>
            <a:rPr lang="en-US" sz="1400" b="1" noProof="0" dirty="0" err="1">
              <a:solidFill>
                <a:srgbClr val="002060"/>
              </a:solidFill>
              <a:latin typeface="Segoe UI" panose="020B0502040204020203" pitchFamily="34" charset="0"/>
              <a:cs typeface="Segoe UI" panose="020B0502040204020203" pitchFamily="34" charset="0"/>
            </a:rPr>
            <a:t>brouillage</a:t>
          </a:r>
          <a:endParaRPr lang="en-US" sz="1400" b="1" noProof="0" dirty="0">
            <a:solidFill>
              <a:srgbClr val="002060"/>
            </a:solidFill>
            <a:latin typeface="Segoe UI" panose="020B0502040204020203" pitchFamily="34" charset="0"/>
            <a:cs typeface="Segoe UI" panose="020B0502040204020203" pitchFamily="34" charset="0"/>
          </a:endParaRPr>
        </a:p>
      </dgm:t>
    </dgm:pt>
    <dgm:pt modelId="{1CE91DF7-E447-4DD5-8372-01AE38B37290}" type="parTrans" cxnId="{4C468658-D534-4C39-A44A-DABF41FA84A1}">
      <dgm:prSet/>
      <dgm:spPr/>
      <dgm:t>
        <a:bodyPr/>
        <a:lstStyle/>
        <a:p>
          <a:endParaRPr lang="fr-FR"/>
        </a:p>
      </dgm:t>
    </dgm:pt>
    <dgm:pt modelId="{8B4272B1-279B-499B-989F-309203C3EDEA}" type="sibTrans" cxnId="{4C468658-D534-4C39-A44A-DABF41FA84A1}">
      <dgm:prSet/>
      <dgm:spPr/>
      <dgm:t>
        <a:bodyPr/>
        <a:lstStyle/>
        <a:p>
          <a:endParaRPr lang="fr-FR"/>
        </a:p>
      </dgm:t>
    </dgm:pt>
    <dgm:pt modelId="{55C75496-27B2-440C-9E3E-BB957C41CB4E}">
      <dgm:prSet phldrT="[Texte]" custT="1"/>
      <dgm:spPr>
        <a:solidFill>
          <a:schemeClr val="accent2"/>
        </a:solidFill>
      </dgm:spPr>
      <dgm:t>
        <a:bodyPr/>
        <a:lstStyle/>
        <a:p>
          <a:pPr marL="0" indent="0" algn="ctr"/>
          <a:r>
            <a:rPr lang="en-US" sz="1800" b="1" u="sng" noProof="0" dirty="0" err="1">
              <a:solidFill>
                <a:schemeClr val="bg1"/>
              </a:solidFill>
              <a:latin typeface="Segoe UI" panose="020B0502040204020203" pitchFamily="34" charset="0"/>
              <a:cs typeface="Segoe UI" panose="020B0502040204020203" pitchFamily="34" charset="0"/>
            </a:rPr>
            <a:t>Leurrage</a:t>
          </a:r>
          <a:endParaRPr lang="en-US" sz="1800" b="1" u="sng" noProof="0" dirty="0">
            <a:solidFill>
              <a:schemeClr val="bg1"/>
            </a:solidFill>
            <a:latin typeface="Segoe UI" panose="020B0502040204020203" pitchFamily="34" charset="0"/>
            <a:cs typeface="Segoe UI" panose="020B0502040204020203" pitchFamily="34" charset="0"/>
          </a:endParaRPr>
        </a:p>
      </dgm:t>
    </dgm:pt>
    <dgm:pt modelId="{5F1CEF5E-0527-426B-87BC-E3E6701C9EE6}" type="parTrans" cxnId="{FC55916D-E01E-49D4-BA82-4B2B175B2330}">
      <dgm:prSet/>
      <dgm:spPr/>
      <dgm:t>
        <a:bodyPr/>
        <a:lstStyle/>
        <a:p>
          <a:endParaRPr lang="fr-FR"/>
        </a:p>
      </dgm:t>
    </dgm:pt>
    <dgm:pt modelId="{27C9C267-0624-4CE3-B1A3-6C59B95261E3}" type="sibTrans" cxnId="{FC55916D-E01E-49D4-BA82-4B2B175B2330}">
      <dgm:prSet/>
      <dgm:spPr/>
      <dgm:t>
        <a:bodyPr/>
        <a:lstStyle/>
        <a:p>
          <a:endParaRPr lang="fr-FR"/>
        </a:p>
      </dgm:t>
    </dgm:pt>
    <dgm:pt modelId="{14BBE510-B3A8-4F93-A041-BD1DA45475EE}">
      <dgm:prSet phldrT="[Texte]" custT="1"/>
      <dgm:spPr>
        <a:solidFill>
          <a:schemeClr val="accent2"/>
        </a:solidFill>
      </dgm:spPr>
      <dgm:t>
        <a:bodyPr/>
        <a:lstStyle/>
        <a:p>
          <a:pPr marL="0" indent="0" algn="ctr"/>
          <a:r>
            <a:rPr lang="en-US" sz="1400" noProof="0" dirty="0">
              <a:solidFill>
                <a:schemeClr val="bg1"/>
              </a:solidFill>
              <a:latin typeface="Segoe UI" panose="020B0502040204020203" pitchFamily="34" charset="0"/>
              <a:cs typeface="Segoe UI" panose="020B0502040204020203" pitchFamily="34" charset="0"/>
            </a:rPr>
            <a:t> </a:t>
          </a:r>
          <a:r>
            <a:rPr lang="en-US" sz="1400" noProof="0" dirty="0" err="1">
              <a:solidFill>
                <a:schemeClr val="bg1"/>
              </a:solidFill>
              <a:latin typeface="Segoe UI" panose="020B0502040204020203" pitchFamily="34" charset="0"/>
              <a:cs typeface="Segoe UI" panose="020B0502040204020203" pitchFamily="34" charset="0"/>
            </a:rPr>
            <a:t>Données</a:t>
          </a:r>
          <a:r>
            <a:rPr lang="en-US" sz="1400" noProof="0" dirty="0">
              <a:solidFill>
                <a:schemeClr val="bg1"/>
              </a:solidFill>
              <a:latin typeface="Segoe UI" panose="020B0502040204020203" pitchFamily="34" charset="0"/>
              <a:cs typeface="Segoe UI" panose="020B0502040204020203" pitchFamily="34" charset="0"/>
            </a:rPr>
            <a:t> </a:t>
          </a:r>
          <a:r>
            <a:rPr lang="en-US" sz="1400" noProof="0" dirty="0" err="1">
              <a:solidFill>
                <a:schemeClr val="bg1"/>
              </a:solidFill>
              <a:latin typeface="Segoe UI" panose="020B0502040204020203" pitchFamily="34" charset="0"/>
              <a:cs typeface="Segoe UI" panose="020B0502040204020203" pitchFamily="34" charset="0"/>
            </a:rPr>
            <a:t>corrompues</a:t>
          </a:r>
          <a:endParaRPr lang="en-US" sz="1400" noProof="0" dirty="0">
            <a:solidFill>
              <a:schemeClr val="bg1"/>
            </a:solidFill>
            <a:latin typeface="Segoe UI" panose="020B0502040204020203" pitchFamily="34" charset="0"/>
            <a:cs typeface="Segoe UI" panose="020B0502040204020203" pitchFamily="34" charset="0"/>
          </a:endParaRPr>
        </a:p>
      </dgm:t>
    </dgm:pt>
    <dgm:pt modelId="{D734D032-CAB3-4BCB-AC64-9A270145274C}" type="parTrans" cxnId="{ABB0B750-79AB-4638-BA2A-31B823810C43}">
      <dgm:prSet/>
      <dgm:spPr/>
      <dgm:t>
        <a:bodyPr/>
        <a:lstStyle/>
        <a:p>
          <a:endParaRPr lang="fr-FR"/>
        </a:p>
      </dgm:t>
    </dgm:pt>
    <dgm:pt modelId="{9174B6AD-B345-4F6C-98B8-73437929E776}" type="sibTrans" cxnId="{ABB0B750-79AB-4638-BA2A-31B823810C43}">
      <dgm:prSet/>
      <dgm:spPr/>
      <dgm:t>
        <a:bodyPr/>
        <a:lstStyle/>
        <a:p>
          <a:endParaRPr lang="fr-FR"/>
        </a:p>
      </dgm:t>
    </dgm:pt>
    <dgm:pt modelId="{80682458-65F8-4DCF-BD5B-9CB73720E18E}">
      <dgm:prSet phldrT="[Texte]" custT="1"/>
      <dgm:spPr>
        <a:solidFill>
          <a:schemeClr val="accent4">
            <a:lumMod val="25000"/>
            <a:lumOff val="75000"/>
            <a:alpha val="50000"/>
          </a:schemeClr>
        </a:solidFill>
      </dgm:spPr>
      <dgm:t>
        <a:bodyPr/>
        <a:lstStyle/>
        <a:p>
          <a:pPr algn="ctr"/>
          <a:r>
            <a:rPr lang="en-US" sz="1800" b="1" u="sng" noProof="0" dirty="0" err="1">
              <a:solidFill>
                <a:srgbClr val="002060"/>
              </a:solidFill>
              <a:latin typeface="Segoe UI" panose="020B0502040204020203" pitchFamily="34" charset="0"/>
              <a:cs typeface="Segoe UI" panose="020B0502040204020203" pitchFamily="34" charset="0"/>
            </a:rPr>
            <a:t>Qualité</a:t>
          </a:r>
          <a:r>
            <a:rPr lang="en-US" sz="1800" b="1" u="sng" noProof="0" dirty="0">
              <a:solidFill>
                <a:srgbClr val="002060"/>
              </a:solidFill>
              <a:latin typeface="Segoe UI" panose="020B0502040204020203" pitchFamily="34" charset="0"/>
              <a:cs typeface="Segoe UI" panose="020B0502040204020203" pitchFamily="34" charset="0"/>
            </a:rPr>
            <a:t> du signal</a:t>
          </a:r>
        </a:p>
      </dgm:t>
    </dgm:pt>
    <dgm:pt modelId="{DB76CF04-AA64-4C91-A1C9-F8AE9307FEDA}" type="parTrans" cxnId="{368C466F-FAA4-43F9-9D4C-839A01C8226E}">
      <dgm:prSet/>
      <dgm:spPr/>
      <dgm:t>
        <a:bodyPr/>
        <a:lstStyle/>
        <a:p>
          <a:endParaRPr lang="fr-FR"/>
        </a:p>
      </dgm:t>
    </dgm:pt>
    <dgm:pt modelId="{D08D042D-6B15-4C64-9DB9-B269E86F4413}" type="sibTrans" cxnId="{368C466F-FAA4-43F9-9D4C-839A01C8226E}">
      <dgm:prSet/>
      <dgm:spPr/>
      <dgm:t>
        <a:bodyPr/>
        <a:lstStyle/>
        <a:p>
          <a:endParaRPr lang="fr-FR"/>
        </a:p>
      </dgm:t>
    </dgm:pt>
    <dgm:pt modelId="{126912B4-3FA2-43E6-9664-E6CAEA816613}">
      <dgm:prSet phldrT="[Texte]" custT="1"/>
      <dgm:spPr>
        <a:solidFill>
          <a:schemeClr val="accent4">
            <a:lumMod val="25000"/>
            <a:lumOff val="75000"/>
            <a:alpha val="50000"/>
          </a:schemeClr>
        </a:solidFill>
      </dgm:spPr>
      <dgm:t>
        <a:bodyPr/>
        <a:lstStyle/>
        <a:p>
          <a:pPr algn="ctr"/>
          <a:r>
            <a:rPr lang="en-US" sz="1400" noProof="0" dirty="0">
              <a:solidFill>
                <a:srgbClr val="002060"/>
              </a:solidFill>
              <a:latin typeface="Segoe UI" panose="020B0502040204020203" pitchFamily="34" charset="0"/>
              <a:cs typeface="Segoe UI" panose="020B0502040204020203" pitchFamily="34" charset="0"/>
            </a:rPr>
            <a:t>Multi-</a:t>
          </a:r>
          <a:r>
            <a:rPr lang="en-US" sz="1400" noProof="0" dirty="0" err="1">
              <a:solidFill>
                <a:srgbClr val="002060"/>
              </a:solidFill>
              <a:latin typeface="Segoe UI" panose="020B0502040204020203" pitchFamily="34" charset="0"/>
              <a:cs typeface="Segoe UI" panose="020B0502040204020203" pitchFamily="34" charset="0"/>
            </a:rPr>
            <a:t>trajets</a:t>
          </a:r>
          <a:endParaRPr lang="en-US" sz="1400" noProof="0" dirty="0">
            <a:solidFill>
              <a:srgbClr val="002060"/>
            </a:solidFill>
            <a:latin typeface="Segoe UI" panose="020B0502040204020203" pitchFamily="34" charset="0"/>
            <a:cs typeface="Segoe UI" panose="020B0502040204020203" pitchFamily="34" charset="0"/>
          </a:endParaRPr>
        </a:p>
      </dgm:t>
    </dgm:pt>
    <dgm:pt modelId="{A23AF331-0124-4999-BA34-EC2C6CC6053B}" type="parTrans" cxnId="{4125BAA0-B995-4369-B95C-B86AEE94CCCB}">
      <dgm:prSet/>
      <dgm:spPr/>
      <dgm:t>
        <a:bodyPr/>
        <a:lstStyle/>
        <a:p>
          <a:endParaRPr lang="fr-FR"/>
        </a:p>
      </dgm:t>
    </dgm:pt>
    <dgm:pt modelId="{3AE51F37-0027-4A41-9118-54492087F8BD}" type="sibTrans" cxnId="{4125BAA0-B995-4369-B95C-B86AEE94CCCB}">
      <dgm:prSet/>
      <dgm:spPr/>
      <dgm:t>
        <a:bodyPr/>
        <a:lstStyle/>
        <a:p>
          <a:endParaRPr lang="fr-FR"/>
        </a:p>
      </dgm:t>
    </dgm:pt>
    <dgm:pt modelId="{2D4A1D09-8319-4094-8B60-3A81DF0154EA}">
      <dgm:prSet phldrT="[Texte]" custT="1"/>
      <dgm:spPr>
        <a:solidFill>
          <a:schemeClr val="accent5">
            <a:lumMod val="60000"/>
            <a:lumOff val="40000"/>
            <a:alpha val="49804"/>
          </a:schemeClr>
        </a:solidFill>
      </dgm:spPr>
      <dgm:t>
        <a:bodyPr/>
        <a:lstStyle/>
        <a:p>
          <a:pPr algn="ctr"/>
          <a:r>
            <a:rPr lang="en-US" sz="1400" noProof="0" dirty="0" err="1">
              <a:solidFill>
                <a:srgbClr val="002060"/>
              </a:solidFill>
              <a:latin typeface="Segoe UI" panose="020B0502040204020203" pitchFamily="34" charset="0"/>
              <a:cs typeface="Segoe UI" panose="020B0502040204020203" pitchFamily="34" charset="0"/>
            </a:rPr>
            <a:t>Intérieur</a:t>
          </a:r>
          <a:r>
            <a:rPr lang="en-US" sz="1400" noProof="0" dirty="0">
              <a:solidFill>
                <a:srgbClr val="002060"/>
              </a:solidFill>
              <a:latin typeface="Segoe UI" panose="020B0502040204020203" pitchFamily="34" charset="0"/>
              <a:cs typeface="Segoe UI" panose="020B0502040204020203" pitchFamily="34" charset="0"/>
            </a:rPr>
            <a:t> / </a:t>
          </a:r>
          <a:r>
            <a:rPr lang="en-US" sz="1400" noProof="0" dirty="0" err="1">
              <a:solidFill>
                <a:srgbClr val="002060"/>
              </a:solidFill>
              <a:latin typeface="Segoe UI" panose="020B0502040204020203" pitchFamily="34" charset="0"/>
              <a:cs typeface="Segoe UI" panose="020B0502040204020203" pitchFamily="34" charset="0"/>
            </a:rPr>
            <a:t>Forêt</a:t>
          </a:r>
          <a:r>
            <a:rPr lang="en-US" sz="1400" noProof="0" dirty="0">
              <a:solidFill>
                <a:srgbClr val="002060"/>
              </a:solidFill>
              <a:latin typeface="Segoe UI" panose="020B0502040204020203" pitchFamily="34" charset="0"/>
              <a:cs typeface="Segoe UI" panose="020B0502040204020203" pitchFamily="34" charset="0"/>
            </a:rPr>
            <a:t> / Canyon</a:t>
          </a:r>
        </a:p>
      </dgm:t>
    </dgm:pt>
    <dgm:pt modelId="{318F2313-338B-4882-8660-BC93B0F874F1}" type="parTrans" cxnId="{D0B23C7A-3CF9-4A2E-99B0-781A7D3F84B6}">
      <dgm:prSet/>
      <dgm:spPr/>
      <dgm:t>
        <a:bodyPr/>
        <a:lstStyle/>
        <a:p>
          <a:endParaRPr lang="fr-FR"/>
        </a:p>
      </dgm:t>
    </dgm:pt>
    <dgm:pt modelId="{01DA9B72-6FD0-4D61-B178-DAEBC6B3432F}" type="sibTrans" cxnId="{D0B23C7A-3CF9-4A2E-99B0-781A7D3F84B6}">
      <dgm:prSet/>
      <dgm:spPr/>
      <dgm:t>
        <a:bodyPr/>
        <a:lstStyle/>
        <a:p>
          <a:endParaRPr lang="fr-FR"/>
        </a:p>
      </dgm:t>
    </dgm:pt>
    <dgm:pt modelId="{A08DB3B8-C5FC-4B26-997E-717FB10E625A}">
      <dgm:prSet phldrT="[Texte]" custT="1"/>
      <dgm:spPr>
        <a:solidFill>
          <a:schemeClr val="accent2"/>
        </a:solidFill>
      </dgm:spPr>
      <dgm:t>
        <a:bodyPr/>
        <a:lstStyle/>
        <a:p>
          <a:pPr marL="0" indent="0" algn="ctr"/>
          <a:r>
            <a:rPr lang="en-US" sz="1400" noProof="0" dirty="0">
              <a:solidFill>
                <a:schemeClr val="bg1"/>
              </a:solidFill>
              <a:latin typeface="Segoe UI" panose="020B0502040204020203" pitchFamily="34" charset="0"/>
              <a:cs typeface="Segoe UI" panose="020B0502040204020203" pitchFamily="34" charset="0"/>
            </a:rPr>
            <a:t> Meaconing (replay) </a:t>
          </a:r>
        </a:p>
      </dgm:t>
    </dgm:pt>
    <dgm:pt modelId="{75DFF8FC-FCF8-4D9B-A6A9-1A2581E0BA8F}" type="parTrans" cxnId="{EE6E66F7-3A94-4AB0-94CA-7D5BB57CD465}">
      <dgm:prSet/>
      <dgm:spPr/>
      <dgm:t>
        <a:bodyPr/>
        <a:lstStyle/>
        <a:p>
          <a:endParaRPr lang="fr-FR"/>
        </a:p>
      </dgm:t>
    </dgm:pt>
    <dgm:pt modelId="{4D36CE70-C219-48B7-84D6-A4DACF8677C4}" type="sibTrans" cxnId="{EE6E66F7-3A94-4AB0-94CA-7D5BB57CD465}">
      <dgm:prSet/>
      <dgm:spPr/>
      <dgm:t>
        <a:bodyPr/>
        <a:lstStyle/>
        <a:p>
          <a:endParaRPr lang="fr-FR"/>
        </a:p>
      </dgm:t>
    </dgm:pt>
    <dgm:pt modelId="{9A6DAB35-8854-4A9F-B30C-954BE8BEA173}">
      <dgm:prSet phldrT="[Texte]" custT="1"/>
      <dgm:spPr>
        <a:solidFill>
          <a:schemeClr val="accent4">
            <a:lumMod val="25000"/>
            <a:lumOff val="75000"/>
            <a:alpha val="50000"/>
          </a:schemeClr>
        </a:solidFill>
      </dgm:spPr>
      <dgm:t>
        <a:bodyPr/>
        <a:lstStyle/>
        <a:p>
          <a:pPr algn="ctr"/>
          <a:r>
            <a:rPr lang="en-US" sz="1400" noProof="0" dirty="0" err="1">
              <a:solidFill>
                <a:srgbClr val="002060"/>
              </a:solidFill>
              <a:latin typeface="Segoe UI" panose="020B0502040204020203" pitchFamily="34" charset="0"/>
              <a:cs typeface="Segoe UI" panose="020B0502040204020203" pitchFamily="34" charset="0"/>
            </a:rPr>
            <a:t>Données</a:t>
          </a:r>
          <a:r>
            <a:rPr lang="en-US" sz="1400" noProof="0" dirty="0">
              <a:solidFill>
                <a:srgbClr val="002060"/>
              </a:solidFill>
              <a:latin typeface="Segoe UI" panose="020B0502040204020203" pitchFamily="34" charset="0"/>
              <a:cs typeface="Segoe UI" panose="020B0502040204020203" pitchFamily="34" charset="0"/>
            </a:rPr>
            <a:t> </a:t>
          </a:r>
          <a:r>
            <a:rPr lang="en-US" sz="1400" noProof="0" dirty="0" err="1">
              <a:solidFill>
                <a:srgbClr val="002060"/>
              </a:solidFill>
              <a:latin typeface="Segoe UI" panose="020B0502040204020203" pitchFamily="34" charset="0"/>
              <a:cs typeface="Segoe UI" panose="020B0502040204020203" pitchFamily="34" charset="0"/>
            </a:rPr>
            <a:t>téléchargées</a:t>
          </a:r>
          <a:r>
            <a:rPr lang="en-US" sz="1400" noProof="0" dirty="0">
              <a:solidFill>
                <a:srgbClr val="002060"/>
              </a:solidFill>
              <a:latin typeface="Segoe UI" panose="020B0502040204020203" pitchFamily="34" charset="0"/>
              <a:cs typeface="Segoe UI" panose="020B0502040204020203" pitchFamily="34" charset="0"/>
            </a:rPr>
            <a:t> </a:t>
          </a:r>
          <a:r>
            <a:rPr lang="en-US" sz="1400" noProof="0" dirty="0" err="1">
              <a:solidFill>
                <a:srgbClr val="002060"/>
              </a:solidFill>
              <a:latin typeface="Segoe UI" panose="020B0502040204020203" pitchFamily="34" charset="0"/>
              <a:cs typeface="Segoe UI" panose="020B0502040204020203" pitchFamily="34" charset="0"/>
            </a:rPr>
            <a:t>incorrectes</a:t>
          </a:r>
          <a:endParaRPr lang="en-US" sz="1400" noProof="0" dirty="0">
            <a:solidFill>
              <a:srgbClr val="002060"/>
            </a:solidFill>
            <a:latin typeface="Segoe UI" panose="020B0502040204020203" pitchFamily="34" charset="0"/>
            <a:cs typeface="Segoe UI" panose="020B0502040204020203" pitchFamily="34" charset="0"/>
          </a:endParaRPr>
        </a:p>
      </dgm:t>
    </dgm:pt>
    <dgm:pt modelId="{8F506DB7-EB0A-43C3-BE98-7D8B6A98850B}" type="parTrans" cxnId="{4D15B31B-F0BF-47A7-ABB1-D724BA276AD7}">
      <dgm:prSet/>
      <dgm:spPr/>
      <dgm:t>
        <a:bodyPr/>
        <a:lstStyle/>
        <a:p>
          <a:endParaRPr lang="fr-FR"/>
        </a:p>
      </dgm:t>
    </dgm:pt>
    <dgm:pt modelId="{ACEDB62C-8FC0-4942-9C93-9BC3AEB0CF1F}" type="sibTrans" cxnId="{4D15B31B-F0BF-47A7-ABB1-D724BA276AD7}">
      <dgm:prSet/>
      <dgm:spPr/>
      <dgm:t>
        <a:bodyPr/>
        <a:lstStyle/>
        <a:p>
          <a:endParaRPr lang="fr-FR"/>
        </a:p>
      </dgm:t>
    </dgm:pt>
    <dgm:pt modelId="{1996D152-0062-4407-A422-E62C0B782284}">
      <dgm:prSet phldrT="[Texte]" custT="1"/>
      <dgm:spPr>
        <a:solidFill>
          <a:schemeClr val="accent4">
            <a:lumMod val="25000"/>
            <a:lumOff val="75000"/>
            <a:alpha val="50000"/>
          </a:schemeClr>
        </a:solidFill>
      </dgm:spPr>
      <dgm:t>
        <a:bodyPr/>
        <a:lstStyle/>
        <a:p>
          <a:pPr algn="ctr"/>
          <a:r>
            <a:rPr lang="en-US" sz="1400" noProof="0" dirty="0" err="1">
              <a:solidFill>
                <a:srgbClr val="002060"/>
              </a:solidFill>
              <a:latin typeface="Segoe UI" panose="020B0502040204020203" pitchFamily="34" charset="0"/>
              <a:cs typeface="Segoe UI" panose="020B0502040204020203" pitchFamily="34" charset="0"/>
            </a:rPr>
            <a:t>Ionosphére</a:t>
          </a:r>
          <a:endParaRPr lang="en-US" sz="1400" noProof="0" dirty="0">
            <a:solidFill>
              <a:srgbClr val="002060"/>
            </a:solidFill>
            <a:latin typeface="Segoe UI" panose="020B0502040204020203" pitchFamily="34" charset="0"/>
            <a:cs typeface="Segoe UI" panose="020B0502040204020203" pitchFamily="34" charset="0"/>
          </a:endParaRPr>
        </a:p>
      </dgm:t>
    </dgm:pt>
    <dgm:pt modelId="{B4972E72-EDD6-46C1-960B-FFFAB178E866}" type="parTrans" cxnId="{DA2405CA-FEE0-40C5-9A31-7A0B9E527224}">
      <dgm:prSet/>
      <dgm:spPr/>
      <dgm:t>
        <a:bodyPr/>
        <a:lstStyle/>
        <a:p>
          <a:endParaRPr lang="fr-FR"/>
        </a:p>
      </dgm:t>
    </dgm:pt>
    <dgm:pt modelId="{810E893C-CF90-4F6D-B56B-0F6E3F51D0B8}" type="sibTrans" cxnId="{DA2405CA-FEE0-40C5-9A31-7A0B9E527224}">
      <dgm:prSet/>
      <dgm:spPr/>
      <dgm:t>
        <a:bodyPr/>
        <a:lstStyle/>
        <a:p>
          <a:endParaRPr lang="fr-FR"/>
        </a:p>
      </dgm:t>
    </dgm:pt>
    <dgm:pt modelId="{6FD38969-5C00-4EB9-B626-87804BA370AB}">
      <dgm:prSet phldrT="[Texte]" custT="1"/>
      <dgm:spPr>
        <a:solidFill>
          <a:schemeClr val="accent4">
            <a:lumMod val="25000"/>
            <a:lumOff val="75000"/>
            <a:alpha val="50000"/>
          </a:schemeClr>
        </a:solidFill>
      </dgm:spPr>
      <dgm:t>
        <a:bodyPr/>
        <a:lstStyle/>
        <a:p>
          <a:pPr algn="ctr"/>
          <a:r>
            <a:rPr lang="en-US" sz="1400" noProof="0" dirty="0" err="1">
              <a:solidFill>
                <a:srgbClr val="002060"/>
              </a:solidFill>
              <a:latin typeface="Segoe UI" panose="020B0502040204020203" pitchFamily="34" charset="0"/>
              <a:cs typeface="Segoe UI" panose="020B0502040204020203" pitchFamily="34" charset="0"/>
            </a:rPr>
            <a:t>Activité</a:t>
          </a:r>
          <a:r>
            <a:rPr lang="en-US" sz="1400" noProof="0" dirty="0">
              <a:solidFill>
                <a:srgbClr val="002060"/>
              </a:solidFill>
              <a:latin typeface="Segoe UI" panose="020B0502040204020203" pitchFamily="34" charset="0"/>
              <a:cs typeface="Segoe UI" panose="020B0502040204020203" pitchFamily="34" charset="0"/>
            </a:rPr>
            <a:t> </a:t>
          </a:r>
          <a:r>
            <a:rPr lang="en-US" sz="1400" noProof="0" dirty="0" err="1">
              <a:solidFill>
                <a:srgbClr val="002060"/>
              </a:solidFill>
              <a:latin typeface="Segoe UI" panose="020B0502040204020203" pitchFamily="34" charset="0"/>
              <a:cs typeface="Segoe UI" panose="020B0502040204020203" pitchFamily="34" charset="0"/>
            </a:rPr>
            <a:t>solaire</a:t>
          </a:r>
          <a:endParaRPr lang="en-US" sz="1400" noProof="0" dirty="0">
            <a:solidFill>
              <a:srgbClr val="002060"/>
            </a:solidFill>
            <a:latin typeface="Segoe UI" panose="020B0502040204020203" pitchFamily="34" charset="0"/>
            <a:cs typeface="Segoe UI" panose="020B0502040204020203" pitchFamily="34" charset="0"/>
          </a:endParaRPr>
        </a:p>
      </dgm:t>
    </dgm:pt>
    <dgm:pt modelId="{E7B70384-5C56-4F5E-8ADA-90D1844612AB}" type="parTrans" cxnId="{974BC0F8-6ED8-473A-99CE-1B681885FBDA}">
      <dgm:prSet/>
      <dgm:spPr/>
      <dgm:t>
        <a:bodyPr/>
        <a:lstStyle/>
        <a:p>
          <a:endParaRPr lang="fr-FR"/>
        </a:p>
      </dgm:t>
    </dgm:pt>
    <dgm:pt modelId="{B82124D9-65FB-4ABC-B1AF-EF8A7C8FCD92}" type="sibTrans" cxnId="{974BC0F8-6ED8-473A-99CE-1B681885FBDA}">
      <dgm:prSet/>
      <dgm:spPr/>
      <dgm:t>
        <a:bodyPr/>
        <a:lstStyle/>
        <a:p>
          <a:endParaRPr lang="fr-FR"/>
        </a:p>
      </dgm:t>
    </dgm:pt>
    <dgm:pt modelId="{0E4C62E0-DA56-4612-8198-5EC51FC6598C}">
      <dgm:prSet phldrT="[Texte]" custT="1"/>
      <dgm:spPr>
        <a:solidFill>
          <a:schemeClr val="accent5">
            <a:lumMod val="60000"/>
            <a:lumOff val="40000"/>
            <a:alpha val="49804"/>
          </a:schemeClr>
        </a:solidFill>
      </dgm:spPr>
      <dgm:t>
        <a:bodyPr/>
        <a:lstStyle/>
        <a:p>
          <a:pPr algn="ctr"/>
          <a:r>
            <a:rPr lang="en-US" sz="1400" noProof="0" dirty="0" err="1">
              <a:solidFill>
                <a:srgbClr val="002060"/>
              </a:solidFill>
              <a:latin typeface="Segoe UI" panose="020B0502040204020203" pitchFamily="34" charset="0"/>
              <a:cs typeface="Segoe UI" panose="020B0502040204020203" pitchFamily="34" charset="0"/>
            </a:rPr>
            <a:t>Système</a:t>
          </a:r>
          <a:r>
            <a:rPr lang="en-US" sz="1400" noProof="0" dirty="0">
              <a:solidFill>
                <a:srgbClr val="002060"/>
              </a:solidFill>
              <a:latin typeface="Segoe UI" panose="020B0502040204020203" pitchFamily="34" charset="0"/>
              <a:cs typeface="Segoe UI" panose="020B0502040204020203" pitchFamily="34" charset="0"/>
            </a:rPr>
            <a:t> station sol (Cyber)</a:t>
          </a:r>
        </a:p>
      </dgm:t>
    </dgm:pt>
    <dgm:pt modelId="{F7821E50-5D81-48EF-AF1F-87EF5F744099}" type="parTrans" cxnId="{C579F5E6-7CDA-49CC-97BA-9313B0814D5F}">
      <dgm:prSet/>
      <dgm:spPr/>
      <dgm:t>
        <a:bodyPr/>
        <a:lstStyle/>
        <a:p>
          <a:endParaRPr lang="fr-FR"/>
        </a:p>
      </dgm:t>
    </dgm:pt>
    <dgm:pt modelId="{8DC2C71D-5EDC-4D84-8556-04DC60CFC864}" type="sibTrans" cxnId="{C579F5E6-7CDA-49CC-97BA-9313B0814D5F}">
      <dgm:prSet/>
      <dgm:spPr/>
      <dgm:t>
        <a:bodyPr/>
        <a:lstStyle/>
        <a:p>
          <a:endParaRPr lang="fr-FR"/>
        </a:p>
      </dgm:t>
    </dgm:pt>
    <dgm:pt modelId="{2EBDDCCA-AB0C-4634-8AAE-46C14BA2BB7E}">
      <dgm:prSet phldrT="[Texte]" custT="1"/>
      <dgm:spPr>
        <a:solidFill>
          <a:schemeClr val="accent5">
            <a:lumMod val="60000"/>
            <a:lumOff val="40000"/>
            <a:alpha val="49804"/>
          </a:schemeClr>
        </a:solidFill>
      </dgm:spPr>
      <dgm:t>
        <a:bodyPr/>
        <a:lstStyle/>
        <a:p>
          <a:pPr algn="ctr"/>
          <a:r>
            <a:rPr lang="en-US" sz="1400" noProof="0" dirty="0">
              <a:solidFill>
                <a:srgbClr val="002060"/>
              </a:solidFill>
              <a:latin typeface="Segoe UI" panose="020B0502040204020203" pitchFamily="34" charset="0"/>
              <a:cs typeface="Segoe UI" panose="020B0502040204020203" pitchFamily="34" charset="0"/>
            </a:rPr>
            <a:t>Radar, Radio, Micro-</a:t>
          </a:r>
          <a:r>
            <a:rPr lang="en-US" sz="1400" noProof="0" dirty="0" err="1">
              <a:solidFill>
                <a:srgbClr val="002060"/>
              </a:solidFill>
              <a:latin typeface="Segoe UI" panose="020B0502040204020203" pitchFamily="34" charset="0"/>
              <a:cs typeface="Segoe UI" panose="020B0502040204020203" pitchFamily="34" charset="0"/>
            </a:rPr>
            <a:t>Ondes</a:t>
          </a:r>
          <a:endParaRPr lang="en-US" sz="1400" noProof="0" dirty="0">
            <a:solidFill>
              <a:srgbClr val="002060"/>
            </a:solidFill>
            <a:latin typeface="Segoe UI" panose="020B0502040204020203" pitchFamily="34" charset="0"/>
            <a:cs typeface="Segoe UI" panose="020B0502040204020203" pitchFamily="34" charset="0"/>
          </a:endParaRPr>
        </a:p>
      </dgm:t>
    </dgm:pt>
    <dgm:pt modelId="{29A8732A-30B9-4961-8B61-3820E9FE1ACC}" type="parTrans" cxnId="{BEB8D29A-3457-436B-9A61-74E13FED05BC}">
      <dgm:prSet/>
      <dgm:spPr/>
      <dgm:t>
        <a:bodyPr/>
        <a:lstStyle/>
        <a:p>
          <a:endParaRPr lang="fr-FR"/>
        </a:p>
      </dgm:t>
    </dgm:pt>
    <dgm:pt modelId="{229F0237-D75A-4736-AE1B-CAE9CDDA669A}" type="sibTrans" cxnId="{BEB8D29A-3457-436B-9A61-74E13FED05BC}">
      <dgm:prSet/>
      <dgm:spPr/>
      <dgm:t>
        <a:bodyPr/>
        <a:lstStyle/>
        <a:p>
          <a:endParaRPr lang="fr-FR"/>
        </a:p>
      </dgm:t>
    </dgm:pt>
    <dgm:pt modelId="{D5EDF657-ED98-43C3-BB29-EF69C4499735}" type="pres">
      <dgm:prSet presAssocID="{98C4AE16-1147-4D53-99B3-72C47A3BF2BA}" presName="compositeShape" presStyleCnt="0">
        <dgm:presLayoutVars>
          <dgm:chMax val="7"/>
          <dgm:dir/>
          <dgm:resizeHandles val="exact"/>
        </dgm:presLayoutVars>
      </dgm:prSet>
      <dgm:spPr/>
    </dgm:pt>
    <dgm:pt modelId="{EAA7BD86-67CF-44D8-8DBF-011D4F0D8C61}" type="pres">
      <dgm:prSet presAssocID="{ABE7456B-0263-462F-9329-60CE46664CDE}" presName="circ1" presStyleLbl="vennNode1" presStyleIdx="0" presStyleCnt="3" custLinFactNeighborX="949" custLinFactNeighborY="-1274"/>
      <dgm:spPr/>
    </dgm:pt>
    <dgm:pt modelId="{242AB45D-5F48-4BE2-A8EA-9B7E37536127}" type="pres">
      <dgm:prSet presAssocID="{ABE7456B-0263-462F-9329-60CE46664CDE}" presName="circ1Tx" presStyleLbl="revTx" presStyleIdx="0" presStyleCnt="0">
        <dgm:presLayoutVars>
          <dgm:chMax val="0"/>
          <dgm:chPref val="0"/>
          <dgm:bulletEnabled val="1"/>
        </dgm:presLayoutVars>
      </dgm:prSet>
      <dgm:spPr/>
    </dgm:pt>
    <dgm:pt modelId="{C71FDAED-E709-468E-8E19-B1613C5CED56}" type="pres">
      <dgm:prSet presAssocID="{55C75496-27B2-440C-9E3E-BB957C41CB4E}" presName="circ2" presStyleLbl="vennNode1" presStyleIdx="1" presStyleCnt="3" custLinFactNeighborX="4937" custLinFactNeighborY="-675"/>
      <dgm:spPr/>
    </dgm:pt>
    <dgm:pt modelId="{5009DF7D-3269-4D3A-B3D3-C20BADE9CF84}" type="pres">
      <dgm:prSet presAssocID="{55C75496-27B2-440C-9E3E-BB957C41CB4E}" presName="circ2Tx" presStyleLbl="revTx" presStyleIdx="0" presStyleCnt="0">
        <dgm:presLayoutVars>
          <dgm:chMax val="0"/>
          <dgm:chPref val="0"/>
          <dgm:bulletEnabled val="1"/>
        </dgm:presLayoutVars>
      </dgm:prSet>
      <dgm:spPr/>
    </dgm:pt>
    <dgm:pt modelId="{595CE423-56A3-42A6-8CDB-D1E13BE94742}" type="pres">
      <dgm:prSet presAssocID="{80682458-65F8-4DCF-BD5B-9CB73720E18E}" presName="circ3" presStyleLbl="vennNode1" presStyleIdx="2" presStyleCnt="3"/>
      <dgm:spPr/>
    </dgm:pt>
    <dgm:pt modelId="{09FBE617-CB23-4579-B68F-2E0C3D2432CC}" type="pres">
      <dgm:prSet presAssocID="{80682458-65F8-4DCF-BD5B-9CB73720E18E}" presName="circ3Tx" presStyleLbl="revTx" presStyleIdx="0" presStyleCnt="0">
        <dgm:presLayoutVars>
          <dgm:chMax val="0"/>
          <dgm:chPref val="0"/>
          <dgm:bulletEnabled val="1"/>
        </dgm:presLayoutVars>
      </dgm:prSet>
      <dgm:spPr/>
    </dgm:pt>
  </dgm:ptLst>
  <dgm:cxnLst>
    <dgm:cxn modelId="{A900420A-8008-44ED-A5A5-1F01704756B5}" type="presOf" srcId="{2EBDDCCA-AB0C-4634-8AAE-46C14BA2BB7E}" destId="{242AB45D-5F48-4BE2-A8EA-9B7E37536127}" srcOrd="1" destOrd="2" presId="urn:microsoft.com/office/officeart/2005/8/layout/venn1"/>
    <dgm:cxn modelId="{8E01CC0C-9627-499F-A359-E469EC412334}" type="presOf" srcId="{14BBE510-B3A8-4F93-A041-BD1DA45475EE}" destId="{5009DF7D-3269-4D3A-B3D3-C20BADE9CF84}" srcOrd="1" destOrd="1" presId="urn:microsoft.com/office/officeart/2005/8/layout/venn1"/>
    <dgm:cxn modelId="{4D15B31B-F0BF-47A7-ABB1-D724BA276AD7}" srcId="{80682458-65F8-4DCF-BD5B-9CB73720E18E}" destId="{9A6DAB35-8854-4A9F-B30C-954BE8BEA173}" srcOrd="3" destOrd="0" parTransId="{8F506DB7-EB0A-43C3-BE98-7D8B6A98850B}" sibTransId="{ACEDB62C-8FC0-4942-9C93-9BC3AEB0CF1F}"/>
    <dgm:cxn modelId="{CEE7A51D-21E7-4273-A5A3-3DE5FE905034}" type="presOf" srcId="{2D4A1D09-8319-4094-8B60-3A81DF0154EA}" destId="{EAA7BD86-67CF-44D8-8DBF-011D4F0D8C61}" srcOrd="0" destOrd="3" presId="urn:microsoft.com/office/officeart/2005/8/layout/venn1"/>
    <dgm:cxn modelId="{2594642C-EE60-4270-AAA1-ABE3BF15EC47}" type="presOf" srcId="{A08DB3B8-C5FC-4B26-997E-717FB10E625A}" destId="{5009DF7D-3269-4D3A-B3D3-C20BADE9CF84}" srcOrd="1" destOrd="2" presId="urn:microsoft.com/office/officeart/2005/8/layout/venn1"/>
    <dgm:cxn modelId="{1D2A692C-F683-4EFF-A96A-BB630B334026}" type="presOf" srcId="{597D6883-182E-4B99-BB55-0F8755DEC3A5}" destId="{EAA7BD86-67CF-44D8-8DBF-011D4F0D8C61}" srcOrd="0" destOrd="1" presId="urn:microsoft.com/office/officeart/2005/8/layout/venn1"/>
    <dgm:cxn modelId="{1961F25B-BEFC-4F17-A85D-6A3F8ADEA7D1}" type="presOf" srcId="{80682458-65F8-4DCF-BD5B-9CB73720E18E}" destId="{595CE423-56A3-42A6-8CDB-D1E13BE94742}" srcOrd="0" destOrd="0" presId="urn:microsoft.com/office/officeart/2005/8/layout/venn1"/>
    <dgm:cxn modelId="{79C31241-DAFA-43B8-9B34-7C866FA9B18E}" type="presOf" srcId="{A08DB3B8-C5FC-4B26-997E-717FB10E625A}" destId="{C71FDAED-E709-468E-8E19-B1613C5CED56}" srcOrd="0" destOrd="2" presId="urn:microsoft.com/office/officeart/2005/8/layout/venn1"/>
    <dgm:cxn modelId="{9212D64A-1D28-4565-BF75-FF379600D818}" type="presOf" srcId="{ABE7456B-0263-462F-9329-60CE46664CDE}" destId="{EAA7BD86-67CF-44D8-8DBF-011D4F0D8C61}" srcOrd="0" destOrd="0" presId="urn:microsoft.com/office/officeart/2005/8/layout/venn1"/>
    <dgm:cxn modelId="{5A67C76B-2854-4A5A-8127-904ACD99FE59}" type="presOf" srcId="{597D6883-182E-4B99-BB55-0F8755DEC3A5}" destId="{242AB45D-5F48-4BE2-A8EA-9B7E37536127}" srcOrd="1" destOrd="1" presId="urn:microsoft.com/office/officeart/2005/8/layout/venn1"/>
    <dgm:cxn modelId="{FC55916D-E01E-49D4-BA82-4B2B175B2330}" srcId="{98C4AE16-1147-4D53-99B3-72C47A3BF2BA}" destId="{55C75496-27B2-440C-9E3E-BB957C41CB4E}" srcOrd="1" destOrd="0" parTransId="{5F1CEF5E-0527-426B-87BC-E3E6701C9EE6}" sibTransId="{27C9C267-0624-4CE3-B1A3-6C59B95261E3}"/>
    <dgm:cxn modelId="{368C466F-FAA4-43F9-9D4C-839A01C8226E}" srcId="{98C4AE16-1147-4D53-99B3-72C47A3BF2BA}" destId="{80682458-65F8-4DCF-BD5B-9CB73720E18E}" srcOrd="2" destOrd="0" parTransId="{DB76CF04-AA64-4C91-A1C9-F8AE9307FEDA}" sibTransId="{D08D042D-6B15-4C64-9DB9-B269E86F4413}"/>
    <dgm:cxn modelId="{EC81B74F-49A7-4E27-8CFF-46AD5DDB4343}" type="presOf" srcId="{9A6DAB35-8854-4A9F-B30C-954BE8BEA173}" destId="{09FBE617-CB23-4579-B68F-2E0C3D2432CC}" srcOrd="1" destOrd="4" presId="urn:microsoft.com/office/officeart/2005/8/layout/venn1"/>
    <dgm:cxn modelId="{DD762F50-4A63-4DA6-AF1A-559836225682}" type="presOf" srcId="{55C75496-27B2-440C-9E3E-BB957C41CB4E}" destId="{5009DF7D-3269-4D3A-B3D3-C20BADE9CF84}" srcOrd="1" destOrd="0" presId="urn:microsoft.com/office/officeart/2005/8/layout/venn1"/>
    <dgm:cxn modelId="{ABB0B750-79AB-4638-BA2A-31B823810C43}" srcId="{55C75496-27B2-440C-9E3E-BB957C41CB4E}" destId="{14BBE510-B3A8-4F93-A041-BD1DA45475EE}" srcOrd="0" destOrd="0" parTransId="{D734D032-CAB3-4BCB-AC64-9A270145274C}" sibTransId="{9174B6AD-B345-4F6C-98B8-73437929E776}"/>
    <dgm:cxn modelId="{4C468658-D534-4C39-A44A-DABF41FA84A1}" srcId="{ABE7456B-0263-462F-9329-60CE46664CDE}" destId="{597D6883-182E-4B99-BB55-0F8755DEC3A5}" srcOrd="0" destOrd="0" parTransId="{1CE91DF7-E447-4DD5-8372-01AE38B37290}" sibTransId="{8B4272B1-279B-499B-989F-309203C3EDEA}"/>
    <dgm:cxn modelId="{D0B23C7A-3CF9-4A2E-99B0-781A7D3F84B6}" srcId="{ABE7456B-0263-462F-9329-60CE46664CDE}" destId="{2D4A1D09-8319-4094-8B60-3A81DF0154EA}" srcOrd="2" destOrd="0" parTransId="{318F2313-338B-4882-8660-BC93B0F874F1}" sibTransId="{01DA9B72-6FD0-4D61-B178-DAEBC6B3432F}"/>
    <dgm:cxn modelId="{DC07497C-0D80-4B57-8E76-EDB91760D06F}" type="presOf" srcId="{6FD38969-5C00-4EB9-B626-87804BA370AB}" destId="{595CE423-56A3-42A6-8CDB-D1E13BE94742}" srcOrd="0" destOrd="3" presId="urn:microsoft.com/office/officeart/2005/8/layout/venn1"/>
    <dgm:cxn modelId="{F34BA181-447F-4BE9-9222-C05F7005AAA3}" type="presOf" srcId="{80682458-65F8-4DCF-BD5B-9CB73720E18E}" destId="{09FBE617-CB23-4579-B68F-2E0C3D2432CC}" srcOrd="1" destOrd="0" presId="urn:microsoft.com/office/officeart/2005/8/layout/venn1"/>
    <dgm:cxn modelId="{1C853282-0AAD-4554-B950-B5F1DAFBF4A1}" type="presOf" srcId="{98C4AE16-1147-4D53-99B3-72C47A3BF2BA}" destId="{D5EDF657-ED98-43C3-BB29-EF69C4499735}" srcOrd="0" destOrd="0" presId="urn:microsoft.com/office/officeart/2005/8/layout/venn1"/>
    <dgm:cxn modelId="{F836938A-E54B-4791-84C7-B2E091CD528A}" type="presOf" srcId="{0E4C62E0-DA56-4612-8198-5EC51FC6598C}" destId="{242AB45D-5F48-4BE2-A8EA-9B7E37536127}" srcOrd="1" destOrd="4" presId="urn:microsoft.com/office/officeart/2005/8/layout/venn1"/>
    <dgm:cxn modelId="{73600295-9123-40B9-8070-6938F5AADAE0}" type="presOf" srcId="{14BBE510-B3A8-4F93-A041-BD1DA45475EE}" destId="{C71FDAED-E709-468E-8E19-B1613C5CED56}" srcOrd="0" destOrd="1" presId="urn:microsoft.com/office/officeart/2005/8/layout/venn1"/>
    <dgm:cxn modelId="{BEB8D29A-3457-436B-9A61-74E13FED05BC}" srcId="{ABE7456B-0263-462F-9329-60CE46664CDE}" destId="{2EBDDCCA-AB0C-4634-8AAE-46C14BA2BB7E}" srcOrd="1" destOrd="0" parTransId="{29A8732A-30B9-4961-8B61-3820E9FE1ACC}" sibTransId="{229F0237-D75A-4736-AE1B-CAE9CDDA669A}"/>
    <dgm:cxn modelId="{17930C9B-B6DC-4155-9099-A27FDC250686}" type="presOf" srcId="{ABE7456B-0263-462F-9329-60CE46664CDE}" destId="{242AB45D-5F48-4BE2-A8EA-9B7E37536127}" srcOrd="1" destOrd="0" presId="urn:microsoft.com/office/officeart/2005/8/layout/venn1"/>
    <dgm:cxn modelId="{3E97AEA0-E53E-49DD-9E2E-A02CA56AAD3A}" type="presOf" srcId="{6FD38969-5C00-4EB9-B626-87804BA370AB}" destId="{09FBE617-CB23-4579-B68F-2E0C3D2432CC}" srcOrd="1" destOrd="3" presId="urn:microsoft.com/office/officeart/2005/8/layout/venn1"/>
    <dgm:cxn modelId="{4125BAA0-B995-4369-B95C-B86AEE94CCCB}" srcId="{80682458-65F8-4DCF-BD5B-9CB73720E18E}" destId="{126912B4-3FA2-43E6-9664-E6CAEA816613}" srcOrd="0" destOrd="0" parTransId="{A23AF331-0124-4999-BA34-EC2C6CC6053B}" sibTransId="{3AE51F37-0027-4A41-9118-54492087F8BD}"/>
    <dgm:cxn modelId="{ED7F90A5-7E63-4AFE-8C9B-08CD5456A7DE}" type="presOf" srcId="{9A6DAB35-8854-4A9F-B30C-954BE8BEA173}" destId="{595CE423-56A3-42A6-8CDB-D1E13BE94742}" srcOrd="0" destOrd="4" presId="urn:microsoft.com/office/officeart/2005/8/layout/venn1"/>
    <dgm:cxn modelId="{3B0B0FB0-F65B-45BE-AE9C-A1929294225E}" type="presOf" srcId="{0E4C62E0-DA56-4612-8198-5EC51FC6598C}" destId="{EAA7BD86-67CF-44D8-8DBF-011D4F0D8C61}" srcOrd="0" destOrd="4" presId="urn:microsoft.com/office/officeart/2005/8/layout/venn1"/>
    <dgm:cxn modelId="{6F8FEBB3-2420-4FB5-8FA4-360D31DC73D2}" type="presOf" srcId="{126912B4-3FA2-43E6-9664-E6CAEA816613}" destId="{09FBE617-CB23-4579-B68F-2E0C3D2432CC}" srcOrd="1" destOrd="1" presId="urn:microsoft.com/office/officeart/2005/8/layout/venn1"/>
    <dgm:cxn modelId="{90F71FC2-683C-4538-A870-C591299257B6}" type="presOf" srcId="{126912B4-3FA2-43E6-9664-E6CAEA816613}" destId="{595CE423-56A3-42A6-8CDB-D1E13BE94742}" srcOrd="0" destOrd="1" presId="urn:microsoft.com/office/officeart/2005/8/layout/venn1"/>
    <dgm:cxn modelId="{196967C9-72A3-45AD-BD25-8510366B4510}" type="presOf" srcId="{2EBDDCCA-AB0C-4634-8AAE-46C14BA2BB7E}" destId="{EAA7BD86-67CF-44D8-8DBF-011D4F0D8C61}" srcOrd="0" destOrd="2" presId="urn:microsoft.com/office/officeart/2005/8/layout/venn1"/>
    <dgm:cxn modelId="{DA2405CA-FEE0-40C5-9A31-7A0B9E527224}" srcId="{80682458-65F8-4DCF-BD5B-9CB73720E18E}" destId="{1996D152-0062-4407-A422-E62C0B782284}" srcOrd="1" destOrd="0" parTransId="{B4972E72-EDD6-46C1-960B-FFFAB178E866}" sibTransId="{810E893C-CF90-4F6D-B56B-0F6E3F51D0B8}"/>
    <dgm:cxn modelId="{90EA9ACB-6E89-42E2-B739-6B093B441A42}" type="presOf" srcId="{2D4A1D09-8319-4094-8B60-3A81DF0154EA}" destId="{242AB45D-5F48-4BE2-A8EA-9B7E37536127}" srcOrd="1" destOrd="3" presId="urn:microsoft.com/office/officeart/2005/8/layout/venn1"/>
    <dgm:cxn modelId="{F19086CC-56EE-4A73-BA41-2FC52B4E1A3A}" type="presOf" srcId="{55C75496-27B2-440C-9E3E-BB957C41CB4E}" destId="{C71FDAED-E709-468E-8E19-B1613C5CED56}" srcOrd="0" destOrd="0" presId="urn:microsoft.com/office/officeart/2005/8/layout/venn1"/>
    <dgm:cxn modelId="{4724BAD5-4AF3-4607-A2DA-EC1577F7E586}" type="presOf" srcId="{1996D152-0062-4407-A422-E62C0B782284}" destId="{09FBE617-CB23-4579-B68F-2E0C3D2432CC}" srcOrd="1" destOrd="2" presId="urn:microsoft.com/office/officeart/2005/8/layout/venn1"/>
    <dgm:cxn modelId="{C579F5E6-7CDA-49CC-97BA-9313B0814D5F}" srcId="{ABE7456B-0263-462F-9329-60CE46664CDE}" destId="{0E4C62E0-DA56-4612-8198-5EC51FC6598C}" srcOrd="3" destOrd="0" parTransId="{F7821E50-5D81-48EF-AF1F-87EF5F744099}" sibTransId="{8DC2C71D-5EDC-4D84-8556-04DC60CFC864}"/>
    <dgm:cxn modelId="{114D98F4-0A31-486E-87EE-32D69D5BB13B}" srcId="{98C4AE16-1147-4D53-99B3-72C47A3BF2BA}" destId="{ABE7456B-0263-462F-9329-60CE46664CDE}" srcOrd="0" destOrd="0" parTransId="{C8D9F9C8-0A34-43B5-939F-797D48F76A8E}" sibTransId="{B22541AA-55ED-4DF0-978E-73A588742E5B}"/>
    <dgm:cxn modelId="{EE6E66F7-3A94-4AB0-94CA-7D5BB57CD465}" srcId="{55C75496-27B2-440C-9E3E-BB957C41CB4E}" destId="{A08DB3B8-C5FC-4B26-997E-717FB10E625A}" srcOrd="1" destOrd="0" parTransId="{75DFF8FC-FCF8-4D9B-A6A9-1A2581E0BA8F}" sibTransId="{4D36CE70-C219-48B7-84D6-A4DACF8677C4}"/>
    <dgm:cxn modelId="{974BC0F8-6ED8-473A-99CE-1B681885FBDA}" srcId="{80682458-65F8-4DCF-BD5B-9CB73720E18E}" destId="{6FD38969-5C00-4EB9-B626-87804BA370AB}" srcOrd="2" destOrd="0" parTransId="{E7B70384-5C56-4F5E-8ADA-90D1844612AB}" sibTransId="{B82124D9-65FB-4ABC-B1AF-EF8A7C8FCD92}"/>
    <dgm:cxn modelId="{3C0826F9-46C5-4682-94AB-4A63997EFAB5}" type="presOf" srcId="{1996D152-0062-4407-A422-E62C0B782284}" destId="{595CE423-56A3-42A6-8CDB-D1E13BE94742}" srcOrd="0" destOrd="2" presId="urn:microsoft.com/office/officeart/2005/8/layout/venn1"/>
    <dgm:cxn modelId="{7F597270-BD84-4ED2-BF70-49D94595CAFB}" type="presParOf" srcId="{D5EDF657-ED98-43C3-BB29-EF69C4499735}" destId="{EAA7BD86-67CF-44D8-8DBF-011D4F0D8C61}" srcOrd="0" destOrd="0" presId="urn:microsoft.com/office/officeart/2005/8/layout/venn1"/>
    <dgm:cxn modelId="{FF404DAD-67E1-4753-BB79-14FE15D84C3E}" type="presParOf" srcId="{D5EDF657-ED98-43C3-BB29-EF69C4499735}" destId="{242AB45D-5F48-4BE2-A8EA-9B7E37536127}" srcOrd="1" destOrd="0" presId="urn:microsoft.com/office/officeart/2005/8/layout/venn1"/>
    <dgm:cxn modelId="{71DFC6C7-EDDF-43F9-8054-03669298B1AB}" type="presParOf" srcId="{D5EDF657-ED98-43C3-BB29-EF69C4499735}" destId="{C71FDAED-E709-468E-8E19-B1613C5CED56}" srcOrd="2" destOrd="0" presId="urn:microsoft.com/office/officeart/2005/8/layout/venn1"/>
    <dgm:cxn modelId="{3D6B91D2-206A-4481-92D8-9DAA531189E1}" type="presParOf" srcId="{D5EDF657-ED98-43C3-BB29-EF69C4499735}" destId="{5009DF7D-3269-4D3A-B3D3-C20BADE9CF84}" srcOrd="3" destOrd="0" presId="urn:microsoft.com/office/officeart/2005/8/layout/venn1"/>
    <dgm:cxn modelId="{E544B5D1-DB2F-4F17-974F-454778C0644C}" type="presParOf" srcId="{D5EDF657-ED98-43C3-BB29-EF69C4499735}" destId="{595CE423-56A3-42A6-8CDB-D1E13BE94742}" srcOrd="4" destOrd="0" presId="urn:microsoft.com/office/officeart/2005/8/layout/venn1"/>
    <dgm:cxn modelId="{49CFCF27-5A9F-462E-98AB-C4F7A06C754B}" type="presParOf" srcId="{D5EDF657-ED98-43C3-BB29-EF69C4499735}" destId="{09FBE617-CB23-4579-B68F-2E0C3D2432CC}"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A7BD86-67CF-44D8-8DBF-011D4F0D8C61}">
      <dsp:nvSpPr>
        <dsp:cNvPr id="0" name=""/>
        <dsp:cNvSpPr/>
      </dsp:nvSpPr>
      <dsp:spPr>
        <a:xfrm>
          <a:off x="2788023" y="26695"/>
          <a:ext cx="3298399" cy="3298399"/>
        </a:xfrm>
        <a:prstGeom prst="ellipse">
          <a:avLst/>
        </a:prstGeom>
        <a:solidFill>
          <a:schemeClr val="accent5">
            <a:lumMod val="60000"/>
            <a:lumOff val="40000"/>
            <a:alpha val="49804"/>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ctr" defTabSz="800100">
            <a:lnSpc>
              <a:spcPct val="90000"/>
            </a:lnSpc>
            <a:spcBef>
              <a:spcPct val="0"/>
            </a:spcBef>
            <a:spcAft>
              <a:spcPct val="35000"/>
            </a:spcAft>
            <a:buNone/>
          </a:pPr>
          <a:r>
            <a:rPr lang="en-US" sz="1800" b="1" u="sng" kern="1200" noProof="0" dirty="0" err="1">
              <a:solidFill>
                <a:srgbClr val="002060"/>
              </a:solidFill>
              <a:latin typeface="Segoe UI" panose="020B0502040204020203" pitchFamily="34" charset="0"/>
              <a:cs typeface="Segoe UI" panose="020B0502040204020203" pitchFamily="34" charset="0"/>
            </a:rPr>
            <a:t>Déni</a:t>
          </a:r>
          <a:r>
            <a:rPr lang="en-US" sz="1800" b="1" u="sng" kern="1200" noProof="0" dirty="0">
              <a:solidFill>
                <a:srgbClr val="002060"/>
              </a:solidFill>
              <a:latin typeface="Segoe UI" panose="020B0502040204020203" pitchFamily="34" charset="0"/>
              <a:cs typeface="Segoe UI" panose="020B0502040204020203" pitchFamily="34" charset="0"/>
            </a:rPr>
            <a:t> de service</a:t>
          </a:r>
        </a:p>
        <a:p>
          <a:pPr marL="114300" lvl="1" indent="-114300" algn="ctr" defTabSz="622300">
            <a:lnSpc>
              <a:spcPct val="90000"/>
            </a:lnSpc>
            <a:spcBef>
              <a:spcPct val="0"/>
            </a:spcBef>
            <a:spcAft>
              <a:spcPct val="15000"/>
            </a:spcAft>
            <a:buChar char="•"/>
          </a:pPr>
          <a:r>
            <a:rPr lang="en-US" sz="1400" kern="1200" noProof="0" dirty="0" err="1">
              <a:solidFill>
                <a:srgbClr val="002060"/>
              </a:solidFill>
              <a:latin typeface="Segoe UI" panose="020B0502040204020203" pitchFamily="34" charset="0"/>
              <a:cs typeface="Segoe UI" panose="020B0502040204020203" pitchFamily="34" charset="0"/>
            </a:rPr>
            <a:t>Intentionnel</a:t>
          </a:r>
          <a:r>
            <a:rPr lang="en-US" sz="1400" kern="1200" noProof="0" dirty="0">
              <a:solidFill>
                <a:srgbClr val="002060"/>
              </a:solidFill>
              <a:latin typeface="Segoe UI" panose="020B0502040204020203" pitchFamily="34" charset="0"/>
              <a:cs typeface="Segoe UI" panose="020B0502040204020203" pitchFamily="34" charset="0"/>
            </a:rPr>
            <a:t> : </a:t>
          </a:r>
          <a:r>
            <a:rPr lang="en-US" sz="1400" b="1" kern="1200" noProof="0" dirty="0" err="1">
              <a:solidFill>
                <a:srgbClr val="002060"/>
              </a:solidFill>
              <a:latin typeface="Segoe UI" panose="020B0502040204020203" pitchFamily="34" charset="0"/>
              <a:cs typeface="Segoe UI" panose="020B0502040204020203" pitchFamily="34" charset="0"/>
            </a:rPr>
            <a:t>brouillage</a:t>
          </a:r>
          <a:endParaRPr lang="en-US" sz="1400" b="1" kern="1200" noProof="0" dirty="0">
            <a:solidFill>
              <a:srgbClr val="002060"/>
            </a:solidFill>
            <a:latin typeface="Segoe UI" panose="020B0502040204020203" pitchFamily="34" charset="0"/>
            <a:cs typeface="Segoe UI" panose="020B0502040204020203" pitchFamily="34" charset="0"/>
          </a:endParaRPr>
        </a:p>
        <a:p>
          <a:pPr marL="114300" lvl="1" indent="-114300" algn="ctr" defTabSz="622300">
            <a:lnSpc>
              <a:spcPct val="90000"/>
            </a:lnSpc>
            <a:spcBef>
              <a:spcPct val="0"/>
            </a:spcBef>
            <a:spcAft>
              <a:spcPct val="15000"/>
            </a:spcAft>
            <a:buChar char="•"/>
          </a:pPr>
          <a:r>
            <a:rPr lang="en-US" sz="1400" kern="1200" noProof="0" dirty="0">
              <a:solidFill>
                <a:srgbClr val="002060"/>
              </a:solidFill>
              <a:latin typeface="Segoe UI" panose="020B0502040204020203" pitchFamily="34" charset="0"/>
              <a:cs typeface="Segoe UI" panose="020B0502040204020203" pitchFamily="34" charset="0"/>
            </a:rPr>
            <a:t>Radar, Radio, Micro-</a:t>
          </a:r>
          <a:r>
            <a:rPr lang="en-US" sz="1400" kern="1200" noProof="0" dirty="0" err="1">
              <a:solidFill>
                <a:srgbClr val="002060"/>
              </a:solidFill>
              <a:latin typeface="Segoe UI" panose="020B0502040204020203" pitchFamily="34" charset="0"/>
              <a:cs typeface="Segoe UI" panose="020B0502040204020203" pitchFamily="34" charset="0"/>
            </a:rPr>
            <a:t>Ondes</a:t>
          </a:r>
          <a:endParaRPr lang="en-US" sz="1400" kern="1200" noProof="0" dirty="0">
            <a:solidFill>
              <a:srgbClr val="002060"/>
            </a:solidFill>
            <a:latin typeface="Segoe UI" panose="020B0502040204020203" pitchFamily="34" charset="0"/>
            <a:cs typeface="Segoe UI" panose="020B0502040204020203" pitchFamily="34" charset="0"/>
          </a:endParaRPr>
        </a:p>
        <a:p>
          <a:pPr marL="114300" lvl="1" indent="-114300" algn="ctr" defTabSz="622300">
            <a:lnSpc>
              <a:spcPct val="90000"/>
            </a:lnSpc>
            <a:spcBef>
              <a:spcPct val="0"/>
            </a:spcBef>
            <a:spcAft>
              <a:spcPct val="15000"/>
            </a:spcAft>
            <a:buChar char="•"/>
          </a:pPr>
          <a:r>
            <a:rPr lang="en-US" sz="1400" kern="1200" noProof="0" dirty="0" err="1">
              <a:solidFill>
                <a:srgbClr val="002060"/>
              </a:solidFill>
              <a:latin typeface="Segoe UI" panose="020B0502040204020203" pitchFamily="34" charset="0"/>
              <a:cs typeface="Segoe UI" panose="020B0502040204020203" pitchFamily="34" charset="0"/>
            </a:rPr>
            <a:t>Intérieur</a:t>
          </a:r>
          <a:r>
            <a:rPr lang="en-US" sz="1400" kern="1200" noProof="0" dirty="0">
              <a:solidFill>
                <a:srgbClr val="002060"/>
              </a:solidFill>
              <a:latin typeface="Segoe UI" panose="020B0502040204020203" pitchFamily="34" charset="0"/>
              <a:cs typeface="Segoe UI" panose="020B0502040204020203" pitchFamily="34" charset="0"/>
            </a:rPr>
            <a:t> / </a:t>
          </a:r>
          <a:r>
            <a:rPr lang="en-US" sz="1400" kern="1200" noProof="0" dirty="0" err="1">
              <a:solidFill>
                <a:srgbClr val="002060"/>
              </a:solidFill>
              <a:latin typeface="Segoe UI" panose="020B0502040204020203" pitchFamily="34" charset="0"/>
              <a:cs typeface="Segoe UI" panose="020B0502040204020203" pitchFamily="34" charset="0"/>
            </a:rPr>
            <a:t>Forêt</a:t>
          </a:r>
          <a:r>
            <a:rPr lang="en-US" sz="1400" kern="1200" noProof="0" dirty="0">
              <a:solidFill>
                <a:srgbClr val="002060"/>
              </a:solidFill>
              <a:latin typeface="Segoe UI" panose="020B0502040204020203" pitchFamily="34" charset="0"/>
              <a:cs typeface="Segoe UI" panose="020B0502040204020203" pitchFamily="34" charset="0"/>
            </a:rPr>
            <a:t> / Canyon</a:t>
          </a:r>
        </a:p>
        <a:p>
          <a:pPr marL="114300" lvl="1" indent="-114300" algn="ctr" defTabSz="622300">
            <a:lnSpc>
              <a:spcPct val="90000"/>
            </a:lnSpc>
            <a:spcBef>
              <a:spcPct val="0"/>
            </a:spcBef>
            <a:spcAft>
              <a:spcPct val="15000"/>
            </a:spcAft>
            <a:buChar char="•"/>
          </a:pPr>
          <a:r>
            <a:rPr lang="en-US" sz="1400" kern="1200" noProof="0" dirty="0" err="1">
              <a:solidFill>
                <a:srgbClr val="002060"/>
              </a:solidFill>
              <a:latin typeface="Segoe UI" panose="020B0502040204020203" pitchFamily="34" charset="0"/>
              <a:cs typeface="Segoe UI" panose="020B0502040204020203" pitchFamily="34" charset="0"/>
            </a:rPr>
            <a:t>Système</a:t>
          </a:r>
          <a:r>
            <a:rPr lang="en-US" sz="1400" kern="1200" noProof="0" dirty="0">
              <a:solidFill>
                <a:srgbClr val="002060"/>
              </a:solidFill>
              <a:latin typeface="Segoe UI" panose="020B0502040204020203" pitchFamily="34" charset="0"/>
              <a:cs typeface="Segoe UI" panose="020B0502040204020203" pitchFamily="34" charset="0"/>
            </a:rPr>
            <a:t> station sol (Cyber)</a:t>
          </a:r>
        </a:p>
      </dsp:txBody>
      <dsp:txXfrm>
        <a:off x="3227810" y="603915"/>
        <a:ext cx="2418826" cy="1484279"/>
      </dsp:txXfrm>
    </dsp:sp>
    <dsp:sp modelId="{C71FDAED-E709-468E-8E19-B1613C5CED56}">
      <dsp:nvSpPr>
        <dsp:cNvPr id="0" name=""/>
        <dsp:cNvSpPr/>
      </dsp:nvSpPr>
      <dsp:spPr>
        <a:xfrm>
          <a:off x="4109736" y="2107952"/>
          <a:ext cx="3298399" cy="3298399"/>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ctr" defTabSz="800100">
            <a:lnSpc>
              <a:spcPct val="90000"/>
            </a:lnSpc>
            <a:spcBef>
              <a:spcPct val="0"/>
            </a:spcBef>
            <a:spcAft>
              <a:spcPct val="35000"/>
            </a:spcAft>
            <a:buNone/>
          </a:pPr>
          <a:r>
            <a:rPr lang="en-US" sz="1800" b="1" u="sng" kern="1200" noProof="0" dirty="0" err="1">
              <a:solidFill>
                <a:schemeClr val="bg1"/>
              </a:solidFill>
              <a:latin typeface="Segoe UI" panose="020B0502040204020203" pitchFamily="34" charset="0"/>
              <a:cs typeface="Segoe UI" panose="020B0502040204020203" pitchFamily="34" charset="0"/>
            </a:rPr>
            <a:t>Leurrage</a:t>
          </a:r>
          <a:endParaRPr lang="en-US" sz="1800" b="1" u="sng" kern="1200" noProof="0" dirty="0">
            <a:solidFill>
              <a:schemeClr val="bg1"/>
            </a:solidFill>
            <a:latin typeface="Segoe UI" panose="020B0502040204020203" pitchFamily="34" charset="0"/>
            <a:cs typeface="Segoe UI" panose="020B0502040204020203" pitchFamily="34" charset="0"/>
          </a:endParaRPr>
        </a:p>
        <a:p>
          <a:pPr marL="0" lvl="1" indent="0" algn="ctr" defTabSz="622300">
            <a:lnSpc>
              <a:spcPct val="90000"/>
            </a:lnSpc>
            <a:spcBef>
              <a:spcPct val="0"/>
            </a:spcBef>
            <a:spcAft>
              <a:spcPct val="15000"/>
            </a:spcAft>
            <a:buChar char="•"/>
          </a:pPr>
          <a:r>
            <a:rPr lang="en-US" sz="1400" kern="1200" noProof="0" dirty="0">
              <a:solidFill>
                <a:schemeClr val="bg1"/>
              </a:solidFill>
              <a:latin typeface="Segoe UI" panose="020B0502040204020203" pitchFamily="34" charset="0"/>
              <a:cs typeface="Segoe UI" panose="020B0502040204020203" pitchFamily="34" charset="0"/>
            </a:rPr>
            <a:t> </a:t>
          </a:r>
          <a:r>
            <a:rPr lang="en-US" sz="1400" kern="1200" noProof="0" dirty="0" err="1">
              <a:solidFill>
                <a:schemeClr val="bg1"/>
              </a:solidFill>
              <a:latin typeface="Segoe UI" panose="020B0502040204020203" pitchFamily="34" charset="0"/>
              <a:cs typeface="Segoe UI" panose="020B0502040204020203" pitchFamily="34" charset="0"/>
            </a:rPr>
            <a:t>Données</a:t>
          </a:r>
          <a:r>
            <a:rPr lang="en-US" sz="1400" kern="1200" noProof="0" dirty="0">
              <a:solidFill>
                <a:schemeClr val="bg1"/>
              </a:solidFill>
              <a:latin typeface="Segoe UI" panose="020B0502040204020203" pitchFamily="34" charset="0"/>
              <a:cs typeface="Segoe UI" panose="020B0502040204020203" pitchFamily="34" charset="0"/>
            </a:rPr>
            <a:t> </a:t>
          </a:r>
          <a:r>
            <a:rPr lang="en-US" sz="1400" kern="1200" noProof="0" dirty="0" err="1">
              <a:solidFill>
                <a:schemeClr val="bg1"/>
              </a:solidFill>
              <a:latin typeface="Segoe UI" panose="020B0502040204020203" pitchFamily="34" charset="0"/>
              <a:cs typeface="Segoe UI" panose="020B0502040204020203" pitchFamily="34" charset="0"/>
            </a:rPr>
            <a:t>corrompues</a:t>
          </a:r>
          <a:endParaRPr lang="en-US" sz="1400" kern="1200" noProof="0" dirty="0">
            <a:solidFill>
              <a:schemeClr val="bg1"/>
            </a:solidFill>
            <a:latin typeface="Segoe UI" panose="020B0502040204020203" pitchFamily="34" charset="0"/>
            <a:cs typeface="Segoe UI" panose="020B0502040204020203" pitchFamily="34" charset="0"/>
          </a:endParaRPr>
        </a:p>
        <a:p>
          <a:pPr marL="0" lvl="1" indent="0" algn="ctr" defTabSz="622300">
            <a:lnSpc>
              <a:spcPct val="90000"/>
            </a:lnSpc>
            <a:spcBef>
              <a:spcPct val="0"/>
            </a:spcBef>
            <a:spcAft>
              <a:spcPct val="15000"/>
            </a:spcAft>
            <a:buChar char="•"/>
          </a:pPr>
          <a:r>
            <a:rPr lang="en-US" sz="1400" kern="1200" noProof="0" dirty="0">
              <a:solidFill>
                <a:schemeClr val="bg1"/>
              </a:solidFill>
              <a:latin typeface="Segoe UI" panose="020B0502040204020203" pitchFamily="34" charset="0"/>
              <a:cs typeface="Segoe UI" panose="020B0502040204020203" pitchFamily="34" charset="0"/>
            </a:rPr>
            <a:t> Meaconing (replay) </a:t>
          </a:r>
        </a:p>
      </dsp:txBody>
      <dsp:txXfrm>
        <a:off x="5118497" y="2960038"/>
        <a:ext cx="1979039" cy="1814119"/>
      </dsp:txXfrm>
    </dsp:sp>
    <dsp:sp modelId="{595CE423-56A3-42A6-8CDB-D1E13BE94742}">
      <dsp:nvSpPr>
        <dsp:cNvPr id="0" name=""/>
        <dsp:cNvSpPr/>
      </dsp:nvSpPr>
      <dsp:spPr>
        <a:xfrm>
          <a:off x="1566549" y="2130216"/>
          <a:ext cx="3298399" cy="3298399"/>
        </a:xfrm>
        <a:prstGeom prst="ellipse">
          <a:avLst/>
        </a:prstGeom>
        <a:solidFill>
          <a:schemeClr val="accent4">
            <a:lumMod val="25000"/>
            <a:lumOff val="75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ctr" defTabSz="800100">
            <a:lnSpc>
              <a:spcPct val="90000"/>
            </a:lnSpc>
            <a:spcBef>
              <a:spcPct val="0"/>
            </a:spcBef>
            <a:spcAft>
              <a:spcPct val="35000"/>
            </a:spcAft>
            <a:buNone/>
          </a:pPr>
          <a:r>
            <a:rPr lang="en-US" sz="1800" b="1" u="sng" kern="1200" noProof="0" dirty="0" err="1">
              <a:solidFill>
                <a:srgbClr val="002060"/>
              </a:solidFill>
              <a:latin typeface="Segoe UI" panose="020B0502040204020203" pitchFamily="34" charset="0"/>
              <a:cs typeface="Segoe UI" panose="020B0502040204020203" pitchFamily="34" charset="0"/>
            </a:rPr>
            <a:t>Qualité</a:t>
          </a:r>
          <a:r>
            <a:rPr lang="en-US" sz="1800" b="1" u="sng" kern="1200" noProof="0" dirty="0">
              <a:solidFill>
                <a:srgbClr val="002060"/>
              </a:solidFill>
              <a:latin typeface="Segoe UI" panose="020B0502040204020203" pitchFamily="34" charset="0"/>
              <a:cs typeface="Segoe UI" panose="020B0502040204020203" pitchFamily="34" charset="0"/>
            </a:rPr>
            <a:t> du signal</a:t>
          </a:r>
        </a:p>
        <a:p>
          <a:pPr marL="114300" lvl="1" indent="-114300" algn="ctr" defTabSz="622300">
            <a:lnSpc>
              <a:spcPct val="90000"/>
            </a:lnSpc>
            <a:spcBef>
              <a:spcPct val="0"/>
            </a:spcBef>
            <a:spcAft>
              <a:spcPct val="15000"/>
            </a:spcAft>
            <a:buChar char="•"/>
          </a:pPr>
          <a:r>
            <a:rPr lang="en-US" sz="1400" kern="1200" noProof="0" dirty="0">
              <a:solidFill>
                <a:srgbClr val="002060"/>
              </a:solidFill>
              <a:latin typeface="Segoe UI" panose="020B0502040204020203" pitchFamily="34" charset="0"/>
              <a:cs typeface="Segoe UI" panose="020B0502040204020203" pitchFamily="34" charset="0"/>
            </a:rPr>
            <a:t>Multi-</a:t>
          </a:r>
          <a:r>
            <a:rPr lang="en-US" sz="1400" kern="1200" noProof="0" dirty="0" err="1">
              <a:solidFill>
                <a:srgbClr val="002060"/>
              </a:solidFill>
              <a:latin typeface="Segoe UI" panose="020B0502040204020203" pitchFamily="34" charset="0"/>
              <a:cs typeface="Segoe UI" panose="020B0502040204020203" pitchFamily="34" charset="0"/>
            </a:rPr>
            <a:t>trajets</a:t>
          </a:r>
          <a:endParaRPr lang="en-US" sz="1400" kern="1200" noProof="0" dirty="0">
            <a:solidFill>
              <a:srgbClr val="002060"/>
            </a:solidFill>
            <a:latin typeface="Segoe UI" panose="020B0502040204020203" pitchFamily="34" charset="0"/>
            <a:cs typeface="Segoe UI" panose="020B0502040204020203" pitchFamily="34" charset="0"/>
          </a:endParaRPr>
        </a:p>
        <a:p>
          <a:pPr marL="114300" lvl="1" indent="-114300" algn="ctr" defTabSz="622300">
            <a:lnSpc>
              <a:spcPct val="90000"/>
            </a:lnSpc>
            <a:spcBef>
              <a:spcPct val="0"/>
            </a:spcBef>
            <a:spcAft>
              <a:spcPct val="15000"/>
            </a:spcAft>
            <a:buChar char="•"/>
          </a:pPr>
          <a:r>
            <a:rPr lang="en-US" sz="1400" kern="1200" noProof="0" dirty="0" err="1">
              <a:solidFill>
                <a:srgbClr val="002060"/>
              </a:solidFill>
              <a:latin typeface="Segoe UI" panose="020B0502040204020203" pitchFamily="34" charset="0"/>
              <a:cs typeface="Segoe UI" panose="020B0502040204020203" pitchFamily="34" charset="0"/>
            </a:rPr>
            <a:t>Ionosphére</a:t>
          </a:r>
          <a:endParaRPr lang="en-US" sz="1400" kern="1200" noProof="0" dirty="0">
            <a:solidFill>
              <a:srgbClr val="002060"/>
            </a:solidFill>
            <a:latin typeface="Segoe UI" panose="020B0502040204020203" pitchFamily="34" charset="0"/>
            <a:cs typeface="Segoe UI" panose="020B0502040204020203" pitchFamily="34" charset="0"/>
          </a:endParaRPr>
        </a:p>
        <a:p>
          <a:pPr marL="114300" lvl="1" indent="-114300" algn="ctr" defTabSz="622300">
            <a:lnSpc>
              <a:spcPct val="90000"/>
            </a:lnSpc>
            <a:spcBef>
              <a:spcPct val="0"/>
            </a:spcBef>
            <a:spcAft>
              <a:spcPct val="15000"/>
            </a:spcAft>
            <a:buChar char="•"/>
          </a:pPr>
          <a:r>
            <a:rPr lang="en-US" sz="1400" kern="1200" noProof="0" dirty="0" err="1">
              <a:solidFill>
                <a:srgbClr val="002060"/>
              </a:solidFill>
              <a:latin typeface="Segoe UI" panose="020B0502040204020203" pitchFamily="34" charset="0"/>
              <a:cs typeface="Segoe UI" panose="020B0502040204020203" pitchFamily="34" charset="0"/>
            </a:rPr>
            <a:t>Activité</a:t>
          </a:r>
          <a:r>
            <a:rPr lang="en-US" sz="1400" kern="1200" noProof="0" dirty="0">
              <a:solidFill>
                <a:srgbClr val="002060"/>
              </a:solidFill>
              <a:latin typeface="Segoe UI" panose="020B0502040204020203" pitchFamily="34" charset="0"/>
              <a:cs typeface="Segoe UI" panose="020B0502040204020203" pitchFamily="34" charset="0"/>
            </a:rPr>
            <a:t> </a:t>
          </a:r>
          <a:r>
            <a:rPr lang="en-US" sz="1400" kern="1200" noProof="0" dirty="0" err="1">
              <a:solidFill>
                <a:srgbClr val="002060"/>
              </a:solidFill>
              <a:latin typeface="Segoe UI" panose="020B0502040204020203" pitchFamily="34" charset="0"/>
              <a:cs typeface="Segoe UI" panose="020B0502040204020203" pitchFamily="34" charset="0"/>
            </a:rPr>
            <a:t>solaire</a:t>
          </a:r>
          <a:endParaRPr lang="en-US" sz="1400" kern="1200" noProof="0" dirty="0">
            <a:solidFill>
              <a:srgbClr val="002060"/>
            </a:solidFill>
            <a:latin typeface="Segoe UI" panose="020B0502040204020203" pitchFamily="34" charset="0"/>
            <a:cs typeface="Segoe UI" panose="020B0502040204020203" pitchFamily="34" charset="0"/>
          </a:endParaRPr>
        </a:p>
        <a:p>
          <a:pPr marL="114300" lvl="1" indent="-114300" algn="ctr" defTabSz="622300">
            <a:lnSpc>
              <a:spcPct val="90000"/>
            </a:lnSpc>
            <a:spcBef>
              <a:spcPct val="0"/>
            </a:spcBef>
            <a:spcAft>
              <a:spcPct val="15000"/>
            </a:spcAft>
            <a:buChar char="•"/>
          </a:pPr>
          <a:r>
            <a:rPr lang="en-US" sz="1400" kern="1200" noProof="0" dirty="0" err="1">
              <a:solidFill>
                <a:srgbClr val="002060"/>
              </a:solidFill>
              <a:latin typeface="Segoe UI" panose="020B0502040204020203" pitchFamily="34" charset="0"/>
              <a:cs typeface="Segoe UI" panose="020B0502040204020203" pitchFamily="34" charset="0"/>
            </a:rPr>
            <a:t>Données</a:t>
          </a:r>
          <a:r>
            <a:rPr lang="en-US" sz="1400" kern="1200" noProof="0" dirty="0">
              <a:solidFill>
                <a:srgbClr val="002060"/>
              </a:solidFill>
              <a:latin typeface="Segoe UI" panose="020B0502040204020203" pitchFamily="34" charset="0"/>
              <a:cs typeface="Segoe UI" panose="020B0502040204020203" pitchFamily="34" charset="0"/>
            </a:rPr>
            <a:t> </a:t>
          </a:r>
          <a:r>
            <a:rPr lang="en-US" sz="1400" kern="1200" noProof="0" dirty="0" err="1">
              <a:solidFill>
                <a:srgbClr val="002060"/>
              </a:solidFill>
              <a:latin typeface="Segoe UI" panose="020B0502040204020203" pitchFamily="34" charset="0"/>
              <a:cs typeface="Segoe UI" panose="020B0502040204020203" pitchFamily="34" charset="0"/>
            </a:rPr>
            <a:t>téléchargées</a:t>
          </a:r>
          <a:r>
            <a:rPr lang="en-US" sz="1400" kern="1200" noProof="0" dirty="0">
              <a:solidFill>
                <a:srgbClr val="002060"/>
              </a:solidFill>
              <a:latin typeface="Segoe UI" panose="020B0502040204020203" pitchFamily="34" charset="0"/>
              <a:cs typeface="Segoe UI" panose="020B0502040204020203" pitchFamily="34" charset="0"/>
            </a:rPr>
            <a:t> </a:t>
          </a:r>
          <a:r>
            <a:rPr lang="en-US" sz="1400" kern="1200" noProof="0" dirty="0" err="1">
              <a:solidFill>
                <a:srgbClr val="002060"/>
              </a:solidFill>
              <a:latin typeface="Segoe UI" panose="020B0502040204020203" pitchFamily="34" charset="0"/>
              <a:cs typeface="Segoe UI" panose="020B0502040204020203" pitchFamily="34" charset="0"/>
            </a:rPr>
            <a:t>incorrectes</a:t>
          </a:r>
          <a:endParaRPr lang="en-US" sz="1400" kern="1200" noProof="0" dirty="0">
            <a:solidFill>
              <a:srgbClr val="002060"/>
            </a:solidFill>
            <a:latin typeface="Segoe UI" panose="020B0502040204020203" pitchFamily="34" charset="0"/>
            <a:cs typeface="Segoe UI" panose="020B0502040204020203" pitchFamily="34" charset="0"/>
          </a:endParaRPr>
        </a:p>
      </dsp:txBody>
      <dsp:txXfrm>
        <a:off x="1877148" y="2982303"/>
        <a:ext cx="1979039" cy="1814119"/>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9634CFAA-4BA9-C9AF-E282-D33DC254571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86300945-2FD1-7AFE-01FD-338FFEB551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4CC5D72-3182-40B4-BD93-DF8119F0C9D7}" type="datetimeFigureOut">
              <a:rPr lang="fr-FR" smtClean="0"/>
              <a:t>31/01/2023</a:t>
            </a:fld>
            <a:endParaRPr lang="fr-FR"/>
          </a:p>
        </p:txBody>
      </p:sp>
      <p:sp>
        <p:nvSpPr>
          <p:cNvPr id="4" name="Espace réservé du pied de page 3">
            <a:extLst>
              <a:ext uri="{FF2B5EF4-FFF2-40B4-BE49-F238E27FC236}">
                <a16:creationId xmlns:a16="http://schemas.microsoft.com/office/drawing/2014/main" id="{6BE5A82B-813E-25AC-4F98-DC8BA00316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3B882D9D-7130-1583-698B-DBD6A4703A1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0B696D2-F597-4F3E-BAAD-7BC04B4220EF}" type="slidenum">
              <a:rPr lang="fr-FR" smtClean="0"/>
              <a:t>‹N°›</a:t>
            </a:fld>
            <a:endParaRPr lang="fr-FR"/>
          </a:p>
        </p:txBody>
      </p:sp>
    </p:spTree>
    <p:extLst>
      <p:ext uri="{BB962C8B-B14F-4D97-AF65-F5344CB8AC3E}">
        <p14:creationId xmlns:p14="http://schemas.microsoft.com/office/powerpoint/2010/main" val="16736132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4A6B9A-428C-4888-9408-0A0A1033444B}" type="datetimeFigureOut">
              <a:rPr lang="fr-FR" smtClean="0"/>
              <a:t>31/01/2023</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DBDAD5-DDF9-4A4E-8B79-421ABC79890C}" type="slidenum">
              <a:rPr lang="fr-FR" smtClean="0"/>
              <a:t>‹N°›</a:t>
            </a:fld>
            <a:endParaRPr lang="fr-FR"/>
          </a:p>
        </p:txBody>
      </p:sp>
    </p:spTree>
    <p:extLst>
      <p:ext uri="{BB962C8B-B14F-4D97-AF65-F5344CB8AC3E}">
        <p14:creationId xmlns:p14="http://schemas.microsoft.com/office/powerpoint/2010/main" val="649458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en.wikipedia.org/wiki/Electronic_test_equipment" TargetMode="External"/><Relationship Id="rId3" Type="http://schemas.openxmlformats.org/officeDocument/2006/relationships/hyperlink" Target="https://en.wikipedia.org/wiki/VMEbus#cite_note-1" TargetMode="External"/><Relationship Id="rId7" Type="http://schemas.openxmlformats.org/officeDocument/2006/relationships/hyperlink" Target="https://en.wikipedia.org/wiki/VMEbus"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en.wikipedia.org/wiki/Automated_test" TargetMode="External"/><Relationship Id="rId11" Type="http://schemas.openxmlformats.org/officeDocument/2006/relationships/hyperlink" Target="https://en.wikipedia.org/wiki/Industry_Standard_Architecture" TargetMode="External"/><Relationship Id="rId5" Type="http://schemas.openxmlformats.org/officeDocument/2006/relationships/hyperlink" Target="https://en.wikipedia.org/wiki/Computer_bus" TargetMode="External"/><Relationship Id="rId10" Type="http://schemas.openxmlformats.org/officeDocument/2006/relationships/hyperlink" Target="https://en.wikipedia.org/wiki/Laboratory" TargetMode="External"/><Relationship Id="rId4" Type="http://schemas.openxmlformats.org/officeDocument/2006/relationships/hyperlink" Target="https://en.wikipedia.org/wiki/VMEbus#cite_note-2" TargetMode="External"/><Relationship Id="rId9" Type="http://schemas.openxmlformats.org/officeDocument/2006/relationships/hyperlink" Target="https://en.wikipedia.org/wiki/Automation"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882213">
              <a:defRPr/>
            </a:pPr>
            <a:r>
              <a:rPr lang="fr-FR" dirty="0"/>
              <a:t>Paul : </a:t>
            </a:r>
            <a:r>
              <a:rPr lang="en-US" dirty="0"/>
              <a:t>with 500 people coming from </a:t>
            </a:r>
            <a:r>
              <a:rPr lang="en-US" dirty="0" err="1"/>
              <a:t>orolia</a:t>
            </a:r>
            <a:r>
              <a:rPr lang="en-US" dirty="0"/>
              <a:t>, 170 from SSTN &amp; S &amp; SEDG and 1000-1500 from SED we are going to constitute a PNT world leader. Our talents are unique: we bring together international teams at the top of their expertise.</a:t>
            </a:r>
          </a:p>
          <a:p>
            <a:pPr defTabSz="882213">
              <a:defRPr/>
            </a:pPr>
            <a:endParaRPr lang="en-US" baseline="0" dirty="0"/>
          </a:p>
          <a:p>
            <a:pPr defTabSz="882213">
              <a:defRPr/>
            </a:pPr>
            <a:r>
              <a:rPr lang="en-US" baseline="0" dirty="0"/>
              <a:t>Timing : 1min </a:t>
            </a:r>
          </a:p>
          <a:p>
            <a:pPr defTabSz="882213">
              <a:defRPr/>
            </a:pPr>
            <a:endParaRPr lang="en-US" baseline="0" dirty="0"/>
          </a:p>
          <a:p>
            <a:pPr defTabSz="882213">
              <a:defRPr/>
            </a:pPr>
            <a:r>
              <a:rPr lang="en-US" baseline="0" dirty="0"/>
              <a:t>Total : 10min</a:t>
            </a:r>
            <a:endParaRPr lang="fr-FR" baseline="0" dirty="0"/>
          </a:p>
        </p:txBody>
      </p:sp>
      <p:sp>
        <p:nvSpPr>
          <p:cNvPr id="4" name="Espace réservé du numéro de diapositive 3"/>
          <p:cNvSpPr>
            <a:spLocks noGrp="1"/>
          </p:cNvSpPr>
          <p:nvPr>
            <p:ph type="sldNum" sz="quarter" idx="10"/>
          </p:nvPr>
        </p:nvSpPr>
        <p:spPr/>
        <p:txBody>
          <a:bodyPr/>
          <a:lstStyle/>
          <a:p>
            <a:fld id="{1B06CD8F-B7ED-4A05-9FB1-A01CC0EF02CC}" type="slidenum">
              <a:rPr lang="fr-FR" smtClean="0"/>
              <a:pPr/>
              <a:t>3</a:t>
            </a:fld>
            <a:endParaRPr lang="fr-FR" dirty="0"/>
          </a:p>
        </p:txBody>
      </p:sp>
    </p:spTree>
    <p:extLst>
      <p:ext uri="{BB962C8B-B14F-4D97-AF65-F5344CB8AC3E}">
        <p14:creationId xmlns:p14="http://schemas.microsoft.com/office/powerpoint/2010/main" val="3836979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DDD5DB-74B3-4967-B4C0-A9F20BB7FF0D}" type="slidenum">
              <a:rPr kumimoji="0" lang="fr-FR"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9041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Space </a:t>
            </a:r>
            <a:r>
              <a:rPr lang="fr-FR" b="1" dirty="0" err="1"/>
              <a:t>Development</a:t>
            </a:r>
            <a:r>
              <a:rPr lang="fr-FR" b="1" dirty="0"/>
              <a:t> </a:t>
            </a:r>
            <a:r>
              <a:rPr lang="fr-FR" b="1" dirty="0" err="1"/>
              <a:t>Ageny</a:t>
            </a:r>
            <a:r>
              <a:rPr lang="fr-FR" b="1" dirty="0"/>
              <a:t> (SDA)</a:t>
            </a:r>
          </a:p>
          <a:p>
            <a:r>
              <a:rPr lang="en-US" dirty="0"/>
              <a:t>Recognized as the Department of Defense's constructive disruptor for space acquisition, the Space Development Agency (SDA) will quickly deliver needed space-based capabilities to the joint warfighter to support terrestrial missions through development, fielding, and operation of the National Defense Space Architecture. </a:t>
            </a:r>
          </a:p>
          <a:p>
            <a:endParaRPr lang="en-US" dirty="0"/>
          </a:p>
          <a:p>
            <a:r>
              <a:rPr lang="en-US" b="1" dirty="0"/>
              <a:t>The T1 product </a:t>
            </a:r>
            <a:r>
              <a:rPr lang="en-US" dirty="0"/>
              <a:t>baseline will provide an initial transport capability to </a:t>
            </a:r>
            <a:r>
              <a:rPr lang="en-US" b="1" dirty="0"/>
              <a:t>support a high-end regional conflict. </a:t>
            </a:r>
          </a:p>
          <a:p>
            <a:r>
              <a:rPr lang="en-US" dirty="0"/>
              <a:t>The T1 feature set includes low-latency sensor-to-shooter connectivity, initial deployment of the </a:t>
            </a:r>
            <a:r>
              <a:rPr lang="en-US" b="1" dirty="0"/>
              <a:t>Combined Joint All Domain Command and Control (CJADC2) </a:t>
            </a:r>
            <a:r>
              <a:rPr lang="en-US" dirty="0"/>
              <a:t>space transport backbone, and direct-to-weapon connectivity. </a:t>
            </a:r>
          </a:p>
          <a:p>
            <a:r>
              <a:rPr lang="en-US" dirty="0"/>
              <a:t>The success metrics for these features are: </a:t>
            </a:r>
          </a:p>
          <a:p>
            <a:pPr marL="165364" indent="-165364">
              <a:buFont typeface="Wingdings" panose="05000000000000000000" pitchFamily="2" charset="2"/>
              <a:buChar char="q"/>
            </a:pPr>
            <a:r>
              <a:rPr lang="en-US" dirty="0"/>
              <a:t>90% Theater Coverage for Link 16 and demonstration of IBS rebroadcast </a:t>
            </a:r>
          </a:p>
          <a:p>
            <a:pPr marL="165364" indent="-165364">
              <a:buFont typeface="Wingdings" panose="05000000000000000000" pitchFamily="2" charset="2"/>
              <a:buChar char="q"/>
            </a:pPr>
            <a:r>
              <a:rPr lang="en-US" dirty="0"/>
              <a:t>Optical and/or RF connectivity with specific implementations of </a:t>
            </a:r>
            <a:r>
              <a:rPr lang="en-US" b="1" dirty="0"/>
              <a:t>Air Force’s Advanced Battle Management System (ABMS), Army’s Project Convergence </a:t>
            </a:r>
            <a:r>
              <a:rPr lang="en-US" dirty="0"/>
              <a:t>initiative, and Navy’s Project Overmatch initiative based on CJADC2 node availability </a:t>
            </a:r>
          </a:p>
          <a:p>
            <a:pPr marL="165364" indent="-165364">
              <a:buFont typeface="Wingdings" panose="05000000000000000000" pitchFamily="2" charset="2"/>
              <a:buChar char="q"/>
            </a:pPr>
            <a:r>
              <a:rPr lang="fr-CH" dirty="0" err="1"/>
              <a:t>Demonstration</a:t>
            </a:r>
            <a:r>
              <a:rPr lang="fr-CH" dirty="0"/>
              <a:t> of </a:t>
            </a:r>
            <a:r>
              <a:rPr lang="fr-CH" b="1" dirty="0"/>
              <a:t>direct-to-</a:t>
            </a:r>
            <a:r>
              <a:rPr lang="fr-CH" b="1" dirty="0" err="1"/>
              <a:t>weapon</a:t>
            </a:r>
            <a:r>
              <a:rPr lang="fr-CH" b="1" dirty="0"/>
              <a:t> </a:t>
            </a:r>
            <a:r>
              <a:rPr lang="fr-CH" b="1" dirty="0" err="1"/>
              <a:t>connectivity</a:t>
            </a:r>
            <a:r>
              <a:rPr lang="fr-CH" b="1" dirty="0"/>
              <a:t> </a:t>
            </a:r>
            <a:r>
              <a:rPr lang="fr-CH" dirty="0"/>
              <a:t>(</a:t>
            </a:r>
            <a:r>
              <a:rPr lang="en-US" dirty="0"/>
              <a:t>capability to redirect and update weapons with new target coordinates while they are in flight) </a:t>
            </a:r>
            <a:endParaRPr lang="fr-CH" dirty="0"/>
          </a:p>
          <a:p>
            <a:endParaRPr lang="fr-CH" dirty="0"/>
          </a:p>
          <a:p>
            <a:r>
              <a:rPr lang="en-US" dirty="0"/>
              <a:t>SDA expects the T1 Transport Layer (T1TL) to be comprised of approximately 150 space vehicles, developed and manufactured by multiple vendors, to be launched beginning September 2024. T1TL will be composed of comprehensive solutions that include open architectures (e.g., buses that support multiple payloads and software applications, and payloads/software capable of integration aboard multiple buses or flight processors) and that leverage commercial capabilities, existing or planned are preferred. Additional solicitations for other capability layers will be based on identified requirements and availability of funds. </a:t>
            </a:r>
            <a:endParaRPr lang="fr-CH"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DDD5DB-74B3-4967-B4C0-A9F20BB7FF0D}" type="slidenum">
              <a:rPr kumimoji="0" lang="fr-FR"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135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031628-B874-4023-80FE-6CB21235C5B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5929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SKYNAUTE</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27BA06-7310-4FF7-82D2-5803223D0F9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533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6CD8F-B7ED-4A05-9FB1-A01CC0EF02CC}" type="slidenum">
              <a:rPr kumimoji="0" lang="fr-FR"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fr-FR"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3640248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ED56F8-7EAE-441B-A23A-ECF6EA6A34C3}"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02" name="Rectangle 2"/>
          <p:cNvSpPr>
            <a:spLocks noGrp="1" noRot="1" noChangeAspect="1" noChangeArrowheads="1" noTextEdit="1"/>
          </p:cNvSpPr>
          <p:nvPr>
            <p:ph type="sldImg"/>
          </p:nvPr>
        </p:nvSpPr>
        <p:spPr>
          <a:xfrm>
            <a:off x="139700" y="768350"/>
            <a:ext cx="6819900" cy="3836988"/>
          </a:xfrm>
          <a:ln/>
        </p:spPr>
      </p:sp>
      <p:sp>
        <p:nvSpPr>
          <p:cNvPr id="256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06169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6CD8F-B7ED-4A05-9FB1-A01CC0EF02CC}" type="slidenum">
              <a:rPr kumimoji="0" lang="fr-FR"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fr-FR"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926150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6CD8F-B7ED-4A05-9FB1-A01CC0EF02CC}" type="slidenum">
              <a:rPr kumimoji="0" lang="fr-FR"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660800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30459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xfrm>
            <a:off x="-223838" y="808038"/>
            <a:ext cx="7185026" cy="4041775"/>
          </a:xfrm>
          <a:ln/>
        </p:spPr>
      </p:sp>
      <p:sp>
        <p:nvSpPr>
          <p:cNvPr id="8294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dirty="0"/>
          </a:p>
        </p:txBody>
      </p:sp>
    </p:spTree>
    <p:extLst>
      <p:ext uri="{BB962C8B-B14F-4D97-AF65-F5344CB8AC3E}">
        <p14:creationId xmlns:p14="http://schemas.microsoft.com/office/powerpoint/2010/main" val="3149906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xfrm>
            <a:off x="-223838" y="808038"/>
            <a:ext cx="7185026" cy="4041775"/>
          </a:xfrm>
          <a:ln/>
        </p:spPr>
      </p:sp>
      <p:sp>
        <p:nvSpPr>
          <p:cNvPr id="8294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dirty="0"/>
          </a:p>
        </p:txBody>
      </p:sp>
    </p:spTree>
    <p:extLst>
      <p:ext uri="{BB962C8B-B14F-4D97-AF65-F5344CB8AC3E}">
        <p14:creationId xmlns:p14="http://schemas.microsoft.com/office/powerpoint/2010/main" val="477677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xfrm>
            <a:off x="-223838" y="808038"/>
            <a:ext cx="7185026" cy="4041775"/>
          </a:xfrm>
          <a:ln/>
        </p:spPr>
      </p:sp>
      <p:sp>
        <p:nvSpPr>
          <p:cNvPr id="8294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dirty="0"/>
          </a:p>
        </p:txBody>
      </p:sp>
    </p:spTree>
    <p:extLst>
      <p:ext uri="{BB962C8B-B14F-4D97-AF65-F5344CB8AC3E}">
        <p14:creationId xmlns:p14="http://schemas.microsoft.com/office/powerpoint/2010/main" val="2515339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a:t>
            </a:r>
            <a:r>
              <a:rPr lang="en-US" b="0" i="0">
                <a:solidFill>
                  <a:srgbClr val="333333"/>
                </a:solidFill>
                <a:effectLst/>
                <a:latin typeface="adelle-sans"/>
              </a:rPr>
              <a:t> test instruments to combine a PXI rubidium source with GPS assist technology</a:t>
            </a:r>
            <a:endParaRPr lang="fr-FR"/>
          </a:p>
          <a:p>
            <a:r>
              <a:rPr lang="en-US" b="1" i="0" err="1">
                <a:solidFill>
                  <a:srgbClr val="202122"/>
                </a:solidFill>
                <a:effectLst/>
                <a:latin typeface="Arial" panose="020B0604020202020204" pitchFamily="34" charset="0"/>
              </a:rPr>
              <a:t>VMEbus</a:t>
            </a:r>
            <a:r>
              <a:rPr lang="en-US" b="0" i="0">
                <a:solidFill>
                  <a:srgbClr val="202122"/>
                </a:solidFill>
                <a:effectLst/>
                <a:latin typeface="Arial" panose="020B0604020202020204" pitchFamily="34" charset="0"/>
              </a:rPr>
              <a:t> (</a:t>
            </a:r>
            <a:r>
              <a:rPr lang="en-US" b="1" i="0">
                <a:solidFill>
                  <a:srgbClr val="202122"/>
                </a:solidFill>
                <a:effectLst/>
                <a:latin typeface="Arial" panose="020B0604020202020204" pitchFamily="34" charset="0"/>
              </a:rPr>
              <a:t>Versa Module Europa</a:t>
            </a:r>
            <a:r>
              <a:rPr lang="en-US" b="0" i="0" u="none" strike="noStrike" baseline="30000">
                <a:solidFill>
                  <a:srgbClr val="0645AD"/>
                </a:solidFill>
                <a:effectLst/>
                <a:latin typeface="Arial" panose="020B0604020202020204" pitchFamily="34" charset="0"/>
                <a:hlinkClick r:id="rId3"/>
              </a:rPr>
              <a:t>[1]</a:t>
            </a:r>
            <a:r>
              <a:rPr lang="en-US" b="0" i="0">
                <a:solidFill>
                  <a:srgbClr val="202122"/>
                </a:solidFill>
                <a:effectLst/>
                <a:latin typeface="Arial" panose="020B0604020202020204" pitchFamily="34" charset="0"/>
              </a:rPr>
              <a:t> or </a:t>
            </a:r>
            <a:r>
              <a:rPr lang="en-US" b="1" i="0">
                <a:solidFill>
                  <a:srgbClr val="202122"/>
                </a:solidFill>
                <a:effectLst/>
                <a:latin typeface="Arial" panose="020B0604020202020204" pitchFamily="34" charset="0"/>
              </a:rPr>
              <a:t>Versa Module Eurocard</a:t>
            </a:r>
            <a:r>
              <a:rPr lang="en-US" b="0" i="0" u="none" strike="noStrike" baseline="30000">
                <a:solidFill>
                  <a:srgbClr val="0645AD"/>
                </a:solidFill>
                <a:effectLst/>
                <a:latin typeface="Arial" panose="020B0604020202020204" pitchFamily="34" charset="0"/>
                <a:hlinkClick r:id="rId4"/>
              </a:rPr>
              <a:t>[2]</a:t>
            </a:r>
            <a:r>
              <a:rPr lang="en-US" b="0" i="0">
                <a:solidFill>
                  <a:srgbClr val="202122"/>
                </a:solidFill>
                <a:effectLst/>
                <a:latin typeface="Arial" panose="020B0604020202020204" pitchFamily="34" charset="0"/>
              </a:rPr>
              <a:t> bus) is a </a:t>
            </a:r>
            <a:r>
              <a:rPr lang="en-US" b="0" i="0" u="none" strike="noStrike">
                <a:solidFill>
                  <a:srgbClr val="0645AD"/>
                </a:solidFill>
                <a:effectLst/>
                <a:latin typeface="Arial" panose="020B0604020202020204" pitchFamily="34" charset="0"/>
                <a:hlinkClick r:id="rId5" tooltip="Computer bus"/>
              </a:rPr>
              <a:t>computer bus</a:t>
            </a:r>
            <a:r>
              <a:rPr lang="en-US" b="0" i="0">
                <a:solidFill>
                  <a:srgbClr val="202122"/>
                </a:solidFill>
                <a:effectLst/>
                <a:latin typeface="Arial" panose="020B0604020202020204" pitchFamily="34" charset="0"/>
              </a:rPr>
              <a:t> standard</a:t>
            </a:r>
          </a:p>
          <a:p>
            <a:r>
              <a:rPr lang="en-US" b="1" i="0">
                <a:solidFill>
                  <a:srgbClr val="202122"/>
                </a:solidFill>
                <a:effectLst/>
                <a:latin typeface="Arial" panose="020B0604020202020204" pitchFamily="34" charset="0"/>
              </a:rPr>
              <a:t>VME </a:t>
            </a:r>
            <a:r>
              <a:rPr lang="en-US" b="1" i="0" err="1">
                <a:solidFill>
                  <a:srgbClr val="202122"/>
                </a:solidFill>
                <a:effectLst/>
                <a:latin typeface="Arial" panose="020B0604020202020204" pitchFamily="34" charset="0"/>
              </a:rPr>
              <a:t>eXtensions</a:t>
            </a:r>
            <a:r>
              <a:rPr lang="en-US" b="1" i="0">
                <a:solidFill>
                  <a:srgbClr val="202122"/>
                </a:solidFill>
                <a:effectLst/>
                <a:latin typeface="Arial" panose="020B0604020202020204" pitchFamily="34" charset="0"/>
              </a:rPr>
              <a:t> for instrumentation</a:t>
            </a:r>
            <a:r>
              <a:rPr lang="en-US" b="0" i="0">
                <a:solidFill>
                  <a:srgbClr val="202122"/>
                </a:solidFill>
                <a:effectLst/>
                <a:latin typeface="Arial" panose="020B0604020202020204" pitchFamily="34" charset="0"/>
              </a:rPr>
              <a:t> bus (</a:t>
            </a:r>
            <a:r>
              <a:rPr lang="en-US" b="1" i="0">
                <a:solidFill>
                  <a:srgbClr val="202122"/>
                </a:solidFill>
                <a:effectLst/>
                <a:latin typeface="Arial" panose="020B0604020202020204" pitchFamily="34" charset="0"/>
              </a:rPr>
              <a:t>VXI bus</a:t>
            </a:r>
            <a:r>
              <a:rPr lang="en-US" b="0" i="0">
                <a:solidFill>
                  <a:srgbClr val="202122"/>
                </a:solidFill>
                <a:effectLst/>
                <a:latin typeface="Arial" panose="020B0604020202020204" pitchFamily="34" charset="0"/>
              </a:rPr>
              <a:t>) refers to standards for </a:t>
            </a:r>
            <a:r>
              <a:rPr lang="en-US" b="0" i="0" u="none" strike="noStrike">
                <a:solidFill>
                  <a:srgbClr val="0645AD"/>
                </a:solidFill>
                <a:effectLst/>
                <a:latin typeface="Arial" panose="020B0604020202020204" pitchFamily="34" charset="0"/>
                <a:hlinkClick r:id="rId6" tooltip="Automated test"/>
              </a:rPr>
              <a:t>automated test</a:t>
            </a:r>
            <a:r>
              <a:rPr lang="en-US" b="0" i="0">
                <a:solidFill>
                  <a:srgbClr val="202122"/>
                </a:solidFill>
                <a:effectLst/>
                <a:latin typeface="Arial" panose="020B0604020202020204" pitchFamily="34" charset="0"/>
              </a:rPr>
              <a:t> based upon </a:t>
            </a:r>
            <a:r>
              <a:rPr lang="en-US" b="0" i="0" u="none" strike="noStrike" err="1">
                <a:solidFill>
                  <a:srgbClr val="0645AD"/>
                </a:solidFill>
                <a:effectLst/>
                <a:latin typeface="Arial" panose="020B0604020202020204" pitchFamily="34" charset="0"/>
                <a:hlinkClick r:id="rId7" tooltip="VMEbus"/>
              </a:rPr>
              <a:t>VMEbus</a:t>
            </a:r>
            <a:endParaRPr lang="en-US" b="0" i="0" u="none" strike="noStrike">
              <a:solidFill>
                <a:srgbClr val="0645AD"/>
              </a:solidFill>
              <a:effectLst/>
              <a:latin typeface="Arial" panose="020B0604020202020204" pitchFamily="34" charset="0"/>
            </a:endParaRPr>
          </a:p>
          <a:p>
            <a:r>
              <a:rPr lang="en-US" b="1" i="0">
                <a:solidFill>
                  <a:srgbClr val="202122"/>
                </a:solidFill>
                <a:effectLst/>
                <a:latin typeface="Arial" panose="020B0604020202020204" pitchFamily="34" charset="0"/>
              </a:rPr>
              <a:t>PCI </a:t>
            </a:r>
            <a:r>
              <a:rPr lang="en-US" b="1" i="0" err="1">
                <a:solidFill>
                  <a:srgbClr val="202122"/>
                </a:solidFill>
                <a:effectLst/>
                <a:latin typeface="Arial" panose="020B0604020202020204" pitchFamily="34" charset="0"/>
              </a:rPr>
              <a:t>eXtensions</a:t>
            </a:r>
            <a:r>
              <a:rPr lang="en-US" b="1" i="0">
                <a:solidFill>
                  <a:srgbClr val="202122"/>
                </a:solidFill>
                <a:effectLst/>
                <a:latin typeface="Arial" panose="020B0604020202020204" pitchFamily="34" charset="0"/>
              </a:rPr>
              <a:t> for Instrumentation</a:t>
            </a:r>
            <a:r>
              <a:rPr lang="en-US" b="0" i="0">
                <a:solidFill>
                  <a:srgbClr val="202122"/>
                </a:solidFill>
                <a:effectLst/>
                <a:latin typeface="Arial" panose="020B0604020202020204" pitchFamily="34" charset="0"/>
              </a:rPr>
              <a:t> (</a:t>
            </a:r>
            <a:r>
              <a:rPr lang="en-US" b="1" i="0">
                <a:solidFill>
                  <a:srgbClr val="202122"/>
                </a:solidFill>
                <a:effectLst/>
                <a:latin typeface="Arial" panose="020B0604020202020204" pitchFamily="34" charset="0"/>
              </a:rPr>
              <a:t>PXI</a:t>
            </a:r>
            <a:r>
              <a:rPr lang="en-US" b="0" i="0">
                <a:solidFill>
                  <a:srgbClr val="202122"/>
                </a:solidFill>
                <a:effectLst/>
                <a:latin typeface="Arial" panose="020B0604020202020204" pitchFamily="34" charset="0"/>
              </a:rPr>
              <a:t>) is one of several modular electronic instrumentation platforms in current use. These platforms are used as a basis for building </a:t>
            </a:r>
            <a:r>
              <a:rPr lang="en-US" b="0" i="0" u="none" strike="noStrike">
                <a:solidFill>
                  <a:srgbClr val="0645AD"/>
                </a:solidFill>
                <a:effectLst/>
                <a:latin typeface="Arial" panose="020B0604020202020204" pitchFamily="34" charset="0"/>
                <a:hlinkClick r:id="rId8" tooltip="Electronic test equipment"/>
              </a:rPr>
              <a:t>electronic test equipment</a:t>
            </a:r>
            <a:r>
              <a:rPr lang="en-US" b="0" i="0">
                <a:solidFill>
                  <a:srgbClr val="202122"/>
                </a:solidFill>
                <a:effectLst/>
                <a:latin typeface="Arial" panose="020B0604020202020204" pitchFamily="34" charset="0"/>
              </a:rPr>
              <a:t>, </a:t>
            </a:r>
            <a:r>
              <a:rPr lang="en-US" b="0" i="0" u="none" strike="noStrike">
                <a:solidFill>
                  <a:srgbClr val="0645AD"/>
                </a:solidFill>
                <a:effectLst/>
                <a:latin typeface="Arial" panose="020B0604020202020204" pitchFamily="34" charset="0"/>
                <a:hlinkClick r:id="rId9" tooltip="Automation"/>
              </a:rPr>
              <a:t>automation</a:t>
            </a:r>
            <a:r>
              <a:rPr lang="en-US" b="0" i="0">
                <a:solidFill>
                  <a:srgbClr val="202122"/>
                </a:solidFill>
                <a:effectLst/>
                <a:latin typeface="Arial" panose="020B0604020202020204" pitchFamily="34" charset="0"/>
              </a:rPr>
              <a:t> systems, and modular </a:t>
            </a:r>
            <a:r>
              <a:rPr lang="en-US" b="0" i="0" u="none" strike="noStrike">
                <a:solidFill>
                  <a:srgbClr val="0645AD"/>
                </a:solidFill>
                <a:effectLst/>
                <a:latin typeface="Arial" panose="020B0604020202020204" pitchFamily="34" charset="0"/>
                <a:hlinkClick r:id="rId10" tooltip="Laboratory"/>
              </a:rPr>
              <a:t>laboratory</a:t>
            </a:r>
            <a:r>
              <a:rPr lang="en-US" b="0" i="0">
                <a:solidFill>
                  <a:srgbClr val="202122"/>
                </a:solidFill>
                <a:effectLst/>
                <a:latin typeface="Arial" panose="020B0604020202020204" pitchFamily="34" charset="0"/>
              </a:rPr>
              <a:t> instruments. PXI is based on industry-</a:t>
            </a:r>
            <a:r>
              <a:rPr lang="en-US" b="0" i="0" u="none" strike="noStrike">
                <a:solidFill>
                  <a:srgbClr val="0645AD"/>
                </a:solidFill>
                <a:effectLst/>
                <a:latin typeface="Arial" panose="020B0604020202020204" pitchFamily="34" charset="0"/>
                <a:hlinkClick r:id="rId11" tooltip="Industry Standard Architecture"/>
              </a:rPr>
              <a:t>Industry-standard</a:t>
            </a:r>
            <a:r>
              <a:rPr lang="en-US" b="0" i="0">
                <a:solidFill>
                  <a:srgbClr val="202122"/>
                </a:solidFill>
                <a:effectLst/>
                <a:latin typeface="Arial" panose="020B0604020202020204" pitchFamily="34" charset="0"/>
              </a:rPr>
              <a:t> computer buses and permits flexibility in building equipment</a:t>
            </a:r>
            <a:endParaRPr lang="en-US" b="0" i="0" u="none" strike="noStrike">
              <a:solidFill>
                <a:srgbClr val="0645AD"/>
              </a:solidFill>
              <a:effectLst/>
              <a:latin typeface="Arial" panose="020B0604020202020204" pitchFamily="34" charset="0"/>
            </a:endParaRPr>
          </a:p>
          <a:p>
            <a:endParaRPr lang="fr-CH"/>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DDD5DB-74B3-4967-B4C0-A9F20BB7FF0D}" type="slidenum">
              <a:rPr kumimoji="0" lang="fr-FR"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5750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0ABC4B-D8BD-445B-AAEE-1EC55DAA9F70}"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512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0101402C-7A49-4F51-855B-4D4E714ABCB7}" type="slidenum">
              <a:rPr lang="en-GB" smtClean="0"/>
              <a:t>23</a:t>
            </a:fld>
            <a:endParaRPr lang="en-GB"/>
          </a:p>
        </p:txBody>
      </p:sp>
    </p:spTree>
    <p:extLst>
      <p:ext uri="{BB962C8B-B14F-4D97-AF65-F5344CB8AC3E}">
        <p14:creationId xmlns:p14="http://schemas.microsoft.com/office/powerpoint/2010/main" val="1069355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 TEXT">
    <p:spTree>
      <p:nvGrpSpPr>
        <p:cNvPr id="1" name=""/>
        <p:cNvGrpSpPr/>
        <p:nvPr/>
      </p:nvGrpSpPr>
      <p:grpSpPr>
        <a:xfrm>
          <a:off x="0" y="0"/>
          <a:ext cx="0" cy="0"/>
          <a:chOff x="0" y="0"/>
          <a:chExt cx="0" cy="0"/>
        </a:xfrm>
      </p:grpSpPr>
      <p:sp>
        <p:nvSpPr>
          <p:cNvPr id="9" name="Text Placeholder 4"/>
          <p:cNvSpPr>
            <a:spLocks noGrp="1"/>
          </p:cNvSpPr>
          <p:nvPr>
            <p:ph type="body" sz="quarter" idx="21" hasCustomPrompt="1"/>
          </p:nvPr>
        </p:nvSpPr>
        <p:spPr>
          <a:xfrm>
            <a:off x="349250" y="1003300"/>
            <a:ext cx="11615738" cy="5168899"/>
          </a:xfrm>
          <a:prstGeom prst="rect">
            <a:avLst/>
          </a:prstGeom>
        </p:spPr>
        <p:txBody>
          <a:bodyPr/>
          <a:lstStyle>
            <a:lvl1pPr>
              <a:defRPr cap="none"/>
            </a:lvl1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A8272988-AA9E-4757-8120-CD5F36367A7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50584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1815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CHAPITRE">
    <p:bg>
      <p:bgPr>
        <a:solidFill>
          <a:schemeClr val="bg1"/>
        </a:solidFill>
        <a:effectLst/>
      </p:bgPr>
    </p:bg>
    <p:spTree>
      <p:nvGrpSpPr>
        <p:cNvPr id="1" name=""/>
        <p:cNvGrpSpPr/>
        <p:nvPr/>
      </p:nvGrpSpPr>
      <p:grpSpPr>
        <a:xfrm>
          <a:off x="0" y="0"/>
          <a:ext cx="0" cy="0"/>
          <a:chOff x="0" y="0"/>
          <a:chExt cx="0" cy="0"/>
        </a:xfrm>
      </p:grpSpPr>
      <p:sp>
        <p:nvSpPr>
          <p:cNvPr id="26" name="Espace réservé pour une image  11">
            <a:extLst>
              <a:ext uri="{FF2B5EF4-FFF2-40B4-BE49-F238E27FC236}">
                <a16:creationId xmlns:a16="http://schemas.microsoft.com/office/drawing/2014/main" id="{EBB2A290-80EC-4D41-AB7F-4A0708C532AB}"/>
              </a:ext>
            </a:extLst>
          </p:cNvPr>
          <p:cNvSpPr>
            <a:spLocks noGrp="1"/>
          </p:cNvSpPr>
          <p:nvPr>
            <p:ph type="pic" sz="quarter" idx="22"/>
          </p:nvPr>
        </p:nvSpPr>
        <p:spPr>
          <a:xfrm>
            <a:off x="3" y="0"/>
            <a:ext cx="4868189" cy="6858000"/>
          </a:xfrm>
          <a:prstGeom prst="rect">
            <a:avLst/>
          </a:prstGeom>
        </p:spPr>
        <p:txBody>
          <a:bodyPr/>
          <a:lstStyle>
            <a:lvl1pPr marL="0" indent="0">
              <a:buNone/>
              <a:defRPr/>
            </a:lvl1pPr>
          </a:lstStyle>
          <a:p>
            <a:endParaRPr lang="fr-FR"/>
          </a:p>
        </p:txBody>
      </p:sp>
      <p:sp>
        <p:nvSpPr>
          <p:cNvPr id="8" name="Espace réservé du texte 7">
            <a:extLst>
              <a:ext uri="{FF2B5EF4-FFF2-40B4-BE49-F238E27FC236}">
                <a16:creationId xmlns:a16="http://schemas.microsoft.com/office/drawing/2014/main" id="{99D89894-D0E9-4EC0-9E26-DD5A1B2E5E57}"/>
              </a:ext>
            </a:extLst>
          </p:cNvPr>
          <p:cNvSpPr>
            <a:spLocks noGrp="1"/>
          </p:cNvSpPr>
          <p:nvPr>
            <p:ph type="body" sz="quarter" idx="10" hasCustomPrompt="1"/>
          </p:nvPr>
        </p:nvSpPr>
        <p:spPr>
          <a:xfrm>
            <a:off x="5472875" y="2356384"/>
            <a:ext cx="4479180" cy="2257115"/>
          </a:xfrm>
          <a:prstGeom prst="rect">
            <a:avLst/>
          </a:prstGeom>
        </p:spPr>
        <p:txBody>
          <a:bodyPr lIns="0" anchor="ctr" anchorCtr="0">
            <a:noAutofit/>
          </a:bodyPr>
          <a:lstStyle>
            <a:lvl1pPr marL="0" indent="0" algn="l">
              <a:lnSpc>
                <a:spcPct val="90000"/>
              </a:lnSpc>
              <a:spcBef>
                <a:spcPts val="0"/>
              </a:spcBef>
              <a:buNone/>
              <a:defRPr sz="3465" b="1">
                <a:solidFill>
                  <a:schemeClr val="accent4"/>
                </a:solidFill>
                <a:latin typeface="+mj-lt"/>
              </a:defRPr>
            </a:lvl1pPr>
            <a:lvl2pPr marL="245629" indent="0">
              <a:buNone/>
              <a:defRPr>
                <a:latin typeface="+mn-lt"/>
              </a:defRPr>
            </a:lvl2pPr>
            <a:lvl3pPr marL="457375" indent="0">
              <a:buNone/>
              <a:defRPr>
                <a:latin typeface="+mn-lt"/>
              </a:defRPr>
            </a:lvl3pPr>
            <a:lvl4pPr marL="1829486" indent="0">
              <a:buNone/>
              <a:defRPr>
                <a:latin typeface="+mn-lt"/>
              </a:defRPr>
            </a:lvl4pPr>
            <a:lvl5pPr marL="2439310" indent="0">
              <a:buNone/>
              <a:defRPr>
                <a:latin typeface="+mn-lt"/>
              </a:defRPr>
            </a:lvl5pPr>
          </a:lstStyle>
          <a:p>
            <a:pPr lvl="0"/>
            <a:r>
              <a:rPr lang="da-DK"/>
              <a:t>Lorem ipsum</a:t>
            </a:r>
            <a:br>
              <a:rPr lang="da-DK"/>
            </a:br>
            <a:r>
              <a:rPr lang="da-DK"/>
              <a:t>dolor sit amet</a:t>
            </a:r>
            <a:endParaRPr lang="fr-FR"/>
          </a:p>
        </p:txBody>
      </p:sp>
      <p:grpSp>
        <p:nvGrpSpPr>
          <p:cNvPr id="7" name="Groupe 6">
            <a:extLst>
              <a:ext uri="{FF2B5EF4-FFF2-40B4-BE49-F238E27FC236}">
                <a16:creationId xmlns:a16="http://schemas.microsoft.com/office/drawing/2014/main" id="{74B52402-2172-43E2-85AB-A27808DD5AA2}"/>
              </a:ext>
            </a:extLst>
          </p:cNvPr>
          <p:cNvGrpSpPr/>
          <p:nvPr userDrawn="1"/>
        </p:nvGrpSpPr>
        <p:grpSpPr>
          <a:xfrm>
            <a:off x="5472876" y="4820988"/>
            <a:ext cx="1327481" cy="95981"/>
            <a:chOff x="479376" y="980728"/>
            <a:chExt cx="995611" cy="72008"/>
          </a:xfrm>
        </p:grpSpPr>
        <p:cxnSp>
          <p:nvCxnSpPr>
            <p:cNvPr id="10" name="Connecteur droit 9">
              <a:extLst>
                <a:ext uri="{FF2B5EF4-FFF2-40B4-BE49-F238E27FC236}">
                  <a16:creationId xmlns:a16="http://schemas.microsoft.com/office/drawing/2014/main" id="{E5F475E0-73FC-4EF3-B38B-1BC72D4B02D3}"/>
                </a:ext>
              </a:extLst>
            </p:cNvPr>
            <p:cNvCxnSpPr>
              <a:cxnSpLocks/>
            </p:cNvCxnSpPr>
            <p:nvPr userDrawn="1"/>
          </p:nvCxnSpPr>
          <p:spPr>
            <a:xfrm>
              <a:off x="479376" y="1047118"/>
              <a:ext cx="995611" cy="0"/>
            </a:xfrm>
            <a:prstGeom prst="line">
              <a:avLst/>
            </a:prstGeom>
            <a:noFill/>
            <a:ln w="12700" cap="flat" cmpd="sng" algn="ctr">
              <a:solidFill>
                <a:schemeClr val="accent2"/>
              </a:solidFill>
              <a:prstDash val="solid"/>
              <a:miter lim="800000"/>
            </a:ln>
            <a:effectLst/>
          </p:spPr>
        </p:cxnSp>
        <p:sp>
          <p:nvSpPr>
            <p:cNvPr id="11" name="Rectangle 10">
              <a:extLst>
                <a:ext uri="{FF2B5EF4-FFF2-40B4-BE49-F238E27FC236}">
                  <a16:creationId xmlns:a16="http://schemas.microsoft.com/office/drawing/2014/main" id="{9E0C7703-EEE6-4894-8E05-3C55D8780320}"/>
                </a:ext>
              </a:extLst>
            </p:cNvPr>
            <p:cNvSpPr/>
            <p:nvPr userDrawn="1"/>
          </p:nvSpPr>
          <p:spPr>
            <a:xfrm>
              <a:off x="479376" y="980728"/>
              <a:ext cx="504056" cy="72008"/>
            </a:xfrm>
            <a:prstGeom prst="rect">
              <a:avLst/>
            </a:prstGeom>
            <a:gradFill>
              <a:gsLst>
                <a:gs pos="0">
                  <a:schemeClr val="accent1"/>
                </a:gs>
                <a:gs pos="100000">
                  <a:schemeClr val="accent2"/>
                </a:gs>
              </a:gsLst>
              <a:lin ang="0" scaled="0"/>
            </a:gradFill>
            <a:ln w="12700" cap="flat" cmpd="sng" algn="ctr">
              <a:noFill/>
              <a:prstDash val="solid"/>
              <a:miter lim="800000"/>
            </a:ln>
            <a:effectLst/>
          </p:spPr>
          <p:txBody>
            <a:bodyPr rtlCol="0" anchor="ctr"/>
            <a:lstStyle/>
            <a:p>
              <a:pPr marL="0" marR="0" lvl="0" indent="0" algn="ctr" defTabSz="1218774" eaLnBrk="1" fontAlgn="auto" latinLnBrk="0" hangingPunct="1">
                <a:lnSpc>
                  <a:spcPct val="90000"/>
                </a:lnSpc>
                <a:spcBef>
                  <a:spcPts val="0"/>
                </a:spcBef>
                <a:spcAft>
                  <a:spcPts val="0"/>
                </a:spcAft>
                <a:buClrTx/>
                <a:buSzTx/>
                <a:buFontTx/>
                <a:buNone/>
                <a:tabLst/>
                <a:defRPr/>
              </a:pPr>
              <a:endParaRPr kumimoji="0" lang="fr-FR" sz="2399" b="0" i="0" u="none" strike="noStrike" kern="0" cap="none" spc="0" normalizeH="0" baseline="0" noProof="0">
                <a:ln>
                  <a:noFill/>
                </a:ln>
                <a:solidFill>
                  <a:srgbClr val="FFFFFF"/>
                </a:solidFill>
                <a:effectLst/>
                <a:uLnTx/>
                <a:uFillTx/>
                <a:latin typeface="Segoe UI"/>
                <a:ea typeface="+mn-ea"/>
                <a:cs typeface="+mn-cs"/>
              </a:endParaRPr>
            </a:p>
          </p:txBody>
        </p:sp>
      </p:grpSp>
      <p:sp>
        <p:nvSpPr>
          <p:cNvPr id="13" name="Espace réservé du texte 3">
            <a:extLst>
              <a:ext uri="{FF2B5EF4-FFF2-40B4-BE49-F238E27FC236}">
                <a16:creationId xmlns:a16="http://schemas.microsoft.com/office/drawing/2014/main" id="{D575B653-E75E-4D6F-B409-9D8F0B51435D}"/>
              </a:ext>
            </a:extLst>
          </p:cNvPr>
          <p:cNvSpPr>
            <a:spLocks noGrp="1"/>
          </p:cNvSpPr>
          <p:nvPr>
            <p:ph type="body" sz="quarter" idx="13" hasCustomPrompt="1"/>
          </p:nvPr>
        </p:nvSpPr>
        <p:spPr>
          <a:xfrm>
            <a:off x="5472875" y="1563149"/>
            <a:ext cx="4479181" cy="681356"/>
          </a:xfrm>
          <a:prstGeom prst="rect">
            <a:avLst/>
          </a:prstGeom>
        </p:spPr>
        <p:txBody>
          <a:bodyPr lIns="0" anchor="b" anchorCtr="0"/>
          <a:lstStyle>
            <a:lvl1pPr marL="0" indent="0" algn="l">
              <a:buNone/>
              <a:defRPr sz="2667">
                <a:solidFill>
                  <a:schemeClr val="accent1"/>
                </a:solidFill>
              </a:defRPr>
            </a:lvl1pPr>
            <a:lvl2pPr marL="245629" indent="0" algn="ctr">
              <a:buNone/>
              <a:defRPr>
                <a:solidFill>
                  <a:schemeClr val="tx1"/>
                </a:solidFill>
              </a:defRPr>
            </a:lvl2pPr>
            <a:lvl3pPr marL="457375" indent="0" algn="ctr">
              <a:buNone/>
              <a:defRPr>
                <a:solidFill>
                  <a:schemeClr val="tx1"/>
                </a:solidFill>
              </a:defRPr>
            </a:lvl3pPr>
            <a:lvl4pPr marL="1829486" indent="0" algn="ctr">
              <a:buNone/>
              <a:defRPr>
                <a:solidFill>
                  <a:schemeClr val="tx1"/>
                </a:solidFill>
              </a:defRPr>
            </a:lvl4pPr>
            <a:lvl5pPr marL="2439310" indent="0" algn="ctr">
              <a:buNone/>
              <a:defRPr>
                <a:solidFill>
                  <a:schemeClr val="tx1"/>
                </a:solidFill>
              </a:defRPr>
            </a:lvl5pPr>
          </a:lstStyle>
          <a:p>
            <a:pPr lvl="0"/>
            <a:r>
              <a:rPr lang="fr-FR" err="1"/>
              <a:t>Chapter</a:t>
            </a:r>
            <a:r>
              <a:rPr lang="fr-FR"/>
              <a:t> 01</a:t>
            </a:r>
          </a:p>
        </p:txBody>
      </p:sp>
      <p:pic>
        <p:nvPicPr>
          <p:cNvPr id="9" name="Image 8">
            <a:extLst>
              <a:ext uri="{FF2B5EF4-FFF2-40B4-BE49-F238E27FC236}">
                <a16:creationId xmlns:a16="http://schemas.microsoft.com/office/drawing/2014/main" id="{845DF7EE-7BCF-4102-B7A8-B8F30BEEB49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714801" y="6447671"/>
            <a:ext cx="1094083" cy="230791"/>
          </a:xfrm>
          <a:prstGeom prst="rect">
            <a:avLst/>
          </a:prstGeom>
          <a:noFill/>
        </p:spPr>
      </p:pic>
    </p:spTree>
    <p:extLst>
      <p:ext uri="{BB962C8B-B14F-4D97-AF65-F5344CB8AC3E}">
        <p14:creationId xmlns:p14="http://schemas.microsoft.com/office/powerpoint/2010/main" val="1260352759"/>
      </p:ext>
    </p:extLst>
  </p:cSld>
  <p:clrMapOvr>
    <a:masterClrMapping/>
  </p:clrMapOvr>
  <p:transition>
    <p:fade/>
  </p:transition>
  <p:extLst>
    <p:ext uri="{DCECCB84-F9BA-43D5-87BE-67443E8EF086}">
      <p15:sldGuideLst xmlns:p15="http://schemas.microsoft.com/office/powerpoint/2012/main">
        <p15:guide id="1" pos="557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RE_Blanc">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6C2251A1-6F66-499A-A509-A1071DBE0071}"/>
              </a:ext>
            </a:extLst>
          </p:cNvPr>
          <p:cNvSpPr>
            <a:spLocks noGrp="1"/>
          </p:cNvSpPr>
          <p:nvPr>
            <p:ph type="title"/>
          </p:nvPr>
        </p:nvSpPr>
        <p:spPr>
          <a:xfrm>
            <a:off x="243841" y="271177"/>
            <a:ext cx="11704323" cy="543547"/>
          </a:xfrm>
          <a:prstGeom prst="rect">
            <a:avLst/>
          </a:prstGeom>
          <a:noFill/>
        </p:spPr>
        <p:txBody>
          <a:bodyPr wrap="square" rtlCol="0">
            <a:spAutoFit/>
          </a:bodyPr>
          <a:lstStyle>
            <a:lvl1pPr algn="l">
              <a:defRPr lang="fr-FR" sz="2932" cap="none" spc="0" baseline="0" dirty="0">
                <a:solidFill>
                  <a:schemeClr val="accent4"/>
                </a:solidFill>
                <a:ea typeface="+mn-ea"/>
                <a:cs typeface="+mn-cs"/>
              </a:defRPr>
            </a:lvl1pPr>
          </a:lstStyle>
          <a:p>
            <a:pPr marL="0" lvl="0" defTabSz="1218774"/>
            <a:r>
              <a:rPr lang="fr-FR" dirty="0"/>
              <a:t>Modifiez le style du titre</a:t>
            </a:r>
          </a:p>
        </p:txBody>
      </p:sp>
      <p:grpSp>
        <p:nvGrpSpPr>
          <p:cNvPr id="11" name="Groupe 10">
            <a:extLst>
              <a:ext uri="{FF2B5EF4-FFF2-40B4-BE49-F238E27FC236}">
                <a16:creationId xmlns:a16="http://schemas.microsoft.com/office/drawing/2014/main" id="{F9FFDC42-125C-4054-A929-D2AEC3063789}"/>
              </a:ext>
            </a:extLst>
          </p:cNvPr>
          <p:cNvGrpSpPr/>
          <p:nvPr userDrawn="1"/>
        </p:nvGrpSpPr>
        <p:grpSpPr>
          <a:xfrm>
            <a:off x="393638" y="885851"/>
            <a:ext cx="1327481" cy="95981"/>
            <a:chOff x="479376" y="980728"/>
            <a:chExt cx="995611" cy="72008"/>
          </a:xfrm>
        </p:grpSpPr>
        <p:cxnSp>
          <p:nvCxnSpPr>
            <p:cNvPr id="12" name="Connecteur droit 11">
              <a:extLst>
                <a:ext uri="{FF2B5EF4-FFF2-40B4-BE49-F238E27FC236}">
                  <a16:creationId xmlns:a16="http://schemas.microsoft.com/office/drawing/2014/main" id="{680F81FB-0C3F-4ACC-8152-C73B0FC424CC}"/>
                </a:ext>
              </a:extLst>
            </p:cNvPr>
            <p:cNvCxnSpPr>
              <a:cxnSpLocks/>
            </p:cNvCxnSpPr>
            <p:nvPr userDrawn="1"/>
          </p:nvCxnSpPr>
          <p:spPr>
            <a:xfrm>
              <a:off x="479376" y="1047118"/>
              <a:ext cx="995611" cy="0"/>
            </a:xfrm>
            <a:prstGeom prst="line">
              <a:avLst/>
            </a:prstGeom>
            <a:noFill/>
            <a:ln w="12700" cap="flat" cmpd="sng" algn="ctr">
              <a:solidFill>
                <a:schemeClr val="accent2"/>
              </a:solidFill>
              <a:prstDash val="solid"/>
              <a:miter lim="800000"/>
            </a:ln>
            <a:effectLst/>
          </p:spPr>
        </p:cxnSp>
        <p:sp>
          <p:nvSpPr>
            <p:cNvPr id="13" name="Rectangle 12">
              <a:extLst>
                <a:ext uri="{FF2B5EF4-FFF2-40B4-BE49-F238E27FC236}">
                  <a16:creationId xmlns:a16="http://schemas.microsoft.com/office/drawing/2014/main" id="{F0F322F3-DC27-4466-81D1-86ACB0ECF7A9}"/>
                </a:ext>
              </a:extLst>
            </p:cNvPr>
            <p:cNvSpPr/>
            <p:nvPr userDrawn="1"/>
          </p:nvSpPr>
          <p:spPr>
            <a:xfrm>
              <a:off x="479376" y="980728"/>
              <a:ext cx="504056" cy="72008"/>
            </a:xfrm>
            <a:prstGeom prst="rect">
              <a:avLst/>
            </a:prstGeom>
            <a:gradFill>
              <a:gsLst>
                <a:gs pos="0">
                  <a:schemeClr val="accent1"/>
                </a:gs>
                <a:gs pos="100000">
                  <a:schemeClr val="accent2"/>
                </a:gs>
              </a:gsLst>
              <a:lin ang="0" scaled="0"/>
            </a:gradFill>
            <a:ln w="12700" cap="flat" cmpd="sng" algn="ctr">
              <a:noFill/>
              <a:prstDash val="solid"/>
              <a:miter lim="800000"/>
            </a:ln>
            <a:effectLst/>
          </p:spPr>
          <p:txBody>
            <a:bodyPr rtlCol="0" anchor="ctr"/>
            <a:lstStyle/>
            <a:p>
              <a:pPr marL="0" marR="0" lvl="0" indent="0" algn="ctr" defTabSz="1218774" eaLnBrk="1" fontAlgn="auto" latinLnBrk="0" hangingPunct="1">
                <a:lnSpc>
                  <a:spcPct val="100000"/>
                </a:lnSpc>
                <a:spcBef>
                  <a:spcPts val="0"/>
                </a:spcBef>
                <a:spcAft>
                  <a:spcPts val="0"/>
                </a:spcAft>
                <a:buClrTx/>
                <a:buSzTx/>
                <a:buFontTx/>
                <a:buNone/>
                <a:tabLst/>
                <a:defRPr/>
              </a:pPr>
              <a:endParaRPr kumimoji="0" lang="fr-FR" sz="2399" b="0" i="0" u="none" strike="noStrike" kern="0" cap="none" spc="0" normalizeH="0" baseline="0" noProof="0">
                <a:ln>
                  <a:noFill/>
                </a:ln>
                <a:solidFill>
                  <a:srgbClr val="FFFFFF"/>
                </a:solidFill>
                <a:effectLst/>
                <a:uLnTx/>
                <a:uFillTx/>
                <a:latin typeface="Segoe UI"/>
                <a:ea typeface="+mn-ea"/>
                <a:cs typeface="+mn-cs"/>
              </a:endParaRPr>
            </a:p>
          </p:txBody>
        </p:sp>
      </p:grpSp>
      <p:sp>
        <p:nvSpPr>
          <p:cNvPr id="6" name="ZoneTexte 5">
            <a:extLst>
              <a:ext uri="{FF2B5EF4-FFF2-40B4-BE49-F238E27FC236}">
                <a16:creationId xmlns:a16="http://schemas.microsoft.com/office/drawing/2014/main" id="{387A5652-6AC8-43C6-BCA9-38E4EAE57791}"/>
              </a:ext>
            </a:extLst>
          </p:cNvPr>
          <p:cNvSpPr txBox="1"/>
          <p:nvPr userDrawn="1"/>
        </p:nvSpPr>
        <p:spPr>
          <a:xfrm>
            <a:off x="851935" y="6356460"/>
            <a:ext cx="2184893" cy="164212"/>
          </a:xfrm>
          <a:prstGeom prst="rect">
            <a:avLst/>
          </a:prstGeom>
          <a:solidFill>
            <a:schemeClr val="bg1"/>
          </a:solidFill>
        </p:spPr>
        <p:txBody>
          <a:bodyPr vert="horz" wrap="none" lIns="0" tIns="0" rIns="0" bIns="0" rtlCol="0" anchor="ctr">
            <a:spAutoFit/>
          </a:bodyPr>
          <a:lstStyle>
            <a:defPPr>
              <a:defRPr lang="fr-FR"/>
            </a:defPPr>
            <a:lvl1pPr>
              <a:defRPr sz="900">
                <a:solidFill>
                  <a:schemeClr val="bg1">
                    <a:lumMod val="65000"/>
                  </a:schemeClr>
                </a:solidFill>
              </a:defRPr>
            </a:lvl1pPr>
          </a:lstStyle>
          <a:p>
            <a:pPr lvl="0"/>
            <a:r>
              <a:rPr lang="en-US" sz="1067" dirty="0">
                <a:solidFill>
                  <a:schemeClr val="bg2">
                    <a:lumMod val="60000"/>
                    <a:lumOff val="40000"/>
                  </a:schemeClr>
                </a:solidFill>
              </a:rPr>
              <a:t>SAFRAN Electronics &amp; Defense 2022</a:t>
            </a:r>
            <a:endParaRPr lang="fr-FR" sz="1067" dirty="0">
              <a:solidFill>
                <a:schemeClr val="bg2">
                  <a:lumMod val="60000"/>
                  <a:lumOff val="40000"/>
                </a:schemeClr>
              </a:solidFill>
            </a:endParaRPr>
          </a:p>
        </p:txBody>
      </p:sp>
    </p:spTree>
    <p:extLst>
      <p:ext uri="{BB962C8B-B14F-4D97-AF65-F5344CB8AC3E}">
        <p14:creationId xmlns:p14="http://schemas.microsoft.com/office/powerpoint/2010/main" val="4101232818"/>
      </p:ext>
    </p:extLst>
  </p:cSld>
  <p:clrMapOvr>
    <a:masterClrMapping/>
  </p:clrMapOvr>
  <p:transition>
    <p:fade/>
  </p:transition>
  <p:extLst>
    <p:ext uri="{DCECCB84-F9BA-43D5-87BE-67443E8EF086}">
      <p15:sldGuideLst xmlns:p15="http://schemas.microsoft.com/office/powerpoint/2012/main">
        <p15:guide id="1" pos="557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RE_Blanc">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6C2251A1-6F66-499A-A509-A1071DBE0071}"/>
              </a:ext>
            </a:extLst>
          </p:cNvPr>
          <p:cNvSpPr>
            <a:spLocks noGrp="1"/>
          </p:cNvSpPr>
          <p:nvPr>
            <p:ph type="title"/>
          </p:nvPr>
        </p:nvSpPr>
        <p:spPr>
          <a:xfrm>
            <a:off x="243841" y="271177"/>
            <a:ext cx="11704323" cy="543547"/>
          </a:xfrm>
          <a:prstGeom prst="rect">
            <a:avLst/>
          </a:prstGeom>
          <a:noFill/>
        </p:spPr>
        <p:txBody>
          <a:bodyPr wrap="square" rtlCol="0">
            <a:spAutoFit/>
          </a:bodyPr>
          <a:lstStyle>
            <a:lvl1pPr algn="l">
              <a:defRPr lang="fr-FR" sz="2932" cap="none" spc="0" baseline="0" dirty="0">
                <a:solidFill>
                  <a:schemeClr val="accent4"/>
                </a:solidFill>
                <a:ea typeface="+mn-ea"/>
                <a:cs typeface="+mn-cs"/>
              </a:defRPr>
            </a:lvl1pPr>
          </a:lstStyle>
          <a:p>
            <a:pPr marL="0" lvl="0" defTabSz="1218774"/>
            <a:r>
              <a:rPr lang="fr-FR" dirty="0"/>
              <a:t>Modifiez le style du titre</a:t>
            </a:r>
          </a:p>
        </p:txBody>
      </p:sp>
      <p:grpSp>
        <p:nvGrpSpPr>
          <p:cNvPr id="11" name="Groupe 10">
            <a:extLst>
              <a:ext uri="{FF2B5EF4-FFF2-40B4-BE49-F238E27FC236}">
                <a16:creationId xmlns:a16="http://schemas.microsoft.com/office/drawing/2014/main" id="{F9FFDC42-125C-4054-A929-D2AEC3063789}"/>
              </a:ext>
            </a:extLst>
          </p:cNvPr>
          <p:cNvGrpSpPr/>
          <p:nvPr userDrawn="1"/>
        </p:nvGrpSpPr>
        <p:grpSpPr>
          <a:xfrm>
            <a:off x="393638" y="885851"/>
            <a:ext cx="1327481" cy="95981"/>
            <a:chOff x="479376" y="980728"/>
            <a:chExt cx="995611" cy="72008"/>
          </a:xfrm>
        </p:grpSpPr>
        <p:cxnSp>
          <p:nvCxnSpPr>
            <p:cNvPr id="12" name="Connecteur droit 11">
              <a:extLst>
                <a:ext uri="{FF2B5EF4-FFF2-40B4-BE49-F238E27FC236}">
                  <a16:creationId xmlns:a16="http://schemas.microsoft.com/office/drawing/2014/main" id="{680F81FB-0C3F-4ACC-8152-C73B0FC424CC}"/>
                </a:ext>
              </a:extLst>
            </p:cNvPr>
            <p:cNvCxnSpPr>
              <a:cxnSpLocks/>
            </p:cNvCxnSpPr>
            <p:nvPr userDrawn="1"/>
          </p:nvCxnSpPr>
          <p:spPr>
            <a:xfrm>
              <a:off x="479376" y="1047118"/>
              <a:ext cx="995611" cy="0"/>
            </a:xfrm>
            <a:prstGeom prst="line">
              <a:avLst/>
            </a:prstGeom>
            <a:noFill/>
            <a:ln w="12700" cap="flat" cmpd="sng" algn="ctr">
              <a:solidFill>
                <a:schemeClr val="accent2"/>
              </a:solidFill>
              <a:prstDash val="solid"/>
              <a:miter lim="800000"/>
            </a:ln>
            <a:effectLst/>
          </p:spPr>
        </p:cxnSp>
        <p:sp>
          <p:nvSpPr>
            <p:cNvPr id="13" name="Rectangle 12">
              <a:extLst>
                <a:ext uri="{FF2B5EF4-FFF2-40B4-BE49-F238E27FC236}">
                  <a16:creationId xmlns:a16="http://schemas.microsoft.com/office/drawing/2014/main" id="{F0F322F3-DC27-4466-81D1-86ACB0ECF7A9}"/>
                </a:ext>
              </a:extLst>
            </p:cNvPr>
            <p:cNvSpPr/>
            <p:nvPr userDrawn="1"/>
          </p:nvSpPr>
          <p:spPr>
            <a:xfrm>
              <a:off x="479376" y="980728"/>
              <a:ext cx="504056" cy="72008"/>
            </a:xfrm>
            <a:prstGeom prst="rect">
              <a:avLst/>
            </a:prstGeom>
            <a:gradFill>
              <a:gsLst>
                <a:gs pos="0">
                  <a:schemeClr val="accent1"/>
                </a:gs>
                <a:gs pos="100000">
                  <a:schemeClr val="accent2"/>
                </a:gs>
              </a:gsLst>
              <a:lin ang="0" scaled="0"/>
            </a:gradFill>
            <a:ln w="12700" cap="flat" cmpd="sng" algn="ctr">
              <a:noFill/>
              <a:prstDash val="solid"/>
              <a:miter lim="800000"/>
            </a:ln>
            <a:effectLst/>
          </p:spPr>
          <p:txBody>
            <a:bodyPr rtlCol="0" anchor="ctr"/>
            <a:lstStyle/>
            <a:p>
              <a:pPr marL="0" marR="0" lvl="0" indent="0" algn="ctr" defTabSz="1218774" eaLnBrk="1" fontAlgn="auto" latinLnBrk="0" hangingPunct="1">
                <a:lnSpc>
                  <a:spcPct val="100000"/>
                </a:lnSpc>
                <a:spcBef>
                  <a:spcPts val="0"/>
                </a:spcBef>
                <a:spcAft>
                  <a:spcPts val="0"/>
                </a:spcAft>
                <a:buClrTx/>
                <a:buSzTx/>
                <a:buFontTx/>
                <a:buNone/>
                <a:tabLst/>
                <a:defRPr/>
              </a:pPr>
              <a:endParaRPr kumimoji="0" lang="fr-FR" sz="2399" b="0" i="0" u="none" strike="noStrike" kern="0" cap="none" spc="0" normalizeH="0" baseline="0" noProof="0">
                <a:ln>
                  <a:noFill/>
                </a:ln>
                <a:solidFill>
                  <a:srgbClr val="FFFFFF"/>
                </a:solidFill>
                <a:effectLst/>
                <a:uLnTx/>
                <a:uFillTx/>
                <a:latin typeface="Segoe UI"/>
                <a:ea typeface="+mn-ea"/>
                <a:cs typeface="+mn-cs"/>
              </a:endParaRPr>
            </a:p>
          </p:txBody>
        </p:sp>
      </p:grpSp>
      <p:sp>
        <p:nvSpPr>
          <p:cNvPr id="6" name="ZoneTexte 5">
            <a:extLst>
              <a:ext uri="{FF2B5EF4-FFF2-40B4-BE49-F238E27FC236}">
                <a16:creationId xmlns:a16="http://schemas.microsoft.com/office/drawing/2014/main" id="{387A5652-6AC8-43C6-BCA9-38E4EAE57791}"/>
              </a:ext>
            </a:extLst>
          </p:cNvPr>
          <p:cNvSpPr txBox="1"/>
          <p:nvPr userDrawn="1"/>
        </p:nvSpPr>
        <p:spPr>
          <a:xfrm>
            <a:off x="851935" y="6356460"/>
            <a:ext cx="2184893" cy="164212"/>
          </a:xfrm>
          <a:prstGeom prst="rect">
            <a:avLst/>
          </a:prstGeom>
          <a:solidFill>
            <a:schemeClr val="bg1"/>
          </a:solidFill>
        </p:spPr>
        <p:txBody>
          <a:bodyPr vert="horz" wrap="none" lIns="0" tIns="0" rIns="0" bIns="0" rtlCol="0" anchor="ctr">
            <a:spAutoFit/>
          </a:bodyPr>
          <a:lstStyle>
            <a:defPPr>
              <a:defRPr lang="fr-FR"/>
            </a:defPPr>
            <a:lvl1pPr>
              <a:defRPr sz="900">
                <a:solidFill>
                  <a:schemeClr val="bg1">
                    <a:lumMod val="65000"/>
                  </a:schemeClr>
                </a:solidFill>
              </a:defRPr>
            </a:lvl1pPr>
          </a:lstStyle>
          <a:p>
            <a:pPr lvl="0"/>
            <a:r>
              <a:rPr lang="en-US" sz="1067" dirty="0">
                <a:solidFill>
                  <a:schemeClr val="bg2">
                    <a:lumMod val="60000"/>
                    <a:lumOff val="40000"/>
                  </a:schemeClr>
                </a:solidFill>
              </a:rPr>
              <a:t>SAFRAN Electronics &amp; Defense 2022</a:t>
            </a:r>
            <a:endParaRPr lang="fr-FR" sz="1067" dirty="0">
              <a:solidFill>
                <a:schemeClr val="bg2">
                  <a:lumMod val="60000"/>
                  <a:lumOff val="40000"/>
                </a:schemeClr>
              </a:solidFill>
            </a:endParaRPr>
          </a:p>
        </p:txBody>
      </p:sp>
    </p:spTree>
    <p:extLst>
      <p:ext uri="{BB962C8B-B14F-4D97-AF65-F5344CB8AC3E}">
        <p14:creationId xmlns:p14="http://schemas.microsoft.com/office/powerpoint/2010/main" val="2385702782"/>
      </p:ext>
    </p:extLst>
  </p:cSld>
  <p:clrMapOvr>
    <a:masterClrMapping/>
  </p:clrMapOvr>
  <p:transition>
    <p:fade/>
  </p:transition>
  <p:extLst>
    <p:ext uri="{DCECCB84-F9BA-43D5-87BE-67443E8EF086}">
      <p15:sldGuideLst xmlns:p15="http://schemas.microsoft.com/office/powerpoint/2012/main">
        <p15:guide id="1" pos="557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RE_Blanc">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6C2251A1-6F66-499A-A509-A1071DBE0071}"/>
              </a:ext>
            </a:extLst>
          </p:cNvPr>
          <p:cNvSpPr>
            <a:spLocks noGrp="1"/>
          </p:cNvSpPr>
          <p:nvPr>
            <p:ph type="title"/>
          </p:nvPr>
        </p:nvSpPr>
        <p:spPr>
          <a:xfrm>
            <a:off x="243841" y="271177"/>
            <a:ext cx="11704323" cy="543547"/>
          </a:xfrm>
          <a:prstGeom prst="rect">
            <a:avLst/>
          </a:prstGeom>
          <a:noFill/>
        </p:spPr>
        <p:txBody>
          <a:bodyPr wrap="square" rtlCol="0">
            <a:spAutoFit/>
          </a:bodyPr>
          <a:lstStyle>
            <a:lvl1pPr algn="l">
              <a:defRPr lang="fr-FR" sz="2932" cap="none" spc="0" baseline="0" dirty="0">
                <a:solidFill>
                  <a:schemeClr val="accent4"/>
                </a:solidFill>
                <a:ea typeface="+mn-ea"/>
                <a:cs typeface="+mn-cs"/>
              </a:defRPr>
            </a:lvl1pPr>
          </a:lstStyle>
          <a:p>
            <a:pPr marL="0" lvl="0" defTabSz="1218774"/>
            <a:r>
              <a:rPr lang="fr-FR" dirty="0"/>
              <a:t>Modifiez le style du titre</a:t>
            </a:r>
          </a:p>
        </p:txBody>
      </p:sp>
      <p:grpSp>
        <p:nvGrpSpPr>
          <p:cNvPr id="11" name="Groupe 10">
            <a:extLst>
              <a:ext uri="{FF2B5EF4-FFF2-40B4-BE49-F238E27FC236}">
                <a16:creationId xmlns:a16="http://schemas.microsoft.com/office/drawing/2014/main" id="{F9FFDC42-125C-4054-A929-D2AEC3063789}"/>
              </a:ext>
            </a:extLst>
          </p:cNvPr>
          <p:cNvGrpSpPr/>
          <p:nvPr userDrawn="1"/>
        </p:nvGrpSpPr>
        <p:grpSpPr>
          <a:xfrm>
            <a:off x="393638" y="885851"/>
            <a:ext cx="1327481" cy="95981"/>
            <a:chOff x="479376" y="980728"/>
            <a:chExt cx="995611" cy="72008"/>
          </a:xfrm>
        </p:grpSpPr>
        <p:cxnSp>
          <p:nvCxnSpPr>
            <p:cNvPr id="12" name="Connecteur droit 11">
              <a:extLst>
                <a:ext uri="{FF2B5EF4-FFF2-40B4-BE49-F238E27FC236}">
                  <a16:creationId xmlns:a16="http://schemas.microsoft.com/office/drawing/2014/main" id="{680F81FB-0C3F-4ACC-8152-C73B0FC424CC}"/>
                </a:ext>
              </a:extLst>
            </p:cNvPr>
            <p:cNvCxnSpPr>
              <a:cxnSpLocks/>
            </p:cNvCxnSpPr>
            <p:nvPr userDrawn="1"/>
          </p:nvCxnSpPr>
          <p:spPr>
            <a:xfrm>
              <a:off x="479376" y="1047118"/>
              <a:ext cx="995611" cy="0"/>
            </a:xfrm>
            <a:prstGeom prst="line">
              <a:avLst/>
            </a:prstGeom>
            <a:noFill/>
            <a:ln w="12700" cap="flat" cmpd="sng" algn="ctr">
              <a:solidFill>
                <a:schemeClr val="accent2"/>
              </a:solidFill>
              <a:prstDash val="solid"/>
              <a:miter lim="800000"/>
            </a:ln>
            <a:effectLst/>
          </p:spPr>
        </p:cxnSp>
        <p:sp>
          <p:nvSpPr>
            <p:cNvPr id="13" name="Rectangle 12">
              <a:extLst>
                <a:ext uri="{FF2B5EF4-FFF2-40B4-BE49-F238E27FC236}">
                  <a16:creationId xmlns:a16="http://schemas.microsoft.com/office/drawing/2014/main" id="{F0F322F3-DC27-4466-81D1-86ACB0ECF7A9}"/>
                </a:ext>
              </a:extLst>
            </p:cNvPr>
            <p:cNvSpPr/>
            <p:nvPr userDrawn="1"/>
          </p:nvSpPr>
          <p:spPr>
            <a:xfrm>
              <a:off x="479376" y="980728"/>
              <a:ext cx="504056" cy="72008"/>
            </a:xfrm>
            <a:prstGeom prst="rect">
              <a:avLst/>
            </a:prstGeom>
            <a:gradFill>
              <a:gsLst>
                <a:gs pos="0">
                  <a:schemeClr val="accent1"/>
                </a:gs>
                <a:gs pos="100000">
                  <a:schemeClr val="accent2"/>
                </a:gs>
              </a:gsLst>
              <a:lin ang="0" scaled="0"/>
            </a:gradFill>
            <a:ln w="12700" cap="flat" cmpd="sng" algn="ctr">
              <a:noFill/>
              <a:prstDash val="solid"/>
              <a:miter lim="800000"/>
            </a:ln>
            <a:effectLst/>
          </p:spPr>
          <p:txBody>
            <a:bodyPr rtlCol="0" anchor="ctr"/>
            <a:lstStyle/>
            <a:p>
              <a:pPr marL="0" marR="0" lvl="0" indent="0" algn="ctr" defTabSz="1218774" eaLnBrk="1" fontAlgn="auto" latinLnBrk="0" hangingPunct="1">
                <a:lnSpc>
                  <a:spcPct val="100000"/>
                </a:lnSpc>
                <a:spcBef>
                  <a:spcPts val="0"/>
                </a:spcBef>
                <a:spcAft>
                  <a:spcPts val="0"/>
                </a:spcAft>
                <a:buClrTx/>
                <a:buSzTx/>
                <a:buFontTx/>
                <a:buNone/>
                <a:tabLst/>
                <a:defRPr/>
              </a:pPr>
              <a:endParaRPr kumimoji="0" lang="fr-FR" sz="2399" b="0" i="0" u="none" strike="noStrike" kern="0" cap="none" spc="0" normalizeH="0" baseline="0" noProof="0">
                <a:ln>
                  <a:noFill/>
                </a:ln>
                <a:solidFill>
                  <a:srgbClr val="FFFFFF"/>
                </a:solidFill>
                <a:effectLst/>
                <a:uLnTx/>
                <a:uFillTx/>
                <a:latin typeface="Segoe UI"/>
                <a:ea typeface="+mn-ea"/>
                <a:cs typeface="+mn-cs"/>
              </a:endParaRPr>
            </a:p>
          </p:txBody>
        </p:sp>
      </p:grpSp>
      <p:sp>
        <p:nvSpPr>
          <p:cNvPr id="6" name="ZoneTexte 5">
            <a:extLst>
              <a:ext uri="{FF2B5EF4-FFF2-40B4-BE49-F238E27FC236}">
                <a16:creationId xmlns:a16="http://schemas.microsoft.com/office/drawing/2014/main" id="{387A5652-6AC8-43C6-BCA9-38E4EAE57791}"/>
              </a:ext>
            </a:extLst>
          </p:cNvPr>
          <p:cNvSpPr txBox="1"/>
          <p:nvPr userDrawn="1"/>
        </p:nvSpPr>
        <p:spPr>
          <a:xfrm>
            <a:off x="851935" y="6356460"/>
            <a:ext cx="2184893" cy="164212"/>
          </a:xfrm>
          <a:prstGeom prst="rect">
            <a:avLst/>
          </a:prstGeom>
          <a:solidFill>
            <a:schemeClr val="bg1"/>
          </a:solidFill>
        </p:spPr>
        <p:txBody>
          <a:bodyPr vert="horz" wrap="none" lIns="0" tIns="0" rIns="0" bIns="0" rtlCol="0" anchor="ctr">
            <a:spAutoFit/>
          </a:bodyPr>
          <a:lstStyle>
            <a:defPPr>
              <a:defRPr lang="fr-FR"/>
            </a:defPPr>
            <a:lvl1pPr>
              <a:defRPr sz="900">
                <a:solidFill>
                  <a:schemeClr val="bg1">
                    <a:lumMod val="65000"/>
                  </a:schemeClr>
                </a:solidFill>
              </a:defRPr>
            </a:lvl1pPr>
          </a:lstStyle>
          <a:p>
            <a:pPr lvl="0"/>
            <a:r>
              <a:rPr lang="en-US" sz="1067" dirty="0">
                <a:solidFill>
                  <a:schemeClr val="bg2">
                    <a:lumMod val="60000"/>
                    <a:lumOff val="40000"/>
                  </a:schemeClr>
                </a:solidFill>
              </a:rPr>
              <a:t>SAFRAN Electronics &amp; Defense 2022</a:t>
            </a:r>
            <a:endParaRPr lang="fr-FR" sz="1067" dirty="0">
              <a:solidFill>
                <a:schemeClr val="bg2">
                  <a:lumMod val="60000"/>
                  <a:lumOff val="40000"/>
                </a:schemeClr>
              </a:solidFill>
            </a:endParaRPr>
          </a:p>
        </p:txBody>
      </p:sp>
    </p:spTree>
    <p:extLst>
      <p:ext uri="{BB962C8B-B14F-4D97-AF65-F5344CB8AC3E}">
        <p14:creationId xmlns:p14="http://schemas.microsoft.com/office/powerpoint/2010/main" val="2408678425"/>
      </p:ext>
    </p:extLst>
  </p:cSld>
  <p:clrMapOvr>
    <a:masterClrMapping/>
  </p:clrMapOvr>
  <p:transition>
    <p:fade/>
  </p:transition>
  <p:extLst>
    <p:ext uri="{DCECCB84-F9BA-43D5-87BE-67443E8EF086}">
      <p15:sldGuideLst xmlns:p15="http://schemas.microsoft.com/office/powerpoint/2012/main">
        <p15:guide id="1" pos="557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TITRE_Blanc">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6C2251A1-6F66-499A-A509-A1071DBE0071}"/>
              </a:ext>
            </a:extLst>
          </p:cNvPr>
          <p:cNvSpPr>
            <a:spLocks noGrp="1"/>
          </p:cNvSpPr>
          <p:nvPr>
            <p:ph type="title"/>
          </p:nvPr>
        </p:nvSpPr>
        <p:spPr>
          <a:xfrm>
            <a:off x="243841" y="271177"/>
            <a:ext cx="11704323" cy="543547"/>
          </a:xfrm>
          <a:prstGeom prst="rect">
            <a:avLst/>
          </a:prstGeom>
          <a:noFill/>
        </p:spPr>
        <p:txBody>
          <a:bodyPr wrap="square" rtlCol="0">
            <a:spAutoFit/>
          </a:bodyPr>
          <a:lstStyle>
            <a:lvl1pPr algn="l">
              <a:defRPr lang="fr-FR" sz="2932" cap="none" spc="0" baseline="0" dirty="0">
                <a:solidFill>
                  <a:schemeClr val="accent4"/>
                </a:solidFill>
                <a:ea typeface="+mn-ea"/>
                <a:cs typeface="+mn-cs"/>
              </a:defRPr>
            </a:lvl1pPr>
          </a:lstStyle>
          <a:p>
            <a:pPr marL="0" lvl="0" defTabSz="1218774"/>
            <a:r>
              <a:rPr lang="fr-FR" dirty="0"/>
              <a:t>Modifiez le style du titre</a:t>
            </a:r>
          </a:p>
        </p:txBody>
      </p:sp>
      <p:grpSp>
        <p:nvGrpSpPr>
          <p:cNvPr id="11" name="Groupe 10">
            <a:extLst>
              <a:ext uri="{FF2B5EF4-FFF2-40B4-BE49-F238E27FC236}">
                <a16:creationId xmlns:a16="http://schemas.microsoft.com/office/drawing/2014/main" id="{F9FFDC42-125C-4054-A929-D2AEC3063789}"/>
              </a:ext>
            </a:extLst>
          </p:cNvPr>
          <p:cNvGrpSpPr/>
          <p:nvPr userDrawn="1"/>
        </p:nvGrpSpPr>
        <p:grpSpPr>
          <a:xfrm>
            <a:off x="393638" y="885851"/>
            <a:ext cx="1327481" cy="95981"/>
            <a:chOff x="479376" y="980728"/>
            <a:chExt cx="995611" cy="72008"/>
          </a:xfrm>
        </p:grpSpPr>
        <p:cxnSp>
          <p:nvCxnSpPr>
            <p:cNvPr id="12" name="Connecteur droit 11">
              <a:extLst>
                <a:ext uri="{FF2B5EF4-FFF2-40B4-BE49-F238E27FC236}">
                  <a16:creationId xmlns:a16="http://schemas.microsoft.com/office/drawing/2014/main" id="{680F81FB-0C3F-4ACC-8152-C73B0FC424CC}"/>
                </a:ext>
              </a:extLst>
            </p:cNvPr>
            <p:cNvCxnSpPr>
              <a:cxnSpLocks/>
            </p:cNvCxnSpPr>
            <p:nvPr userDrawn="1"/>
          </p:nvCxnSpPr>
          <p:spPr>
            <a:xfrm>
              <a:off x="479376" y="1047118"/>
              <a:ext cx="995611" cy="0"/>
            </a:xfrm>
            <a:prstGeom prst="line">
              <a:avLst/>
            </a:prstGeom>
            <a:noFill/>
            <a:ln w="12700" cap="flat" cmpd="sng" algn="ctr">
              <a:solidFill>
                <a:schemeClr val="accent2"/>
              </a:solidFill>
              <a:prstDash val="solid"/>
              <a:miter lim="800000"/>
            </a:ln>
            <a:effectLst/>
          </p:spPr>
        </p:cxnSp>
        <p:sp>
          <p:nvSpPr>
            <p:cNvPr id="13" name="Rectangle 12">
              <a:extLst>
                <a:ext uri="{FF2B5EF4-FFF2-40B4-BE49-F238E27FC236}">
                  <a16:creationId xmlns:a16="http://schemas.microsoft.com/office/drawing/2014/main" id="{F0F322F3-DC27-4466-81D1-86ACB0ECF7A9}"/>
                </a:ext>
              </a:extLst>
            </p:cNvPr>
            <p:cNvSpPr/>
            <p:nvPr userDrawn="1"/>
          </p:nvSpPr>
          <p:spPr>
            <a:xfrm>
              <a:off x="479376" y="980728"/>
              <a:ext cx="504056" cy="72008"/>
            </a:xfrm>
            <a:prstGeom prst="rect">
              <a:avLst/>
            </a:prstGeom>
            <a:gradFill>
              <a:gsLst>
                <a:gs pos="0">
                  <a:schemeClr val="accent1"/>
                </a:gs>
                <a:gs pos="100000">
                  <a:schemeClr val="accent2"/>
                </a:gs>
              </a:gsLst>
              <a:lin ang="0" scaled="0"/>
            </a:gradFill>
            <a:ln w="12700" cap="flat" cmpd="sng" algn="ctr">
              <a:noFill/>
              <a:prstDash val="solid"/>
              <a:miter lim="800000"/>
            </a:ln>
            <a:effectLst/>
          </p:spPr>
          <p:txBody>
            <a:bodyPr rtlCol="0" anchor="ctr"/>
            <a:lstStyle/>
            <a:p>
              <a:pPr marL="0" marR="0" lvl="0" indent="0" algn="ctr" defTabSz="1218774" eaLnBrk="1" fontAlgn="auto" latinLnBrk="0" hangingPunct="1">
                <a:lnSpc>
                  <a:spcPct val="100000"/>
                </a:lnSpc>
                <a:spcBef>
                  <a:spcPts val="0"/>
                </a:spcBef>
                <a:spcAft>
                  <a:spcPts val="0"/>
                </a:spcAft>
                <a:buClrTx/>
                <a:buSzTx/>
                <a:buFontTx/>
                <a:buNone/>
                <a:tabLst/>
                <a:defRPr/>
              </a:pPr>
              <a:endParaRPr kumimoji="0" lang="fr-FR" sz="2399" b="0" i="0" u="none" strike="noStrike" kern="0" cap="none" spc="0" normalizeH="0" baseline="0" noProof="0">
                <a:ln>
                  <a:noFill/>
                </a:ln>
                <a:solidFill>
                  <a:srgbClr val="FFFFFF"/>
                </a:solidFill>
                <a:effectLst/>
                <a:uLnTx/>
                <a:uFillTx/>
                <a:latin typeface="Segoe UI"/>
                <a:ea typeface="+mn-ea"/>
                <a:cs typeface="+mn-cs"/>
              </a:endParaRPr>
            </a:p>
          </p:txBody>
        </p:sp>
      </p:grpSp>
      <p:sp>
        <p:nvSpPr>
          <p:cNvPr id="6" name="ZoneTexte 5">
            <a:extLst>
              <a:ext uri="{FF2B5EF4-FFF2-40B4-BE49-F238E27FC236}">
                <a16:creationId xmlns:a16="http://schemas.microsoft.com/office/drawing/2014/main" id="{387A5652-6AC8-43C6-BCA9-38E4EAE57791}"/>
              </a:ext>
            </a:extLst>
          </p:cNvPr>
          <p:cNvSpPr txBox="1"/>
          <p:nvPr userDrawn="1"/>
        </p:nvSpPr>
        <p:spPr>
          <a:xfrm>
            <a:off x="851935" y="6356460"/>
            <a:ext cx="2184893" cy="164212"/>
          </a:xfrm>
          <a:prstGeom prst="rect">
            <a:avLst/>
          </a:prstGeom>
          <a:solidFill>
            <a:schemeClr val="bg1"/>
          </a:solidFill>
        </p:spPr>
        <p:txBody>
          <a:bodyPr vert="horz" wrap="none" lIns="0" tIns="0" rIns="0" bIns="0" rtlCol="0" anchor="ctr">
            <a:spAutoFit/>
          </a:bodyPr>
          <a:lstStyle>
            <a:defPPr>
              <a:defRPr lang="fr-FR"/>
            </a:defPPr>
            <a:lvl1pPr>
              <a:defRPr sz="900">
                <a:solidFill>
                  <a:schemeClr val="bg1">
                    <a:lumMod val="65000"/>
                  </a:schemeClr>
                </a:solidFill>
              </a:defRPr>
            </a:lvl1pPr>
          </a:lstStyle>
          <a:p>
            <a:pPr lvl="0"/>
            <a:r>
              <a:rPr lang="en-US" sz="1067" dirty="0">
                <a:solidFill>
                  <a:schemeClr val="bg2">
                    <a:lumMod val="60000"/>
                    <a:lumOff val="40000"/>
                  </a:schemeClr>
                </a:solidFill>
              </a:rPr>
              <a:t>SAFRAN Electronics &amp; Defense 2022</a:t>
            </a:r>
            <a:endParaRPr lang="fr-FR" sz="1067" dirty="0">
              <a:solidFill>
                <a:schemeClr val="bg2">
                  <a:lumMod val="60000"/>
                  <a:lumOff val="40000"/>
                </a:schemeClr>
              </a:solidFill>
            </a:endParaRPr>
          </a:p>
        </p:txBody>
      </p:sp>
    </p:spTree>
    <p:extLst>
      <p:ext uri="{BB962C8B-B14F-4D97-AF65-F5344CB8AC3E}">
        <p14:creationId xmlns:p14="http://schemas.microsoft.com/office/powerpoint/2010/main" val="3203713269"/>
      </p:ext>
    </p:extLst>
  </p:cSld>
  <p:clrMapOvr>
    <a:masterClrMapping/>
  </p:clrMapOvr>
  <p:transition>
    <p:fade/>
  </p:transition>
  <p:extLst>
    <p:ext uri="{DCECCB84-F9BA-43D5-87BE-67443E8EF086}">
      <p15:sldGuideLst xmlns:p15="http://schemas.microsoft.com/office/powerpoint/2012/main">
        <p15:guide id="1" pos="557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RE_Gris">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34A3C9AA-74FB-4C87-AE8A-2FC8516EA57D}"/>
              </a:ext>
            </a:extLst>
          </p:cNvPr>
          <p:cNvSpPr>
            <a:spLocks noGrp="1"/>
          </p:cNvSpPr>
          <p:nvPr>
            <p:ph type="title"/>
          </p:nvPr>
        </p:nvSpPr>
        <p:spPr>
          <a:xfrm>
            <a:off x="243841" y="271177"/>
            <a:ext cx="11704320" cy="543547"/>
          </a:xfrm>
          <a:prstGeom prst="rect">
            <a:avLst/>
          </a:prstGeom>
          <a:noFill/>
        </p:spPr>
        <p:txBody>
          <a:bodyPr wrap="square" rtlCol="0">
            <a:spAutoFit/>
          </a:bodyPr>
          <a:lstStyle>
            <a:lvl1pPr algn="l">
              <a:defRPr lang="fr-FR" sz="2932" cap="none" spc="0" baseline="0" dirty="0">
                <a:solidFill>
                  <a:schemeClr val="accent4"/>
                </a:solidFill>
                <a:latin typeface="+mj-lt"/>
                <a:ea typeface="+mn-ea"/>
                <a:cs typeface="+mn-cs"/>
              </a:defRPr>
            </a:lvl1pPr>
          </a:lstStyle>
          <a:p>
            <a:pPr marL="0" lvl="0" defTabSz="1218774"/>
            <a:r>
              <a:rPr lang="fr-FR" dirty="0"/>
              <a:t>Modifiez le style du titre</a:t>
            </a:r>
          </a:p>
        </p:txBody>
      </p:sp>
      <p:grpSp>
        <p:nvGrpSpPr>
          <p:cNvPr id="7" name="Groupe 6">
            <a:extLst>
              <a:ext uri="{FF2B5EF4-FFF2-40B4-BE49-F238E27FC236}">
                <a16:creationId xmlns:a16="http://schemas.microsoft.com/office/drawing/2014/main" id="{19DF0EA5-741F-4FEE-925C-F7829EFCD403}"/>
              </a:ext>
            </a:extLst>
          </p:cNvPr>
          <p:cNvGrpSpPr/>
          <p:nvPr userDrawn="1"/>
        </p:nvGrpSpPr>
        <p:grpSpPr>
          <a:xfrm>
            <a:off x="393638" y="885851"/>
            <a:ext cx="1327481" cy="95981"/>
            <a:chOff x="479376" y="980728"/>
            <a:chExt cx="995611" cy="72008"/>
          </a:xfrm>
        </p:grpSpPr>
        <p:cxnSp>
          <p:nvCxnSpPr>
            <p:cNvPr id="9" name="Connecteur droit 8">
              <a:extLst>
                <a:ext uri="{FF2B5EF4-FFF2-40B4-BE49-F238E27FC236}">
                  <a16:creationId xmlns:a16="http://schemas.microsoft.com/office/drawing/2014/main" id="{AB13919D-F0D5-4A79-A5EA-4E0F652CBAC3}"/>
                </a:ext>
              </a:extLst>
            </p:cNvPr>
            <p:cNvCxnSpPr>
              <a:cxnSpLocks/>
            </p:cNvCxnSpPr>
            <p:nvPr userDrawn="1"/>
          </p:nvCxnSpPr>
          <p:spPr>
            <a:xfrm>
              <a:off x="479376" y="1047118"/>
              <a:ext cx="995611" cy="0"/>
            </a:xfrm>
            <a:prstGeom prst="line">
              <a:avLst/>
            </a:prstGeom>
            <a:noFill/>
            <a:ln w="12700" cap="flat" cmpd="sng" algn="ctr">
              <a:solidFill>
                <a:schemeClr val="accent2"/>
              </a:solidFill>
              <a:prstDash val="solid"/>
              <a:miter lim="800000"/>
            </a:ln>
            <a:effectLst/>
          </p:spPr>
        </p:cxnSp>
        <p:sp>
          <p:nvSpPr>
            <p:cNvPr id="8" name="Rectangle 7">
              <a:extLst>
                <a:ext uri="{FF2B5EF4-FFF2-40B4-BE49-F238E27FC236}">
                  <a16:creationId xmlns:a16="http://schemas.microsoft.com/office/drawing/2014/main" id="{EE208ADD-A302-4420-9FF9-E6CE51C47DFA}"/>
                </a:ext>
              </a:extLst>
            </p:cNvPr>
            <p:cNvSpPr/>
            <p:nvPr userDrawn="1"/>
          </p:nvSpPr>
          <p:spPr>
            <a:xfrm>
              <a:off x="479376" y="980728"/>
              <a:ext cx="504056" cy="72008"/>
            </a:xfrm>
            <a:prstGeom prst="rect">
              <a:avLst/>
            </a:prstGeom>
            <a:gradFill>
              <a:gsLst>
                <a:gs pos="0">
                  <a:schemeClr val="accent1"/>
                </a:gs>
                <a:gs pos="100000">
                  <a:schemeClr val="accent2"/>
                </a:gs>
              </a:gsLst>
              <a:lin ang="0" scaled="0"/>
            </a:gradFill>
            <a:ln w="12700" cap="flat" cmpd="sng" algn="ctr">
              <a:noFill/>
              <a:prstDash val="solid"/>
              <a:miter lim="800000"/>
            </a:ln>
            <a:effectLst/>
          </p:spPr>
          <p:txBody>
            <a:bodyPr rtlCol="0" anchor="ctr"/>
            <a:lstStyle/>
            <a:p>
              <a:pPr marL="0" marR="0" lvl="0" indent="0" algn="ctr" defTabSz="1218774" eaLnBrk="1" fontAlgn="auto" latinLnBrk="0" hangingPunct="1">
                <a:lnSpc>
                  <a:spcPct val="100000"/>
                </a:lnSpc>
                <a:spcBef>
                  <a:spcPts val="0"/>
                </a:spcBef>
                <a:spcAft>
                  <a:spcPts val="0"/>
                </a:spcAft>
                <a:buClrTx/>
                <a:buSzTx/>
                <a:buFontTx/>
                <a:buNone/>
                <a:tabLst/>
                <a:defRPr/>
              </a:pPr>
              <a:endParaRPr kumimoji="0" lang="fr-FR" sz="2399" b="0" i="0" u="none" strike="noStrike" kern="0" cap="none" spc="0" normalizeH="0" baseline="0" noProof="0">
                <a:ln>
                  <a:noFill/>
                </a:ln>
                <a:solidFill>
                  <a:srgbClr val="FFFFFF"/>
                </a:solidFill>
                <a:effectLst/>
                <a:uLnTx/>
                <a:uFillTx/>
                <a:latin typeface="Segoe UI"/>
                <a:ea typeface="+mn-ea"/>
                <a:cs typeface="+mn-cs"/>
              </a:endParaRPr>
            </a:p>
          </p:txBody>
        </p:sp>
      </p:grpSp>
      <p:sp>
        <p:nvSpPr>
          <p:cNvPr id="6" name="ZoneTexte 5">
            <a:extLst>
              <a:ext uri="{FF2B5EF4-FFF2-40B4-BE49-F238E27FC236}">
                <a16:creationId xmlns:a16="http://schemas.microsoft.com/office/drawing/2014/main" id="{387A5652-6AC8-43C6-BCA9-38E4EAE57791}"/>
              </a:ext>
            </a:extLst>
          </p:cNvPr>
          <p:cNvSpPr txBox="1"/>
          <p:nvPr userDrawn="1"/>
        </p:nvSpPr>
        <p:spPr>
          <a:xfrm>
            <a:off x="851935" y="6356460"/>
            <a:ext cx="2184893" cy="164212"/>
          </a:xfrm>
          <a:prstGeom prst="rect">
            <a:avLst/>
          </a:prstGeom>
          <a:solidFill>
            <a:schemeClr val="bg1"/>
          </a:solidFill>
        </p:spPr>
        <p:txBody>
          <a:bodyPr vert="horz" wrap="none" lIns="0" tIns="0" rIns="0" bIns="0" rtlCol="0" anchor="ctr">
            <a:spAutoFit/>
          </a:bodyPr>
          <a:lstStyle>
            <a:defPPr>
              <a:defRPr lang="fr-FR"/>
            </a:defPPr>
            <a:lvl1pPr>
              <a:defRPr sz="900">
                <a:solidFill>
                  <a:schemeClr val="bg1">
                    <a:lumMod val="65000"/>
                  </a:schemeClr>
                </a:solidFill>
              </a:defRPr>
            </a:lvl1pPr>
          </a:lstStyle>
          <a:p>
            <a:pPr lvl="0"/>
            <a:r>
              <a:rPr lang="en-US" sz="1067" dirty="0">
                <a:solidFill>
                  <a:schemeClr val="bg2">
                    <a:lumMod val="60000"/>
                    <a:lumOff val="40000"/>
                  </a:schemeClr>
                </a:solidFill>
              </a:rPr>
              <a:t>SAFRAN Electronics &amp; Defense 2022</a:t>
            </a:r>
            <a:endParaRPr lang="fr-FR" sz="1067" dirty="0">
              <a:solidFill>
                <a:schemeClr val="bg2">
                  <a:lumMod val="60000"/>
                  <a:lumOff val="40000"/>
                </a:schemeClr>
              </a:solidFill>
            </a:endParaRPr>
          </a:p>
        </p:txBody>
      </p:sp>
    </p:spTree>
    <p:extLst>
      <p:ext uri="{BB962C8B-B14F-4D97-AF65-F5344CB8AC3E}">
        <p14:creationId xmlns:p14="http://schemas.microsoft.com/office/powerpoint/2010/main" val="4281681494"/>
      </p:ext>
    </p:extLst>
  </p:cSld>
  <p:clrMapOvr>
    <a:masterClrMapping/>
  </p:clrMapOvr>
  <p:transition>
    <p:fade/>
  </p:transition>
  <p:extLst>
    <p:ext uri="{DCECCB84-F9BA-43D5-87BE-67443E8EF086}">
      <p15:sldGuideLst xmlns:p15="http://schemas.microsoft.com/office/powerpoint/2012/main">
        <p15:guide id="1" pos="557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9_TITRE_Blanc">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6C2251A1-6F66-499A-A509-A1071DBE0071}"/>
              </a:ext>
            </a:extLst>
          </p:cNvPr>
          <p:cNvSpPr>
            <a:spLocks noGrp="1"/>
          </p:cNvSpPr>
          <p:nvPr>
            <p:ph type="title"/>
          </p:nvPr>
        </p:nvSpPr>
        <p:spPr>
          <a:xfrm>
            <a:off x="243841" y="271177"/>
            <a:ext cx="11704323" cy="543547"/>
          </a:xfrm>
          <a:prstGeom prst="rect">
            <a:avLst/>
          </a:prstGeom>
          <a:noFill/>
        </p:spPr>
        <p:txBody>
          <a:bodyPr wrap="square" rtlCol="0">
            <a:spAutoFit/>
          </a:bodyPr>
          <a:lstStyle>
            <a:lvl1pPr algn="l">
              <a:defRPr lang="fr-FR" sz="2932" cap="none" spc="0" baseline="0" dirty="0">
                <a:solidFill>
                  <a:schemeClr val="accent4"/>
                </a:solidFill>
                <a:ea typeface="+mn-ea"/>
                <a:cs typeface="+mn-cs"/>
              </a:defRPr>
            </a:lvl1pPr>
          </a:lstStyle>
          <a:p>
            <a:pPr marL="0" lvl="0" defTabSz="1218774"/>
            <a:r>
              <a:rPr lang="fr-FR" dirty="0"/>
              <a:t>Modifiez le style du titre</a:t>
            </a:r>
          </a:p>
        </p:txBody>
      </p:sp>
      <p:grpSp>
        <p:nvGrpSpPr>
          <p:cNvPr id="11" name="Groupe 10">
            <a:extLst>
              <a:ext uri="{FF2B5EF4-FFF2-40B4-BE49-F238E27FC236}">
                <a16:creationId xmlns:a16="http://schemas.microsoft.com/office/drawing/2014/main" id="{F9FFDC42-125C-4054-A929-D2AEC3063789}"/>
              </a:ext>
            </a:extLst>
          </p:cNvPr>
          <p:cNvGrpSpPr/>
          <p:nvPr userDrawn="1"/>
        </p:nvGrpSpPr>
        <p:grpSpPr>
          <a:xfrm>
            <a:off x="393638" y="885851"/>
            <a:ext cx="1327481" cy="95981"/>
            <a:chOff x="479376" y="980728"/>
            <a:chExt cx="995611" cy="72008"/>
          </a:xfrm>
        </p:grpSpPr>
        <p:cxnSp>
          <p:nvCxnSpPr>
            <p:cNvPr id="12" name="Connecteur droit 11">
              <a:extLst>
                <a:ext uri="{FF2B5EF4-FFF2-40B4-BE49-F238E27FC236}">
                  <a16:creationId xmlns:a16="http://schemas.microsoft.com/office/drawing/2014/main" id="{680F81FB-0C3F-4ACC-8152-C73B0FC424CC}"/>
                </a:ext>
              </a:extLst>
            </p:cNvPr>
            <p:cNvCxnSpPr>
              <a:cxnSpLocks/>
            </p:cNvCxnSpPr>
            <p:nvPr userDrawn="1"/>
          </p:nvCxnSpPr>
          <p:spPr>
            <a:xfrm>
              <a:off x="479376" y="1047118"/>
              <a:ext cx="995611" cy="0"/>
            </a:xfrm>
            <a:prstGeom prst="line">
              <a:avLst/>
            </a:prstGeom>
            <a:noFill/>
            <a:ln w="12700" cap="flat" cmpd="sng" algn="ctr">
              <a:solidFill>
                <a:schemeClr val="accent2"/>
              </a:solidFill>
              <a:prstDash val="solid"/>
              <a:miter lim="800000"/>
            </a:ln>
            <a:effectLst/>
          </p:spPr>
        </p:cxnSp>
        <p:sp>
          <p:nvSpPr>
            <p:cNvPr id="13" name="Rectangle 12">
              <a:extLst>
                <a:ext uri="{FF2B5EF4-FFF2-40B4-BE49-F238E27FC236}">
                  <a16:creationId xmlns:a16="http://schemas.microsoft.com/office/drawing/2014/main" id="{F0F322F3-DC27-4466-81D1-86ACB0ECF7A9}"/>
                </a:ext>
              </a:extLst>
            </p:cNvPr>
            <p:cNvSpPr/>
            <p:nvPr userDrawn="1"/>
          </p:nvSpPr>
          <p:spPr>
            <a:xfrm>
              <a:off x="479376" y="980728"/>
              <a:ext cx="504056" cy="72008"/>
            </a:xfrm>
            <a:prstGeom prst="rect">
              <a:avLst/>
            </a:prstGeom>
            <a:gradFill>
              <a:gsLst>
                <a:gs pos="0">
                  <a:schemeClr val="accent1"/>
                </a:gs>
                <a:gs pos="100000">
                  <a:schemeClr val="accent2"/>
                </a:gs>
              </a:gsLst>
              <a:lin ang="0" scaled="0"/>
            </a:gradFill>
            <a:ln w="12700" cap="flat" cmpd="sng" algn="ctr">
              <a:noFill/>
              <a:prstDash val="solid"/>
              <a:miter lim="800000"/>
            </a:ln>
            <a:effectLst/>
          </p:spPr>
          <p:txBody>
            <a:bodyPr rtlCol="0" anchor="ctr"/>
            <a:lstStyle/>
            <a:p>
              <a:pPr marL="0" marR="0" lvl="0" indent="0" algn="ctr" defTabSz="1218774" eaLnBrk="1" fontAlgn="auto" latinLnBrk="0" hangingPunct="1">
                <a:lnSpc>
                  <a:spcPct val="100000"/>
                </a:lnSpc>
                <a:spcBef>
                  <a:spcPts val="0"/>
                </a:spcBef>
                <a:spcAft>
                  <a:spcPts val="0"/>
                </a:spcAft>
                <a:buClrTx/>
                <a:buSzTx/>
                <a:buFontTx/>
                <a:buNone/>
                <a:tabLst/>
                <a:defRPr/>
              </a:pPr>
              <a:endParaRPr kumimoji="0" lang="fr-FR" sz="2399" b="0" i="0" u="none" strike="noStrike" kern="0" cap="none" spc="0" normalizeH="0" baseline="0" noProof="0">
                <a:ln>
                  <a:noFill/>
                </a:ln>
                <a:solidFill>
                  <a:srgbClr val="FFFFFF"/>
                </a:solidFill>
                <a:effectLst/>
                <a:uLnTx/>
                <a:uFillTx/>
                <a:latin typeface="Segoe UI"/>
                <a:ea typeface="+mn-ea"/>
                <a:cs typeface="+mn-cs"/>
              </a:endParaRPr>
            </a:p>
          </p:txBody>
        </p:sp>
      </p:grpSp>
      <p:sp>
        <p:nvSpPr>
          <p:cNvPr id="6" name="ZoneTexte 5">
            <a:extLst>
              <a:ext uri="{FF2B5EF4-FFF2-40B4-BE49-F238E27FC236}">
                <a16:creationId xmlns:a16="http://schemas.microsoft.com/office/drawing/2014/main" id="{387A5652-6AC8-43C6-BCA9-38E4EAE57791}"/>
              </a:ext>
            </a:extLst>
          </p:cNvPr>
          <p:cNvSpPr txBox="1"/>
          <p:nvPr userDrawn="1"/>
        </p:nvSpPr>
        <p:spPr>
          <a:xfrm>
            <a:off x="851935" y="6356460"/>
            <a:ext cx="2184893" cy="164212"/>
          </a:xfrm>
          <a:prstGeom prst="rect">
            <a:avLst/>
          </a:prstGeom>
          <a:solidFill>
            <a:schemeClr val="bg1"/>
          </a:solidFill>
        </p:spPr>
        <p:txBody>
          <a:bodyPr vert="horz" wrap="none" lIns="0" tIns="0" rIns="0" bIns="0" rtlCol="0" anchor="ctr">
            <a:spAutoFit/>
          </a:bodyPr>
          <a:lstStyle>
            <a:defPPr>
              <a:defRPr lang="fr-FR"/>
            </a:defPPr>
            <a:lvl1pPr>
              <a:defRPr sz="900">
                <a:solidFill>
                  <a:schemeClr val="bg1">
                    <a:lumMod val="65000"/>
                  </a:schemeClr>
                </a:solidFill>
              </a:defRPr>
            </a:lvl1pPr>
          </a:lstStyle>
          <a:p>
            <a:pPr lvl="0"/>
            <a:r>
              <a:rPr lang="en-US" sz="1067" dirty="0">
                <a:solidFill>
                  <a:schemeClr val="bg2">
                    <a:lumMod val="60000"/>
                    <a:lumOff val="40000"/>
                  </a:schemeClr>
                </a:solidFill>
              </a:rPr>
              <a:t>SAFRAN Electronics &amp; Defense 2022</a:t>
            </a:r>
            <a:endParaRPr lang="fr-FR" sz="1067" dirty="0">
              <a:solidFill>
                <a:schemeClr val="bg2">
                  <a:lumMod val="60000"/>
                  <a:lumOff val="40000"/>
                </a:schemeClr>
              </a:solidFill>
            </a:endParaRPr>
          </a:p>
        </p:txBody>
      </p:sp>
    </p:spTree>
    <p:extLst>
      <p:ext uri="{BB962C8B-B14F-4D97-AF65-F5344CB8AC3E}">
        <p14:creationId xmlns:p14="http://schemas.microsoft.com/office/powerpoint/2010/main" val="3148566015"/>
      </p:ext>
    </p:extLst>
  </p:cSld>
  <p:clrMapOvr>
    <a:masterClrMapping/>
  </p:clrMapOvr>
  <p:transition>
    <p:fade/>
  </p:transition>
  <p:extLst>
    <p:ext uri="{DCECCB84-F9BA-43D5-87BE-67443E8EF086}">
      <p15:sldGuideLst xmlns:p15="http://schemas.microsoft.com/office/powerpoint/2012/main">
        <p15:guide id="1" pos="557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TITRE_Blanc">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6C2251A1-6F66-499A-A509-A1071DBE0071}"/>
              </a:ext>
            </a:extLst>
          </p:cNvPr>
          <p:cNvSpPr>
            <a:spLocks noGrp="1"/>
          </p:cNvSpPr>
          <p:nvPr>
            <p:ph type="title"/>
          </p:nvPr>
        </p:nvSpPr>
        <p:spPr>
          <a:xfrm>
            <a:off x="243841" y="271177"/>
            <a:ext cx="11704323" cy="543547"/>
          </a:xfrm>
          <a:prstGeom prst="rect">
            <a:avLst/>
          </a:prstGeom>
          <a:noFill/>
        </p:spPr>
        <p:txBody>
          <a:bodyPr wrap="square" rtlCol="0">
            <a:spAutoFit/>
          </a:bodyPr>
          <a:lstStyle>
            <a:lvl1pPr algn="l">
              <a:defRPr lang="fr-FR" sz="2932" cap="none" spc="0" baseline="0" dirty="0">
                <a:solidFill>
                  <a:schemeClr val="accent4"/>
                </a:solidFill>
                <a:ea typeface="+mn-ea"/>
                <a:cs typeface="+mn-cs"/>
              </a:defRPr>
            </a:lvl1pPr>
          </a:lstStyle>
          <a:p>
            <a:pPr marL="0" lvl="0" defTabSz="1218774"/>
            <a:r>
              <a:rPr lang="fr-FR" dirty="0"/>
              <a:t>Modifiez le style du titre</a:t>
            </a:r>
          </a:p>
        </p:txBody>
      </p:sp>
      <p:grpSp>
        <p:nvGrpSpPr>
          <p:cNvPr id="11" name="Groupe 10">
            <a:extLst>
              <a:ext uri="{FF2B5EF4-FFF2-40B4-BE49-F238E27FC236}">
                <a16:creationId xmlns:a16="http://schemas.microsoft.com/office/drawing/2014/main" id="{F9FFDC42-125C-4054-A929-D2AEC3063789}"/>
              </a:ext>
            </a:extLst>
          </p:cNvPr>
          <p:cNvGrpSpPr/>
          <p:nvPr userDrawn="1"/>
        </p:nvGrpSpPr>
        <p:grpSpPr>
          <a:xfrm>
            <a:off x="393638" y="885851"/>
            <a:ext cx="1327481" cy="95981"/>
            <a:chOff x="479376" y="980728"/>
            <a:chExt cx="995611" cy="72008"/>
          </a:xfrm>
        </p:grpSpPr>
        <p:cxnSp>
          <p:nvCxnSpPr>
            <p:cNvPr id="12" name="Connecteur droit 11">
              <a:extLst>
                <a:ext uri="{FF2B5EF4-FFF2-40B4-BE49-F238E27FC236}">
                  <a16:creationId xmlns:a16="http://schemas.microsoft.com/office/drawing/2014/main" id="{680F81FB-0C3F-4ACC-8152-C73B0FC424CC}"/>
                </a:ext>
              </a:extLst>
            </p:cNvPr>
            <p:cNvCxnSpPr>
              <a:cxnSpLocks/>
            </p:cNvCxnSpPr>
            <p:nvPr userDrawn="1"/>
          </p:nvCxnSpPr>
          <p:spPr>
            <a:xfrm>
              <a:off x="479376" y="1047118"/>
              <a:ext cx="995611" cy="0"/>
            </a:xfrm>
            <a:prstGeom prst="line">
              <a:avLst/>
            </a:prstGeom>
            <a:noFill/>
            <a:ln w="12700" cap="flat" cmpd="sng" algn="ctr">
              <a:solidFill>
                <a:schemeClr val="accent2"/>
              </a:solidFill>
              <a:prstDash val="solid"/>
              <a:miter lim="800000"/>
            </a:ln>
            <a:effectLst/>
          </p:spPr>
        </p:cxnSp>
        <p:sp>
          <p:nvSpPr>
            <p:cNvPr id="13" name="Rectangle 12">
              <a:extLst>
                <a:ext uri="{FF2B5EF4-FFF2-40B4-BE49-F238E27FC236}">
                  <a16:creationId xmlns:a16="http://schemas.microsoft.com/office/drawing/2014/main" id="{F0F322F3-DC27-4466-81D1-86ACB0ECF7A9}"/>
                </a:ext>
              </a:extLst>
            </p:cNvPr>
            <p:cNvSpPr/>
            <p:nvPr userDrawn="1"/>
          </p:nvSpPr>
          <p:spPr>
            <a:xfrm>
              <a:off x="479376" y="980728"/>
              <a:ext cx="504056" cy="72008"/>
            </a:xfrm>
            <a:prstGeom prst="rect">
              <a:avLst/>
            </a:prstGeom>
            <a:gradFill>
              <a:gsLst>
                <a:gs pos="0">
                  <a:schemeClr val="accent1"/>
                </a:gs>
                <a:gs pos="100000">
                  <a:schemeClr val="accent2"/>
                </a:gs>
              </a:gsLst>
              <a:lin ang="0" scaled="0"/>
            </a:gradFill>
            <a:ln w="12700" cap="flat" cmpd="sng" algn="ctr">
              <a:noFill/>
              <a:prstDash val="solid"/>
              <a:miter lim="800000"/>
            </a:ln>
            <a:effectLst/>
          </p:spPr>
          <p:txBody>
            <a:bodyPr rtlCol="0" anchor="ctr"/>
            <a:lstStyle/>
            <a:p>
              <a:pPr marL="0" marR="0" lvl="0" indent="0" algn="ctr" defTabSz="1218774" eaLnBrk="1" fontAlgn="auto" latinLnBrk="0" hangingPunct="1">
                <a:lnSpc>
                  <a:spcPct val="100000"/>
                </a:lnSpc>
                <a:spcBef>
                  <a:spcPts val="0"/>
                </a:spcBef>
                <a:spcAft>
                  <a:spcPts val="0"/>
                </a:spcAft>
                <a:buClrTx/>
                <a:buSzTx/>
                <a:buFontTx/>
                <a:buNone/>
                <a:tabLst/>
                <a:defRPr/>
              </a:pPr>
              <a:endParaRPr kumimoji="0" lang="fr-FR" sz="2399" b="0" i="0" u="none" strike="noStrike" kern="0" cap="none" spc="0" normalizeH="0" baseline="0" noProof="0">
                <a:ln>
                  <a:noFill/>
                </a:ln>
                <a:solidFill>
                  <a:srgbClr val="FFFFFF"/>
                </a:solidFill>
                <a:effectLst/>
                <a:uLnTx/>
                <a:uFillTx/>
                <a:latin typeface="Segoe UI"/>
                <a:ea typeface="+mn-ea"/>
                <a:cs typeface="+mn-cs"/>
              </a:endParaRPr>
            </a:p>
          </p:txBody>
        </p:sp>
      </p:grpSp>
      <p:sp>
        <p:nvSpPr>
          <p:cNvPr id="6" name="ZoneTexte 5">
            <a:extLst>
              <a:ext uri="{FF2B5EF4-FFF2-40B4-BE49-F238E27FC236}">
                <a16:creationId xmlns:a16="http://schemas.microsoft.com/office/drawing/2014/main" id="{387A5652-6AC8-43C6-BCA9-38E4EAE57791}"/>
              </a:ext>
            </a:extLst>
          </p:cNvPr>
          <p:cNvSpPr txBox="1"/>
          <p:nvPr userDrawn="1"/>
        </p:nvSpPr>
        <p:spPr>
          <a:xfrm>
            <a:off x="851935" y="6356460"/>
            <a:ext cx="2184893" cy="164212"/>
          </a:xfrm>
          <a:prstGeom prst="rect">
            <a:avLst/>
          </a:prstGeom>
          <a:solidFill>
            <a:schemeClr val="bg1"/>
          </a:solidFill>
        </p:spPr>
        <p:txBody>
          <a:bodyPr vert="horz" wrap="none" lIns="0" tIns="0" rIns="0" bIns="0" rtlCol="0" anchor="ctr">
            <a:spAutoFit/>
          </a:bodyPr>
          <a:lstStyle>
            <a:defPPr>
              <a:defRPr lang="fr-FR"/>
            </a:defPPr>
            <a:lvl1pPr>
              <a:defRPr sz="900">
                <a:solidFill>
                  <a:schemeClr val="bg1">
                    <a:lumMod val="65000"/>
                  </a:schemeClr>
                </a:solidFill>
              </a:defRPr>
            </a:lvl1pPr>
          </a:lstStyle>
          <a:p>
            <a:pPr lvl="0"/>
            <a:r>
              <a:rPr lang="en-US" sz="1067" dirty="0">
                <a:solidFill>
                  <a:schemeClr val="bg2">
                    <a:lumMod val="60000"/>
                    <a:lumOff val="40000"/>
                  </a:schemeClr>
                </a:solidFill>
              </a:rPr>
              <a:t>SAFRAN Electronics &amp; Defense 2022</a:t>
            </a:r>
            <a:endParaRPr lang="fr-FR" sz="1067" dirty="0">
              <a:solidFill>
                <a:schemeClr val="bg2">
                  <a:lumMod val="60000"/>
                  <a:lumOff val="40000"/>
                </a:schemeClr>
              </a:solidFill>
            </a:endParaRPr>
          </a:p>
        </p:txBody>
      </p:sp>
    </p:spTree>
    <p:extLst>
      <p:ext uri="{BB962C8B-B14F-4D97-AF65-F5344CB8AC3E}">
        <p14:creationId xmlns:p14="http://schemas.microsoft.com/office/powerpoint/2010/main" val="4257324482"/>
      </p:ext>
    </p:extLst>
  </p:cSld>
  <p:clrMapOvr>
    <a:masterClrMapping/>
  </p:clrMapOvr>
  <p:transition>
    <p:fade/>
  </p:transition>
  <p:extLst>
    <p:ext uri="{DCECCB84-F9BA-43D5-87BE-67443E8EF086}">
      <p15:sldGuideLst xmlns:p15="http://schemas.microsoft.com/office/powerpoint/2012/main">
        <p15:guide id="1" pos="557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1_TITRE_Blanc">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6C2251A1-6F66-499A-A509-A1071DBE0071}"/>
              </a:ext>
            </a:extLst>
          </p:cNvPr>
          <p:cNvSpPr>
            <a:spLocks noGrp="1"/>
          </p:cNvSpPr>
          <p:nvPr>
            <p:ph type="title"/>
          </p:nvPr>
        </p:nvSpPr>
        <p:spPr>
          <a:xfrm>
            <a:off x="243841" y="271177"/>
            <a:ext cx="11704323" cy="543547"/>
          </a:xfrm>
          <a:prstGeom prst="rect">
            <a:avLst/>
          </a:prstGeom>
          <a:noFill/>
        </p:spPr>
        <p:txBody>
          <a:bodyPr wrap="square" rtlCol="0">
            <a:spAutoFit/>
          </a:bodyPr>
          <a:lstStyle>
            <a:lvl1pPr algn="l">
              <a:defRPr lang="fr-FR" sz="2932" cap="none" spc="0" baseline="0" dirty="0">
                <a:solidFill>
                  <a:schemeClr val="accent4"/>
                </a:solidFill>
                <a:ea typeface="+mn-ea"/>
                <a:cs typeface="+mn-cs"/>
              </a:defRPr>
            </a:lvl1pPr>
          </a:lstStyle>
          <a:p>
            <a:pPr marL="0" lvl="0" defTabSz="1218774"/>
            <a:r>
              <a:rPr lang="fr-FR" dirty="0"/>
              <a:t>Modifiez le style du titre</a:t>
            </a:r>
          </a:p>
        </p:txBody>
      </p:sp>
      <p:grpSp>
        <p:nvGrpSpPr>
          <p:cNvPr id="11" name="Groupe 10">
            <a:extLst>
              <a:ext uri="{FF2B5EF4-FFF2-40B4-BE49-F238E27FC236}">
                <a16:creationId xmlns:a16="http://schemas.microsoft.com/office/drawing/2014/main" id="{F9FFDC42-125C-4054-A929-D2AEC3063789}"/>
              </a:ext>
            </a:extLst>
          </p:cNvPr>
          <p:cNvGrpSpPr/>
          <p:nvPr userDrawn="1"/>
        </p:nvGrpSpPr>
        <p:grpSpPr>
          <a:xfrm>
            <a:off x="393638" y="885851"/>
            <a:ext cx="1327481" cy="95981"/>
            <a:chOff x="479376" y="980728"/>
            <a:chExt cx="995611" cy="72008"/>
          </a:xfrm>
        </p:grpSpPr>
        <p:cxnSp>
          <p:nvCxnSpPr>
            <p:cNvPr id="12" name="Connecteur droit 11">
              <a:extLst>
                <a:ext uri="{FF2B5EF4-FFF2-40B4-BE49-F238E27FC236}">
                  <a16:creationId xmlns:a16="http://schemas.microsoft.com/office/drawing/2014/main" id="{680F81FB-0C3F-4ACC-8152-C73B0FC424CC}"/>
                </a:ext>
              </a:extLst>
            </p:cNvPr>
            <p:cNvCxnSpPr>
              <a:cxnSpLocks/>
            </p:cNvCxnSpPr>
            <p:nvPr userDrawn="1"/>
          </p:nvCxnSpPr>
          <p:spPr>
            <a:xfrm>
              <a:off x="479376" y="1047118"/>
              <a:ext cx="995611" cy="0"/>
            </a:xfrm>
            <a:prstGeom prst="line">
              <a:avLst/>
            </a:prstGeom>
            <a:noFill/>
            <a:ln w="12700" cap="flat" cmpd="sng" algn="ctr">
              <a:solidFill>
                <a:schemeClr val="accent2"/>
              </a:solidFill>
              <a:prstDash val="solid"/>
              <a:miter lim="800000"/>
            </a:ln>
            <a:effectLst/>
          </p:spPr>
        </p:cxnSp>
        <p:sp>
          <p:nvSpPr>
            <p:cNvPr id="13" name="Rectangle 12">
              <a:extLst>
                <a:ext uri="{FF2B5EF4-FFF2-40B4-BE49-F238E27FC236}">
                  <a16:creationId xmlns:a16="http://schemas.microsoft.com/office/drawing/2014/main" id="{F0F322F3-DC27-4466-81D1-86ACB0ECF7A9}"/>
                </a:ext>
              </a:extLst>
            </p:cNvPr>
            <p:cNvSpPr/>
            <p:nvPr userDrawn="1"/>
          </p:nvSpPr>
          <p:spPr>
            <a:xfrm>
              <a:off x="479376" y="980728"/>
              <a:ext cx="504056" cy="72008"/>
            </a:xfrm>
            <a:prstGeom prst="rect">
              <a:avLst/>
            </a:prstGeom>
            <a:gradFill>
              <a:gsLst>
                <a:gs pos="0">
                  <a:schemeClr val="accent1"/>
                </a:gs>
                <a:gs pos="100000">
                  <a:schemeClr val="accent2"/>
                </a:gs>
              </a:gsLst>
              <a:lin ang="0" scaled="0"/>
            </a:gradFill>
            <a:ln w="12700" cap="flat" cmpd="sng" algn="ctr">
              <a:noFill/>
              <a:prstDash val="solid"/>
              <a:miter lim="800000"/>
            </a:ln>
            <a:effectLst/>
          </p:spPr>
          <p:txBody>
            <a:bodyPr rtlCol="0" anchor="ctr"/>
            <a:lstStyle/>
            <a:p>
              <a:pPr marL="0" marR="0" lvl="0" indent="0" algn="ctr" defTabSz="1218774" eaLnBrk="1" fontAlgn="auto" latinLnBrk="0" hangingPunct="1">
                <a:lnSpc>
                  <a:spcPct val="100000"/>
                </a:lnSpc>
                <a:spcBef>
                  <a:spcPts val="0"/>
                </a:spcBef>
                <a:spcAft>
                  <a:spcPts val="0"/>
                </a:spcAft>
                <a:buClrTx/>
                <a:buSzTx/>
                <a:buFontTx/>
                <a:buNone/>
                <a:tabLst/>
                <a:defRPr/>
              </a:pPr>
              <a:endParaRPr kumimoji="0" lang="fr-FR" sz="2399" b="0" i="0" u="none" strike="noStrike" kern="0" cap="none" spc="0" normalizeH="0" baseline="0" noProof="0">
                <a:ln>
                  <a:noFill/>
                </a:ln>
                <a:solidFill>
                  <a:srgbClr val="FFFFFF"/>
                </a:solidFill>
                <a:effectLst/>
                <a:uLnTx/>
                <a:uFillTx/>
                <a:latin typeface="Segoe UI"/>
                <a:ea typeface="+mn-ea"/>
                <a:cs typeface="+mn-cs"/>
              </a:endParaRPr>
            </a:p>
          </p:txBody>
        </p:sp>
      </p:grpSp>
      <p:sp>
        <p:nvSpPr>
          <p:cNvPr id="6" name="ZoneTexte 5">
            <a:extLst>
              <a:ext uri="{FF2B5EF4-FFF2-40B4-BE49-F238E27FC236}">
                <a16:creationId xmlns:a16="http://schemas.microsoft.com/office/drawing/2014/main" id="{387A5652-6AC8-43C6-BCA9-38E4EAE57791}"/>
              </a:ext>
            </a:extLst>
          </p:cNvPr>
          <p:cNvSpPr txBox="1"/>
          <p:nvPr userDrawn="1"/>
        </p:nvSpPr>
        <p:spPr>
          <a:xfrm>
            <a:off x="851935" y="6356460"/>
            <a:ext cx="2184893" cy="164212"/>
          </a:xfrm>
          <a:prstGeom prst="rect">
            <a:avLst/>
          </a:prstGeom>
          <a:solidFill>
            <a:schemeClr val="bg1"/>
          </a:solidFill>
        </p:spPr>
        <p:txBody>
          <a:bodyPr vert="horz" wrap="none" lIns="0" tIns="0" rIns="0" bIns="0" rtlCol="0" anchor="ctr">
            <a:spAutoFit/>
          </a:bodyPr>
          <a:lstStyle>
            <a:defPPr>
              <a:defRPr lang="fr-FR"/>
            </a:defPPr>
            <a:lvl1pPr>
              <a:defRPr sz="900">
                <a:solidFill>
                  <a:schemeClr val="bg1">
                    <a:lumMod val="65000"/>
                  </a:schemeClr>
                </a:solidFill>
              </a:defRPr>
            </a:lvl1pPr>
          </a:lstStyle>
          <a:p>
            <a:pPr lvl="0"/>
            <a:r>
              <a:rPr lang="en-US" sz="1067" dirty="0">
                <a:solidFill>
                  <a:schemeClr val="bg2">
                    <a:lumMod val="60000"/>
                    <a:lumOff val="40000"/>
                  </a:schemeClr>
                </a:solidFill>
              </a:rPr>
              <a:t>SAFRAN Electronics &amp; Defense 2022</a:t>
            </a:r>
            <a:endParaRPr lang="fr-FR" sz="1067" dirty="0">
              <a:solidFill>
                <a:schemeClr val="bg2">
                  <a:lumMod val="60000"/>
                  <a:lumOff val="40000"/>
                </a:schemeClr>
              </a:solidFill>
            </a:endParaRPr>
          </a:p>
        </p:txBody>
      </p:sp>
    </p:spTree>
    <p:extLst>
      <p:ext uri="{BB962C8B-B14F-4D97-AF65-F5344CB8AC3E}">
        <p14:creationId xmlns:p14="http://schemas.microsoft.com/office/powerpoint/2010/main" val="1146134397"/>
      </p:ext>
    </p:extLst>
  </p:cSld>
  <p:clrMapOvr>
    <a:masterClrMapping/>
  </p:clrMapOvr>
  <p:transition>
    <p:fade/>
  </p:transition>
  <p:extLst>
    <p:ext uri="{DCECCB84-F9BA-43D5-87BE-67443E8EF086}">
      <p15:sldGuideLst xmlns:p15="http://schemas.microsoft.com/office/powerpoint/2012/main">
        <p15:guide id="1" pos="557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4" name="Titre 3"/>
          <p:cNvSpPr>
            <a:spLocks noGrp="1"/>
          </p:cNvSpPr>
          <p:nvPr>
            <p:ph type="title" hasCustomPrompt="1"/>
          </p:nvPr>
        </p:nvSpPr>
        <p:spPr bwMode="gray"/>
        <p:txBody>
          <a:bodyPr/>
          <a:lstStyle/>
          <a:p>
            <a:r>
              <a:rPr lang="fr-FR" noProof="0" dirty="0"/>
              <a:t>Titre</a:t>
            </a:r>
            <a:endParaRPr lang="fr-FR" dirty="0"/>
          </a:p>
        </p:txBody>
      </p:sp>
    </p:spTree>
    <p:extLst>
      <p:ext uri="{BB962C8B-B14F-4D97-AF65-F5344CB8AC3E}">
        <p14:creationId xmlns:p14="http://schemas.microsoft.com/office/powerpoint/2010/main" val="9746473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2_TITRE_Blanc">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6C2251A1-6F66-499A-A509-A1071DBE0071}"/>
              </a:ext>
            </a:extLst>
          </p:cNvPr>
          <p:cNvSpPr>
            <a:spLocks noGrp="1"/>
          </p:cNvSpPr>
          <p:nvPr>
            <p:ph type="title"/>
          </p:nvPr>
        </p:nvSpPr>
        <p:spPr>
          <a:xfrm>
            <a:off x="243841" y="271177"/>
            <a:ext cx="11704323" cy="543547"/>
          </a:xfrm>
          <a:prstGeom prst="rect">
            <a:avLst/>
          </a:prstGeom>
          <a:noFill/>
        </p:spPr>
        <p:txBody>
          <a:bodyPr wrap="square" rtlCol="0">
            <a:spAutoFit/>
          </a:bodyPr>
          <a:lstStyle>
            <a:lvl1pPr algn="l">
              <a:defRPr lang="fr-FR" sz="2932" cap="none" spc="0" baseline="0" dirty="0">
                <a:solidFill>
                  <a:schemeClr val="accent4"/>
                </a:solidFill>
                <a:ea typeface="+mn-ea"/>
                <a:cs typeface="+mn-cs"/>
              </a:defRPr>
            </a:lvl1pPr>
          </a:lstStyle>
          <a:p>
            <a:pPr marL="0" lvl="0" defTabSz="1218774"/>
            <a:r>
              <a:rPr lang="fr-FR" dirty="0"/>
              <a:t>Modifiez le style du titre</a:t>
            </a:r>
          </a:p>
        </p:txBody>
      </p:sp>
      <p:grpSp>
        <p:nvGrpSpPr>
          <p:cNvPr id="11" name="Groupe 10">
            <a:extLst>
              <a:ext uri="{FF2B5EF4-FFF2-40B4-BE49-F238E27FC236}">
                <a16:creationId xmlns:a16="http://schemas.microsoft.com/office/drawing/2014/main" id="{F9FFDC42-125C-4054-A929-D2AEC3063789}"/>
              </a:ext>
            </a:extLst>
          </p:cNvPr>
          <p:cNvGrpSpPr/>
          <p:nvPr userDrawn="1"/>
        </p:nvGrpSpPr>
        <p:grpSpPr>
          <a:xfrm>
            <a:off x="393638" y="885851"/>
            <a:ext cx="1327481" cy="95981"/>
            <a:chOff x="479376" y="980728"/>
            <a:chExt cx="995611" cy="72008"/>
          </a:xfrm>
        </p:grpSpPr>
        <p:cxnSp>
          <p:nvCxnSpPr>
            <p:cNvPr id="12" name="Connecteur droit 11">
              <a:extLst>
                <a:ext uri="{FF2B5EF4-FFF2-40B4-BE49-F238E27FC236}">
                  <a16:creationId xmlns:a16="http://schemas.microsoft.com/office/drawing/2014/main" id="{680F81FB-0C3F-4ACC-8152-C73B0FC424CC}"/>
                </a:ext>
              </a:extLst>
            </p:cNvPr>
            <p:cNvCxnSpPr>
              <a:cxnSpLocks/>
            </p:cNvCxnSpPr>
            <p:nvPr userDrawn="1"/>
          </p:nvCxnSpPr>
          <p:spPr>
            <a:xfrm>
              <a:off x="479376" y="1047118"/>
              <a:ext cx="995611" cy="0"/>
            </a:xfrm>
            <a:prstGeom prst="line">
              <a:avLst/>
            </a:prstGeom>
            <a:noFill/>
            <a:ln w="12700" cap="flat" cmpd="sng" algn="ctr">
              <a:solidFill>
                <a:schemeClr val="accent2"/>
              </a:solidFill>
              <a:prstDash val="solid"/>
              <a:miter lim="800000"/>
            </a:ln>
            <a:effectLst/>
          </p:spPr>
        </p:cxnSp>
        <p:sp>
          <p:nvSpPr>
            <p:cNvPr id="13" name="Rectangle 12">
              <a:extLst>
                <a:ext uri="{FF2B5EF4-FFF2-40B4-BE49-F238E27FC236}">
                  <a16:creationId xmlns:a16="http://schemas.microsoft.com/office/drawing/2014/main" id="{F0F322F3-DC27-4466-81D1-86ACB0ECF7A9}"/>
                </a:ext>
              </a:extLst>
            </p:cNvPr>
            <p:cNvSpPr/>
            <p:nvPr userDrawn="1"/>
          </p:nvSpPr>
          <p:spPr>
            <a:xfrm>
              <a:off x="479376" y="980728"/>
              <a:ext cx="504056" cy="72008"/>
            </a:xfrm>
            <a:prstGeom prst="rect">
              <a:avLst/>
            </a:prstGeom>
            <a:gradFill>
              <a:gsLst>
                <a:gs pos="0">
                  <a:schemeClr val="accent1"/>
                </a:gs>
                <a:gs pos="100000">
                  <a:schemeClr val="accent2"/>
                </a:gs>
              </a:gsLst>
              <a:lin ang="0" scaled="0"/>
            </a:gradFill>
            <a:ln w="12700" cap="flat" cmpd="sng" algn="ctr">
              <a:noFill/>
              <a:prstDash val="solid"/>
              <a:miter lim="800000"/>
            </a:ln>
            <a:effectLst/>
          </p:spPr>
          <p:txBody>
            <a:bodyPr rtlCol="0" anchor="ctr"/>
            <a:lstStyle/>
            <a:p>
              <a:pPr marL="0" marR="0" lvl="0" indent="0" algn="ctr" defTabSz="1218774" eaLnBrk="1" fontAlgn="auto" latinLnBrk="0" hangingPunct="1">
                <a:lnSpc>
                  <a:spcPct val="100000"/>
                </a:lnSpc>
                <a:spcBef>
                  <a:spcPts val="0"/>
                </a:spcBef>
                <a:spcAft>
                  <a:spcPts val="0"/>
                </a:spcAft>
                <a:buClrTx/>
                <a:buSzTx/>
                <a:buFontTx/>
                <a:buNone/>
                <a:tabLst/>
                <a:defRPr/>
              </a:pPr>
              <a:endParaRPr kumimoji="0" lang="fr-FR" sz="2399" b="0" i="0" u="none" strike="noStrike" kern="0" cap="none" spc="0" normalizeH="0" baseline="0" noProof="0">
                <a:ln>
                  <a:noFill/>
                </a:ln>
                <a:solidFill>
                  <a:srgbClr val="FFFFFF"/>
                </a:solidFill>
                <a:effectLst/>
                <a:uLnTx/>
                <a:uFillTx/>
                <a:latin typeface="Segoe UI"/>
                <a:ea typeface="+mn-ea"/>
                <a:cs typeface="+mn-cs"/>
              </a:endParaRPr>
            </a:p>
          </p:txBody>
        </p:sp>
      </p:grpSp>
      <p:sp>
        <p:nvSpPr>
          <p:cNvPr id="6" name="ZoneTexte 5">
            <a:extLst>
              <a:ext uri="{FF2B5EF4-FFF2-40B4-BE49-F238E27FC236}">
                <a16:creationId xmlns:a16="http://schemas.microsoft.com/office/drawing/2014/main" id="{387A5652-6AC8-43C6-BCA9-38E4EAE57791}"/>
              </a:ext>
            </a:extLst>
          </p:cNvPr>
          <p:cNvSpPr txBox="1"/>
          <p:nvPr userDrawn="1"/>
        </p:nvSpPr>
        <p:spPr>
          <a:xfrm>
            <a:off x="851935" y="6356460"/>
            <a:ext cx="2184893" cy="164212"/>
          </a:xfrm>
          <a:prstGeom prst="rect">
            <a:avLst/>
          </a:prstGeom>
          <a:solidFill>
            <a:schemeClr val="bg1"/>
          </a:solidFill>
        </p:spPr>
        <p:txBody>
          <a:bodyPr vert="horz" wrap="none" lIns="0" tIns="0" rIns="0" bIns="0" rtlCol="0" anchor="ctr">
            <a:spAutoFit/>
          </a:bodyPr>
          <a:lstStyle>
            <a:defPPr>
              <a:defRPr lang="fr-FR"/>
            </a:defPPr>
            <a:lvl1pPr>
              <a:defRPr sz="900">
                <a:solidFill>
                  <a:schemeClr val="bg1">
                    <a:lumMod val="65000"/>
                  </a:schemeClr>
                </a:solidFill>
              </a:defRPr>
            </a:lvl1pPr>
          </a:lstStyle>
          <a:p>
            <a:pPr lvl="0"/>
            <a:r>
              <a:rPr lang="en-US" sz="1067" dirty="0">
                <a:solidFill>
                  <a:schemeClr val="bg2">
                    <a:lumMod val="60000"/>
                    <a:lumOff val="40000"/>
                  </a:schemeClr>
                </a:solidFill>
              </a:rPr>
              <a:t>SAFRAN Electronics &amp; Defense 2022</a:t>
            </a:r>
            <a:endParaRPr lang="fr-FR" sz="1067" dirty="0">
              <a:solidFill>
                <a:schemeClr val="bg2">
                  <a:lumMod val="60000"/>
                  <a:lumOff val="40000"/>
                </a:schemeClr>
              </a:solidFill>
            </a:endParaRPr>
          </a:p>
        </p:txBody>
      </p:sp>
    </p:spTree>
    <p:extLst>
      <p:ext uri="{BB962C8B-B14F-4D97-AF65-F5344CB8AC3E}">
        <p14:creationId xmlns:p14="http://schemas.microsoft.com/office/powerpoint/2010/main" val="1159203048"/>
      </p:ext>
    </p:extLst>
  </p:cSld>
  <p:clrMapOvr>
    <a:masterClrMapping/>
  </p:clrMapOvr>
  <p:transition>
    <p:fade/>
  </p:transition>
  <p:extLst>
    <p:ext uri="{DCECCB84-F9BA-43D5-87BE-67443E8EF086}">
      <p15:sldGuideLst xmlns:p15="http://schemas.microsoft.com/office/powerpoint/2012/main">
        <p15:guide id="1" pos="5579">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3_TITRE_Blanc">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6C2251A1-6F66-499A-A509-A1071DBE0071}"/>
              </a:ext>
            </a:extLst>
          </p:cNvPr>
          <p:cNvSpPr>
            <a:spLocks noGrp="1"/>
          </p:cNvSpPr>
          <p:nvPr>
            <p:ph type="title"/>
          </p:nvPr>
        </p:nvSpPr>
        <p:spPr>
          <a:xfrm>
            <a:off x="243841" y="271177"/>
            <a:ext cx="11704323" cy="543547"/>
          </a:xfrm>
          <a:prstGeom prst="rect">
            <a:avLst/>
          </a:prstGeom>
          <a:noFill/>
        </p:spPr>
        <p:txBody>
          <a:bodyPr wrap="square" rtlCol="0">
            <a:spAutoFit/>
          </a:bodyPr>
          <a:lstStyle>
            <a:lvl1pPr algn="l">
              <a:defRPr lang="fr-FR" sz="2932" cap="none" spc="0" baseline="0" dirty="0">
                <a:solidFill>
                  <a:schemeClr val="accent4"/>
                </a:solidFill>
                <a:ea typeface="+mn-ea"/>
                <a:cs typeface="+mn-cs"/>
              </a:defRPr>
            </a:lvl1pPr>
          </a:lstStyle>
          <a:p>
            <a:pPr marL="0" lvl="0" defTabSz="1218774"/>
            <a:r>
              <a:rPr lang="fr-FR" dirty="0"/>
              <a:t>Modifiez le style du titre</a:t>
            </a:r>
          </a:p>
        </p:txBody>
      </p:sp>
      <p:grpSp>
        <p:nvGrpSpPr>
          <p:cNvPr id="11" name="Groupe 10">
            <a:extLst>
              <a:ext uri="{FF2B5EF4-FFF2-40B4-BE49-F238E27FC236}">
                <a16:creationId xmlns:a16="http://schemas.microsoft.com/office/drawing/2014/main" id="{F9FFDC42-125C-4054-A929-D2AEC3063789}"/>
              </a:ext>
            </a:extLst>
          </p:cNvPr>
          <p:cNvGrpSpPr/>
          <p:nvPr userDrawn="1"/>
        </p:nvGrpSpPr>
        <p:grpSpPr>
          <a:xfrm>
            <a:off x="393638" y="885851"/>
            <a:ext cx="1327481" cy="95981"/>
            <a:chOff x="479376" y="980728"/>
            <a:chExt cx="995611" cy="72008"/>
          </a:xfrm>
        </p:grpSpPr>
        <p:cxnSp>
          <p:nvCxnSpPr>
            <p:cNvPr id="12" name="Connecteur droit 11">
              <a:extLst>
                <a:ext uri="{FF2B5EF4-FFF2-40B4-BE49-F238E27FC236}">
                  <a16:creationId xmlns:a16="http://schemas.microsoft.com/office/drawing/2014/main" id="{680F81FB-0C3F-4ACC-8152-C73B0FC424CC}"/>
                </a:ext>
              </a:extLst>
            </p:cNvPr>
            <p:cNvCxnSpPr>
              <a:cxnSpLocks/>
            </p:cNvCxnSpPr>
            <p:nvPr userDrawn="1"/>
          </p:nvCxnSpPr>
          <p:spPr>
            <a:xfrm>
              <a:off x="479376" y="1047118"/>
              <a:ext cx="995611" cy="0"/>
            </a:xfrm>
            <a:prstGeom prst="line">
              <a:avLst/>
            </a:prstGeom>
            <a:noFill/>
            <a:ln w="12700" cap="flat" cmpd="sng" algn="ctr">
              <a:solidFill>
                <a:schemeClr val="accent2"/>
              </a:solidFill>
              <a:prstDash val="solid"/>
              <a:miter lim="800000"/>
            </a:ln>
            <a:effectLst/>
          </p:spPr>
        </p:cxnSp>
        <p:sp>
          <p:nvSpPr>
            <p:cNvPr id="13" name="Rectangle 12">
              <a:extLst>
                <a:ext uri="{FF2B5EF4-FFF2-40B4-BE49-F238E27FC236}">
                  <a16:creationId xmlns:a16="http://schemas.microsoft.com/office/drawing/2014/main" id="{F0F322F3-DC27-4466-81D1-86ACB0ECF7A9}"/>
                </a:ext>
              </a:extLst>
            </p:cNvPr>
            <p:cNvSpPr/>
            <p:nvPr userDrawn="1"/>
          </p:nvSpPr>
          <p:spPr>
            <a:xfrm>
              <a:off x="479376" y="980728"/>
              <a:ext cx="504056" cy="72008"/>
            </a:xfrm>
            <a:prstGeom prst="rect">
              <a:avLst/>
            </a:prstGeom>
            <a:gradFill>
              <a:gsLst>
                <a:gs pos="0">
                  <a:schemeClr val="accent1"/>
                </a:gs>
                <a:gs pos="100000">
                  <a:schemeClr val="accent2"/>
                </a:gs>
              </a:gsLst>
              <a:lin ang="0" scaled="0"/>
            </a:gradFill>
            <a:ln w="12700" cap="flat" cmpd="sng" algn="ctr">
              <a:noFill/>
              <a:prstDash val="solid"/>
              <a:miter lim="800000"/>
            </a:ln>
            <a:effectLst/>
          </p:spPr>
          <p:txBody>
            <a:bodyPr rtlCol="0" anchor="ctr"/>
            <a:lstStyle/>
            <a:p>
              <a:pPr marL="0" marR="0" lvl="0" indent="0" algn="ctr" defTabSz="1218774" eaLnBrk="1" fontAlgn="auto" latinLnBrk="0" hangingPunct="1">
                <a:lnSpc>
                  <a:spcPct val="100000"/>
                </a:lnSpc>
                <a:spcBef>
                  <a:spcPts val="0"/>
                </a:spcBef>
                <a:spcAft>
                  <a:spcPts val="0"/>
                </a:spcAft>
                <a:buClrTx/>
                <a:buSzTx/>
                <a:buFontTx/>
                <a:buNone/>
                <a:tabLst/>
                <a:defRPr/>
              </a:pPr>
              <a:endParaRPr kumimoji="0" lang="fr-FR" sz="2399" b="0" i="0" u="none" strike="noStrike" kern="0" cap="none" spc="0" normalizeH="0" baseline="0" noProof="0">
                <a:ln>
                  <a:noFill/>
                </a:ln>
                <a:solidFill>
                  <a:srgbClr val="FFFFFF"/>
                </a:solidFill>
                <a:effectLst/>
                <a:uLnTx/>
                <a:uFillTx/>
                <a:latin typeface="Segoe UI"/>
                <a:ea typeface="+mn-ea"/>
                <a:cs typeface="+mn-cs"/>
              </a:endParaRPr>
            </a:p>
          </p:txBody>
        </p:sp>
      </p:grpSp>
      <p:sp>
        <p:nvSpPr>
          <p:cNvPr id="6" name="ZoneTexte 5">
            <a:extLst>
              <a:ext uri="{FF2B5EF4-FFF2-40B4-BE49-F238E27FC236}">
                <a16:creationId xmlns:a16="http://schemas.microsoft.com/office/drawing/2014/main" id="{387A5652-6AC8-43C6-BCA9-38E4EAE57791}"/>
              </a:ext>
            </a:extLst>
          </p:cNvPr>
          <p:cNvSpPr txBox="1"/>
          <p:nvPr userDrawn="1"/>
        </p:nvSpPr>
        <p:spPr>
          <a:xfrm>
            <a:off x="851935" y="6356460"/>
            <a:ext cx="2184893" cy="164212"/>
          </a:xfrm>
          <a:prstGeom prst="rect">
            <a:avLst/>
          </a:prstGeom>
          <a:solidFill>
            <a:schemeClr val="bg1"/>
          </a:solidFill>
        </p:spPr>
        <p:txBody>
          <a:bodyPr vert="horz" wrap="none" lIns="0" tIns="0" rIns="0" bIns="0" rtlCol="0" anchor="ctr">
            <a:spAutoFit/>
          </a:bodyPr>
          <a:lstStyle>
            <a:defPPr>
              <a:defRPr lang="fr-FR"/>
            </a:defPPr>
            <a:lvl1pPr>
              <a:defRPr sz="900">
                <a:solidFill>
                  <a:schemeClr val="bg1">
                    <a:lumMod val="65000"/>
                  </a:schemeClr>
                </a:solidFill>
              </a:defRPr>
            </a:lvl1pPr>
          </a:lstStyle>
          <a:p>
            <a:pPr lvl="0"/>
            <a:r>
              <a:rPr lang="en-US" sz="1067" dirty="0">
                <a:solidFill>
                  <a:schemeClr val="bg2">
                    <a:lumMod val="60000"/>
                    <a:lumOff val="40000"/>
                  </a:schemeClr>
                </a:solidFill>
              </a:rPr>
              <a:t>SAFRAN Electronics &amp; Defense 2022</a:t>
            </a:r>
            <a:endParaRPr lang="fr-FR" sz="1067" dirty="0">
              <a:solidFill>
                <a:schemeClr val="bg2">
                  <a:lumMod val="60000"/>
                  <a:lumOff val="40000"/>
                </a:schemeClr>
              </a:solidFill>
            </a:endParaRPr>
          </a:p>
        </p:txBody>
      </p:sp>
    </p:spTree>
    <p:extLst>
      <p:ext uri="{BB962C8B-B14F-4D97-AF65-F5344CB8AC3E}">
        <p14:creationId xmlns:p14="http://schemas.microsoft.com/office/powerpoint/2010/main" val="1683470527"/>
      </p:ext>
    </p:extLst>
  </p:cSld>
  <p:clrMapOvr>
    <a:masterClrMapping/>
  </p:clrMapOvr>
  <p:transition>
    <p:fade/>
  </p:transition>
  <p:extLst>
    <p:ext uri="{DCECCB84-F9BA-43D5-87BE-67443E8EF086}">
      <p15:sldGuideLst xmlns:p15="http://schemas.microsoft.com/office/powerpoint/2012/main">
        <p15:guide id="1" pos="5579">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TITRE_Blanc">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6C2251A1-6F66-499A-A509-A1071DBE0071}"/>
              </a:ext>
            </a:extLst>
          </p:cNvPr>
          <p:cNvSpPr>
            <a:spLocks noGrp="1"/>
          </p:cNvSpPr>
          <p:nvPr>
            <p:ph type="title"/>
          </p:nvPr>
        </p:nvSpPr>
        <p:spPr>
          <a:xfrm>
            <a:off x="243841" y="271177"/>
            <a:ext cx="11704323" cy="543547"/>
          </a:xfrm>
          <a:prstGeom prst="rect">
            <a:avLst/>
          </a:prstGeom>
          <a:noFill/>
        </p:spPr>
        <p:txBody>
          <a:bodyPr wrap="square" rtlCol="0">
            <a:spAutoFit/>
          </a:bodyPr>
          <a:lstStyle>
            <a:lvl1pPr algn="l">
              <a:defRPr lang="fr-FR" sz="2932" cap="none" spc="0" baseline="0" dirty="0">
                <a:solidFill>
                  <a:schemeClr val="accent4"/>
                </a:solidFill>
                <a:ea typeface="+mn-ea"/>
                <a:cs typeface="+mn-cs"/>
              </a:defRPr>
            </a:lvl1pPr>
          </a:lstStyle>
          <a:p>
            <a:pPr marL="0" lvl="0" defTabSz="1218774"/>
            <a:r>
              <a:rPr lang="fr-FR" dirty="0"/>
              <a:t>Modifiez le style du titre</a:t>
            </a:r>
          </a:p>
        </p:txBody>
      </p:sp>
      <p:grpSp>
        <p:nvGrpSpPr>
          <p:cNvPr id="11" name="Groupe 10">
            <a:extLst>
              <a:ext uri="{FF2B5EF4-FFF2-40B4-BE49-F238E27FC236}">
                <a16:creationId xmlns:a16="http://schemas.microsoft.com/office/drawing/2014/main" id="{F9FFDC42-125C-4054-A929-D2AEC3063789}"/>
              </a:ext>
            </a:extLst>
          </p:cNvPr>
          <p:cNvGrpSpPr/>
          <p:nvPr userDrawn="1"/>
        </p:nvGrpSpPr>
        <p:grpSpPr>
          <a:xfrm>
            <a:off x="393638" y="885851"/>
            <a:ext cx="1327481" cy="95981"/>
            <a:chOff x="479376" y="980728"/>
            <a:chExt cx="995611" cy="72008"/>
          </a:xfrm>
        </p:grpSpPr>
        <p:cxnSp>
          <p:nvCxnSpPr>
            <p:cNvPr id="12" name="Connecteur droit 11">
              <a:extLst>
                <a:ext uri="{FF2B5EF4-FFF2-40B4-BE49-F238E27FC236}">
                  <a16:creationId xmlns:a16="http://schemas.microsoft.com/office/drawing/2014/main" id="{680F81FB-0C3F-4ACC-8152-C73B0FC424CC}"/>
                </a:ext>
              </a:extLst>
            </p:cNvPr>
            <p:cNvCxnSpPr>
              <a:cxnSpLocks/>
            </p:cNvCxnSpPr>
            <p:nvPr userDrawn="1"/>
          </p:nvCxnSpPr>
          <p:spPr>
            <a:xfrm>
              <a:off x="479376" y="1047118"/>
              <a:ext cx="995611" cy="0"/>
            </a:xfrm>
            <a:prstGeom prst="line">
              <a:avLst/>
            </a:prstGeom>
            <a:noFill/>
            <a:ln w="12700" cap="flat" cmpd="sng" algn="ctr">
              <a:solidFill>
                <a:schemeClr val="accent2"/>
              </a:solidFill>
              <a:prstDash val="solid"/>
              <a:miter lim="800000"/>
            </a:ln>
            <a:effectLst/>
          </p:spPr>
        </p:cxnSp>
        <p:sp>
          <p:nvSpPr>
            <p:cNvPr id="13" name="Rectangle 12">
              <a:extLst>
                <a:ext uri="{FF2B5EF4-FFF2-40B4-BE49-F238E27FC236}">
                  <a16:creationId xmlns:a16="http://schemas.microsoft.com/office/drawing/2014/main" id="{F0F322F3-DC27-4466-81D1-86ACB0ECF7A9}"/>
                </a:ext>
              </a:extLst>
            </p:cNvPr>
            <p:cNvSpPr/>
            <p:nvPr userDrawn="1"/>
          </p:nvSpPr>
          <p:spPr>
            <a:xfrm>
              <a:off x="479376" y="980728"/>
              <a:ext cx="504056" cy="72008"/>
            </a:xfrm>
            <a:prstGeom prst="rect">
              <a:avLst/>
            </a:prstGeom>
            <a:gradFill>
              <a:gsLst>
                <a:gs pos="0">
                  <a:schemeClr val="accent1"/>
                </a:gs>
                <a:gs pos="100000">
                  <a:schemeClr val="accent2"/>
                </a:gs>
              </a:gsLst>
              <a:lin ang="0" scaled="0"/>
            </a:gradFill>
            <a:ln w="12700" cap="flat" cmpd="sng" algn="ctr">
              <a:noFill/>
              <a:prstDash val="solid"/>
              <a:miter lim="800000"/>
            </a:ln>
            <a:effectLst/>
          </p:spPr>
          <p:txBody>
            <a:bodyPr rtlCol="0" anchor="ctr"/>
            <a:lstStyle/>
            <a:p>
              <a:pPr marL="0" marR="0" lvl="0" indent="0" algn="ctr" defTabSz="1218774" eaLnBrk="1" fontAlgn="auto" latinLnBrk="0" hangingPunct="1">
                <a:lnSpc>
                  <a:spcPct val="100000"/>
                </a:lnSpc>
                <a:spcBef>
                  <a:spcPts val="0"/>
                </a:spcBef>
                <a:spcAft>
                  <a:spcPts val="0"/>
                </a:spcAft>
                <a:buClrTx/>
                <a:buSzTx/>
                <a:buFontTx/>
                <a:buNone/>
                <a:tabLst/>
                <a:defRPr/>
              </a:pPr>
              <a:endParaRPr kumimoji="0" lang="fr-FR" sz="2399" b="0" i="0" u="none" strike="noStrike" kern="0" cap="none" spc="0" normalizeH="0" baseline="0" noProof="0">
                <a:ln>
                  <a:noFill/>
                </a:ln>
                <a:solidFill>
                  <a:srgbClr val="FFFFFF"/>
                </a:solidFill>
                <a:effectLst/>
                <a:uLnTx/>
                <a:uFillTx/>
                <a:latin typeface="Segoe UI"/>
                <a:ea typeface="+mn-ea"/>
                <a:cs typeface="+mn-cs"/>
              </a:endParaRPr>
            </a:p>
          </p:txBody>
        </p:sp>
      </p:grpSp>
      <p:sp>
        <p:nvSpPr>
          <p:cNvPr id="6" name="ZoneTexte 5">
            <a:extLst>
              <a:ext uri="{FF2B5EF4-FFF2-40B4-BE49-F238E27FC236}">
                <a16:creationId xmlns:a16="http://schemas.microsoft.com/office/drawing/2014/main" id="{387A5652-6AC8-43C6-BCA9-38E4EAE57791}"/>
              </a:ext>
            </a:extLst>
          </p:cNvPr>
          <p:cNvSpPr txBox="1"/>
          <p:nvPr userDrawn="1"/>
        </p:nvSpPr>
        <p:spPr>
          <a:xfrm>
            <a:off x="851935" y="6356460"/>
            <a:ext cx="2184893" cy="164212"/>
          </a:xfrm>
          <a:prstGeom prst="rect">
            <a:avLst/>
          </a:prstGeom>
          <a:solidFill>
            <a:schemeClr val="bg1"/>
          </a:solidFill>
        </p:spPr>
        <p:txBody>
          <a:bodyPr vert="horz" wrap="none" lIns="0" tIns="0" rIns="0" bIns="0" rtlCol="0" anchor="ctr">
            <a:spAutoFit/>
          </a:bodyPr>
          <a:lstStyle>
            <a:defPPr>
              <a:defRPr lang="fr-FR"/>
            </a:defPPr>
            <a:lvl1pPr>
              <a:defRPr sz="900">
                <a:solidFill>
                  <a:schemeClr val="bg1">
                    <a:lumMod val="65000"/>
                  </a:schemeClr>
                </a:solidFill>
              </a:defRPr>
            </a:lvl1pPr>
          </a:lstStyle>
          <a:p>
            <a:pPr lvl="0"/>
            <a:r>
              <a:rPr lang="en-US" sz="1067" dirty="0">
                <a:solidFill>
                  <a:schemeClr val="bg2">
                    <a:lumMod val="60000"/>
                    <a:lumOff val="40000"/>
                  </a:schemeClr>
                </a:solidFill>
              </a:rPr>
              <a:t>SAFRAN Electronics &amp; Defense 2022</a:t>
            </a:r>
            <a:endParaRPr lang="fr-FR" sz="1067" dirty="0">
              <a:solidFill>
                <a:schemeClr val="bg2">
                  <a:lumMod val="60000"/>
                  <a:lumOff val="40000"/>
                </a:schemeClr>
              </a:solidFill>
            </a:endParaRPr>
          </a:p>
        </p:txBody>
      </p:sp>
    </p:spTree>
    <p:extLst>
      <p:ext uri="{BB962C8B-B14F-4D97-AF65-F5344CB8AC3E}">
        <p14:creationId xmlns:p14="http://schemas.microsoft.com/office/powerpoint/2010/main" val="4122314956"/>
      </p:ext>
    </p:extLst>
  </p:cSld>
  <p:clrMapOvr>
    <a:masterClrMapping/>
  </p:clrMapOvr>
  <p:transition>
    <p:fade/>
  </p:transition>
  <p:extLst>
    <p:ext uri="{DCECCB84-F9BA-43D5-87BE-67443E8EF086}">
      <p15:sldGuideLst xmlns:p15="http://schemas.microsoft.com/office/powerpoint/2012/main">
        <p15:guide id="1" pos="5579">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6_TITRE_Blanc">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6C2251A1-6F66-499A-A509-A1071DBE0071}"/>
              </a:ext>
            </a:extLst>
          </p:cNvPr>
          <p:cNvSpPr>
            <a:spLocks noGrp="1"/>
          </p:cNvSpPr>
          <p:nvPr>
            <p:ph type="title"/>
          </p:nvPr>
        </p:nvSpPr>
        <p:spPr>
          <a:xfrm>
            <a:off x="243841" y="271177"/>
            <a:ext cx="11704323" cy="543547"/>
          </a:xfrm>
          <a:prstGeom prst="rect">
            <a:avLst/>
          </a:prstGeom>
          <a:noFill/>
        </p:spPr>
        <p:txBody>
          <a:bodyPr wrap="square" rtlCol="0">
            <a:spAutoFit/>
          </a:bodyPr>
          <a:lstStyle>
            <a:lvl1pPr algn="l">
              <a:defRPr lang="fr-FR" sz="2932" cap="none" spc="0" baseline="0" dirty="0">
                <a:solidFill>
                  <a:schemeClr val="accent4"/>
                </a:solidFill>
                <a:ea typeface="+mn-ea"/>
                <a:cs typeface="+mn-cs"/>
              </a:defRPr>
            </a:lvl1pPr>
          </a:lstStyle>
          <a:p>
            <a:pPr marL="0" lvl="0" defTabSz="1218774"/>
            <a:r>
              <a:rPr lang="fr-FR" dirty="0"/>
              <a:t>Modifiez le style du titre</a:t>
            </a:r>
          </a:p>
        </p:txBody>
      </p:sp>
      <p:grpSp>
        <p:nvGrpSpPr>
          <p:cNvPr id="11" name="Groupe 10">
            <a:extLst>
              <a:ext uri="{FF2B5EF4-FFF2-40B4-BE49-F238E27FC236}">
                <a16:creationId xmlns:a16="http://schemas.microsoft.com/office/drawing/2014/main" id="{F9FFDC42-125C-4054-A929-D2AEC3063789}"/>
              </a:ext>
            </a:extLst>
          </p:cNvPr>
          <p:cNvGrpSpPr/>
          <p:nvPr userDrawn="1"/>
        </p:nvGrpSpPr>
        <p:grpSpPr>
          <a:xfrm>
            <a:off x="393638" y="885851"/>
            <a:ext cx="1327481" cy="95981"/>
            <a:chOff x="479376" y="980728"/>
            <a:chExt cx="995611" cy="72008"/>
          </a:xfrm>
        </p:grpSpPr>
        <p:cxnSp>
          <p:nvCxnSpPr>
            <p:cNvPr id="12" name="Connecteur droit 11">
              <a:extLst>
                <a:ext uri="{FF2B5EF4-FFF2-40B4-BE49-F238E27FC236}">
                  <a16:creationId xmlns:a16="http://schemas.microsoft.com/office/drawing/2014/main" id="{680F81FB-0C3F-4ACC-8152-C73B0FC424CC}"/>
                </a:ext>
              </a:extLst>
            </p:cNvPr>
            <p:cNvCxnSpPr>
              <a:cxnSpLocks/>
            </p:cNvCxnSpPr>
            <p:nvPr userDrawn="1"/>
          </p:nvCxnSpPr>
          <p:spPr>
            <a:xfrm>
              <a:off x="479376" y="1047118"/>
              <a:ext cx="995611" cy="0"/>
            </a:xfrm>
            <a:prstGeom prst="line">
              <a:avLst/>
            </a:prstGeom>
            <a:noFill/>
            <a:ln w="12700" cap="flat" cmpd="sng" algn="ctr">
              <a:solidFill>
                <a:schemeClr val="accent2"/>
              </a:solidFill>
              <a:prstDash val="solid"/>
              <a:miter lim="800000"/>
            </a:ln>
            <a:effectLst/>
          </p:spPr>
        </p:cxnSp>
        <p:sp>
          <p:nvSpPr>
            <p:cNvPr id="13" name="Rectangle 12">
              <a:extLst>
                <a:ext uri="{FF2B5EF4-FFF2-40B4-BE49-F238E27FC236}">
                  <a16:creationId xmlns:a16="http://schemas.microsoft.com/office/drawing/2014/main" id="{F0F322F3-DC27-4466-81D1-86ACB0ECF7A9}"/>
                </a:ext>
              </a:extLst>
            </p:cNvPr>
            <p:cNvSpPr/>
            <p:nvPr userDrawn="1"/>
          </p:nvSpPr>
          <p:spPr>
            <a:xfrm>
              <a:off x="479376" y="980728"/>
              <a:ext cx="504056" cy="72008"/>
            </a:xfrm>
            <a:prstGeom prst="rect">
              <a:avLst/>
            </a:prstGeom>
            <a:gradFill>
              <a:gsLst>
                <a:gs pos="0">
                  <a:schemeClr val="accent1"/>
                </a:gs>
                <a:gs pos="100000">
                  <a:schemeClr val="accent2"/>
                </a:gs>
              </a:gsLst>
              <a:lin ang="0" scaled="0"/>
            </a:gradFill>
            <a:ln w="12700" cap="flat" cmpd="sng" algn="ctr">
              <a:noFill/>
              <a:prstDash val="solid"/>
              <a:miter lim="800000"/>
            </a:ln>
            <a:effectLst/>
          </p:spPr>
          <p:txBody>
            <a:bodyPr rtlCol="0" anchor="ctr"/>
            <a:lstStyle/>
            <a:p>
              <a:pPr marL="0" marR="0" lvl="0" indent="0" algn="ctr" defTabSz="1218774" eaLnBrk="1" fontAlgn="auto" latinLnBrk="0" hangingPunct="1">
                <a:lnSpc>
                  <a:spcPct val="100000"/>
                </a:lnSpc>
                <a:spcBef>
                  <a:spcPts val="0"/>
                </a:spcBef>
                <a:spcAft>
                  <a:spcPts val="0"/>
                </a:spcAft>
                <a:buClrTx/>
                <a:buSzTx/>
                <a:buFontTx/>
                <a:buNone/>
                <a:tabLst/>
                <a:defRPr/>
              </a:pPr>
              <a:endParaRPr kumimoji="0" lang="fr-FR" sz="2399" b="0" i="0" u="none" strike="noStrike" kern="0" cap="none" spc="0" normalizeH="0" baseline="0" noProof="0">
                <a:ln>
                  <a:noFill/>
                </a:ln>
                <a:solidFill>
                  <a:srgbClr val="FFFFFF"/>
                </a:solidFill>
                <a:effectLst/>
                <a:uLnTx/>
                <a:uFillTx/>
                <a:latin typeface="Segoe UI"/>
                <a:ea typeface="+mn-ea"/>
                <a:cs typeface="+mn-cs"/>
              </a:endParaRPr>
            </a:p>
          </p:txBody>
        </p:sp>
      </p:grpSp>
      <p:sp>
        <p:nvSpPr>
          <p:cNvPr id="6" name="ZoneTexte 5">
            <a:extLst>
              <a:ext uri="{FF2B5EF4-FFF2-40B4-BE49-F238E27FC236}">
                <a16:creationId xmlns:a16="http://schemas.microsoft.com/office/drawing/2014/main" id="{387A5652-6AC8-43C6-BCA9-38E4EAE57791}"/>
              </a:ext>
            </a:extLst>
          </p:cNvPr>
          <p:cNvSpPr txBox="1"/>
          <p:nvPr userDrawn="1"/>
        </p:nvSpPr>
        <p:spPr>
          <a:xfrm>
            <a:off x="851935" y="6356460"/>
            <a:ext cx="2184893" cy="164212"/>
          </a:xfrm>
          <a:prstGeom prst="rect">
            <a:avLst/>
          </a:prstGeom>
          <a:solidFill>
            <a:schemeClr val="bg1"/>
          </a:solidFill>
        </p:spPr>
        <p:txBody>
          <a:bodyPr vert="horz" wrap="none" lIns="0" tIns="0" rIns="0" bIns="0" rtlCol="0" anchor="ctr">
            <a:spAutoFit/>
          </a:bodyPr>
          <a:lstStyle>
            <a:defPPr>
              <a:defRPr lang="fr-FR"/>
            </a:defPPr>
            <a:lvl1pPr>
              <a:defRPr sz="900">
                <a:solidFill>
                  <a:schemeClr val="bg1">
                    <a:lumMod val="65000"/>
                  </a:schemeClr>
                </a:solidFill>
              </a:defRPr>
            </a:lvl1pPr>
          </a:lstStyle>
          <a:p>
            <a:pPr lvl="0"/>
            <a:r>
              <a:rPr lang="en-US" sz="1067" dirty="0">
                <a:solidFill>
                  <a:schemeClr val="bg2">
                    <a:lumMod val="60000"/>
                    <a:lumOff val="40000"/>
                  </a:schemeClr>
                </a:solidFill>
              </a:rPr>
              <a:t>SAFRAN Electronics &amp; Defense 2022</a:t>
            </a:r>
            <a:endParaRPr lang="fr-FR" sz="1067" dirty="0">
              <a:solidFill>
                <a:schemeClr val="bg2">
                  <a:lumMod val="60000"/>
                  <a:lumOff val="40000"/>
                </a:schemeClr>
              </a:solidFill>
            </a:endParaRPr>
          </a:p>
        </p:txBody>
      </p:sp>
    </p:spTree>
    <p:extLst>
      <p:ext uri="{BB962C8B-B14F-4D97-AF65-F5344CB8AC3E}">
        <p14:creationId xmlns:p14="http://schemas.microsoft.com/office/powerpoint/2010/main" val="3327007960"/>
      </p:ext>
    </p:extLst>
  </p:cSld>
  <p:clrMapOvr>
    <a:masterClrMapping/>
  </p:clrMapOvr>
  <p:transition>
    <p:fade/>
  </p:transition>
  <p:extLst>
    <p:ext uri="{DCECCB84-F9BA-43D5-87BE-67443E8EF086}">
      <p15:sldGuideLst xmlns:p15="http://schemas.microsoft.com/office/powerpoint/2012/main">
        <p15:guide id="1" pos="5579">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7_TITRE_Blanc">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6C2251A1-6F66-499A-A509-A1071DBE0071}"/>
              </a:ext>
            </a:extLst>
          </p:cNvPr>
          <p:cNvSpPr>
            <a:spLocks noGrp="1"/>
          </p:cNvSpPr>
          <p:nvPr>
            <p:ph type="title"/>
          </p:nvPr>
        </p:nvSpPr>
        <p:spPr>
          <a:xfrm>
            <a:off x="243841" y="271177"/>
            <a:ext cx="11704323" cy="543547"/>
          </a:xfrm>
          <a:prstGeom prst="rect">
            <a:avLst/>
          </a:prstGeom>
          <a:noFill/>
        </p:spPr>
        <p:txBody>
          <a:bodyPr wrap="square" rtlCol="0">
            <a:spAutoFit/>
          </a:bodyPr>
          <a:lstStyle>
            <a:lvl1pPr algn="l">
              <a:defRPr lang="fr-FR" sz="2932" cap="none" spc="0" baseline="0" dirty="0">
                <a:solidFill>
                  <a:schemeClr val="accent4"/>
                </a:solidFill>
                <a:ea typeface="+mn-ea"/>
                <a:cs typeface="+mn-cs"/>
              </a:defRPr>
            </a:lvl1pPr>
          </a:lstStyle>
          <a:p>
            <a:pPr marL="0" lvl="0" defTabSz="1218774"/>
            <a:r>
              <a:rPr lang="fr-FR" dirty="0"/>
              <a:t>Modifiez le style du titre</a:t>
            </a:r>
          </a:p>
        </p:txBody>
      </p:sp>
      <p:grpSp>
        <p:nvGrpSpPr>
          <p:cNvPr id="11" name="Groupe 10">
            <a:extLst>
              <a:ext uri="{FF2B5EF4-FFF2-40B4-BE49-F238E27FC236}">
                <a16:creationId xmlns:a16="http://schemas.microsoft.com/office/drawing/2014/main" id="{F9FFDC42-125C-4054-A929-D2AEC3063789}"/>
              </a:ext>
            </a:extLst>
          </p:cNvPr>
          <p:cNvGrpSpPr/>
          <p:nvPr userDrawn="1"/>
        </p:nvGrpSpPr>
        <p:grpSpPr>
          <a:xfrm>
            <a:off x="393638" y="885851"/>
            <a:ext cx="1327481" cy="95981"/>
            <a:chOff x="479376" y="980728"/>
            <a:chExt cx="995611" cy="72008"/>
          </a:xfrm>
        </p:grpSpPr>
        <p:cxnSp>
          <p:nvCxnSpPr>
            <p:cNvPr id="12" name="Connecteur droit 11">
              <a:extLst>
                <a:ext uri="{FF2B5EF4-FFF2-40B4-BE49-F238E27FC236}">
                  <a16:creationId xmlns:a16="http://schemas.microsoft.com/office/drawing/2014/main" id="{680F81FB-0C3F-4ACC-8152-C73B0FC424CC}"/>
                </a:ext>
              </a:extLst>
            </p:cNvPr>
            <p:cNvCxnSpPr>
              <a:cxnSpLocks/>
            </p:cNvCxnSpPr>
            <p:nvPr userDrawn="1"/>
          </p:nvCxnSpPr>
          <p:spPr>
            <a:xfrm>
              <a:off x="479376" y="1047118"/>
              <a:ext cx="995611" cy="0"/>
            </a:xfrm>
            <a:prstGeom prst="line">
              <a:avLst/>
            </a:prstGeom>
            <a:noFill/>
            <a:ln w="12700" cap="flat" cmpd="sng" algn="ctr">
              <a:solidFill>
                <a:schemeClr val="accent2"/>
              </a:solidFill>
              <a:prstDash val="solid"/>
              <a:miter lim="800000"/>
            </a:ln>
            <a:effectLst/>
          </p:spPr>
        </p:cxnSp>
        <p:sp>
          <p:nvSpPr>
            <p:cNvPr id="13" name="Rectangle 12">
              <a:extLst>
                <a:ext uri="{FF2B5EF4-FFF2-40B4-BE49-F238E27FC236}">
                  <a16:creationId xmlns:a16="http://schemas.microsoft.com/office/drawing/2014/main" id="{F0F322F3-DC27-4466-81D1-86ACB0ECF7A9}"/>
                </a:ext>
              </a:extLst>
            </p:cNvPr>
            <p:cNvSpPr/>
            <p:nvPr userDrawn="1"/>
          </p:nvSpPr>
          <p:spPr>
            <a:xfrm>
              <a:off x="479376" y="980728"/>
              <a:ext cx="504056" cy="72008"/>
            </a:xfrm>
            <a:prstGeom prst="rect">
              <a:avLst/>
            </a:prstGeom>
            <a:gradFill>
              <a:gsLst>
                <a:gs pos="0">
                  <a:schemeClr val="accent1"/>
                </a:gs>
                <a:gs pos="100000">
                  <a:schemeClr val="accent2"/>
                </a:gs>
              </a:gsLst>
              <a:lin ang="0" scaled="0"/>
            </a:gradFill>
            <a:ln w="12700" cap="flat" cmpd="sng" algn="ctr">
              <a:noFill/>
              <a:prstDash val="solid"/>
              <a:miter lim="800000"/>
            </a:ln>
            <a:effectLst/>
          </p:spPr>
          <p:txBody>
            <a:bodyPr rtlCol="0" anchor="ctr"/>
            <a:lstStyle/>
            <a:p>
              <a:pPr marL="0" marR="0" lvl="0" indent="0" algn="ctr" defTabSz="1218774" eaLnBrk="1" fontAlgn="auto" latinLnBrk="0" hangingPunct="1">
                <a:lnSpc>
                  <a:spcPct val="100000"/>
                </a:lnSpc>
                <a:spcBef>
                  <a:spcPts val="0"/>
                </a:spcBef>
                <a:spcAft>
                  <a:spcPts val="0"/>
                </a:spcAft>
                <a:buClrTx/>
                <a:buSzTx/>
                <a:buFontTx/>
                <a:buNone/>
                <a:tabLst/>
                <a:defRPr/>
              </a:pPr>
              <a:endParaRPr kumimoji="0" lang="fr-FR" sz="2399" b="0" i="0" u="none" strike="noStrike" kern="0" cap="none" spc="0" normalizeH="0" baseline="0" noProof="0">
                <a:ln>
                  <a:noFill/>
                </a:ln>
                <a:solidFill>
                  <a:srgbClr val="FFFFFF"/>
                </a:solidFill>
                <a:effectLst/>
                <a:uLnTx/>
                <a:uFillTx/>
                <a:latin typeface="Segoe UI"/>
                <a:ea typeface="+mn-ea"/>
                <a:cs typeface="+mn-cs"/>
              </a:endParaRPr>
            </a:p>
          </p:txBody>
        </p:sp>
      </p:grpSp>
      <p:sp>
        <p:nvSpPr>
          <p:cNvPr id="6" name="ZoneTexte 5">
            <a:extLst>
              <a:ext uri="{FF2B5EF4-FFF2-40B4-BE49-F238E27FC236}">
                <a16:creationId xmlns:a16="http://schemas.microsoft.com/office/drawing/2014/main" id="{387A5652-6AC8-43C6-BCA9-38E4EAE57791}"/>
              </a:ext>
            </a:extLst>
          </p:cNvPr>
          <p:cNvSpPr txBox="1"/>
          <p:nvPr userDrawn="1"/>
        </p:nvSpPr>
        <p:spPr>
          <a:xfrm>
            <a:off x="851935" y="6356460"/>
            <a:ext cx="2184893" cy="164212"/>
          </a:xfrm>
          <a:prstGeom prst="rect">
            <a:avLst/>
          </a:prstGeom>
          <a:solidFill>
            <a:schemeClr val="bg1"/>
          </a:solidFill>
        </p:spPr>
        <p:txBody>
          <a:bodyPr vert="horz" wrap="none" lIns="0" tIns="0" rIns="0" bIns="0" rtlCol="0" anchor="ctr">
            <a:spAutoFit/>
          </a:bodyPr>
          <a:lstStyle>
            <a:defPPr>
              <a:defRPr lang="fr-FR"/>
            </a:defPPr>
            <a:lvl1pPr>
              <a:defRPr sz="900">
                <a:solidFill>
                  <a:schemeClr val="bg1">
                    <a:lumMod val="65000"/>
                  </a:schemeClr>
                </a:solidFill>
              </a:defRPr>
            </a:lvl1pPr>
          </a:lstStyle>
          <a:p>
            <a:pPr lvl="0"/>
            <a:r>
              <a:rPr lang="en-US" sz="1067" dirty="0">
                <a:solidFill>
                  <a:schemeClr val="bg2">
                    <a:lumMod val="60000"/>
                    <a:lumOff val="40000"/>
                  </a:schemeClr>
                </a:solidFill>
              </a:rPr>
              <a:t>SAFRAN Electronics &amp; Defense 2022</a:t>
            </a:r>
            <a:endParaRPr lang="fr-FR" sz="1067" dirty="0">
              <a:solidFill>
                <a:schemeClr val="bg2">
                  <a:lumMod val="60000"/>
                  <a:lumOff val="40000"/>
                </a:schemeClr>
              </a:solidFill>
            </a:endParaRPr>
          </a:p>
        </p:txBody>
      </p:sp>
    </p:spTree>
    <p:extLst>
      <p:ext uri="{BB962C8B-B14F-4D97-AF65-F5344CB8AC3E}">
        <p14:creationId xmlns:p14="http://schemas.microsoft.com/office/powerpoint/2010/main" val="893851326"/>
      </p:ext>
    </p:extLst>
  </p:cSld>
  <p:clrMapOvr>
    <a:masterClrMapping/>
  </p:clrMapOvr>
  <p:transition>
    <p:fade/>
  </p:transition>
  <p:extLst>
    <p:ext uri="{DCECCB84-F9BA-43D5-87BE-67443E8EF086}">
      <p15:sldGuideLst xmlns:p15="http://schemas.microsoft.com/office/powerpoint/2012/main">
        <p15:guide id="1" pos="5579">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8_TITRE_Blanc">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6C2251A1-6F66-499A-A509-A1071DBE0071}"/>
              </a:ext>
            </a:extLst>
          </p:cNvPr>
          <p:cNvSpPr>
            <a:spLocks noGrp="1"/>
          </p:cNvSpPr>
          <p:nvPr>
            <p:ph type="title"/>
          </p:nvPr>
        </p:nvSpPr>
        <p:spPr>
          <a:xfrm>
            <a:off x="243841" y="271177"/>
            <a:ext cx="11704323" cy="543547"/>
          </a:xfrm>
          <a:prstGeom prst="rect">
            <a:avLst/>
          </a:prstGeom>
          <a:noFill/>
        </p:spPr>
        <p:txBody>
          <a:bodyPr wrap="square" rtlCol="0">
            <a:spAutoFit/>
          </a:bodyPr>
          <a:lstStyle>
            <a:lvl1pPr algn="l">
              <a:defRPr lang="fr-FR" sz="2932" cap="none" spc="0" baseline="0" dirty="0">
                <a:solidFill>
                  <a:schemeClr val="accent4"/>
                </a:solidFill>
                <a:ea typeface="+mn-ea"/>
                <a:cs typeface="+mn-cs"/>
              </a:defRPr>
            </a:lvl1pPr>
          </a:lstStyle>
          <a:p>
            <a:pPr marL="0" lvl="0" defTabSz="1218774"/>
            <a:r>
              <a:rPr lang="fr-FR" dirty="0"/>
              <a:t>Modifiez le style du titre</a:t>
            </a:r>
          </a:p>
        </p:txBody>
      </p:sp>
      <p:grpSp>
        <p:nvGrpSpPr>
          <p:cNvPr id="11" name="Groupe 10">
            <a:extLst>
              <a:ext uri="{FF2B5EF4-FFF2-40B4-BE49-F238E27FC236}">
                <a16:creationId xmlns:a16="http://schemas.microsoft.com/office/drawing/2014/main" id="{F9FFDC42-125C-4054-A929-D2AEC3063789}"/>
              </a:ext>
            </a:extLst>
          </p:cNvPr>
          <p:cNvGrpSpPr/>
          <p:nvPr userDrawn="1"/>
        </p:nvGrpSpPr>
        <p:grpSpPr>
          <a:xfrm>
            <a:off x="393638" y="885851"/>
            <a:ext cx="1327481" cy="95981"/>
            <a:chOff x="479376" y="980728"/>
            <a:chExt cx="995611" cy="72008"/>
          </a:xfrm>
        </p:grpSpPr>
        <p:cxnSp>
          <p:nvCxnSpPr>
            <p:cNvPr id="12" name="Connecteur droit 11">
              <a:extLst>
                <a:ext uri="{FF2B5EF4-FFF2-40B4-BE49-F238E27FC236}">
                  <a16:creationId xmlns:a16="http://schemas.microsoft.com/office/drawing/2014/main" id="{680F81FB-0C3F-4ACC-8152-C73B0FC424CC}"/>
                </a:ext>
              </a:extLst>
            </p:cNvPr>
            <p:cNvCxnSpPr>
              <a:cxnSpLocks/>
            </p:cNvCxnSpPr>
            <p:nvPr userDrawn="1"/>
          </p:nvCxnSpPr>
          <p:spPr>
            <a:xfrm>
              <a:off x="479376" y="1047118"/>
              <a:ext cx="995611" cy="0"/>
            </a:xfrm>
            <a:prstGeom prst="line">
              <a:avLst/>
            </a:prstGeom>
            <a:noFill/>
            <a:ln w="12700" cap="flat" cmpd="sng" algn="ctr">
              <a:solidFill>
                <a:schemeClr val="accent2"/>
              </a:solidFill>
              <a:prstDash val="solid"/>
              <a:miter lim="800000"/>
            </a:ln>
            <a:effectLst/>
          </p:spPr>
        </p:cxnSp>
        <p:sp>
          <p:nvSpPr>
            <p:cNvPr id="13" name="Rectangle 12">
              <a:extLst>
                <a:ext uri="{FF2B5EF4-FFF2-40B4-BE49-F238E27FC236}">
                  <a16:creationId xmlns:a16="http://schemas.microsoft.com/office/drawing/2014/main" id="{F0F322F3-DC27-4466-81D1-86ACB0ECF7A9}"/>
                </a:ext>
              </a:extLst>
            </p:cNvPr>
            <p:cNvSpPr/>
            <p:nvPr userDrawn="1"/>
          </p:nvSpPr>
          <p:spPr>
            <a:xfrm>
              <a:off x="479376" y="980728"/>
              <a:ext cx="504056" cy="72008"/>
            </a:xfrm>
            <a:prstGeom prst="rect">
              <a:avLst/>
            </a:prstGeom>
            <a:gradFill>
              <a:gsLst>
                <a:gs pos="0">
                  <a:schemeClr val="accent1"/>
                </a:gs>
                <a:gs pos="100000">
                  <a:schemeClr val="accent2"/>
                </a:gs>
              </a:gsLst>
              <a:lin ang="0" scaled="0"/>
            </a:gradFill>
            <a:ln w="12700" cap="flat" cmpd="sng" algn="ctr">
              <a:noFill/>
              <a:prstDash val="solid"/>
              <a:miter lim="800000"/>
            </a:ln>
            <a:effectLst/>
          </p:spPr>
          <p:txBody>
            <a:bodyPr rtlCol="0" anchor="ctr"/>
            <a:lstStyle/>
            <a:p>
              <a:pPr marL="0" marR="0" lvl="0" indent="0" algn="ctr" defTabSz="1218774" eaLnBrk="1" fontAlgn="auto" latinLnBrk="0" hangingPunct="1">
                <a:lnSpc>
                  <a:spcPct val="100000"/>
                </a:lnSpc>
                <a:spcBef>
                  <a:spcPts val="0"/>
                </a:spcBef>
                <a:spcAft>
                  <a:spcPts val="0"/>
                </a:spcAft>
                <a:buClrTx/>
                <a:buSzTx/>
                <a:buFontTx/>
                <a:buNone/>
                <a:tabLst/>
                <a:defRPr/>
              </a:pPr>
              <a:endParaRPr kumimoji="0" lang="fr-FR" sz="2399" b="0" i="0" u="none" strike="noStrike" kern="0" cap="none" spc="0" normalizeH="0" baseline="0" noProof="0">
                <a:ln>
                  <a:noFill/>
                </a:ln>
                <a:solidFill>
                  <a:srgbClr val="FFFFFF"/>
                </a:solidFill>
                <a:effectLst/>
                <a:uLnTx/>
                <a:uFillTx/>
                <a:latin typeface="Segoe UI"/>
                <a:ea typeface="+mn-ea"/>
                <a:cs typeface="+mn-cs"/>
              </a:endParaRPr>
            </a:p>
          </p:txBody>
        </p:sp>
      </p:grpSp>
      <p:sp>
        <p:nvSpPr>
          <p:cNvPr id="6" name="ZoneTexte 5">
            <a:extLst>
              <a:ext uri="{FF2B5EF4-FFF2-40B4-BE49-F238E27FC236}">
                <a16:creationId xmlns:a16="http://schemas.microsoft.com/office/drawing/2014/main" id="{387A5652-6AC8-43C6-BCA9-38E4EAE57791}"/>
              </a:ext>
            </a:extLst>
          </p:cNvPr>
          <p:cNvSpPr txBox="1"/>
          <p:nvPr userDrawn="1"/>
        </p:nvSpPr>
        <p:spPr>
          <a:xfrm>
            <a:off x="851935" y="6356460"/>
            <a:ext cx="2184893" cy="164212"/>
          </a:xfrm>
          <a:prstGeom prst="rect">
            <a:avLst/>
          </a:prstGeom>
          <a:solidFill>
            <a:schemeClr val="bg1"/>
          </a:solidFill>
        </p:spPr>
        <p:txBody>
          <a:bodyPr vert="horz" wrap="none" lIns="0" tIns="0" rIns="0" bIns="0" rtlCol="0" anchor="ctr">
            <a:spAutoFit/>
          </a:bodyPr>
          <a:lstStyle>
            <a:defPPr>
              <a:defRPr lang="fr-FR"/>
            </a:defPPr>
            <a:lvl1pPr>
              <a:defRPr sz="900">
                <a:solidFill>
                  <a:schemeClr val="bg1">
                    <a:lumMod val="65000"/>
                  </a:schemeClr>
                </a:solidFill>
              </a:defRPr>
            </a:lvl1pPr>
          </a:lstStyle>
          <a:p>
            <a:pPr lvl="0"/>
            <a:r>
              <a:rPr lang="en-US" sz="1067" dirty="0">
                <a:solidFill>
                  <a:schemeClr val="bg2">
                    <a:lumMod val="60000"/>
                    <a:lumOff val="40000"/>
                  </a:schemeClr>
                </a:solidFill>
              </a:rPr>
              <a:t>SAFRAN Electronics &amp; Defense 2022</a:t>
            </a:r>
            <a:endParaRPr lang="fr-FR" sz="1067" dirty="0">
              <a:solidFill>
                <a:schemeClr val="bg2">
                  <a:lumMod val="60000"/>
                  <a:lumOff val="40000"/>
                </a:schemeClr>
              </a:solidFill>
            </a:endParaRPr>
          </a:p>
        </p:txBody>
      </p:sp>
    </p:spTree>
    <p:extLst>
      <p:ext uri="{BB962C8B-B14F-4D97-AF65-F5344CB8AC3E}">
        <p14:creationId xmlns:p14="http://schemas.microsoft.com/office/powerpoint/2010/main" val="3707306572"/>
      </p:ext>
    </p:extLst>
  </p:cSld>
  <p:clrMapOvr>
    <a:masterClrMapping/>
  </p:clrMapOvr>
  <p:transition>
    <p:fade/>
  </p:transition>
  <p:extLst>
    <p:ext uri="{DCECCB84-F9BA-43D5-87BE-67443E8EF086}">
      <p15:sldGuideLst xmlns:p15="http://schemas.microsoft.com/office/powerpoint/2012/main">
        <p15:guide id="1" pos="5579">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9_TITRE_Blanc">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6C2251A1-6F66-499A-A509-A1071DBE0071}"/>
              </a:ext>
            </a:extLst>
          </p:cNvPr>
          <p:cNvSpPr>
            <a:spLocks noGrp="1"/>
          </p:cNvSpPr>
          <p:nvPr>
            <p:ph type="title"/>
          </p:nvPr>
        </p:nvSpPr>
        <p:spPr>
          <a:xfrm>
            <a:off x="243841" y="271177"/>
            <a:ext cx="11704323" cy="543547"/>
          </a:xfrm>
          <a:prstGeom prst="rect">
            <a:avLst/>
          </a:prstGeom>
          <a:noFill/>
        </p:spPr>
        <p:txBody>
          <a:bodyPr wrap="square" rtlCol="0">
            <a:spAutoFit/>
          </a:bodyPr>
          <a:lstStyle>
            <a:lvl1pPr algn="l">
              <a:defRPr lang="fr-FR" sz="2932" cap="none" spc="0" baseline="0" dirty="0">
                <a:solidFill>
                  <a:schemeClr val="accent4"/>
                </a:solidFill>
                <a:ea typeface="+mn-ea"/>
                <a:cs typeface="+mn-cs"/>
              </a:defRPr>
            </a:lvl1pPr>
          </a:lstStyle>
          <a:p>
            <a:pPr marL="0" lvl="0" defTabSz="1218774"/>
            <a:r>
              <a:rPr lang="fr-FR" dirty="0"/>
              <a:t>Modifiez le style du titre</a:t>
            </a:r>
          </a:p>
        </p:txBody>
      </p:sp>
      <p:grpSp>
        <p:nvGrpSpPr>
          <p:cNvPr id="11" name="Groupe 10">
            <a:extLst>
              <a:ext uri="{FF2B5EF4-FFF2-40B4-BE49-F238E27FC236}">
                <a16:creationId xmlns:a16="http://schemas.microsoft.com/office/drawing/2014/main" id="{F9FFDC42-125C-4054-A929-D2AEC3063789}"/>
              </a:ext>
            </a:extLst>
          </p:cNvPr>
          <p:cNvGrpSpPr/>
          <p:nvPr userDrawn="1"/>
        </p:nvGrpSpPr>
        <p:grpSpPr>
          <a:xfrm>
            <a:off x="393638" y="885851"/>
            <a:ext cx="1327481" cy="95981"/>
            <a:chOff x="479376" y="980728"/>
            <a:chExt cx="995611" cy="72008"/>
          </a:xfrm>
        </p:grpSpPr>
        <p:cxnSp>
          <p:nvCxnSpPr>
            <p:cNvPr id="12" name="Connecteur droit 11">
              <a:extLst>
                <a:ext uri="{FF2B5EF4-FFF2-40B4-BE49-F238E27FC236}">
                  <a16:creationId xmlns:a16="http://schemas.microsoft.com/office/drawing/2014/main" id="{680F81FB-0C3F-4ACC-8152-C73B0FC424CC}"/>
                </a:ext>
              </a:extLst>
            </p:cNvPr>
            <p:cNvCxnSpPr>
              <a:cxnSpLocks/>
            </p:cNvCxnSpPr>
            <p:nvPr userDrawn="1"/>
          </p:nvCxnSpPr>
          <p:spPr>
            <a:xfrm>
              <a:off x="479376" y="1047118"/>
              <a:ext cx="995611" cy="0"/>
            </a:xfrm>
            <a:prstGeom prst="line">
              <a:avLst/>
            </a:prstGeom>
            <a:noFill/>
            <a:ln w="12700" cap="flat" cmpd="sng" algn="ctr">
              <a:solidFill>
                <a:schemeClr val="accent2"/>
              </a:solidFill>
              <a:prstDash val="solid"/>
              <a:miter lim="800000"/>
            </a:ln>
            <a:effectLst/>
          </p:spPr>
        </p:cxnSp>
        <p:sp>
          <p:nvSpPr>
            <p:cNvPr id="13" name="Rectangle 12">
              <a:extLst>
                <a:ext uri="{FF2B5EF4-FFF2-40B4-BE49-F238E27FC236}">
                  <a16:creationId xmlns:a16="http://schemas.microsoft.com/office/drawing/2014/main" id="{F0F322F3-DC27-4466-81D1-86ACB0ECF7A9}"/>
                </a:ext>
              </a:extLst>
            </p:cNvPr>
            <p:cNvSpPr/>
            <p:nvPr userDrawn="1"/>
          </p:nvSpPr>
          <p:spPr>
            <a:xfrm>
              <a:off x="479376" y="980728"/>
              <a:ext cx="504056" cy="72008"/>
            </a:xfrm>
            <a:prstGeom prst="rect">
              <a:avLst/>
            </a:prstGeom>
            <a:gradFill>
              <a:gsLst>
                <a:gs pos="0">
                  <a:schemeClr val="accent1"/>
                </a:gs>
                <a:gs pos="100000">
                  <a:schemeClr val="accent2"/>
                </a:gs>
              </a:gsLst>
              <a:lin ang="0" scaled="0"/>
            </a:gradFill>
            <a:ln w="12700" cap="flat" cmpd="sng" algn="ctr">
              <a:noFill/>
              <a:prstDash val="solid"/>
              <a:miter lim="800000"/>
            </a:ln>
            <a:effectLst/>
          </p:spPr>
          <p:txBody>
            <a:bodyPr rtlCol="0" anchor="ctr"/>
            <a:lstStyle/>
            <a:p>
              <a:pPr marL="0" marR="0" lvl="0" indent="0" algn="ctr" defTabSz="1218774" eaLnBrk="1" fontAlgn="auto" latinLnBrk="0" hangingPunct="1">
                <a:lnSpc>
                  <a:spcPct val="100000"/>
                </a:lnSpc>
                <a:spcBef>
                  <a:spcPts val="0"/>
                </a:spcBef>
                <a:spcAft>
                  <a:spcPts val="0"/>
                </a:spcAft>
                <a:buClrTx/>
                <a:buSzTx/>
                <a:buFontTx/>
                <a:buNone/>
                <a:tabLst/>
                <a:defRPr/>
              </a:pPr>
              <a:endParaRPr kumimoji="0" lang="fr-FR" sz="2399" b="0" i="0" u="none" strike="noStrike" kern="0" cap="none" spc="0" normalizeH="0" baseline="0" noProof="0">
                <a:ln>
                  <a:noFill/>
                </a:ln>
                <a:solidFill>
                  <a:srgbClr val="FFFFFF"/>
                </a:solidFill>
                <a:effectLst/>
                <a:uLnTx/>
                <a:uFillTx/>
                <a:latin typeface="Segoe UI"/>
                <a:ea typeface="+mn-ea"/>
                <a:cs typeface="+mn-cs"/>
              </a:endParaRPr>
            </a:p>
          </p:txBody>
        </p:sp>
      </p:grpSp>
      <p:sp>
        <p:nvSpPr>
          <p:cNvPr id="6" name="ZoneTexte 5">
            <a:extLst>
              <a:ext uri="{FF2B5EF4-FFF2-40B4-BE49-F238E27FC236}">
                <a16:creationId xmlns:a16="http://schemas.microsoft.com/office/drawing/2014/main" id="{387A5652-6AC8-43C6-BCA9-38E4EAE57791}"/>
              </a:ext>
            </a:extLst>
          </p:cNvPr>
          <p:cNvSpPr txBox="1"/>
          <p:nvPr userDrawn="1"/>
        </p:nvSpPr>
        <p:spPr>
          <a:xfrm>
            <a:off x="851935" y="6356460"/>
            <a:ext cx="2184893" cy="164212"/>
          </a:xfrm>
          <a:prstGeom prst="rect">
            <a:avLst/>
          </a:prstGeom>
          <a:solidFill>
            <a:schemeClr val="bg1"/>
          </a:solidFill>
        </p:spPr>
        <p:txBody>
          <a:bodyPr vert="horz" wrap="none" lIns="0" tIns="0" rIns="0" bIns="0" rtlCol="0" anchor="ctr">
            <a:spAutoFit/>
          </a:bodyPr>
          <a:lstStyle>
            <a:defPPr>
              <a:defRPr lang="fr-FR"/>
            </a:defPPr>
            <a:lvl1pPr>
              <a:defRPr sz="900">
                <a:solidFill>
                  <a:schemeClr val="bg1">
                    <a:lumMod val="65000"/>
                  </a:schemeClr>
                </a:solidFill>
              </a:defRPr>
            </a:lvl1pPr>
          </a:lstStyle>
          <a:p>
            <a:pPr lvl="0"/>
            <a:r>
              <a:rPr lang="en-US" sz="1067" dirty="0">
                <a:solidFill>
                  <a:schemeClr val="bg2">
                    <a:lumMod val="60000"/>
                    <a:lumOff val="40000"/>
                  </a:schemeClr>
                </a:solidFill>
              </a:rPr>
              <a:t>SAFRAN Electronics &amp; Defense 2022</a:t>
            </a:r>
            <a:endParaRPr lang="fr-FR" sz="1067" dirty="0">
              <a:solidFill>
                <a:schemeClr val="bg2">
                  <a:lumMod val="60000"/>
                  <a:lumOff val="40000"/>
                </a:schemeClr>
              </a:solidFill>
            </a:endParaRPr>
          </a:p>
        </p:txBody>
      </p:sp>
    </p:spTree>
    <p:extLst>
      <p:ext uri="{BB962C8B-B14F-4D97-AF65-F5344CB8AC3E}">
        <p14:creationId xmlns:p14="http://schemas.microsoft.com/office/powerpoint/2010/main" val="43910066"/>
      </p:ext>
    </p:extLst>
  </p:cSld>
  <p:clrMapOvr>
    <a:masterClrMapping/>
  </p:clrMapOvr>
  <p:transition>
    <p:fade/>
  </p:transition>
  <p:extLst>
    <p:ext uri="{DCECCB84-F9BA-43D5-87BE-67443E8EF086}">
      <p15:sldGuideLst xmlns:p15="http://schemas.microsoft.com/office/powerpoint/2012/main">
        <p15:guide id="1" pos="5579">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0_TITRE_Blanc">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6C2251A1-6F66-499A-A509-A1071DBE0071}"/>
              </a:ext>
            </a:extLst>
          </p:cNvPr>
          <p:cNvSpPr>
            <a:spLocks noGrp="1"/>
          </p:cNvSpPr>
          <p:nvPr>
            <p:ph type="title"/>
          </p:nvPr>
        </p:nvSpPr>
        <p:spPr>
          <a:xfrm>
            <a:off x="243841" y="271177"/>
            <a:ext cx="11704323" cy="543547"/>
          </a:xfrm>
          <a:prstGeom prst="rect">
            <a:avLst/>
          </a:prstGeom>
          <a:noFill/>
        </p:spPr>
        <p:txBody>
          <a:bodyPr wrap="square" rtlCol="0">
            <a:spAutoFit/>
          </a:bodyPr>
          <a:lstStyle>
            <a:lvl1pPr algn="l">
              <a:defRPr lang="fr-FR" sz="2932" cap="none" spc="0" baseline="0" dirty="0">
                <a:solidFill>
                  <a:schemeClr val="accent4"/>
                </a:solidFill>
                <a:ea typeface="+mn-ea"/>
                <a:cs typeface="+mn-cs"/>
              </a:defRPr>
            </a:lvl1pPr>
          </a:lstStyle>
          <a:p>
            <a:pPr marL="0" lvl="0" defTabSz="1218774"/>
            <a:r>
              <a:rPr lang="fr-FR" dirty="0"/>
              <a:t>Modifiez le style du titre</a:t>
            </a:r>
          </a:p>
        </p:txBody>
      </p:sp>
      <p:grpSp>
        <p:nvGrpSpPr>
          <p:cNvPr id="11" name="Groupe 10">
            <a:extLst>
              <a:ext uri="{FF2B5EF4-FFF2-40B4-BE49-F238E27FC236}">
                <a16:creationId xmlns:a16="http://schemas.microsoft.com/office/drawing/2014/main" id="{F9FFDC42-125C-4054-A929-D2AEC3063789}"/>
              </a:ext>
            </a:extLst>
          </p:cNvPr>
          <p:cNvGrpSpPr/>
          <p:nvPr userDrawn="1"/>
        </p:nvGrpSpPr>
        <p:grpSpPr>
          <a:xfrm>
            <a:off x="393638" y="885851"/>
            <a:ext cx="1327481" cy="95981"/>
            <a:chOff x="479376" y="980728"/>
            <a:chExt cx="995611" cy="72008"/>
          </a:xfrm>
        </p:grpSpPr>
        <p:cxnSp>
          <p:nvCxnSpPr>
            <p:cNvPr id="12" name="Connecteur droit 11">
              <a:extLst>
                <a:ext uri="{FF2B5EF4-FFF2-40B4-BE49-F238E27FC236}">
                  <a16:creationId xmlns:a16="http://schemas.microsoft.com/office/drawing/2014/main" id="{680F81FB-0C3F-4ACC-8152-C73B0FC424CC}"/>
                </a:ext>
              </a:extLst>
            </p:cNvPr>
            <p:cNvCxnSpPr>
              <a:cxnSpLocks/>
            </p:cNvCxnSpPr>
            <p:nvPr userDrawn="1"/>
          </p:nvCxnSpPr>
          <p:spPr>
            <a:xfrm>
              <a:off x="479376" y="1047118"/>
              <a:ext cx="995611" cy="0"/>
            </a:xfrm>
            <a:prstGeom prst="line">
              <a:avLst/>
            </a:prstGeom>
            <a:noFill/>
            <a:ln w="12700" cap="flat" cmpd="sng" algn="ctr">
              <a:solidFill>
                <a:schemeClr val="accent2"/>
              </a:solidFill>
              <a:prstDash val="solid"/>
              <a:miter lim="800000"/>
            </a:ln>
            <a:effectLst/>
          </p:spPr>
        </p:cxnSp>
        <p:sp>
          <p:nvSpPr>
            <p:cNvPr id="13" name="Rectangle 12">
              <a:extLst>
                <a:ext uri="{FF2B5EF4-FFF2-40B4-BE49-F238E27FC236}">
                  <a16:creationId xmlns:a16="http://schemas.microsoft.com/office/drawing/2014/main" id="{F0F322F3-DC27-4466-81D1-86ACB0ECF7A9}"/>
                </a:ext>
              </a:extLst>
            </p:cNvPr>
            <p:cNvSpPr/>
            <p:nvPr userDrawn="1"/>
          </p:nvSpPr>
          <p:spPr>
            <a:xfrm>
              <a:off x="479376" y="980728"/>
              <a:ext cx="504056" cy="72008"/>
            </a:xfrm>
            <a:prstGeom prst="rect">
              <a:avLst/>
            </a:prstGeom>
            <a:gradFill>
              <a:gsLst>
                <a:gs pos="0">
                  <a:schemeClr val="accent1"/>
                </a:gs>
                <a:gs pos="100000">
                  <a:schemeClr val="accent2"/>
                </a:gs>
              </a:gsLst>
              <a:lin ang="0" scaled="0"/>
            </a:gradFill>
            <a:ln w="12700" cap="flat" cmpd="sng" algn="ctr">
              <a:noFill/>
              <a:prstDash val="solid"/>
              <a:miter lim="800000"/>
            </a:ln>
            <a:effectLst/>
          </p:spPr>
          <p:txBody>
            <a:bodyPr rtlCol="0" anchor="ctr"/>
            <a:lstStyle/>
            <a:p>
              <a:pPr marL="0" marR="0" lvl="0" indent="0" algn="ctr" defTabSz="1218774" eaLnBrk="1" fontAlgn="auto" latinLnBrk="0" hangingPunct="1">
                <a:lnSpc>
                  <a:spcPct val="100000"/>
                </a:lnSpc>
                <a:spcBef>
                  <a:spcPts val="0"/>
                </a:spcBef>
                <a:spcAft>
                  <a:spcPts val="0"/>
                </a:spcAft>
                <a:buClrTx/>
                <a:buSzTx/>
                <a:buFontTx/>
                <a:buNone/>
                <a:tabLst/>
                <a:defRPr/>
              </a:pPr>
              <a:endParaRPr kumimoji="0" lang="fr-FR" sz="2399" b="0" i="0" u="none" strike="noStrike" kern="0" cap="none" spc="0" normalizeH="0" baseline="0" noProof="0">
                <a:ln>
                  <a:noFill/>
                </a:ln>
                <a:solidFill>
                  <a:srgbClr val="FFFFFF"/>
                </a:solidFill>
                <a:effectLst/>
                <a:uLnTx/>
                <a:uFillTx/>
                <a:latin typeface="Segoe UI"/>
                <a:ea typeface="+mn-ea"/>
                <a:cs typeface="+mn-cs"/>
              </a:endParaRPr>
            </a:p>
          </p:txBody>
        </p:sp>
      </p:grpSp>
      <p:sp>
        <p:nvSpPr>
          <p:cNvPr id="6" name="ZoneTexte 5">
            <a:extLst>
              <a:ext uri="{FF2B5EF4-FFF2-40B4-BE49-F238E27FC236}">
                <a16:creationId xmlns:a16="http://schemas.microsoft.com/office/drawing/2014/main" id="{387A5652-6AC8-43C6-BCA9-38E4EAE57791}"/>
              </a:ext>
            </a:extLst>
          </p:cNvPr>
          <p:cNvSpPr txBox="1"/>
          <p:nvPr userDrawn="1"/>
        </p:nvSpPr>
        <p:spPr>
          <a:xfrm>
            <a:off x="851935" y="6356460"/>
            <a:ext cx="2184893" cy="164212"/>
          </a:xfrm>
          <a:prstGeom prst="rect">
            <a:avLst/>
          </a:prstGeom>
          <a:solidFill>
            <a:schemeClr val="bg1"/>
          </a:solidFill>
        </p:spPr>
        <p:txBody>
          <a:bodyPr vert="horz" wrap="none" lIns="0" tIns="0" rIns="0" bIns="0" rtlCol="0" anchor="ctr">
            <a:spAutoFit/>
          </a:bodyPr>
          <a:lstStyle>
            <a:defPPr>
              <a:defRPr lang="fr-FR"/>
            </a:defPPr>
            <a:lvl1pPr>
              <a:defRPr sz="900">
                <a:solidFill>
                  <a:schemeClr val="bg1">
                    <a:lumMod val="65000"/>
                  </a:schemeClr>
                </a:solidFill>
              </a:defRPr>
            </a:lvl1pPr>
          </a:lstStyle>
          <a:p>
            <a:pPr lvl="0"/>
            <a:r>
              <a:rPr lang="en-US" sz="1067" dirty="0">
                <a:solidFill>
                  <a:schemeClr val="bg2">
                    <a:lumMod val="60000"/>
                    <a:lumOff val="40000"/>
                  </a:schemeClr>
                </a:solidFill>
              </a:rPr>
              <a:t>SAFRAN Electronics &amp; Defense 2022</a:t>
            </a:r>
            <a:endParaRPr lang="fr-FR" sz="1067" dirty="0">
              <a:solidFill>
                <a:schemeClr val="bg2">
                  <a:lumMod val="60000"/>
                  <a:lumOff val="40000"/>
                </a:schemeClr>
              </a:solidFill>
            </a:endParaRPr>
          </a:p>
        </p:txBody>
      </p:sp>
    </p:spTree>
    <p:extLst>
      <p:ext uri="{BB962C8B-B14F-4D97-AF65-F5344CB8AC3E}">
        <p14:creationId xmlns:p14="http://schemas.microsoft.com/office/powerpoint/2010/main" val="3151361856"/>
      </p:ext>
    </p:extLst>
  </p:cSld>
  <p:clrMapOvr>
    <a:masterClrMapping/>
  </p:clrMapOvr>
  <p:transition>
    <p:fade/>
  </p:transition>
  <p:extLst>
    <p:ext uri="{DCECCB84-F9BA-43D5-87BE-67443E8EF086}">
      <p15:sldGuideLst xmlns:p15="http://schemas.microsoft.com/office/powerpoint/2012/main">
        <p15:guide id="1" pos="5579">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1_TITRE_Blanc">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6C2251A1-6F66-499A-A509-A1071DBE0071}"/>
              </a:ext>
            </a:extLst>
          </p:cNvPr>
          <p:cNvSpPr>
            <a:spLocks noGrp="1"/>
          </p:cNvSpPr>
          <p:nvPr>
            <p:ph type="title"/>
          </p:nvPr>
        </p:nvSpPr>
        <p:spPr>
          <a:xfrm>
            <a:off x="243841" y="271177"/>
            <a:ext cx="11704323" cy="543547"/>
          </a:xfrm>
          <a:prstGeom prst="rect">
            <a:avLst/>
          </a:prstGeom>
          <a:noFill/>
        </p:spPr>
        <p:txBody>
          <a:bodyPr wrap="square" rtlCol="0">
            <a:spAutoFit/>
          </a:bodyPr>
          <a:lstStyle>
            <a:lvl1pPr algn="l">
              <a:defRPr lang="fr-FR" sz="2932" cap="none" spc="0" baseline="0" dirty="0">
                <a:solidFill>
                  <a:schemeClr val="accent4"/>
                </a:solidFill>
                <a:ea typeface="+mn-ea"/>
                <a:cs typeface="+mn-cs"/>
              </a:defRPr>
            </a:lvl1pPr>
          </a:lstStyle>
          <a:p>
            <a:pPr marL="0" lvl="0" defTabSz="1218774"/>
            <a:r>
              <a:rPr lang="fr-FR" dirty="0"/>
              <a:t>Modifiez le style du titre</a:t>
            </a:r>
          </a:p>
        </p:txBody>
      </p:sp>
      <p:grpSp>
        <p:nvGrpSpPr>
          <p:cNvPr id="11" name="Groupe 10">
            <a:extLst>
              <a:ext uri="{FF2B5EF4-FFF2-40B4-BE49-F238E27FC236}">
                <a16:creationId xmlns:a16="http://schemas.microsoft.com/office/drawing/2014/main" id="{F9FFDC42-125C-4054-A929-D2AEC3063789}"/>
              </a:ext>
            </a:extLst>
          </p:cNvPr>
          <p:cNvGrpSpPr/>
          <p:nvPr userDrawn="1"/>
        </p:nvGrpSpPr>
        <p:grpSpPr>
          <a:xfrm>
            <a:off x="393638" y="885851"/>
            <a:ext cx="1327481" cy="95981"/>
            <a:chOff x="479376" y="980728"/>
            <a:chExt cx="995611" cy="72008"/>
          </a:xfrm>
        </p:grpSpPr>
        <p:cxnSp>
          <p:nvCxnSpPr>
            <p:cNvPr id="12" name="Connecteur droit 11">
              <a:extLst>
                <a:ext uri="{FF2B5EF4-FFF2-40B4-BE49-F238E27FC236}">
                  <a16:creationId xmlns:a16="http://schemas.microsoft.com/office/drawing/2014/main" id="{680F81FB-0C3F-4ACC-8152-C73B0FC424CC}"/>
                </a:ext>
              </a:extLst>
            </p:cNvPr>
            <p:cNvCxnSpPr>
              <a:cxnSpLocks/>
            </p:cNvCxnSpPr>
            <p:nvPr userDrawn="1"/>
          </p:nvCxnSpPr>
          <p:spPr>
            <a:xfrm>
              <a:off x="479376" y="1047118"/>
              <a:ext cx="995611" cy="0"/>
            </a:xfrm>
            <a:prstGeom prst="line">
              <a:avLst/>
            </a:prstGeom>
            <a:noFill/>
            <a:ln w="12700" cap="flat" cmpd="sng" algn="ctr">
              <a:solidFill>
                <a:schemeClr val="accent2"/>
              </a:solidFill>
              <a:prstDash val="solid"/>
              <a:miter lim="800000"/>
            </a:ln>
            <a:effectLst/>
          </p:spPr>
        </p:cxnSp>
        <p:sp>
          <p:nvSpPr>
            <p:cNvPr id="13" name="Rectangle 12">
              <a:extLst>
                <a:ext uri="{FF2B5EF4-FFF2-40B4-BE49-F238E27FC236}">
                  <a16:creationId xmlns:a16="http://schemas.microsoft.com/office/drawing/2014/main" id="{F0F322F3-DC27-4466-81D1-86ACB0ECF7A9}"/>
                </a:ext>
              </a:extLst>
            </p:cNvPr>
            <p:cNvSpPr/>
            <p:nvPr userDrawn="1"/>
          </p:nvSpPr>
          <p:spPr>
            <a:xfrm>
              <a:off x="479376" y="980728"/>
              <a:ext cx="504056" cy="72008"/>
            </a:xfrm>
            <a:prstGeom prst="rect">
              <a:avLst/>
            </a:prstGeom>
            <a:gradFill>
              <a:gsLst>
                <a:gs pos="0">
                  <a:schemeClr val="accent1"/>
                </a:gs>
                <a:gs pos="100000">
                  <a:schemeClr val="accent2"/>
                </a:gs>
              </a:gsLst>
              <a:lin ang="0" scaled="0"/>
            </a:gradFill>
            <a:ln w="12700" cap="flat" cmpd="sng" algn="ctr">
              <a:noFill/>
              <a:prstDash val="solid"/>
              <a:miter lim="800000"/>
            </a:ln>
            <a:effectLst/>
          </p:spPr>
          <p:txBody>
            <a:bodyPr rtlCol="0" anchor="ctr"/>
            <a:lstStyle/>
            <a:p>
              <a:pPr marL="0" marR="0" lvl="0" indent="0" algn="ctr" defTabSz="1218774" eaLnBrk="1" fontAlgn="auto" latinLnBrk="0" hangingPunct="1">
                <a:lnSpc>
                  <a:spcPct val="100000"/>
                </a:lnSpc>
                <a:spcBef>
                  <a:spcPts val="0"/>
                </a:spcBef>
                <a:spcAft>
                  <a:spcPts val="0"/>
                </a:spcAft>
                <a:buClrTx/>
                <a:buSzTx/>
                <a:buFontTx/>
                <a:buNone/>
                <a:tabLst/>
                <a:defRPr/>
              </a:pPr>
              <a:endParaRPr kumimoji="0" lang="fr-FR" sz="2399" b="0" i="0" u="none" strike="noStrike" kern="0" cap="none" spc="0" normalizeH="0" baseline="0" noProof="0">
                <a:ln>
                  <a:noFill/>
                </a:ln>
                <a:solidFill>
                  <a:srgbClr val="FFFFFF"/>
                </a:solidFill>
                <a:effectLst/>
                <a:uLnTx/>
                <a:uFillTx/>
                <a:latin typeface="Segoe UI"/>
                <a:ea typeface="+mn-ea"/>
                <a:cs typeface="+mn-cs"/>
              </a:endParaRPr>
            </a:p>
          </p:txBody>
        </p:sp>
      </p:grpSp>
      <p:sp>
        <p:nvSpPr>
          <p:cNvPr id="6" name="ZoneTexte 5">
            <a:extLst>
              <a:ext uri="{FF2B5EF4-FFF2-40B4-BE49-F238E27FC236}">
                <a16:creationId xmlns:a16="http://schemas.microsoft.com/office/drawing/2014/main" id="{387A5652-6AC8-43C6-BCA9-38E4EAE57791}"/>
              </a:ext>
            </a:extLst>
          </p:cNvPr>
          <p:cNvSpPr txBox="1"/>
          <p:nvPr userDrawn="1"/>
        </p:nvSpPr>
        <p:spPr>
          <a:xfrm>
            <a:off x="851935" y="6356460"/>
            <a:ext cx="2184893" cy="164212"/>
          </a:xfrm>
          <a:prstGeom prst="rect">
            <a:avLst/>
          </a:prstGeom>
          <a:solidFill>
            <a:schemeClr val="bg1"/>
          </a:solidFill>
        </p:spPr>
        <p:txBody>
          <a:bodyPr vert="horz" wrap="none" lIns="0" tIns="0" rIns="0" bIns="0" rtlCol="0" anchor="ctr">
            <a:spAutoFit/>
          </a:bodyPr>
          <a:lstStyle>
            <a:defPPr>
              <a:defRPr lang="fr-FR"/>
            </a:defPPr>
            <a:lvl1pPr>
              <a:defRPr sz="900">
                <a:solidFill>
                  <a:schemeClr val="bg1">
                    <a:lumMod val="65000"/>
                  </a:schemeClr>
                </a:solidFill>
              </a:defRPr>
            </a:lvl1pPr>
          </a:lstStyle>
          <a:p>
            <a:pPr lvl="0"/>
            <a:r>
              <a:rPr lang="en-US" sz="1067" dirty="0">
                <a:solidFill>
                  <a:schemeClr val="bg2">
                    <a:lumMod val="60000"/>
                    <a:lumOff val="40000"/>
                  </a:schemeClr>
                </a:solidFill>
              </a:rPr>
              <a:t>SAFRAN Electronics &amp; Defense 2022</a:t>
            </a:r>
            <a:endParaRPr lang="fr-FR" sz="1067" dirty="0">
              <a:solidFill>
                <a:schemeClr val="bg2">
                  <a:lumMod val="60000"/>
                  <a:lumOff val="40000"/>
                </a:schemeClr>
              </a:solidFill>
            </a:endParaRPr>
          </a:p>
        </p:txBody>
      </p:sp>
    </p:spTree>
    <p:extLst>
      <p:ext uri="{BB962C8B-B14F-4D97-AF65-F5344CB8AC3E}">
        <p14:creationId xmlns:p14="http://schemas.microsoft.com/office/powerpoint/2010/main" val="3641972600"/>
      </p:ext>
    </p:extLst>
  </p:cSld>
  <p:clrMapOvr>
    <a:masterClrMapping/>
  </p:clrMapOvr>
  <p:transition>
    <p:fade/>
  </p:transition>
  <p:extLst>
    <p:ext uri="{DCECCB84-F9BA-43D5-87BE-67443E8EF086}">
      <p15:sldGuideLst xmlns:p15="http://schemas.microsoft.com/office/powerpoint/2012/main">
        <p15:guide id="1" pos="5579">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TITLE + IMAGE + TEXT">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9901990" y="6419850"/>
            <a:ext cx="759863" cy="215414"/>
          </a:xfrm>
          <a:prstGeom prst="rect">
            <a:avLst/>
          </a:prstGeom>
        </p:spPr>
        <p:txBody>
          <a:bodyPr/>
          <a:lstStyle/>
          <a:p>
            <a:fld id="{1C8AC3E3-AFDE-4450-9DB0-CCBB9EBDD397}" type="datetimeFigureOut">
              <a:rPr lang="fr-FR" smtClean="0"/>
              <a:t>31/01/2023</a:t>
            </a:fld>
            <a:endParaRPr lang="fr-FR"/>
          </a:p>
        </p:txBody>
      </p:sp>
      <p:sp>
        <p:nvSpPr>
          <p:cNvPr id="3" name="Espace réservé du pied de page 2"/>
          <p:cNvSpPr>
            <a:spLocks noGrp="1"/>
          </p:cNvSpPr>
          <p:nvPr>
            <p:ph type="ftr" sz="quarter" idx="11"/>
          </p:nvPr>
        </p:nvSpPr>
        <p:spPr>
          <a:xfrm>
            <a:off x="7338646" y="6419850"/>
            <a:ext cx="2561050" cy="212725"/>
          </a:xfrm>
          <a:prstGeom prst="rect">
            <a:avLst/>
          </a:prstGeom>
        </p:spPr>
        <p:txBody>
          <a:bodyPr/>
          <a:lstStyle/>
          <a:p>
            <a:endParaRPr lang="fr-FR"/>
          </a:p>
        </p:txBody>
      </p:sp>
      <p:sp>
        <p:nvSpPr>
          <p:cNvPr id="4" name="Espace réservé du numéro de diapositive 3"/>
          <p:cNvSpPr>
            <a:spLocks noGrp="1"/>
          </p:cNvSpPr>
          <p:nvPr>
            <p:ph type="sldNum" sz="quarter" idx="12"/>
          </p:nvPr>
        </p:nvSpPr>
        <p:spPr>
          <a:xfrm>
            <a:off x="10561213" y="6419850"/>
            <a:ext cx="451275" cy="215414"/>
          </a:xfrm>
          <a:prstGeom prst="rect">
            <a:avLst/>
          </a:prstGeom>
        </p:spPr>
        <p:txBody>
          <a:bodyPr/>
          <a:lstStyle/>
          <a:p>
            <a:fld id="{4AFB4012-18CF-43C5-A0B3-2A6D22C68156}" type="slidenum">
              <a:rPr lang="fr-FR" smtClean="0"/>
              <a:t>‹N°›</a:t>
            </a:fld>
            <a:endParaRPr lang="fr-FR"/>
          </a:p>
        </p:txBody>
      </p:sp>
      <p:sp>
        <p:nvSpPr>
          <p:cNvPr id="5" name="Titre 4"/>
          <p:cNvSpPr>
            <a:spLocks noGrp="1"/>
          </p:cNvSpPr>
          <p:nvPr>
            <p:ph type="title"/>
          </p:nvPr>
        </p:nvSpPr>
        <p:spPr/>
        <p:txBody>
          <a:bodyPr/>
          <a:lstStyle>
            <a:lvl1pPr>
              <a:defRPr/>
            </a:lvl1pPr>
          </a:lstStyle>
          <a:p>
            <a:r>
              <a:rPr lang="fr-FR"/>
              <a:t>Modifiez le style du titre</a:t>
            </a:r>
          </a:p>
        </p:txBody>
      </p:sp>
      <p:sp>
        <p:nvSpPr>
          <p:cNvPr id="7" name="Espace réservé pour une image  6"/>
          <p:cNvSpPr>
            <a:spLocks noGrp="1"/>
          </p:cNvSpPr>
          <p:nvPr>
            <p:ph type="pic" sz="quarter" idx="16"/>
          </p:nvPr>
        </p:nvSpPr>
        <p:spPr>
          <a:xfrm>
            <a:off x="349250" y="1004888"/>
            <a:ext cx="3729038" cy="5164137"/>
          </a:xfrm>
          <a:prstGeom prst="rect">
            <a:avLst/>
          </a:prstGeom>
        </p:spPr>
        <p:txBody>
          <a:bodyPr/>
          <a:lstStyle>
            <a:lvl1pPr>
              <a:defRPr/>
            </a:lvl1pPr>
          </a:lstStyle>
          <a:p>
            <a:r>
              <a:rPr lang="fr-FR"/>
              <a:t>Cliquez sur l'icône pour ajouter une image</a:t>
            </a:r>
          </a:p>
        </p:txBody>
      </p:sp>
      <p:sp>
        <p:nvSpPr>
          <p:cNvPr id="10" name="Text Placeholder 4"/>
          <p:cNvSpPr>
            <a:spLocks noGrp="1"/>
          </p:cNvSpPr>
          <p:nvPr>
            <p:ph type="body" sz="quarter" idx="21"/>
          </p:nvPr>
        </p:nvSpPr>
        <p:spPr>
          <a:xfrm>
            <a:off x="4170000" y="1002403"/>
            <a:ext cx="7794988" cy="5164137"/>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1463815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MPANY COVER">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5" name="Graphique 4">
            <a:extLst>
              <a:ext uri="{FF2B5EF4-FFF2-40B4-BE49-F238E27FC236}">
                <a16:creationId xmlns:a16="http://schemas.microsoft.com/office/drawing/2014/main" id="{377EA998-C783-46B4-8BD4-7807D686D2D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75961" y="6162900"/>
            <a:ext cx="1089215" cy="228179"/>
          </a:xfrm>
          <a:prstGeom prst="rect">
            <a:avLst/>
          </a:prstGeom>
        </p:spPr>
      </p:pic>
      <p:sp>
        <p:nvSpPr>
          <p:cNvPr id="8" name="Espace réservé du texte 7">
            <a:extLst>
              <a:ext uri="{FF2B5EF4-FFF2-40B4-BE49-F238E27FC236}">
                <a16:creationId xmlns:a16="http://schemas.microsoft.com/office/drawing/2014/main" id="{99D89894-D0E9-4EC0-9E26-DD5A1B2E5E57}"/>
              </a:ext>
            </a:extLst>
          </p:cNvPr>
          <p:cNvSpPr>
            <a:spLocks noGrp="1"/>
          </p:cNvSpPr>
          <p:nvPr>
            <p:ph type="body" sz="quarter" idx="10" hasCustomPrompt="1"/>
          </p:nvPr>
        </p:nvSpPr>
        <p:spPr>
          <a:xfrm>
            <a:off x="381000" y="2356384"/>
            <a:ext cx="4074896" cy="1484328"/>
          </a:xfrm>
          <a:prstGeom prst="rect">
            <a:avLst/>
          </a:prstGeom>
        </p:spPr>
        <p:txBody>
          <a:bodyPr anchor="ctr" anchorCtr="0">
            <a:noAutofit/>
          </a:bodyPr>
          <a:lstStyle>
            <a:lvl1pPr marL="0" indent="0" algn="ctr">
              <a:lnSpc>
                <a:spcPct val="90000"/>
              </a:lnSpc>
              <a:buNone/>
              <a:defRPr sz="3465" b="1">
                <a:latin typeface="+mn-lt"/>
              </a:defRPr>
            </a:lvl1pPr>
            <a:lvl2pPr marL="245635" indent="0">
              <a:buNone/>
              <a:defRPr>
                <a:latin typeface="+mn-lt"/>
              </a:defRPr>
            </a:lvl2pPr>
            <a:lvl3pPr marL="457387" indent="0">
              <a:buNone/>
              <a:defRPr>
                <a:latin typeface="+mn-lt"/>
              </a:defRPr>
            </a:lvl3pPr>
            <a:lvl4pPr marL="1829532" indent="0">
              <a:buNone/>
              <a:defRPr>
                <a:latin typeface="+mn-lt"/>
              </a:defRPr>
            </a:lvl4pPr>
            <a:lvl5pPr marL="2439371" indent="0">
              <a:buNone/>
              <a:defRPr>
                <a:latin typeface="+mn-lt"/>
              </a:defRPr>
            </a:lvl5pPr>
          </a:lstStyle>
          <a:p>
            <a:pPr lvl="0"/>
            <a:r>
              <a:rPr lang="da-DK" dirty="0"/>
              <a:t>Lorem ipsum</a:t>
            </a:r>
            <a:br>
              <a:rPr lang="da-DK" dirty="0"/>
            </a:br>
            <a:r>
              <a:rPr lang="da-DK" dirty="0"/>
              <a:t>dolor sit amet</a:t>
            </a:r>
            <a:endParaRPr lang="fr-FR" dirty="0"/>
          </a:p>
        </p:txBody>
      </p:sp>
      <p:sp>
        <p:nvSpPr>
          <p:cNvPr id="26" name="Espace réservé pour une image  11">
            <a:extLst>
              <a:ext uri="{FF2B5EF4-FFF2-40B4-BE49-F238E27FC236}">
                <a16:creationId xmlns:a16="http://schemas.microsoft.com/office/drawing/2014/main" id="{EBB2A290-80EC-4D41-AB7F-4A0708C532AB}"/>
              </a:ext>
            </a:extLst>
          </p:cNvPr>
          <p:cNvSpPr>
            <a:spLocks noGrp="1"/>
          </p:cNvSpPr>
          <p:nvPr>
            <p:ph type="pic" sz="quarter" idx="22" hasCustomPrompt="1"/>
          </p:nvPr>
        </p:nvSpPr>
        <p:spPr>
          <a:xfrm>
            <a:off x="4836898" y="0"/>
            <a:ext cx="7355103" cy="6858000"/>
          </a:xfrm>
          <a:prstGeom prst="rect">
            <a:avLst/>
          </a:prstGeom>
        </p:spPr>
        <p:txBody>
          <a:bodyPr/>
          <a:lstStyle>
            <a:lvl1pPr marL="0" indent="0">
              <a:buNone/>
              <a:defRPr/>
            </a:lvl1pPr>
          </a:lstStyle>
          <a:p>
            <a:r>
              <a:rPr lang="en-US" dirty="0"/>
              <a:t>Click icon to change the picture </a:t>
            </a:r>
            <a:endParaRPr lang="fr-FR" dirty="0"/>
          </a:p>
        </p:txBody>
      </p:sp>
    </p:spTree>
    <p:extLst>
      <p:ext uri="{BB962C8B-B14F-4D97-AF65-F5344CB8AC3E}">
        <p14:creationId xmlns:p14="http://schemas.microsoft.com/office/powerpoint/2010/main" val="1989234528"/>
      </p:ext>
    </p:extLst>
  </p:cSld>
  <p:clrMapOvr>
    <a:masterClrMapping/>
  </p:clrMapOvr>
  <p:transition>
    <p:fade/>
  </p:transition>
  <p:extLst>
    <p:ext uri="{DCECCB84-F9BA-43D5-87BE-67443E8EF086}">
      <p15:sldGuideLst xmlns:p15="http://schemas.microsoft.com/office/powerpoint/2012/main">
        <p15:guide id="1" pos="5579">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RE_Blanc">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F9FFDC42-125C-4054-A929-D2AEC3063789}"/>
              </a:ext>
            </a:extLst>
          </p:cNvPr>
          <p:cNvGrpSpPr/>
          <p:nvPr userDrawn="1"/>
        </p:nvGrpSpPr>
        <p:grpSpPr>
          <a:xfrm>
            <a:off x="393637" y="885850"/>
            <a:ext cx="1327481" cy="95981"/>
            <a:chOff x="479376" y="980728"/>
            <a:chExt cx="995611" cy="72008"/>
          </a:xfrm>
        </p:grpSpPr>
        <p:cxnSp>
          <p:nvCxnSpPr>
            <p:cNvPr id="12" name="Connecteur droit 11">
              <a:extLst>
                <a:ext uri="{FF2B5EF4-FFF2-40B4-BE49-F238E27FC236}">
                  <a16:creationId xmlns:a16="http://schemas.microsoft.com/office/drawing/2014/main" id="{680F81FB-0C3F-4ACC-8152-C73B0FC424CC}"/>
                </a:ext>
              </a:extLst>
            </p:cNvPr>
            <p:cNvCxnSpPr>
              <a:cxnSpLocks/>
            </p:cNvCxnSpPr>
            <p:nvPr userDrawn="1"/>
          </p:nvCxnSpPr>
          <p:spPr>
            <a:xfrm>
              <a:off x="479376" y="1047118"/>
              <a:ext cx="995611" cy="0"/>
            </a:xfrm>
            <a:prstGeom prst="line">
              <a:avLst/>
            </a:prstGeom>
            <a:noFill/>
            <a:ln w="12700" cap="flat" cmpd="sng" algn="ctr">
              <a:solidFill>
                <a:schemeClr val="accent2"/>
              </a:solidFill>
              <a:prstDash val="solid"/>
              <a:miter lim="800000"/>
            </a:ln>
            <a:effectLst/>
          </p:spPr>
        </p:cxnSp>
        <p:sp>
          <p:nvSpPr>
            <p:cNvPr id="13" name="Rectangle 12">
              <a:extLst>
                <a:ext uri="{FF2B5EF4-FFF2-40B4-BE49-F238E27FC236}">
                  <a16:creationId xmlns:a16="http://schemas.microsoft.com/office/drawing/2014/main" id="{F0F322F3-DC27-4466-81D1-86ACB0ECF7A9}"/>
                </a:ext>
              </a:extLst>
            </p:cNvPr>
            <p:cNvSpPr/>
            <p:nvPr userDrawn="1"/>
          </p:nvSpPr>
          <p:spPr>
            <a:xfrm>
              <a:off x="479376" y="980728"/>
              <a:ext cx="504056" cy="72008"/>
            </a:xfrm>
            <a:prstGeom prst="rect">
              <a:avLst/>
            </a:prstGeom>
            <a:gradFill>
              <a:gsLst>
                <a:gs pos="0">
                  <a:schemeClr val="accent1"/>
                </a:gs>
                <a:gs pos="100000">
                  <a:schemeClr val="accent2"/>
                </a:gs>
              </a:gsLst>
              <a:lin ang="0" scaled="0"/>
            </a:gradFill>
            <a:ln w="12700" cap="flat" cmpd="sng" algn="ctr">
              <a:noFill/>
              <a:prstDash val="solid"/>
              <a:miter lim="800000"/>
            </a:ln>
            <a:effectLst/>
          </p:spPr>
          <p:txBody>
            <a:bodyPr rtlCol="0" anchor="ctr"/>
            <a:lstStyle/>
            <a:p>
              <a:pPr marL="0" marR="0" lvl="0" indent="0" algn="ctr" defTabSz="1218804" eaLnBrk="1" fontAlgn="auto" latinLnBrk="0" hangingPunct="1">
                <a:lnSpc>
                  <a:spcPct val="100000"/>
                </a:lnSpc>
                <a:spcBef>
                  <a:spcPts val="0"/>
                </a:spcBef>
                <a:spcAft>
                  <a:spcPts val="0"/>
                </a:spcAft>
                <a:buClrTx/>
                <a:buSzTx/>
                <a:buFontTx/>
                <a:buNone/>
                <a:tabLst/>
                <a:defRPr/>
              </a:pPr>
              <a:endParaRPr kumimoji="0" lang="fr-FR" sz="2399" b="0" i="0" u="none" strike="noStrike" kern="0" cap="none" spc="0" normalizeH="0" baseline="0" noProof="0">
                <a:ln>
                  <a:noFill/>
                </a:ln>
                <a:solidFill>
                  <a:srgbClr val="FFFFFF"/>
                </a:solidFill>
                <a:effectLst/>
                <a:uLnTx/>
                <a:uFillTx/>
                <a:latin typeface="Segoe UI"/>
                <a:ea typeface="+mn-ea"/>
                <a:cs typeface="+mn-cs"/>
              </a:endParaRPr>
            </a:p>
          </p:txBody>
        </p:sp>
      </p:grpSp>
    </p:spTree>
    <p:extLst>
      <p:ext uri="{BB962C8B-B14F-4D97-AF65-F5344CB8AC3E}">
        <p14:creationId xmlns:p14="http://schemas.microsoft.com/office/powerpoint/2010/main" val="2538190388"/>
      </p:ext>
    </p:extLst>
  </p:cSld>
  <p:clrMapOvr>
    <a:masterClrMapping/>
  </p:clrMapOvr>
  <p:transition>
    <p:fade/>
  </p:transition>
  <p:extLst>
    <p:ext uri="{DCECCB84-F9BA-43D5-87BE-67443E8EF086}">
      <p15:sldGuideLst xmlns:p15="http://schemas.microsoft.com/office/powerpoint/2012/main">
        <p15:guide id="1" pos="5579">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_TEXT_White">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B9C1BD4-2402-4571-9F04-505A7FE75AF9}"/>
              </a:ext>
            </a:extLst>
          </p:cNvPr>
          <p:cNvSpPr>
            <a:spLocks noGrp="1"/>
          </p:cNvSpPr>
          <p:nvPr>
            <p:ph type="body" sz="quarter" idx="10" hasCustomPrompt="1"/>
          </p:nvPr>
        </p:nvSpPr>
        <p:spPr>
          <a:xfrm>
            <a:off x="383118" y="1356366"/>
            <a:ext cx="11425765" cy="4185337"/>
          </a:xfrm>
          <a:prstGeom prst="rect">
            <a:avLst/>
          </a:prstGeom>
        </p:spPr>
        <p:txBody>
          <a:bodyPr/>
          <a:lstStyle>
            <a:lvl1pPr>
              <a:lnSpc>
                <a:spcPct val="90000"/>
              </a:lnSpc>
              <a:spcBef>
                <a:spcPts val="1067"/>
              </a:spcBef>
              <a:defRPr sz="2133" b="1">
                <a:solidFill>
                  <a:schemeClr val="accent1"/>
                </a:solidFill>
              </a:defRPr>
            </a:lvl1pPr>
            <a:lvl2pPr marL="474160" indent="-228526">
              <a:lnSpc>
                <a:spcPct val="90000"/>
              </a:lnSpc>
              <a:spcBef>
                <a:spcPts val="533"/>
              </a:spcBef>
              <a:buClr>
                <a:schemeClr val="accent1"/>
              </a:buClr>
              <a:buFont typeface="Wingdings" panose="05000000000000000000" pitchFamily="2" charset="2"/>
              <a:buChar char="§"/>
              <a:tabLst/>
              <a:defRPr sz="1867">
                <a:solidFill>
                  <a:schemeClr val="tx2"/>
                </a:solidFill>
              </a:defRPr>
            </a:lvl2pPr>
            <a:lvl3pPr marL="710969" indent="-228526">
              <a:lnSpc>
                <a:spcPct val="90000"/>
              </a:lnSpc>
              <a:spcBef>
                <a:spcPts val="533"/>
              </a:spcBef>
              <a:buClr>
                <a:schemeClr val="accent1"/>
              </a:buClr>
              <a:buFont typeface="Wingdings" panose="05000000000000000000" pitchFamily="2" charset="2"/>
              <a:buChar char="§"/>
              <a:tabLst/>
              <a:defRPr sz="1600">
                <a:solidFill>
                  <a:schemeClr val="tx2"/>
                </a:solidFill>
              </a:defRPr>
            </a:lvl3pPr>
            <a:lvl4pPr marL="952191" indent="-228526">
              <a:lnSpc>
                <a:spcPct val="90000"/>
              </a:lnSpc>
              <a:spcBef>
                <a:spcPts val="800"/>
              </a:spcBef>
              <a:buClr>
                <a:schemeClr val="accent1"/>
              </a:buClr>
              <a:buFont typeface="Wingdings" panose="05000000000000000000" pitchFamily="2" charset="2"/>
              <a:buChar char="§"/>
              <a:tabLst/>
              <a:defRPr sz="1600">
                <a:solidFill>
                  <a:schemeClr val="tx2"/>
                </a:solidFill>
                <a:latin typeface="+mn-lt"/>
              </a:defRPr>
            </a:lvl4pPr>
            <a:lvl5pPr marL="1193411" indent="-228526">
              <a:lnSpc>
                <a:spcPct val="90000"/>
              </a:lnSpc>
              <a:spcBef>
                <a:spcPts val="800"/>
              </a:spcBef>
              <a:buClr>
                <a:schemeClr val="accent1"/>
              </a:buClr>
              <a:buFont typeface="Wingdings" panose="05000000000000000000" pitchFamily="2" charset="2"/>
              <a:buChar char="§"/>
              <a:tabLst/>
              <a:defRPr sz="1600">
                <a:solidFill>
                  <a:schemeClr val="tx2"/>
                </a:solidFill>
                <a:latin typeface="+mn-lt"/>
              </a:defRPr>
            </a:lvl5pPr>
          </a:lstStyle>
          <a:p>
            <a:pPr lvl="0"/>
            <a:r>
              <a:rPr lang="en-US" dirty="0"/>
              <a:t>Click here to add text </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2" name="Titre 1">
            <a:extLst>
              <a:ext uri="{FF2B5EF4-FFF2-40B4-BE49-F238E27FC236}">
                <a16:creationId xmlns:a16="http://schemas.microsoft.com/office/drawing/2014/main" id="{02DE2A36-88EC-4A13-9346-E7A65DB242CD}"/>
              </a:ext>
            </a:extLst>
          </p:cNvPr>
          <p:cNvSpPr>
            <a:spLocks noGrp="1"/>
          </p:cNvSpPr>
          <p:nvPr>
            <p:ph type="title" hasCustomPrompt="1"/>
          </p:nvPr>
        </p:nvSpPr>
        <p:spPr/>
        <p:txBody>
          <a:bodyPr/>
          <a:lstStyle/>
          <a:p>
            <a:r>
              <a:rPr lang="en-US" dirty="0"/>
              <a:t>Click here to add a title </a:t>
            </a:r>
            <a:endParaRPr lang="fr-FR" dirty="0"/>
          </a:p>
        </p:txBody>
      </p:sp>
      <p:sp>
        <p:nvSpPr>
          <p:cNvPr id="6" name="Rectangle 5">
            <a:extLst>
              <a:ext uri="{FF2B5EF4-FFF2-40B4-BE49-F238E27FC236}">
                <a16:creationId xmlns:a16="http://schemas.microsoft.com/office/drawing/2014/main" id="{A66F34C8-C386-1622-5598-F8B6CC621219}"/>
              </a:ext>
            </a:extLst>
          </p:cNvPr>
          <p:cNvSpPr/>
          <p:nvPr userDrawn="1"/>
        </p:nvSpPr>
        <p:spPr>
          <a:xfrm>
            <a:off x="383118" y="5560885"/>
            <a:ext cx="11425765" cy="609412"/>
          </a:xfrm>
          <a:prstGeom prst="rect">
            <a:avLst/>
          </a:prstGeom>
          <a:gradFill flip="none" rotWithShape="1">
            <a:gsLst>
              <a:gs pos="0">
                <a:srgbClr val="122A57"/>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399"/>
          </a:p>
        </p:txBody>
      </p:sp>
      <p:sp>
        <p:nvSpPr>
          <p:cNvPr id="7" name="Espace réservé du texte 6">
            <a:extLst>
              <a:ext uri="{FF2B5EF4-FFF2-40B4-BE49-F238E27FC236}">
                <a16:creationId xmlns:a16="http://schemas.microsoft.com/office/drawing/2014/main" id="{3E29318A-A354-88EB-58BA-98594B050D00}"/>
              </a:ext>
            </a:extLst>
          </p:cNvPr>
          <p:cNvSpPr>
            <a:spLocks noGrp="1"/>
          </p:cNvSpPr>
          <p:nvPr>
            <p:ph type="body" sz="quarter" idx="12" hasCustomPrompt="1"/>
          </p:nvPr>
        </p:nvSpPr>
        <p:spPr>
          <a:xfrm>
            <a:off x="383118" y="5859913"/>
            <a:ext cx="11425765" cy="246145"/>
          </a:xfrm>
          <a:prstGeom prst="rect">
            <a:avLst/>
          </a:prstGeom>
        </p:spPr>
        <p:txBody>
          <a:bodyPr lIns="0" tIns="0" rIns="0" bIns="0" anchor="ctr" anchorCtr="0">
            <a:spAutoFit/>
          </a:bodyPr>
          <a:lstStyle>
            <a:lvl1pPr marL="0" indent="0" algn="ctr">
              <a:buNone/>
              <a:defRPr sz="1600">
                <a:solidFill>
                  <a:schemeClr val="bg1"/>
                </a:solidFill>
              </a:defRPr>
            </a:lvl1pPr>
            <a:lvl2pPr marL="245635" indent="0">
              <a:buNone/>
              <a:defRPr>
                <a:solidFill>
                  <a:srgbClr val="FF0000"/>
                </a:solidFill>
              </a:defRPr>
            </a:lvl2pPr>
            <a:lvl3pPr marL="457387" indent="0">
              <a:buNone/>
              <a:defRPr>
                <a:solidFill>
                  <a:srgbClr val="FF0000"/>
                </a:solidFill>
              </a:defRPr>
            </a:lvl3pPr>
            <a:lvl4pPr marL="1829532" indent="0">
              <a:buNone/>
              <a:defRPr>
                <a:solidFill>
                  <a:srgbClr val="FF0000"/>
                </a:solidFill>
              </a:defRPr>
            </a:lvl4pPr>
            <a:lvl5pPr marL="2439371" indent="0">
              <a:buNone/>
              <a:defRPr>
                <a:solidFill>
                  <a:srgbClr val="FF0000"/>
                </a:solidFill>
              </a:defRPr>
            </a:lvl5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a:t>
            </a:r>
            <a:r>
              <a:rPr lang="fr-FR" dirty="0" err="1"/>
              <a:t>Praesent</a:t>
            </a:r>
            <a:r>
              <a:rPr lang="fr-FR" dirty="0"/>
              <a:t> </a:t>
            </a:r>
            <a:r>
              <a:rPr lang="fr-FR" dirty="0" err="1"/>
              <a:t>hendrerit</a:t>
            </a:r>
            <a:r>
              <a:rPr lang="fr-FR" dirty="0"/>
              <a:t> </a:t>
            </a:r>
            <a:r>
              <a:rPr lang="fr-FR" dirty="0" err="1"/>
              <a:t>lacinia</a:t>
            </a:r>
            <a:r>
              <a:rPr lang="fr-FR" dirty="0"/>
              <a:t> </a:t>
            </a:r>
            <a:r>
              <a:rPr lang="fr-FR" dirty="0" err="1"/>
              <a:t>placerat</a:t>
            </a:r>
            <a:r>
              <a:rPr lang="fr-FR" dirty="0"/>
              <a:t>. </a:t>
            </a:r>
          </a:p>
        </p:txBody>
      </p:sp>
      <p:sp>
        <p:nvSpPr>
          <p:cNvPr id="8" name="Espace réservé du texte 6">
            <a:extLst>
              <a:ext uri="{FF2B5EF4-FFF2-40B4-BE49-F238E27FC236}">
                <a16:creationId xmlns:a16="http://schemas.microsoft.com/office/drawing/2014/main" id="{6977EEF6-E0D5-15C9-F081-396CC163CB36}"/>
              </a:ext>
            </a:extLst>
          </p:cNvPr>
          <p:cNvSpPr>
            <a:spLocks noGrp="1"/>
          </p:cNvSpPr>
          <p:nvPr>
            <p:ph type="body" sz="quarter" idx="13" hasCustomPrompt="1"/>
          </p:nvPr>
        </p:nvSpPr>
        <p:spPr>
          <a:xfrm>
            <a:off x="383118" y="5612645"/>
            <a:ext cx="11425765" cy="246145"/>
          </a:xfrm>
          <a:prstGeom prst="rect">
            <a:avLst/>
          </a:prstGeom>
        </p:spPr>
        <p:txBody>
          <a:bodyPr lIns="0" tIns="0" rIns="0" bIns="0" anchor="ctr" anchorCtr="0">
            <a:spAutoFit/>
          </a:bodyPr>
          <a:lstStyle>
            <a:lvl1pPr marL="0" indent="0" algn="ctr">
              <a:buNone/>
              <a:defRPr sz="1600" b="1">
                <a:solidFill>
                  <a:schemeClr val="bg1"/>
                </a:solidFill>
              </a:defRPr>
            </a:lvl1pPr>
            <a:lvl2pPr marL="245635" indent="0">
              <a:buNone/>
              <a:defRPr>
                <a:solidFill>
                  <a:srgbClr val="FF0000"/>
                </a:solidFill>
              </a:defRPr>
            </a:lvl2pPr>
            <a:lvl3pPr marL="457387" indent="0">
              <a:buNone/>
              <a:defRPr>
                <a:solidFill>
                  <a:srgbClr val="FF0000"/>
                </a:solidFill>
              </a:defRPr>
            </a:lvl3pPr>
            <a:lvl4pPr marL="1829532" indent="0">
              <a:buNone/>
              <a:defRPr>
                <a:solidFill>
                  <a:srgbClr val="FF0000"/>
                </a:solidFill>
              </a:defRPr>
            </a:lvl4pPr>
            <a:lvl5pPr marL="2439371" indent="0">
              <a:buNone/>
              <a:defRPr>
                <a:solidFill>
                  <a:srgbClr val="FF0000"/>
                </a:solidFill>
              </a:defRPr>
            </a:lvl5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a:t>
            </a:r>
            <a:r>
              <a:rPr lang="fr-FR" dirty="0" err="1"/>
              <a:t>Praesent</a:t>
            </a:r>
            <a:r>
              <a:rPr lang="fr-FR" dirty="0"/>
              <a:t> </a:t>
            </a:r>
            <a:r>
              <a:rPr lang="fr-FR" dirty="0" err="1"/>
              <a:t>hendrerit</a:t>
            </a:r>
            <a:r>
              <a:rPr lang="fr-FR" dirty="0"/>
              <a:t> </a:t>
            </a:r>
            <a:r>
              <a:rPr lang="fr-FR" dirty="0" err="1"/>
              <a:t>lacinia</a:t>
            </a:r>
            <a:r>
              <a:rPr lang="fr-FR" dirty="0"/>
              <a:t> </a:t>
            </a:r>
            <a:r>
              <a:rPr lang="fr-FR" dirty="0" err="1"/>
              <a:t>placerat</a:t>
            </a:r>
            <a:r>
              <a:rPr lang="fr-FR" dirty="0"/>
              <a:t>. </a:t>
            </a:r>
          </a:p>
        </p:txBody>
      </p:sp>
    </p:spTree>
    <p:extLst>
      <p:ext uri="{BB962C8B-B14F-4D97-AF65-F5344CB8AC3E}">
        <p14:creationId xmlns:p14="http://schemas.microsoft.com/office/powerpoint/2010/main" val="3102324190"/>
      </p:ext>
    </p:extLst>
  </p:cSld>
  <p:clrMapOvr>
    <a:masterClrMapping/>
  </p:clrMapOvr>
  <p:transition>
    <p:fade/>
  </p:transition>
  <p:extLst>
    <p:ext uri="{DCECCB84-F9BA-43D5-87BE-67443E8EF086}">
      <p15:sldGuideLst xmlns:p15="http://schemas.microsoft.com/office/powerpoint/2012/main">
        <p15:guide id="1" pos="5579">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TITRE_Blanc">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6C2251A1-6F66-499A-A509-A1071DBE0071}"/>
              </a:ext>
            </a:extLst>
          </p:cNvPr>
          <p:cNvSpPr>
            <a:spLocks noGrp="1"/>
          </p:cNvSpPr>
          <p:nvPr>
            <p:ph type="title"/>
          </p:nvPr>
        </p:nvSpPr>
        <p:spPr>
          <a:xfrm>
            <a:off x="243840" y="255777"/>
            <a:ext cx="11704323" cy="543547"/>
          </a:xfrm>
          <a:prstGeom prst="rect">
            <a:avLst/>
          </a:prstGeom>
          <a:noFill/>
        </p:spPr>
        <p:txBody>
          <a:bodyPr wrap="square" rtlCol="0">
            <a:spAutoFit/>
          </a:bodyPr>
          <a:lstStyle>
            <a:lvl1pPr algn="l">
              <a:defRPr lang="fr-FR" sz="2932" cap="none" spc="0" baseline="0" dirty="0">
                <a:solidFill>
                  <a:schemeClr val="accent4"/>
                </a:solidFill>
                <a:ea typeface="+mn-ea"/>
                <a:cs typeface="+mn-cs"/>
              </a:defRPr>
            </a:lvl1pPr>
          </a:lstStyle>
          <a:p>
            <a:pPr marL="0" lvl="0" defTabSz="1218804"/>
            <a:r>
              <a:rPr lang="fr-FR" dirty="0"/>
              <a:t>Modifiez le style du titre</a:t>
            </a:r>
          </a:p>
        </p:txBody>
      </p:sp>
      <p:grpSp>
        <p:nvGrpSpPr>
          <p:cNvPr id="11" name="Groupe 10">
            <a:extLst>
              <a:ext uri="{FF2B5EF4-FFF2-40B4-BE49-F238E27FC236}">
                <a16:creationId xmlns:a16="http://schemas.microsoft.com/office/drawing/2014/main" id="{F9FFDC42-125C-4054-A929-D2AEC3063789}"/>
              </a:ext>
            </a:extLst>
          </p:cNvPr>
          <p:cNvGrpSpPr/>
          <p:nvPr userDrawn="1"/>
        </p:nvGrpSpPr>
        <p:grpSpPr>
          <a:xfrm>
            <a:off x="393637" y="885850"/>
            <a:ext cx="1327481" cy="95981"/>
            <a:chOff x="479376" y="980728"/>
            <a:chExt cx="995611" cy="72008"/>
          </a:xfrm>
        </p:grpSpPr>
        <p:cxnSp>
          <p:nvCxnSpPr>
            <p:cNvPr id="12" name="Connecteur droit 11">
              <a:extLst>
                <a:ext uri="{FF2B5EF4-FFF2-40B4-BE49-F238E27FC236}">
                  <a16:creationId xmlns:a16="http://schemas.microsoft.com/office/drawing/2014/main" id="{680F81FB-0C3F-4ACC-8152-C73B0FC424CC}"/>
                </a:ext>
              </a:extLst>
            </p:cNvPr>
            <p:cNvCxnSpPr>
              <a:cxnSpLocks/>
            </p:cNvCxnSpPr>
            <p:nvPr userDrawn="1"/>
          </p:nvCxnSpPr>
          <p:spPr>
            <a:xfrm>
              <a:off x="479376" y="1047118"/>
              <a:ext cx="995611" cy="0"/>
            </a:xfrm>
            <a:prstGeom prst="line">
              <a:avLst/>
            </a:prstGeom>
            <a:noFill/>
            <a:ln w="12700" cap="flat" cmpd="sng" algn="ctr">
              <a:solidFill>
                <a:schemeClr val="accent2"/>
              </a:solidFill>
              <a:prstDash val="solid"/>
              <a:miter lim="800000"/>
            </a:ln>
            <a:effectLst/>
          </p:spPr>
        </p:cxnSp>
        <p:sp>
          <p:nvSpPr>
            <p:cNvPr id="13" name="Rectangle 12">
              <a:extLst>
                <a:ext uri="{FF2B5EF4-FFF2-40B4-BE49-F238E27FC236}">
                  <a16:creationId xmlns:a16="http://schemas.microsoft.com/office/drawing/2014/main" id="{F0F322F3-DC27-4466-81D1-86ACB0ECF7A9}"/>
                </a:ext>
              </a:extLst>
            </p:cNvPr>
            <p:cNvSpPr/>
            <p:nvPr userDrawn="1"/>
          </p:nvSpPr>
          <p:spPr>
            <a:xfrm>
              <a:off x="479376" y="980728"/>
              <a:ext cx="504056" cy="72008"/>
            </a:xfrm>
            <a:prstGeom prst="rect">
              <a:avLst/>
            </a:prstGeom>
            <a:gradFill>
              <a:gsLst>
                <a:gs pos="0">
                  <a:schemeClr val="accent1"/>
                </a:gs>
                <a:gs pos="100000">
                  <a:schemeClr val="accent2"/>
                </a:gs>
              </a:gsLst>
              <a:lin ang="0" scaled="0"/>
            </a:gradFill>
            <a:ln w="12700" cap="flat" cmpd="sng" algn="ctr">
              <a:noFill/>
              <a:prstDash val="solid"/>
              <a:miter lim="800000"/>
            </a:ln>
            <a:effectLst/>
          </p:spPr>
          <p:txBody>
            <a:bodyPr rtlCol="0" anchor="ctr"/>
            <a:lstStyle/>
            <a:p>
              <a:pPr marL="0" marR="0" lvl="0" indent="0" algn="ctr" defTabSz="1218804" eaLnBrk="1" fontAlgn="auto" latinLnBrk="0" hangingPunct="1">
                <a:lnSpc>
                  <a:spcPct val="100000"/>
                </a:lnSpc>
                <a:spcBef>
                  <a:spcPts val="0"/>
                </a:spcBef>
                <a:spcAft>
                  <a:spcPts val="0"/>
                </a:spcAft>
                <a:buClrTx/>
                <a:buSzTx/>
                <a:buFontTx/>
                <a:buNone/>
                <a:tabLst/>
                <a:defRPr/>
              </a:pPr>
              <a:endParaRPr kumimoji="0" lang="fr-FR" sz="2399" b="0" i="0" u="none" strike="noStrike" kern="0" cap="none" spc="0" normalizeH="0" baseline="0" noProof="0">
                <a:ln>
                  <a:noFill/>
                </a:ln>
                <a:solidFill>
                  <a:srgbClr val="FFFFFF"/>
                </a:solidFill>
                <a:effectLst/>
                <a:uLnTx/>
                <a:uFillTx/>
                <a:latin typeface="Segoe UI"/>
                <a:ea typeface="+mn-ea"/>
                <a:cs typeface="+mn-cs"/>
              </a:endParaRPr>
            </a:p>
          </p:txBody>
        </p:sp>
      </p:grpSp>
    </p:spTree>
    <p:extLst>
      <p:ext uri="{BB962C8B-B14F-4D97-AF65-F5344CB8AC3E}">
        <p14:creationId xmlns:p14="http://schemas.microsoft.com/office/powerpoint/2010/main" val="3345533401"/>
      </p:ext>
    </p:extLst>
  </p:cSld>
  <p:clrMapOvr>
    <a:masterClrMapping/>
  </p:clrMapOvr>
  <p:transition>
    <p:fade/>
  </p:transition>
  <p:extLst>
    <p:ext uri="{DCECCB84-F9BA-43D5-87BE-67443E8EF086}">
      <p15:sldGuideLst xmlns:p15="http://schemas.microsoft.com/office/powerpoint/2012/main">
        <p15:guide id="1" pos="5579">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TWO-LINES TITLE + TEXT">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32B2055-82B7-4002-A448-3F2B4BAEE9E1}" type="datetime1">
              <a:rPr lang="en-GB" smtClean="0"/>
              <a:t>31/01/2023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AFB4012-18CF-43C5-A0B3-2A6D22C68156}" type="slidenum">
              <a:rPr lang="fr-FR" smtClean="0"/>
              <a:t>‹N°›</a:t>
            </a:fld>
            <a:endParaRPr lang="fr-FR"/>
          </a:p>
        </p:txBody>
      </p:sp>
      <p:sp>
        <p:nvSpPr>
          <p:cNvPr id="5" name="Titre 4"/>
          <p:cNvSpPr>
            <a:spLocks noGrp="1"/>
          </p:cNvSpPr>
          <p:nvPr>
            <p:ph type="title" hasCustomPrompt="1"/>
          </p:nvPr>
        </p:nvSpPr>
        <p:spPr>
          <a:xfrm>
            <a:off x="349250" y="225425"/>
            <a:ext cx="11615738" cy="920795"/>
          </a:xfrm>
        </p:spPr>
        <p:txBody>
          <a:bodyPr/>
          <a:lstStyle>
            <a:lvl1pPr>
              <a:defRPr/>
            </a:lvl1pPr>
          </a:lstStyle>
          <a:p>
            <a:r>
              <a:rPr lang="fr-FR" err="1"/>
              <a:t>Two-lined</a:t>
            </a:r>
            <a:br>
              <a:rPr lang="fr-FR"/>
            </a:br>
            <a:r>
              <a:rPr lang="fr-FR" err="1"/>
              <a:t>Title</a:t>
            </a:r>
            <a:endParaRPr lang="fr-FR"/>
          </a:p>
        </p:txBody>
      </p:sp>
      <p:sp>
        <p:nvSpPr>
          <p:cNvPr id="8" name="Text Placeholder 4"/>
          <p:cNvSpPr>
            <a:spLocks noGrp="1"/>
          </p:cNvSpPr>
          <p:nvPr>
            <p:ph type="body" sz="quarter" idx="21"/>
          </p:nvPr>
        </p:nvSpPr>
        <p:spPr>
          <a:xfrm>
            <a:off x="349250" y="1262131"/>
            <a:ext cx="11615738" cy="4910070"/>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17910994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FA0F4D-B061-43B0-B188-1DDDA7157DDC}"/>
              </a:ext>
            </a:extLst>
          </p:cNvPr>
          <p:cNvSpPr>
            <a:spLocks noGrp="1"/>
          </p:cNvSpPr>
          <p:nvPr>
            <p:ph type="title"/>
          </p:nvPr>
        </p:nvSpPr>
        <p:spPr/>
        <p:txBody>
          <a:bodyPr/>
          <a:lstStyle/>
          <a:p>
            <a:r>
              <a:rPr lang="fr-FR"/>
              <a:t>Modifiez le style du titre</a:t>
            </a:r>
            <a:endParaRPr lang="en-GB"/>
          </a:p>
        </p:txBody>
      </p:sp>
      <p:sp>
        <p:nvSpPr>
          <p:cNvPr id="3" name="Espace réservé de la date 2">
            <a:extLst>
              <a:ext uri="{FF2B5EF4-FFF2-40B4-BE49-F238E27FC236}">
                <a16:creationId xmlns:a16="http://schemas.microsoft.com/office/drawing/2014/main" id="{3AC5AA14-4050-4208-94B5-87CB8520659C}"/>
              </a:ext>
            </a:extLst>
          </p:cNvPr>
          <p:cNvSpPr>
            <a:spLocks noGrp="1"/>
          </p:cNvSpPr>
          <p:nvPr>
            <p:ph type="dt" sz="half" idx="10"/>
          </p:nvPr>
        </p:nvSpPr>
        <p:spPr/>
        <p:txBody>
          <a:bodyPr/>
          <a:lstStyle/>
          <a:p>
            <a:fld id="{54638C73-988C-4808-8F96-30DD9DEDE9F9}" type="datetimeFigureOut">
              <a:rPr lang="en-GB" smtClean="0"/>
              <a:t>31/01/2023</a:t>
            </a:fld>
            <a:endParaRPr lang="en-GB"/>
          </a:p>
        </p:txBody>
      </p:sp>
      <p:sp>
        <p:nvSpPr>
          <p:cNvPr id="4" name="Espace réservé du pied de page 3">
            <a:extLst>
              <a:ext uri="{FF2B5EF4-FFF2-40B4-BE49-F238E27FC236}">
                <a16:creationId xmlns:a16="http://schemas.microsoft.com/office/drawing/2014/main" id="{8DD0E797-A295-469B-B44D-8DE1A4CC70AB}"/>
              </a:ext>
            </a:extLst>
          </p:cNvPr>
          <p:cNvSpPr>
            <a:spLocks noGrp="1"/>
          </p:cNvSpPr>
          <p:nvPr>
            <p:ph type="ftr" sz="quarter" idx="11"/>
          </p:nvPr>
        </p:nvSpPr>
        <p:spPr/>
        <p:txBody>
          <a:bodyPr/>
          <a:lstStyle/>
          <a:p>
            <a:endParaRPr lang="en-GB"/>
          </a:p>
        </p:txBody>
      </p:sp>
      <p:sp>
        <p:nvSpPr>
          <p:cNvPr id="5" name="Espace réservé du numéro de diapositive 4">
            <a:extLst>
              <a:ext uri="{FF2B5EF4-FFF2-40B4-BE49-F238E27FC236}">
                <a16:creationId xmlns:a16="http://schemas.microsoft.com/office/drawing/2014/main" id="{345908FE-D2DC-48D7-9528-805B3587ACC6}"/>
              </a:ext>
            </a:extLst>
          </p:cNvPr>
          <p:cNvSpPr>
            <a:spLocks noGrp="1"/>
          </p:cNvSpPr>
          <p:nvPr>
            <p:ph type="sldNum" sz="quarter" idx="12"/>
          </p:nvPr>
        </p:nvSpPr>
        <p:spPr/>
        <p:txBody>
          <a:bodyPr/>
          <a:lstStyle/>
          <a:p>
            <a:fld id="{DB0C2BFA-1FEE-433E-9C9F-6A1425378B9E}" type="slidenum">
              <a:rPr lang="en-GB" smtClean="0"/>
              <a:t>‹N°›</a:t>
            </a:fld>
            <a:endParaRPr lang="en-GB"/>
          </a:p>
        </p:txBody>
      </p:sp>
    </p:spTree>
    <p:extLst>
      <p:ext uri="{BB962C8B-B14F-4D97-AF65-F5344CB8AC3E}">
        <p14:creationId xmlns:p14="http://schemas.microsoft.com/office/powerpoint/2010/main" val="18324519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Text">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F87AE27-32FB-4EF5-A731-2DA765D51A09}" type="datetime1">
              <a:rPr lang="en-US" smtClean="0"/>
              <a:t>1/31/2023</a:t>
            </a:fld>
            <a:endParaRPr lang="en-US"/>
          </a:p>
        </p:txBody>
      </p:sp>
      <p:sp>
        <p:nvSpPr>
          <p:cNvPr id="3" name="Espace réservé du pied de page 2"/>
          <p:cNvSpPr>
            <a:spLocks noGrp="1"/>
          </p:cNvSpPr>
          <p:nvPr>
            <p:ph type="ftr" sz="quarter" idx="11"/>
          </p:nvPr>
        </p:nvSpPr>
        <p:spPr/>
        <p:txBody>
          <a:bodyPr/>
          <a:lstStyle/>
          <a:p>
            <a:r>
              <a:rPr lang="en-US"/>
              <a:t>Timing Overview</a:t>
            </a:r>
            <a:endParaRPr lang="en-US" dirty="0"/>
          </a:p>
        </p:txBody>
      </p:sp>
      <p:sp>
        <p:nvSpPr>
          <p:cNvPr id="4" name="Espace réservé du numéro de diapositive 3"/>
          <p:cNvSpPr>
            <a:spLocks noGrp="1"/>
          </p:cNvSpPr>
          <p:nvPr>
            <p:ph type="sldNum" sz="quarter" idx="12"/>
          </p:nvPr>
        </p:nvSpPr>
        <p:spPr/>
        <p:txBody>
          <a:bodyPr/>
          <a:lstStyle/>
          <a:p>
            <a:fld id="{B6F15528-21DE-4FAA-801E-634DDDAF4B2B}" type="slidenum">
              <a:rPr lang="en-US" smtClean="0"/>
              <a:pPr/>
              <a:t>‹N°›</a:t>
            </a:fld>
            <a:endParaRPr lang="en-US"/>
          </a:p>
        </p:txBody>
      </p:sp>
      <p:sp>
        <p:nvSpPr>
          <p:cNvPr id="12" name="Espace réservé du texte 8"/>
          <p:cNvSpPr>
            <a:spLocks noGrp="1"/>
          </p:cNvSpPr>
          <p:nvPr>
            <p:ph type="body" sz="quarter" idx="14"/>
          </p:nvPr>
        </p:nvSpPr>
        <p:spPr>
          <a:xfrm>
            <a:off x="349250" y="927280"/>
            <a:ext cx="11615738" cy="5244920"/>
          </a:xfrm>
          <a:prstGeom prst="rect">
            <a:avLst/>
          </a:prstGeom>
        </p:spPr>
        <p:txBody>
          <a:bodyPr/>
          <a:lstStyle>
            <a:lvl1pPr>
              <a:defRPr/>
            </a:lvl1pPr>
            <a:lvl2pPr marL="460375" indent="-161925">
              <a:tabLst/>
              <a:defRPr/>
            </a:lvl2pPr>
            <a:lvl3pPr marL="746125" indent="-285750">
              <a:tabLst/>
              <a:defRPr/>
            </a:lvl3pPr>
            <a:lvl4pPr marL="920750" indent="0">
              <a:tabLst/>
              <a:defRPr/>
            </a:lvl4pPr>
            <a:lvl5pPr marL="1031875" indent="0">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6" name="Titre 5"/>
          <p:cNvSpPr>
            <a:spLocks noGrp="1"/>
          </p:cNvSpPr>
          <p:nvPr>
            <p:ph type="title"/>
          </p:nvPr>
        </p:nvSpPr>
        <p:spPr/>
        <p:txBody>
          <a:bodyPr/>
          <a:lstStyle/>
          <a:p>
            <a:r>
              <a:rPr lang="en-US"/>
              <a:t>Click to edit Master title style</a:t>
            </a:r>
            <a:endParaRPr lang="fr-FR" dirty="0"/>
          </a:p>
        </p:txBody>
      </p:sp>
    </p:spTree>
    <p:extLst>
      <p:ext uri="{BB962C8B-B14F-4D97-AF65-F5344CB8AC3E}">
        <p14:creationId xmlns:p14="http://schemas.microsoft.com/office/powerpoint/2010/main" val="23568050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GROUP COVER">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7" name="Image 6" descr="Une image contenant texte&#10;&#10;Description générée automatiquement">
            <a:extLst>
              <a:ext uri="{FF2B5EF4-FFF2-40B4-BE49-F238E27FC236}">
                <a16:creationId xmlns:a16="http://schemas.microsoft.com/office/drawing/2014/main" id="{C1B6C2BC-D0F2-2503-4B5E-7379E301AC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52452" y="345315"/>
            <a:ext cx="2146555" cy="479544"/>
          </a:xfrm>
          <a:prstGeom prst="rect">
            <a:avLst/>
          </a:prstGeom>
        </p:spPr>
      </p:pic>
      <p:pic>
        <p:nvPicPr>
          <p:cNvPr id="5" name="Graphique 4">
            <a:extLst>
              <a:ext uri="{FF2B5EF4-FFF2-40B4-BE49-F238E27FC236}">
                <a16:creationId xmlns:a16="http://schemas.microsoft.com/office/drawing/2014/main" id="{377EA998-C783-46B4-8BD4-7807D686D2D7}"/>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75961" y="6162900"/>
            <a:ext cx="1089215" cy="228179"/>
          </a:xfrm>
          <a:prstGeom prst="rect">
            <a:avLst/>
          </a:prstGeom>
        </p:spPr>
      </p:pic>
      <p:sp>
        <p:nvSpPr>
          <p:cNvPr id="8" name="Espace réservé du texte 7">
            <a:extLst>
              <a:ext uri="{FF2B5EF4-FFF2-40B4-BE49-F238E27FC236}">
                <a16:creationId xmlns:a16="http://schemas.microsoft.com/office/drawing/2014/main" id="{99D89894-D0E9-4EC0-9E26-DD5A1B2E5E57}"/>
              </a:ext>
            </a:extLst>
          </p:cNvPr>
          <p:cNvSpPr>
            <a:spLocks noGrp="1"/>
          </p:cNvSpPr>
          <p:nvPr>
            <p:ph type="body" sz="quarter" idx="10" hasCustomPrompt="1"/>
          </p:nvPr>
        </p:nvSpPr>
        <p:spPr>
          <a:xfrm>
            <a:off x="381000" y="2356384"/>
            <a:ext cx="4074896" cy="1484328"/>
          </a:xfrm>
          <a:prstGeom prst="rect">
            <a:avLst/>
          </a:prstGeom>
        </p:spPr>
        <p:txBody>
          <a:bodyPr anchor="ctr" anchorCtr="0">
            <a:noAutofit/>
          </a:bodyPr>
          <a:lstStyle>
            <a:lvl1pPr marL="0" indent="0" algn="ctr">
              <a:lnSpc>
                <a:spcPct val="90000"/>
              </a:lnSpc>
              <a:buNone/>
              <a:defRPr sz="3465" b="1">
                <a:latin typeface="+mn-lt"/>
              </a:defRPr>
            </a:lvl1pPr>
            <a:lvl2pPr marL="245635" indent="0">
              <a:buNone/>
              <a:defRPr>
                <a:latin typeface="+mn-lt"/>
              </a:defRPr>
            </a:lvl2pPr>
            <a:lvl3pPr marL="457387" indent="0">
              <a:buNone/>
              <a:defRPr>
                <a:latin typeface="+mn-lt"/>
              </a:defRPr>
            </a:lvl3pPr>
            <a:lvl4pPr marL="1829532" indent="0">
              <a:buNone/>
              <a:defRPr>
                <a:latin typeface="+mn-lt"/>
              </a:defRPr>
            </a:lvl4pPr>
            <a:lvl5pPr marL="2439371" indent="0">
              <a:buNone/>
              <a:defRPr>
                <a:latin typeface="+mn-lt"/>
              </a:defRPr>
            </a:lvl5pPr>
          </a:lstStyle>
          <a:p>
            <a:pPr lvl="0"/>
            <a:r>
              <a:rPr lang="da-DK" dirty="0"/>
              <a:t>Lorem ipsum</a:t>
            </a:r>
            <a:br>
              <a:rPr lang="da-DK" dirty="0"/>
            </a:br>
            <a:r>
              <a:rPr lang="da-DK" dirty="0"/>
              <a:t>dolor sit amet</a:t>
            </a:r>
            <a:endParaRPr lang="fr-FR" dirty="0"/>
          </a:p>
        </p:txBody>
      </p:sp>
      <p:sp>
        <p:nvSpPr>
          <p:cNvPr id="26" name="Espace réservé pour une image  11">
            <a:extLst>
              <a:ext uri="{FF2B5EF4-FFF2-40B4-BE49-F238E27FC236}">
                <a16:creationId xmlns:a16="http://schemas.microsoft.com/office/drawing/2014/main" id="{EBB2A290-80EC-4D41-AB7F-4A0708C532AB}"/>
              </a:ext>
            </a:extLst>
          </p:cNvPr>
          <p:cNvSpPr>
            <a:spLocks noGrp="1"/>
          </p:cNvSpPr>
          <p:nvPr>
            <p:ph type="pic" sz="quarter" idx="22" hasCustomPrompt="1"/>
          </p:nvPr>
        </p:nvSpPr>
        <p:spPr>
          <a:xfrm>
            <a:off x="4836898" y="0"/>
            <a:ext cx="7355103" cy="6858000"/>
          </a:xfrm>
          <a:prstGeom prst="rect">
            <a:avLst/>
          </a:prstGeom>
        </p:spPr>
        <p:txBody>
          <a:bodyPr/>
          <a:lstStyle>
            <a:lvl1pPr marL="0" indent="0">
              <a:buNone/>
              <a:defRPr/>
            </a:lvl1pPr>
          </a:lstStyle>
          <a:p>
            <a:r>
              <a:rPr lang="en-US" dirty="0"/>
              <a:t>Click icon to change the picture </a:t>
            </a:r>
            <a:endParaRPr lang="fr-FR" dirty="0"/>
          </a:p>
        </p:txBody>
      </p:sp>
      <p:sp>
        <p:nvSpPr>
          <p:cNvPr id="9" name="Rectangle 8">
            <a:extLst>
              <a:ext uri="{FF2B5EF4-FFF2-40B4-BE49-F238E27FC236}">
                <a16:creationId xmlns:a16="http://schemas.microsoft.com/office/drawing/2014/main" id="{12D7918B-95F6-461E-8D78-0189AACAD879}"/>
              </a:ext>
            </a:extLst>
          </p:cNvPr>
          <p:cNvSpPr/>
          <p:nvPr/>
        </p:nvSpPr>
        <p:spPr>
          <a:xfrm>
            <a:off x="383117" y="371833"/>
            <a:ext cx="4074896" cy="5155196"/>
          </a:xfrm>
          <a:prstGeom prst="rect">
            <a:avLst/>
          </a:prstGeom>
          <a:noFill/>
          <a:ln w="5080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399"/>
          </a:p>
        </p:txBody>
      </p:sp>
    </p:spTree>
    <p:extLst>
      <p:ext uri="{BB962C8B-B14F-4D97-AF65-F5344CB8AC3E}">
        <p14:creationId xmlns:p14="http://schemas.microsoft.com/office/powerpoint/2010/main" val="3064830306"/>
      </p:ext>
    </p:extLst>
  </p:cSld>
  <p:clrMapOvr>
    <a:masterClrMapping/>
  </p:clrMapOvr>
  <p:transition>
    <p:fade/>
  </p:transition>
  <p:hf hdr="0"/>
  <p:extLst>
    <p:ext uri="{DCECCB84-F9BA-43D5-87BE-67443E8EF086}">
      <p15:sldGuideLst xmlns:p15="http://schemas.microsoft.com/office/powerpoint/2012/main">
        <p15:guide id="1" pos="5579">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ULL SCREEN">
    <p:bg>
      <p:bgPr>
        <a:solidFill>
          <a:schemeClr val="accent1"/>
        </a:solidFill>
        <a:effectLst/>
      </p:bgPr>
    </p:bg>
    <p:spTree>
      <p:nvGrpSpPr>
        <p:cNvPr id="1" name=""/>
        <p:cNvGrpSpPr/>
        <p:nvPr/>
      </p:nvGrpSpPr>
      <p:grpSpPr>
        <a:xfrm>
          <a:off x="0" y="0"/>
          <a:ext cx="0" cy="0"/>
          <a:chOff x="0" y="0"/>
          <a:chExt cx="0" cy="0"/>
        </a:xfrm>
      </p:grpSpPr>
      <p:sp>
        <p:nvSpPr>
          <p:cNvPr id="12" name="Espace réservé du texte 7">
            <a:extLst>
              <a:ext uri="{FF2B5EF4-FFF2-40B4-BE49-F238E27FC236}">
                <a16:creationId xmlns:a16="http://schemas.microsoft.com/office/drawing/2014/main" id="{9590BB62-E3E4-4D8C-8274-162D53D5B76F}"/>
              </a:ext>
            </a:extLst>
          </p:cNvPr>
          <p:cNvSpPr>
            <a:spLocks noGrp="1"/>
          </p:cNvSpPr>
          <p:nvPr>
            <p:ph type="body" sz="quarter" idx="10" hasCustomPrompt="1"/>
          </p:nvPr>
        </p:nvSpPr>
        <p:spPr>
          <a:xfrm>
            <a:off x="871869" y="1918808"/>
            <a:ext cx="10448264" cy="787665"/>
          </a:xfrm>
          <a:prstGeom prst="rect">
            <a:avLst/>
          </a:prstGeom>
        </p:spPr>
        <p:txBody>
          <a:bodyPr wrap="square" lIns="0" tIns="0" rIns="0" bIns="0" anchor="ctr" anchorCtr="0">
            <a:noAutofit/>
          </a:bodyPr>
          <a:lstStyle>
            <a:lvl1pPr marL="0" indent="0" algn="ctr">
              <a:lnSpc>
                <a:spcPct val="90000"/>
              </a:lnSpc>
              <a:buNone/>
              <a:defRPr sz="4799" b="1">
                <a:solidFill>
                  <a:schemeClr val="bg1"/>
                </a:solidFill>
                <a:latin typeface="+mj-lt"/>
              </a:defRPr>
            </a:lvl1pPr>
            <a:lvl2pPr marL="245635" indent="0">
              <a:buNone/>
              <a:defRPr>
                <a:latin typeface="+mn-lt"/>
              </a:defRPr>
            </a:lvl2pPr>
            <a:lvl3pPr marL="457387" indent="0">
              <a:buNone/>
              <a:defRPr>
                <a:latin typeface="+mn-lt"/>
              </a:defRPr>
            </a:lvl3pPr>
            <a:lvl4pPr marL="1829532" indent="0">
              <a:buNone/>
              <a:defRPr>
                <a:latin typeface="+mn-lt"/>
              </a:defRPr>
            </a:lvl4pPr>
            <a:lvl5pPr marL="2439371" indent="0">
              <a:buNone/>
              <a:defRPr>
                <a:latin typeface="+mn-lt"/>
              </a:defRPr>
            </a:lvl5pPr>
          </a:lstStyle>
          <a:p>
            <a:pPr lvl="0"/>
            <a:r>
              <a:rPr lang="fr-FR" dirty="0"/>
              <a:t>Lorem</a:t>
            </a:r>
          </a:p>
        </p:txBody>
      </p:sp>
      <p:sp>
        <p:nvSpPr>
          <p:cNvPr id="13" name="Espace réservé du texte 7">
            <a:extLst>
              <a:ext uri="{FF2B5EF4-FFF2-40B4-BE49-F238E27FC236}">
                <a16:creationId xmlns:a16="http://schemas.microsoft.com/office/drawing/2014/main" id="{000445AC-A451-4D20-B4D4-455E6F300538}"/>
              </a:ext>
            </a:extLst>
          </p:cNvPr>
          <p:cNvSpPr>
            <a:spLocks noGrp="1"/>
          </p:cNvSpPr>
          <p:nvPr>
            <p:ph type="body" sz="quarter" idx="11" hasCustomPrompt="1"/>
          </p:nvPr>
        </p:nvSpPr>
        <p:spPr>
          <a:xfrm>
            <a:off x="872760" y="2610509"/>
            <a:ext cx="10446483" cy="1329184"/>
          </a:xfrm>
          <a:prstGeom prst="rect">
            <a:avLst/>
          </a:prstGeom>
        </p:spPr>
        <p:txBody>
          <a:bodyPr wrap="square" lIns="0" tIns="0" rIns="0" bIns="0" anchor="t" anchorCtr="0">
            <a:spAutoFit/>
          </a:bodyPr>
          <a:lstStyle>
            <a:lvl1pPr marL="0" indent="0" algn="ctr">
              <a:lnSpc>
                <a:spcPct val="90000"/>
              </a:lnSpc>
              <a:spcBef>
                <a:spcPts val="0"/>
              </a:spcBef>
              <a:buNone/>
              <a:defRPr sz="4799" b="0" spc="-67" baseline="0">
                <a:solidFill>
                  <a:schemeClr val="bg1"/>
                </a:solidFill>
                <a:latin typeface="+mn-lt"/>
              </a:defRPr>
            </a:lvl1pPr>
            <a:lvl2pPr marL="245635" indent="0">
              <a:buNone/>
              <a:defRPr>
                <a:latin typeface="+mn-lt"/>
              </a:defRPr>
            </a:lvl2pPr>
            <a:lvl3pPr marL="457387" indent="0">
              <a:buNone/>
              <a:defRPr>
                <a:latin typeface="+mn-lt"/>
              </a:defRPr>
            </a:lvl3pPr>
            <a:lvl4pPr marL="1829532" indent="0">
              <a:buNone/>
              <a:defRPr>
                <a:latin typeface="+mn-lt"/>
              </a:defRPr>
            </a:lvl4pPr>
            <a:lvl5pPr marL="2439371" indent="0">
              <a:buNone/>
              <a:defRPr>
                <a:latin typeface="+mn-lt"/>
              </a:defRPr>
            </a:lvl5pPr>
          </a:lstStyle>
          <a:p>
            <a:pPr lvl="0"/>
            <a:r>
              <a:rPr lang="fr-FR" dirty="0"/>
              <a:t>Suspendisse </a:t>
            </a:r>
            <a:r>
              <a:rPr lang="fr-FR" dirty="0" err="1"/>
              <a:t>fermentum</a:t>
            </a:r>
            <a:r>
              <a:rPr lang="fr-FR" dirty="0"/>
              <a:t> </a:t>
            </a:r>
            <a:r>
              <a:rPr lang="fr-FR" dirty="0" err="1"/>
              <a:t>dui</a:t>
            </a:r>
            <a:r>
              <a:rPr lang="fr-FR" dirty="0"/>
              <a:t> ipsum,</a:t>
            </a:r>
            <a:br>
              <a:rPr lang="fr-FR" dirty="0"/>
            </a:br>
            <a:r>
              <a:rPr lang="fr-FR" dirty="0" err="1"/>
              <a:t>vel</a:t>
            </a:r>
            <a:r>
              <a:rPr lang="fr-FR" dirty="0"/>
              <a:t> </a:t>
            </a:r>
            <a:r>
              <a:rPr lang="fr-FR" dirty="0" err="1"/>
              <a:t>tempus</a:t>
            </a:r>
            <a:r>
              <a:rPr lang="fr-FR" dirty="0"/>
              <a:t> </a:t>
            </a:r>
            <a:r>
              <a:rPr lang="fr-FR" dirty="0" err="1"/>
              <a:t>tellus</a:t>
            </a:r>
            <a:r>
              <a:rPr lang="fr-FR" dirty="0"/>
              <a:t> </a:t>
            </a:r>
            <a:r>
              <a:rPr lang="fr-FR" dirty="0" err="1"/>
              <a:t>sagittis</a:t>
            </a:r>
            <a:r>
              <a:rPr lang="fr-FR" dirty="0"/>
              <a:t> non</a:t>
            </a:r>
          </a:p>
        </p:txBody>
      </p:sp>
      <p:cxnSp>
        <p:nvCxnSpPr>
          <p:cNvPr id="20" name="Connecteur droit 19">
            <a:extLst>
              <a:ext uri="{FF2B5EF4-FFF2-40B4-BE49-F238E27FC236}">
                <a16:creationId xmlns:a16="http://schemas.microsoft.com/office/drawing/2014/main" id="{68E7788A-0113-40BF-8A1B-6D5D21A059E8}"/>
              </a:ext>
            </a:extLst>
          </p:cNvPr>
          <p:cNvCxnSpPr>
            <a:cxnSpLocks/>
          </p:cNvCxnSpPr>
          <p:nvPr/>
        </p:nvCxnSpPr>
        <p:spPr>
          <a:xfrm>
            <a:off x="675979" y="6347595"/>
            <a:ext cx="0" cy="18460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234F41C3-3665-4CBE-83EB-C63EFB245D7E}"/>
              </a:ext>
            </a:extLst>
          </p:cNvPr>
          <p:cNvSpPr txBox="1"/>
          <p:nvPr/>
        </p:nvSpPr>
        <p:spPr>
          <a:xfrm>
            <a:off x="383117" y="6549567"/>
            <a:ext cx="9476499" cy="143565"/>
          </a:xfrm>
          <a:prstGeom prst="rect">
            <a:avLst/>
          </a:prstGeom>
          <a:noFill/>
        </p:spPr>
        <p:txBody>
          <a:bodyPr wrap="square" lIns="0" tIns="0" rIns="0" bIns="0">
            <a:spAutoFit/>
          </a:bodyPr>
          <a:lstStyle/>
          <a:p>
            <a:pPr algn="l"/>
            <a:r>
              <a:rPr lang="en-US" sz="933" b="0" i="0" u="none" strike="noStrike" baseline="0" dirty="0">
                <a:solidFill>
                  <a:schemeClr val="bg1"/>
                </a:solidFill>
                <a:latin typeface="+mn-lt"/>
              </a:rPr>
              <a:t>This document and the information therein are the property of Safran. They must not be copied or communicated to a third party without the prior written authorization of Safran</a:t>
            </a:r>
            <a:endParaRPr lang="fr-FR" sz="2133" dirty="0">
              <a:solidFill>
                <a:schemeClr val="bg1"/>
              </a:solidFill>
              <a:latin typeface="+mn-lt"/>
            </a:endParaRPr>
          </a:p>
        </p:txBody>
      </p:sp>
      <p:sp>
        <p:nvSpPr>
          <p:cNvPr id="23" name="Espace réservé du numéro de diapositive 13">
            <a:extLst>
              <a:ext uri="{FF2B5EF4-FFF2-40B4-BE49-F238E27FC236}">
                <a16:creationId xmlns:a16="http://schemas.microsoft.com/office/drawing/2014/main" id="{B2A08755-C794-4F4B-90FB-C319F4EB5070}"/>
              </a:ext>
            </a:extLst>
          </p:cNvPr>
          <p:cNvSpPr txBox="1">
            <a:spLocks/>
          </p:cNvSpPr>
          <p:nvPr/>
        </p:nvSpPr>
        <p:spPr>
          <a:xfrm>
            <a:off x="400013" y="6357171"/>
            <a:ext cx="251672" cy="164212"/>
          </a:xfrm>
          <a:prstGeom prst="rect">
            <a:avLst/>
          </a:prstGeom>
        </p:spPr>
        <p:txBody>
          <a:bodyPr vert="horz" wrap="none" lIns="0" tIns="0" rIns="0" bIns="0" rtlCol="0" anchor="ctr">
            <a:spAutoFit/>
          </a:bodyPr>
          <a:lstStyle>
            <a:defPPr>
              <a:defRPr lang="fr-FR"/>
            </a:defPPr>
            <a:lvl1pPr marL="0" algn="l" defTabSz="914400" rtl="0" eaLnBrk="1" latinLnBrk="0" hangingPunct="1">
              <a:defRPr sz="900" b="1" kern="1200">
                <a:solidFill>
                  <a:schemeClr val="tx2"/>
                </a:solidFill>
                <a:latin typeface="Segoe UI" panose="020B050204020402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85CA73-2D89-4D6A-A923-B574D1DA086D}" type="slidenum">
              <a:rPr lang="fr-FR" sz="1067" smtClean="0">
                <a:solidFill>
                  <a:schemeClr val="bg1"/>
                </a:solidFill>
              </a:rPr>
              <a:pPr/>
              <a:t>‹N°›</a:t>
            </a:fld>
            <a:endParaRPr lang="fr-FR" sz="1067" dirty="0">
              <a:solidFill>
                <a:schemeClr val="bg1"/>
              </a:solidFill>
            </a:endParaRPr>
          </a:p>
        </p:txBody>
      </p:sp>
      <p:sp>
        <p:nvSpPr>
          <p:cNvPr id="11" name="Espace réservé du pied de page 4">
            <a:extLst>
              <a:ext uri="{FF2B5EF4-FFF2-40B4-BE49-F238E27FC236}">
                <a16:creationId xmlns:a16="http://schemas.microsoft.com/office/drawing/2014/main" id="{6AAFD2D4-64A8-0312-C447-C814DFB0D2AB}"/>
              </a:ext>
            </a:extLst>
          </p:cNvPr>
          <p:cNvSpPr>
            <a:spLocks noGrp="1"/>
          </p:cNvSpPr>
          <p:nvPr>
            <p:ph type="ftr" sz="quarter" idx="3"/>
          </p:nvPr>
        </p:nvSpPr>
        <p:spPr>
          <a:xfrm>
            <a:off x="675978" y="6356516"/>
            <a:ext cx="8944271" cy="172501"/>
          </a:xfrm>
          <a:prstGeom prst="rect">
            <a:avLst/>
          </a:prstGeom>
        </p:spPr>
        <p:txBody>
          <a:bodyPr vert="horz" lIns="91440" tIns="45720" rIns="91440" bIns="45720" rtlCol="0" anchor="ctr"/>
          <a:lstStyle>
            <a:lvl1pPr algn="l">
              <a:defRPr sz="1067">
                <a:solidFill>
                  <a:schemeClr val="bg1"/>
                </a:solidFill>
              </a:defRPr>
            </a:lvl1pPr>
          </a:lstStyle>
          <a:p>
            <a:pPr algn="l"/>
            <a:r>
              <a:rPr lang="fr-FR"/>
              <a:t>Safran/DRTI/CTO/PSO-G</a:t>
            </a:r>
            <a:endParaRPr lang="fr-FR" dirty="0"/>
          </a:p>
        </p:txBody>
      </p:sp>
      <p:pic>
        <p:nvPicPr>
          <p:cNvPr id="8" name="Graphique 4">
            <a:extLst>
              <a:ext uri="{FF2B5EF4-FFF2-40B4-BE49-F238E27FC236}">
                <a16:creationId xmlns:a16="http://schemas.microsoft.com/office/drawing/2014/main" id="{377EA998-C783-46B4-8BD4-7807D686D2D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86502" y="6443559"/>
            <a:ext cx="1265481" cy="265104"/>
          </a:xfrm>
          <a:prstGeom prst="rect">
            <a:avLst/>
          </a:prstGeom>
          <a:solidFill>
            <a:schemeClr val="accent1"/>
          </a:solidFill>
        </p:spPr>
      </p:pic>
      <p:sp>
        <p:nvSpPr>
          <p:cNvPr id="2" name="Rectangle 1"/>
          <p:cNvSpPr/>
          <p:nvPr userDrawn="1"/>
        </p:nvSpPr>
        <p:spPr>
          <a:xfrm>
            <a:off x="400014" y="644691"/>
            <a:ext cx="1759549" cy="76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1374885218"/>
      </p:ext>
    </p:extLst>
  </p:cSld>
  <p:clrMapOvr>
    <a:masterClrMapping/>
  </p:clrMapOvr>
  <p:transition>
    <p:fade/>
  </p:transition>
  <p:hf hdr="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CHAPTER">
    <p:bg>
      <p:bgPr>
        <a:solidFill>
          <a:schemeClr val="bg1"/>
        </a:solidFill>
        <a:effectLst/>
      </p:bgPr>
    </p:bg>
    <p:spTree>
      <p:nvGrpSpPr>
        <p:cNvPr id="1" name=""/>
        <p:cNvGrpSpPr/>
        <p:nvPr/>
      </p:nvGrpSpPr>
      <p:grpSpPr>
        <a:xfrm>
          <a:off x="0" y="0"/>
          <a:ext cx="0" cy="0"/>
          <a:chOff x="0" y="0"/>
          <a:chExt cx="0" cy="0"/>
        </a:xfrm>
      </p:grpSpPr>
      <p:sp>
        <p:nvSpPr>
          <p:cNvPr id="26" name="Espace réservé pour une image  11">
            <a:extLst>
              <a:ext uri="{FF2B5EF4-FFF2-40B4-BE49-F238E27FC236}">
                <a16:creationId xmlns:a16="http://schemas.microsoft.com/office/drawing/2014/main" id="{EBB2A290-80EC-4D41-AB7F-4A0708C532AB}"/>
              </a:ext>
            </a:extLst>
          </p:cNvPr>
          <p:cNvSpPr>
            <a:spLocks noGrp="1"/>
          </p:cNvSpPr>
          <p:nvPr>
            <p:ph type="pic" sz="quarter" idx="22"/>
          </p:nvPr>
        </p:nvSpPr>
        <p:spPr>
          <a:xfrm>
            <a:off x="2" y="0"/>
            <a:ext cx="4868189" cy="6858000"/>
          </a:xfrm>
          <a:prstGeom prst="rect">
            <a:avLst/>
          </a:prstGeom>
        </p:spPr>
        <p:txBody>
          <a:bodyPr/>
          <a:lstStyle>
            <a:lvl1pPr marL="0" indent="0">
              <a:buNone/>
              <a:defRPr/>
            </a:lvl1pPr>
          </a:lstStyle>
          <a:p>
            <a:r>
              <a:rPr lang="fr-FR"/>
              <a:t>Cliquez sur l'icône pour ajouter une image</a:t>
            </a:r>
          </a:p>
        </p:txBody>
      </p:sp>
      <p:sp>
        <p:nvSpPr>
          <p:cNvPr id="8" name="Espace réservé du texte 7">
            <a:extLst>
              <a:ext uri="{FF2B5EF4-FFF2-40B4-BE49-F238E27FC236}">
                <a16:creationId xmlns:a16="http://schemas.microsoft.com/office/drawing/2014/main" id="{99D89894-D0E9-4EC0-9E26-DD5A1B2E5E57}"/>
              </a:ext>
            </a:extLst>
          </p:cNvPr>
          <p:cNvSpPr>
            <a:spLocks noGrp="1"/>
          </p:cNvSpPr>
          <p:nvPr>
            <p:ph type="body" sz="quarter" idx="10" hasCustomPrompt="1"/>
          </p:nvPr>
        </p:nvSpPr>
        <p:spPr>
          <a:xfrm>
            <a:off x="5472875" y="2356383"/>
            <a:ext cx="4479180" cy="2257115"/>
          </a:xfrm>
          <a:prstGeom prst="rect">
            <a:avLst/>
          </a:prstGeom>
        </p:spPr>
        <p:txBody>
          <a:bodyPr lIns="0" anchor="ctr" anchorCtr="0">
            <a:noAutofit/>
          </a:bodyPr>
          <a:lstStyle>
            <a:lvl1pPr marL="0" indent="0" algn="l">
              <a:lnSpc>
                <a:spcPct val="90000"/>
              </a:lnSpc>
              <a:spcBef>
                <a:spcPts val="0"/>
              </a:spcBef>
              <a:buNone/>
              <a:defRPr sz="3465" b="1">
                <a:solidFill>
                  <a:schemeClr val="accent4"/>
                </a:solidFill>
                <a:latin typeface="+mj-lt"/>
              </a:defRPr>
            </a:lvl1pPr>
            <a:lvl2pPr marL="245635" indent="0">
              <a:buNone/>
              <a:defRPr>
                <a:latin typeface="+mn-lt"/>
              </a:defRPr>
            </a:lvl2pPr>
            <a:lvl3pPr marL="457387" indent="0">
              <a:buNone/>
              <a:defRPr>
                <a:latin typeface="+mn-lt"/>
              </a:defRPr>
            </a:lvl3pPr>
            <a:lvl4pPr marL="1829532" indent="0">
              <a:buNone/>
              <a:defRPr>
                <a:latin typeface="+mn-lt"/>
              </a:defRPr>
            </a:lvl4pPr>
            <a:lvl5pPr marL="2439371" indent="0">
              <a:buNone/>
              <a:defRPr>
                <a:latin typeface="+mn-lt"/>
              </a:defRPr>
            </a:lvl5pPr>
          </a:lstStyle>
          <a:p>
            <a:pPr lvl="0"/>
            <a:r>
              <a:rPr lang="da-DK" dirty="0"/>
              <a:t>Lorem ipsum</a:t>
            </a:r>
            <a:br>
              <a:rPr lang="da-DK" dirty="0"/>
            </a:br>
            <a:r>
              <a:rPr lang="da-DK" dirty="0"/>
              <a:t>dolor sit amet</a:t>
            </a:r>
            <a:endParaRPr lang="fr-FR" dirty="0"/>
          </a:p>
        </p:txBody>
      </p:sp>
      <p:grpSp>
        <p:nvGrpSpPr>
          <p:cNvPr id="7" name="Groupe 6">
            <a:extLst>
              <a:ext uri="{FF2B5EF4-FFF2-40B4-BE49-F238E27FC236}">
                <a16:creationId xmlns:a16="http://schemas.microsoft.com/office/drawing/2014/main" id="{74B52402-2172-43E2-85AB-A27808DD5AA2}"/>
              </a:ext>
            </a:extLst>
          </p:cNvPr>
          <p:cNvGrpSpPr/>
          <p:nvPr/>
        </p:nvGrpSpPr>
        <p:grpSpPr>
          <a:xfrm>
            <a:off x="5472876" y="4820988"/>
            <a:ext cx="1327481" cy="95981"/>
            <a:chOff x="479376" y="980728"/>
            <a:chExt cx="995611" cy="72008"/>
          </a:xfrm>
        </p:grpSpPr>
        <p:cxnSp>
          <p:nvCxnSpPr>
            <p:cNvPr id="10" name="Connecteur droit 9">
              <a:extLst>
                <a:ext uri="{FF2B5EF4-FFF2-40B4-BE49-F238E27FC236}">
                  <a16:creationId xmlns:a16="http://schemas.microsoft.com/office/drawing/2014/main" id="{E5F475E0-73FC-4EF3-B38B-1BC72D4B02D3}"/>
                </a:ext>
              </a:extLst>
            </p:cNvPr>
            <p:cNvCxnSpPr>
              <a:cxnSpLocks/>
            </p:cNvCxnSpPr>
            <p:nvPr userDrawn="1"/>
          </p:nvCxnSpPr>
          <p:spPr>
            <a:xfrm>
              <a:off x="479376" y="1047118"/>
              <a:ext cx="995611" cy="0"/>
            </a:xfrm>
            <a:prstGeom prst="line">
              <a:avLst/>
            </a:prstGeom>
            <a:noFill/>
            <a:ln w="12700" cap="flat" cmpd="sng" algn="ctr">
              <a:solidFill>
                <a:schemeClr val="accent2"/>
              </a:solidFill>
              <a:prstDash val="solid"/>
              <a:miter lim="800000"/>
            </a:ln>
            <a:effectLst/>
          </p:spPr>
        </p:cxnSp>
        <p:sp>
          <p:nvSpPr>
            <p:cNvPr id="11" name="Rectangle 10">
              <a:extLst>
                <a:ext uri="{FF2B5EF4-FFF2-40B4-BE49-F238E27FC236}">
                  <a16:creationId xmlns:a16="http://schemas.microsoft.com/office/drawing/2014/main" id="{9E0C7703-EEE6-4894-8E05-3C55D8780320}"/>
                </a:ext>
              </a:extLst>
            </p:cNvPr>
            <p:cNvSpPr/>
            <p:nvPr userDrawn="1"/>
          </p:nvSpPr>
          <p:spPr>
            <a:xfrm>
              <a:off x="479376" y="980728"/>
              <a:ext cx="504056" cy="72008"/>
            </a:xfrm>
            <a:prstGeom prst="rect">
              <a:avLst/>
            </a:prstGeom>
            <a:gradFill>
              <a:gsLst>
                <a:gs pos="0">
                  <a:schemeClr val="accent1"/>
                </a:gs>
                <a:gs pos="100000">
                  <a:schemeClr val="accent2"/>
                </a:gs>
              </a:gsLst>
              <a:lin ang="0" scaled="0"/>
            </a:gradFill>
            <a:ln w="12700" cap="flat" cmpd="sng" algn="ctr">
              <a:noFill/>
              <a:prstDash val="solid"/>
              <a:miter lim="800000"/>
            </a:ln>
            <a:effectLst/>
          </p:spPr>
          <p:txBody>
            <a:bodyPr rtlCol="0" anchor="ctr"/>
            <a:lstStyle/>
            <a:p>
              <a:pPr marL="0" marR="0" lvl="0" indent="0" algn="ctr" defTabSz="1218804" eaLnBrk="1" fontAlgn="auto" latinLnBrk="0" hangingPunct="1">
                <a:lnSpc>
                  <a:spcPct val="90000"/>
                </a:lnSpc>
                <a:spcBef>
                  <a:spcPts val="0"/>
                </a:spcBef>
                <a:spcAft>
                  <a:spcPts val="0"/>
                </a:spcAft>
                <a:buClrTx/>
                <a:buSzTx/>
                <a:buFontTx/>
                <a:buNone/>
                <a:tabLst/>
                <a:defRPr/>
              </a:pPr>
              <a:endParaRPr kumimoji="0" lang="fr-FR" sz="2399" b="0" i="0" u="none" strike="noStrike" kern="0" cap="none" spc="0" normalizeH="0" baseline="0" noProof="0">
                <a:ln>
                  <a:noFill/>
                </a:ln>
                <a:solidFill>
                  <a:srgbClr val="FFFFFF"/>
                </a:solidFill>
                <a:effectLst/>
                <a:uLnTx/>
                <a:uFillTx/>
                <a:latin typeface="Segoe UI"/>
                <a:ea typeface="+mn-ea"/>
                <a:cs typeface="+mn-cs"/>
              </a:endParaRPr>
            </a:p>
          </p:txBody>
        </p:sp>
      </p:grpSp>
      <p:sp>
        <p:nvSpPr>
          <p:cNvPr id="13" name="Espace réservé du texte 3">
            <a:extLst>
              <a:ext uri="{FF2B5EF4-FFF2-40B4-BE49-F238E27FC236}">
                <a16:creationId xmlns:a16="http://schemas.microsoft.com/office/drawing/2014/main" id="{D575B653-E75E-4D6F-B409-9D8F0B51435D}"/>
              </a:ext>
            </a:extLst>
          </p:cNvPr>
          <p:cNvSpPr>
            <a:spLocks noGrp="1"/>
          </p:cNvSpPr>
          <p:nvPr>
            <p:ph type="body" sz="quarter" idx="13" hasCustomPrompt="1"/>
          </p:nvPr>
        </p:nvSpPr>
        <p:spPr>
          <a:xfrm>
            <a:off x="5472874" y="1563149"/>
            <a:ext cx="4479181" cy="681356"/>
          </a:xfrm>
          <a:prstGeom prst="rect">
            <a:avLst/>
          </a:prstGeom>
        </p:spPr>
        <p:txBody>
          <a:bodyPr lIns="0" anchor="b" anchorCtr="0"/>
          <a:lstStyle>
            <a:lvl1pPr marL="0" indent="0" algn="l">
              <a:buNone/>
              <a:defRPr sz="2665">
                <a:solidFill>
                  <a:schemeClr val="accent1"/>
                </a:solidFill>
              </a:defRPr>
            </a:lvl1pPr>
            <a:lvl2pPr marL="245635" indent="0" algn="ctr">
              <a:buNone/>
              <a:defRPr>
                <a:solidFill>
                  <a:schemeClr val="tx1"/>
                </a:solidFill>
              </a:defRPr>
            </a:lvl2pPr>
            <a:lvl3pPr marL="457387" indent="0" algn="ctr">
              <a:buNone/>
              <a:defRPr>
                <a:solidFill>
                  <a:schemeClr val="tx1"/>
                </a:solidFill>
              </a:defRPr>
            </a:lvl3pPr>
            <a:lvl4pPr marL="1829532" indent="0" algn="ctr">
              <a:buNone/>
              <a:defRPr>
                <a:solidFill>
                  <a:schemeClr val="tx1"/>
                </a:solidFill>
              </a:defRPr>
            </a:lvl4pPr>
            <a:lvl5pPr marL="2439371" indent="0" algn="ctr">
              <a:buNone/>
              <a:defRPr>
                <a:solidFill>
                  <a:schemeClr val="tx1"/>
                </a:solidFill>
              </a:defRPr>
            </a:lvl5pPr>
          </a:lstStyle>
          <a:p>
            <a:pPr lvl="0"/>
            <a:r>
              <a:rPr lang="fr-FR" err="1"/>
              <a:t>Chapter</a:t>
            </a:r>
            <a:r>
              <a:rPr lang="fr-FR"/>
              <a:t> 01</a:t>
            </a:r>
          </a:p>
        </p:txBody>
      </p:sp>
      <p:pic>
        <p:nvPicPr>
          <p:cNvPr id="12" name="Image 11"/>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gray">
          <a:xfrm>
            <a:off x="10726670" y="6410743"/>
            <a:ext cx="1392077" cy="556659"/>
          </a:xfrm>
          <a:prstGeom prst="rect">
            <a:avLst/>
          </a:prstGeom>
        </p:spPr>
      </p:pic>
    </p:spTree>
    <p:extLst>
      <p:ext uri="{BB962C8B-B14F-4D97-AF65-F5344CB8AC3E}">
        <p14:creationId xmlns:p14="http://schemas.microsoft.com/office/powerpoint/2010/main" val="1019445063"/>
      </p:ext>
    </p:extLst>
  </p:cSld>
  <p:clrMapOvr>
    <a:masterClrMapping/>
  </p:clrMapOvr>
  <p:transition>
    <p:fade/>
  </p:transition>
  <p:hf hdr="0"/>
  <p:extLst>
    <p:ext uri="{DCECCB84-F9BA-43D5-87BE-67443E8EF086}">
      <p15:sldGuideLst xmlns:p15="http://schemas.microsoft.com/office/powerpoint/2012/main">
        <p15:guide id="1" pos="557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AGENDA">
    <p:bg>
      <p:bgPr>
        <a:solidFill>
          <a:schemeClr val="bg1"/>
        </a:solidFill>
        <a:effectLst/>
      </p:bgPr>
    </p:bg>
    <p:spTree>
      <p:nvGrpSpPr>
        <p:cNvPr id="1" name=""/>
        <p:cNvGrpSpPr/>
        <p:nvPr/>
      </p:nvGrpSpPr>
      <p:grpSpPr>
        <a:xfrm>
          <a:off x="0" y="0"/>
          <a:ext cx="0" cy="0"/>
          <a:chOff x="0" y="0"/>
          <a:chExt cx="0" cy="0"/>
        </a:xfrm>
      </p:grpSpPr>
      <p:sp>
        <p:nvSpPr>
          <p:cNvPr id="6" name="Espace réservé du texte 12">
            <a:extLst>
              <a:ext uri="{FF2B5EF4-FFF2-40B4-BE49-F238E27FC236}">
                <a16:creationId xmlns:a16="http://schemas.microsoft.com/office/drawing/2014/main" id="{7EBF2E1D-D492-4B49-A512-C63AC80F85F8}"/>
              </a:ext>
            </a:extLst>
          </p:cNvPr>
          <p:cNvSpPr>
            <a:spLocks noGrp="1"/>
          </p:cNvSpPr>
          <p:nvPr>
            <p:ph type="body" sz="quarter" idx="16" hasCustomPrompt="1"/>
          </p:nvPr>
        </p:nvSpPr>
        <p:spPr>
          <a:xfrm>
            <a:off x="2153921" y="1913909"/>
            <a:ext cx="440508" cy="263496"/>
          </a:xfrm>
          <a:prstGeom prst="rect">
            <a:avLst/>
          </a:prstGeom>
        </p:spPr>
        <p:txBody>
          <a:bodyPr wrap="square" lIns="0" tIns="0" rIns="0" bIns="0" anchor="t" anchorCtr="0">
            <a:spAutoFit/>
          </a:bodyPr>
          <a:lstStyle>
            <a:lvl1pPr marL="0" indent="0" algn="l" defTabSz="1219692" rtl="0" eaLnBrk="1" latinLnBrk="0" hangingPunct="1">
              <a:lnSpc>
                <a:spcPct val="70000"/>
              </a:lnSpc>
              <a:spcBef>
                <a:spcPts val="0"/>
              </a:spcBef>
              <a:buClr>
                <a:schemeClr val="accent1"/>
              </a:buClr>
              <a:buFont typeface="Wingdings" pitchFamily="2" charset="2"/>
              <a:buNone/>
              <a:defRPr lang="en-GB" sz="2399" b="0" i="0" kern="1200" baseline="0" noProof="0" dirty="0">
                <a:gradFill>
                  <a:gsLst>
                    <a:gs pos="0">
                      <a:schemeClr val="accent1"/>
                    </a:gs>
                    <a:gs pos="100000">
                      <a:schemeClr val="tx1"/>
                    </a:gs>
                  </a:gsLst>
                  <a:lin ang="5400000" scaled="1"/>
                </a:gradFill>
                <a:latin typeface="+mn-lt"/>
                <a:ea typeface="+mn-ea"/>
                <a:cs typeface="Arial" pitchFamily="34" charset="0"/>
              </a:defRPr>
            </a:lvl1pPr>
          </a:lstStyle>
          <a:p>
            <a:r>
              <a:rPr lang="en-GB" noProof="0" dirty="0"/>
              <a:t>|</a:t>
            </a:r>
          </a:p>
        </p:txBody>
      </p:sp>
      <p:sp>
        <p:nvSpPr>
          <p:cNvPr id="10" name="Espace réservé du texte 18">
            <a:extLst>
              <a:ext uri="{FF2B5EF4-FFF2-40B4-BE49-F238E27FC236}">
                <a16:creationId xmlns:a16="http://schemas.microsoft.com/office/drawing/2014/main" id="{2E95906C-5CA5-4BA3-A292-15C1688840E1}"/>
              </a:ext>
            </a:extLst>
          </p:cNvPr>
          <p:cNvSpPr>
            <a:spLocks noGrp="1"/>
          </p:cNvSpPr>
          <p:nvPr>
            <p:ph type="body" sz="quarter" idx="21" hasCustomPrompt="1"/>
          </p:nvPr>
        </p:nvSpPr>
        <p:spPr>
          <a:xfrm>
            <a:off x="2003545" y="2222199"/>
            <a:ext cx="3908308" cy="249221"/>
          </a:xfrm>
          <a:prstGeom prst="rect">
            <a:avLst/>
          </a:prstGeom>
        </p:spPr>
        <p:txBody>
          <a:bodyPr wrap="square" lIns="0" tIns="0" rIns="0" bIns="0" anchor="t" anchorCtr="0">
            <a:spAutoFit/>
          </a:bodyPr>
          <a:lstStyle>
            <a:lvl1pPr marL="0" indent="0" algn="l">
              <a:lnSpc>
                <a:spcPct val="90000"/>
              </a:lnSpc>
              <a:spcBef>
                <a:spcPts val="0"/>
              </a:spcBef>
              <a:buFont typeface="Arial" panose="020B0604020202020204" pitchFamily="34" charset="0"/>
              <a:buNone/>
              <a:tabLst/>
              <a:defRPr sz="1800" b="1" cap="none" baseline="0">
                <a:solidFill>
                  <a:schemeClr val="tx2"/>
                </a:solidFill>
              </a:defRPr>
            </a:lvl1pPr>
            <a:lvl2pPr marL="0" indent="0">
              <a:lnSpc>
                <a:spcPct val="90000"/>
              </a:lnSpc>
              <a:spcBef>
                <a:spcPts val="0"/>
              </a:spcBef>
              <a:buFont typeface="Arial" panose="020B0604020202020204" pitchFamily="34" charset="0"/>
              <a:buNone/>
              <a:tabLst/>
              <a:defRPr sz="1400" b="0" cap="none">
                <a:solidFill>
                  <a:schemeClr val="accent1"/>
                </a:solidFill>
              </a:defRPr>
            </a:lvl2pPr>
            <a:lvl3pPr marL="0" indent="0">
              <a:buNone/>
              <a:tabLst/>
              <a:defRPr sz="2000" b="1" cap="all"/>
            </a:lvl3pPr>
            <a:lvl4pPr marL="0" indent="0">
              <a:buNone/>
              <a:tabLst/>
              <a:defRPr sz="2000" b="1" cap="all"/>
            </a:lvl4pPr>
            <a:lvl5pPr marL="0" indent="0">
              <a:buNone/>
              <a:tabLst/>
              <a:defRPr sz="2000" b="1" cap="all"/>
            </a:lvl5pPr>
          </a:lstStyle>
          <a:p>
            <a:r>
              <a:rPr lang="en-GB" noProof="0" dirty="0"/>
              <a:t>Part title</a:t>
            </a:r>
          </a:p>
        </p:txBody>
      </p:sp>
      <p:sp>
        <p:nvSpPr>
          <p:cNvPr id="11" name="Espace réservé du texte 12">
            <a:extLst>
              <a:ext uri="{FF2B5EF4-FFF2-40B4-BE49-F238E27FC236}">
                <a16:creationId xmlns:a16="http://schemas.microsoft.com/office/drawing/2014/main" id="{3FB003D9-D2CB-43AC-8422-454FDA1FEB78}"/>
              </a:ext>
            </a:extLst>
          </p:cNvPr>
          <p:cNvSpPr>
            <a:spLocks noGrp="1"/>
          </p:cNvSpPr>
          <p:nvPr>
            <p:ph type="body" sz="quarter" idx="36" hasCustomPrompt="1"/>
          </p:nvPr>
        </p:nvSpPr>
        <p:spPr>
          <a:xfrm>
            <a:off x="2003543" y="1486415"/>
            <a:ext cx="641685" cy="410243"/>
          </a:xfrm>
          <a:prstGeom prst="rect">
            <a:avLst/>
          </a:prstGeom>
        </p:spPr>
        <p:txBody>
          <a:bodyPr lIns="0" tIns="0" rIns="0" bIns="0" anchor="b" anchorCtr="0">
            <a:spAutoFit/>
          </a:bodyPr>
          <a:lstStyle>
            <a:lvl1pPr marL="0" indent="0" algn="l">
              <a:lnSpc>
                <a:spcPct val="100000"/>
              </a:lnSpc>
              <a:spcBef>
                <a:spcPts val="0"/>
              </a:spcBef>
              <a:buNone/>
              <a:defRPr sz="2665" b="0">
                <a:solidFill>
                  <a:schemeClr val="accent1"/>
                </a:solidFill>
                <a:latin typeface="+mj-lt"/>
              </a:defRPr>
            </a:lvl1pPr>
          </a:lstStyle>
          <a:p>
            <a:r>
              <a:rPr lang="en-GB" noProof="0" dirty="0"/>
              <a:t>01</a:t>
            </a:r>
          </a:p>
        </p:txBody>
      </p:sp>
      <p:sp>
        <p:nvSpPr>
          <p:cNvPr id="12" name="Espace réservé du texte 12">
            <a:extLst>
              <a:ext uri="{FF2B5EF4-FFF2-40B4-BE49-F238E27FC236}">
                <a16:creationId xmlns:a16="http://schemas.microsoft.com/office/drawing/2014/main" id="{88B6B1E0-5651-4B71-B828-F03662BF48E0}"/>
              </a:ext>
            </a:extLst>
          </p:cNvPr>
          <p:cNvSpPr>
            <a:spLocks noGrp="1"/>
          </p:cNvSpPr>
          <p:nvPr>
            <p:ph type="body" sz="quarter" idx="37" hasCustomPrompt="1"/>
          </p:nvPr>
        </p:nvSpPr>
        <p:spPr>
          <a:xfrm>
            <a:off x="2153921" y="3479760"/>
            <a:ext cx="440508" cy="263496"/>
          </a:xfrm>
          <a:prstGeom prst="rect">
            <a:avLst/>
          </a:prstGeom>
        </p:spPr>
        <p:txBody>
          <a:bodyPr wrap="square" lIns="0" tIns="0" rIns="0" bIns="0" anchor="t" anchorCtr="0">
            <a:spAutoFit/>
          </a:bodyPr>
          <a:lstStyle>
            <a:lvl1pPr marL="0" indent="0" algn="l" defTabSz="1219692" rtl="0" eaLnBrk="1" latinLnBrk="0" hangingPunct="1">
              <a:lnSpc>
                <a:spcPct val="70000"/>
              </a:lnSpc>
              <a:spcBef>
                <a:spcPts val="0"/>
              </a:spcBef>
              <a:buClr>
                <a:schemeClr val="accent1"/>
              </a:buClr>
              <a:buFont typeface="Wingdings" pitchFamily="2" charset="2"/>
              <a:buNone/>
              <a:defRPr lang="en-GB" sz="2399" b="0" i="0" kern="1200" baseline="0" noProof="0" dirty="0">
                <a:gradFill>
                  <a:gsLst>
                    <a:gs pos="0">
                      <a:schemeClr val="accent1"/>
                    </a:gs>
                    <a:gs pos="100000">
                      <a:schemeClr val="tx1"/>
                    </a:gs>
                  </a:gsLst>
                  <a:lin ang="5400000" scaled="1"/>
                </a:gradFill>
                <a:latin typeface="+mn-lt"/>
                <a:ea typeface="+mn-ea"/>
                <a:cs typeface="Arial" pitchFamily="34" charset="0"/>
              </a:defRPr>
            </a:lvl1pPr>
          </a:lstStyle>
          <a:p>
            <a:r>
              <a:rPr lang="en-GB" noProof="0" dirty="0"/>
              <a:t>|</a:t>
            </a:r>
          </a:p>
        </p:txBody>
      </p:sp>
      <p:sp>
        <p:nvSpPr>
          <p:cNvPr id="13" name="Espace réservé du texte 18">
            <a:extLst>
              <a:ext uri="{FF2B5EF4-FFF2-40B4-BE49-F238E27FC236}">
                <a16:creationId xmlns:a16="http://schemas.microsoft.com/office/drawing/2014/main" id="{A97D576F-69C8-42FE-B023-2F464A71D43F}"/>
              </a:ext>
            </a:extLst>
          </p:cNvPr>
          <p:cNvSpPr>
            <a:spLocks noGrp="1"/>
          </p:cNvSpPr>
          <p:nvPr>
            <p:ph type="body" sz="quarter" idx="38" hasCustomPrompt="1"/>
          </p:nvPr>
        </p:nvSpPr>
        <p:spPr>
          <a:xfrm>
            <a:off x="2003545" y="3788048"/>
            <a:ext cx="3908308" cy="249221"/>
          </a:xfrm>
          <a:prstGeom prst="rect">
            <a:avLst/>
          </a:prstGeom>
        </p:spPr>
        <p:txBody>
          <a:bodyPr wrap="square" lIns="0" tIns="0" rIns="0" bIns="0" anchor="t" anchorCtr="0">
            <a:spAutoFit/>
          </a:bodyPr>
          <a:lstStyle>
            <a:lvl1pPr marL="0" indent="0" algn="l">
              <a:lnSpc>
                <a:spcPct val="90000"/>
              </a:lnSpc>
              <a:spcBef>
                <a:spcPts val="0"/>
              </a:spcBef>
              <a:buFont typeface="Arial" panose="020B0604020202020204" pitchFamily="34" charset="0"/>
              <a:buNone/>
              <a:tabLst/>
              <a:defRPr sz="1800" b="1" cap="none" baseline="0">
                <a:solidFill>
                  <a:schemeClr val="tx2"/>
                </a:solidFill>
              </a:defRPr>
            </a:lvl1pPr>
            <a:lvl2pPr marL="0" indent="0">
              <a:lnSpc>
                <a:spcPct val="90000"/>
              </a:lnSpc>
              <a:spcBef>
                <a:spcPts val="0"/>
              </a:spcBef>
              <a:buFont typeface="Arial" panose="020B0604020202020204" pitchFamily="34" charset="0"/>
              <a:buNone/>
              <a:tabLst/>
              <a:defRPr sz="1400" b="0" cap="none">
                <a:solidFill>
                  <a:schemeClr val="accent1"/>
                </a:solidFill>
              </a:defRPr>
            </a:lvl2pPr>
            <a:lvl3pPr marL="0" indent="0">
              <a:buNone/>
              <a:tabLst/>
              <a:defRPr sz="2000" b="1" cap="all"/>
            </a:lvl3pPr>
            <a:lvl4pPr marL="0" indent="0">
              <a:buNone/>
              <a:tabLst/>
              <a:defRPr sz="2000" b="1" cap="all"/>
            </a:lvl4pPr>
            <a:lvl5pPr marL="0" indent="0">
              <a:buNone/>
              <a:tabLst/>
              <a:defRPr sz="2000" b="1" cap="all"/>
            </a:lvl5pPr>
          </a:lstStyle>
          <a:p>
            <a:r>
              <a:rPr lang="en-GB" noProof="0" dirty="0"/>
              <a:t>Part title</a:t>
            </a:r>
          </a:p>
        </p:txBody>
      </p:sp>
      <p:sp>
        <p:nvSpPr>
          <p:cNvPr id="14" name="Espace réservé du texte 12">
            <a:extLst>
              <a:ext uri="{FF2B5EF4-FFF2-40B4-BE49-F238E27FC236}">
                <a16:creationId xmlns:a16="http://schemas.microsoft.com/office/drawing/2014/main" id="{90896ABD-2DB8-45E3-9D11-DFC204093E25}"/>
              </a:ext>
            </a:extLst>
          </p:cNvPr>
          <p:cNvSpPr>
            <a:spLocks noGrp="1"/>
          </p:cNvSpPr>
          <p:nvPr>
            <p:ph type="body" sz="quarter" idx="39" hasCustomPrompt="1"/>
          </p:nvPr>
        </p:nvSpPr>
        <p:spPr>
          <a:xfrm>
            <a:off x="2003543" y="3052265"/>
            <a:ext cx="641685" cy="410243"/>
          </a:xfrm>
          <a:prstGeom prst="rect">
            <a:avLst/>
          </a:prstGeom>
        </p:spPr>
        <p:txBody>
          <a:bodyPr lIns="0" tIns="0" rIns="0" bIns="0" anchor="b" anchorCtr="0">
            <a:spAutoFit/>
          </a:bodyPr>
          <a:lstStyle>
            <a:lvl1pPr marL="0" indent="0" algn="l">
              <a:lnSpc>
                <a:spcPct val="100000"/>
              </a:lnSpc>
              <a:spcBef>
                <a:spcPts val="0"/>
              </a:spcBef>
              <a:buNone/>
              <a:defRPr sz="2665" b="0">
                <a:solidFill>
                  <a:schemeClr val="accent1"/>
                </a:solidFill>
                <a:latin typeface="+mj-lt"/>
              </a:defRPr>
            </a:lvl1pPr>
          </a:lstStyle>
          <a:p>
            <a:r>
              <a:rPr lang="en-GB" noProof="0" dirty="0"/>
              <a:t>02</a:t>
            </a:r>
          </a:p>
        </p:txBody>
      </p:sp>
      <p:sp>
        <p:nvSpPr>
          <p:cNvPr id="15" name="Espace réservé du texte 12">
            <a:extLst>
              <a:ext uri="{FF2B5EF4-FFF2-40B4-BE49-F238E27FC236}">
                <a16:creationId xmlns:a16="http://schemas.microsoft.com/office/drawing/2014/main" id="{2A997D23-2302-4814-A181-1BB59782BF28}"/>
              </a:ext>
            </a:extLst>
          </p:cNvPr>
          <p:cNvSpPr>
            <a:spLocks noGrp="1"/>
          </p:cNvSpPr>
          <p:nvPr>
            <p:ph type="body" sz="quarter" idx="43" hasCustomPrompt="1"/>
          </p:nvPr>
        </p:nvSpPr>
        <p:spPr>
          <a:xfrm>
            <a:off x="2153921" y="5054073"/>
            <a:ext cx="440508" cy="263496"/>
          </a:xfrm>
          <a:prstGeom prst="rect">
            <a:avLst/>
          </a:prstGeom>
        </p:spPr>
        <p:txBody>
          <a:bodyPr wrap="square" lIns="0" tIns="0" rIns="0" bIns="0" anchor="t" anchorCtr="0">
            <a:spAutoFit/>
          </a:bodyPr>
          <a:lstStyle>
            <a:lvl1pPr marL="0" indent="0" algn="l" defTabSz="1219692" rtl="0" eaLnBrk="1" latinLnBrk="0" hangingPunct="1">
              <a:lnSpc>
                <a:spcPct val="70000"/>
              </a:lnSpc>
              <a:spcBef>
                <a:spcPts val="0"/>
              </a:spcBef>
              <a:buClr>
                <a:schemeClr val="accent1"/>
              </a:buClr>
              <a:buFont typeface="Wingdings" pitchFamily="2" charset="2"/>
              <a:buNone/>
              <a:defRPr lang="en-GB" sz="2399" b="0" i="0" kern="1200" baseline="0" noProof="0" dirty="0">
                <a:gradFill>
                  <a:gsLst>
                    <a:gs pos="0">
                      <a:schemeClr val="accent1"/>
                    </a:gs>
                    <a:gs pos="100000">
                      <a:schemeClr val="tx1"/>
                    </a:gs>
                  </a:gsLst>
                  <a:lin ang="5400000" scaled="1"/>
                </a:gradFill>
                <a:latin typeface="+mn-lt"/>
                <a:ea typeface="+mn-ea"/>
                <a:cs typeface="Arial" pitchFamily="34" charset="0"/>
              </a:defRPr>
            </a:lvl1pPr>
          </a:lstStyle>
          <a:p>
            <a:r>
              <a:rPr lang="en-GB" noProof="0" dirty="0"/>
              <a:t>|</a:t>
            </a:r>
          </a:p>
        </p:txBody>
      </p:sp>
      <p:sp>
        <p:nvSpPr>
          <p:cNvPr id="16" name="Espace réservé du texte 18">
            <a:extLst>
              <a:ext uri="{FF2B5EF4-FFF2-40B4-BE49-F238E27FC236}">
                <a16:creationId xmlns:a16="http://schemas.microsoft.com/office/drawing/2014/main" id="{31915861-BEA1-4BE2-9820-FD61F69BEE5E}"/>
              </a:ext>
            </a:extLst>
          </p:cNvPr>
          <p:cNvSpPr>
            <a:spLocks noGrp="1"/>
          </p:cNvSpPr>
          <p:nvPr>
            <p:ph type="body" sz="quarter" idx="44" hasCustomPrompt="1"/>
          </p:nvPr>
        </p:nvSpPr>
        <p:spPr>
          <a:xfrm>
            <a:off x="2003545" y="5362362"/>
            <a:ext cx="3908308" cy="249221"/>
          </a:xfrm>
          <a:prstGeom prst="rect">
            <a:avLst/>
          </a:prstGeom>
        </p:spPr>
        <p:txBody>
          <a:bodyPr wrap="square" lIns="0" tIns="0" rIns="0" bIns="0" anchor="t" anchorCtr="0">
            <a:spAutoFit/>
          </a:bodyPr>
          <a:lstStyle>
            <a:lvl1pPr marL="0" indent="0" algn="l">
              <a:lnSpc>
                <a:spcPct val="90000"/>
              </a:lnSpc>
              <a:spcBef>
                <a:spcPts val="0"/>
              </a:spcBef>
              <a:buFont typeface="Arial" panose="020B0604020202020204" pitchFamily="34" charset="0"/>
              <a:buNone/>
              <a:tabLst/>
              <a:defRPr sz="1800" b="1" cap="none" baseline="0">
                <a:solidFill>
                  <a:schemeClr val="tx2"/>
                </a:solidFill>
              </a:defRPr>
            </a:lvl1pPr>
            <a:lvl2pPr marL="0" indent="0">
              <a:lnSpc>
                <a:spcPct val="90000"/>
              </a:lnSpc>
              <a:spcBef>
                <a:spcPts val="0"/>
              </a:spcBef>
              <a:buFont typeface="Arial" panose="020B0604020202020204" pitchFamily="34" charset="0"/>
              <a:buNone/>
              <a:tabLst/>
              <a:defRPr sz="1400" b="0" cap="none">
                <a:solidFill>
                  <a:schemeClr val="accent1"/>
                </a:solidFill>
              </a:defRPr>
            </a:lvl2pPr>
            <a:lvl3pPr marL="0" indent="0">
              <a:buNone/>
              <a:tabLst/>
              <a:defRPr sz="2000" b="1" cap="all"/>
            </a:lvl3pPr>
            <a:lvl4pPr marL="0" indent="0">
              <a:buNone/>
              <a:tabLst/>
              <a:defRPr sz="2000" b="1" cap="all"/>
            </a:lvl4pPr>
            <a:lvl5pPr marL="0" indent="0">
              <a:buNone/>
              <a:tabLst/>
              <a:defRPr sz="2000" b="1" cap="all"/>
            </a:lvl5pPr>
          </a:lstStyle>
          <a:p>
            <a:r>
              <a:rPr lang="en-GB" noProof="0" dirty="0"/>
              <a:t>Part title</a:t>
            </a:r>
          </a:p>
        </p:txBody>
      </p:sp>
      <p:sp>
        <p:nvSpPr>
          <p:cNvPr id="17" name="Espace réservé du texte 12">
            <a:extLst>
              <a:ext uri="{FF2B5EF4-FFF2-40B4-BE49-F238E27FC236}">
                <a16:creationId xmlns:a16="http://schemas.microsoft.com/office/drawing/2014/main" id="{6D4CAEA7-9180-42FB-8D51-9E432AEC85D4}"/>
              </a:ext>
            </a:extLst>
          </p:cNvPr>
          <p:cNvSpPr>
            <a:spLocks noGrp="1"/>
          </p:cNvSpPr>
          <p:nvPr>
            <p:ph type="body" sz="quarter" idx="45" hasCustomPrompt="1"/>
          </p:nvPr>
        </p:nvSpPr>
        <p:spPr>
          <a:xfrm>
            <a:off x="2003543" y="4626579"/>
            <a:ext cx="641685" cy="410243"/>
          </a:xfrm>
          <a:prstGeom prst="rect">
            <a:avLst/>
          </a:prstGeom>
        </p:spPr>
        <p:txBody>
          <a:bodyPr lIns="0" tIns="0" rIns="0" bIns="0" anchor="b" anchorCtr="0">
            <a:spAutoFit/>
          </a:bodyPr>
          <a:lstStyle>
            <a:lvl1pPr marL="0" indent="0" algn="l">
              <a:lnSpc>
                <a:spcPct val="100000"/>
              </a:lnSpc>
              <a:spcBef>
                <a:spcPts val="0"/>
              </a:spcBef>
              <a:buNone/>
              <a:defRPr sz="2665" b="0">
                <a:solidFill>
                  <a:schemeClr val="accent1"/>
                </a:solidFill>
                <a:latin typeface="+mj-lt"/>
              </a:defRPr>
            </a:lvl1pPr>
          </a:lstStyle>
          <a:p>
            <a:r>
              <a:rPr lang="en-GB" noProof="0" dirty="0"/>
              <a:t>03</a:t>
            </a:r>
          </a:p>
        </p:txBody>
      </p:sp>
      <p:sp>
        <p:nvSpPr>
          <p:cNvPr id="18" name="Espace réservé du texte 12">
            <a:extLst>
              <a:ext uri="{FF2B5EF4-FFF2-40B4-BE49-F238E27FC236}">
                <a16:creationId xmlns:a16="http://schemas.microsoft.com/office/drawing/2014/main" id="{2F7A1BBB-6777-4A51-9BE8-A09C47FEE280}"/>
              </a:ext>
            </a:extLst>
          </p:cNvPr>
          <p:cNvSpPr>
            <a:spLocks noGrp="1"/>
          </p:cNvSpPr>
          <p:nvPr>
            <p:ph type="body" sz="quarter" idx="46" hasCustomPrompt="1"/>
          </p:nvPr>
        </p:nvSpPr>
        <p:spPr>
          <a:xfrm>
            <a:off x="7630161" y="1913909"/>
            <a:ext cx="440508" cy="263496"/>
          </a:xfrm>
          <a:prstGeom prst="rect">
            <a:avLst/>
          </a:prstGeom>
        </p:spPr>
        <p:txBody>
          <a:bodyPr wrap="square" lIns="0" tIns="0" rIns="0" bIns="0" anchor="t" anchorCtr="0">
            <a:spAutoFit/>
          </a:bodyPr>
          <a:lstStyle>
            <a:lvl1pPr marL="0" indent="0" algn="l" defTabSz="1219692" rtl="0" eaLnBrk="1" latinLnBrk="0" hangingPunct="1">
              <a:lnSpc>
                <a:spcPct val="70000"/>
              </a:lnSpc>
              <a:spcBef>
                <a:spcPts val="0"/>
              </a:spcBef>
              <a:buClr>
                <a:schemeClr val="accent1"/>
              </a:buClr>
              <a:buFont typeface="Wingdings" pitchFamily="2" charset="2"/>
              <a:buNone/>
              <a:defRPr lang="en-GB" sz="2399" b="0" i="0" kern="1200" baseline="0" noProof="0" dirty="0">
                <a:gradFill>
                  <a:gsLst>
                    <a:gs pos="0">
                      <a:schemeClr val="accent1"/>
                    </a:gs>
                    <a:gs pos="100000">
                      <a:schemeClr val="tx1"/>
                    </a:gs>
                  </a:gsLst>
                  <a:lin ang="5400000" scaled="1"/>
                </a:gradFill>
                <a:latin typeface="+mn-lt"/>
                <a:ea typeface="+mn-ea"/>
                <a:cs typeface="Arial" pitchFamily="34" charset="0"/>
              </a:defRPr>
            </a:lvl1pPr>
          </a:lstStyle>
          <a:p>
            <a:r>
              <a:rPr lang="en-GB" noProof="0" dirty="0"/>
              <a:t>|</a:t>
            </a:r>
          </a:p>
        </p:txBody>
      </p:sp>
      <p:sp>
        <p:nvSpPr>
          <p:cNvPr id="19" name="Espace réservé du texte 18">
            <a:extLst>
              <a:ext uri="{FF2B5EF4-FFF2-40B4-BE49-F238E27FC236}">
                <a16:creationId xmlns:a16="http://schemas.microsoft.com/office/drawing/2014/main" id="{A6FE8267-9C90-4C1D-AB2F-3D28E1DF52E7}"/>
              </a:ext>
            </a:extLst>
          </p:cNvPr>
          <p:cNvSpPr>
            <a:spLocks noGrp="1"/>
          </p:cNvSpPr>
          <p:nvPr>
            <p:ph type="body" sz="quarter" idx="47" hasCustomPrompt="1"/>
          </p:nvPr>
        </p:nvSpPr>
        <p:spPr>
          <a:xfrm>
            <a:off x="7479785" y="2222199"/>
            <a:ext cx="3908308" cy="249221"/>
          </a:xfrm>
          <a:prstGeom prst="rect">
            <a:avLst/>
          </a:prstGeom>
        </p:spPr>
        <p:txBody>
          <a:bodyPr wrap="square" lIns="0" tIns="0" rIns="0" bIns="0" anchor="t" anchorCtr="0">
            <a:spAutoFit/>
          </a:bodyPr>
          <a:lstStyle>
            <a:lvl1pPr marL="0" indent="0" algn="l">
              <a:lnSpc>
                <a:spcPct val="90000"/>
              </a:lnSpc>
              <a:spcBef>
                <a:spcPts val="0"/>
              </a:spcBef>
              <a:buFont typeface="Arial" panose="020B0604020202020204" pitchFamily="34" charset="0"/>
              <a:buNone/>
              <a:tabLst/>
              <a:defRPr sz="1800" b="1" cap="none" baseline="0">
                <a:solidFill>
                  <a:schemeClr val="tx2"/>
                </a:solidFill>
              </a:defRPr>
            </a:lvl1pPr>
            <a:lvl2pPr marL="0" indent="0">
              <a:lnSpc>
                <a:spcPct val="90000"/>
              </a:lnSpc>
              <a:spcBef>
                <a:spcPts val="0"/>
              </a:spcBef>
              <a:buFont typeface="Arial" panose="020B0604020202020204" pitchFamily="34" charset="0"/>
              <a:buNone/>
              <a:tabLst/>
              <a:defRPr sz="1400" b="0" cap="none">
                <a:solidFill>
                  <a:schemeClr val="accent1"/>
                </a:solidFill>
              </a:defRPr>
            </a:lvl2pPr>
            <a:lvl3pPr marL="0" indent="0">
              <a:buNone/>
              <a:tabLst/>
              <a:defRPr sz="2000" b="1" cap="all"/>
            </a:lvl3pPr>
            <a:lvl4pPr marL="0" indent="0">
              <a:buNone/>
              <a:tabLst/>
              <a:defRPr sz="2000" b="1" cap="all"/>
            </a:lvl4pPr>
            <a:lvl5pPr marL="0" indent="0">
              <a:buNone/>
              <a:tabLst/>
              <a:defRPr sz="2000" b="1" cap="all"/>
            </a:lvl5pPr>
          </a:lstStyle>
          <a:p>
            <a:r>
              <a:rPr lang="en-GB" noProof="0" dirty="0"/>
              <a:t>Part title</a:t>
            </a:r>
          </a:p>
        </p:txBody>
      </p:sp>
      <p:sp>
        <p:nvSpPr>
          <p:cNvPr id="20" name="Espace réservé du texte 12">
            <a:extLst>
              <a:ext uri="{FF2B5EF4-FFF2-40B4-BE49-F238E27FC236}">
                <a16:creationId xmlns:a16="http://schemas.microsoft.com/office/drawing/2014/main" id="{E2D8F071-1674-4659-8AE2-EA5C61295D2A}"/>
              </a:ext>
            </a:extLst>
          </p:cNvPr>
          <p:cNvSpPr>
            <a:spLocks noGrp="1"/>
          </p:cNvSpPr>
          <p:nvPr>
            <p:ph type="body" sz="quarter" idx="48" hasCustomPrompt="1"/>
          </p:nvPr>
        </p:nvSpPr>
        <p:spPr>
          <a:xfrm>
            <a:off x="7479783" y="1486415"/>
            <a:ext cx="641685" cy="410243"/>
          </a:xfrm>
          <a:prstGeom prst="rect">
            <a:avLst/>
          </a:prstGeom>
        </p:spPr>
        <p:txBody>
          <a:bodyPr lIns="0" tIns="0" rIns="0" bIns="0" anchor="b" anchorCtr="0">
            <a:spAutoFit/>
          </a:bodyPr>
          <a:lstStyle>
            <a:lvl1pPr marL="0" indent="0" algn="l">
              <a:lnSpc>
                <a:spcPct val="100000"/>
              </a:lnSpc>
              <a:spcBef>
                <a:spcPts val="0"/>
              </a:spcBef>
              <a:buNone/>
              <a:defRPr sz="2665" b="0">
                <a:solidFill>
                  <a:schemeClr val="accent1"/>
                </a:solidFill>
                <a:latin typeface="+mj-lt"/>
              </a:defRPr>
            </a:lvl1pPr>
          </a:lstStyle>
          <a:p>
            <a:r>
              <a:rPr lang="en-GB" noProof="0" dirty="0"/>
              <a:t>04</a:t>
            </a:r>
          </a:p>
        </p:txBody>
      </p:sp>
      <p:sp>
        <p:nvSpPr>
          <p:cNvPr id="21" name="Espace réservé du texte 12">
            <a:extLst>
              <a:ext uri="{FF2B5EF4-FFF2-40B4-BE49-F238E27FC236}">
                <a16:creationId xmlns:a16="http://schemas.microsoft.com/office/drawing/2014/main" id="{CD515270-43AC-4900-A0A6-28051461CCE4}"/>
              </a:ext>
            </a:extLst>
          </p:cNvPr>
          <p:cNvSpPr>
            <a:spLocks noGrp="1"/>
          </p:cNvSpPr>
          <p:nvPr>
            <p:ph type="body" sz="quarter" idx="49" hasCustomPrompt="1"/>
          </p:nvPr>
        </p:nvSpPr>
        <p:spPr>
          <a:xfrm>
            <a:off x="7630161" y="3479760"/>
            <a:ext cx="440508" cy="263496"/>
          </a:xfrm>
          <a:prstGeom prst="rect">
            <a:avLst/>
          </a:prstGeom>
        </p:spPr>
        <p:txBody>
          <a:bodyPr wrap="square" lIns="0" tIns="0" rIns="0" bIns="0" anchor="t" anchorCtr="0">
            <a:spAutoFit/>
          </a:bodyPr>
          <a:lstStyle>
            <a:lvl1pPr marL="0" indent="0" algn="l" defTabSz="1219692" rtl="0" eaLnBrk="1" latinLnBrk="0" hangingPunct="1">
              <a:lnSpc>
                <a:spcPct val="70000"/>
              </a:lnSpc>
              <a:spcBef>
                <a:spcPts val="0"/>
              </a:spcBef>
              <a:buClr>
                <a:schemeClr val="accent1"/>
              </a:buClr>
              <a:buFont typeface="Wingdings" pitchFamily="2" charset="2"/>
              <a:buNone/>
              <a:defRPr lang="en-GB" sz="2399" b="0" i="0" kern="1200" baseline="0" noProof="0" dirty="0">
                <a:gradFill>
                  <a:gsLst>
                    <a:gs pos="0">
                      <a:schemeClr val="accent1"/>
                    </a:gs>
                    <a:gs pos="100000">
                      <a:schemeClr val="tx1"/>
                    </a:gs>
                  </a:gsLst>
                  <a:lin ang="5400000" scaled="1"/>
                </a:gradFill>
                <a:latin typeface="+mn-lt"/>
                <a:ea typeface="+mn-ea"/>
                <a:cs typeface="Arial" pitchFamily="34" charset="0"/>
              </a:defRPr>
            </a:lvl1pPr>
          </a:lstStyle>
          <a:p>
            <a:r>
              <a:rPr lang="en-GB" noProof="0" dirty="0"/>
              <a:t>|</a:t>
            </a:r>
          </a:p>
        </p:txBody>
      </p:sp>
      <p:sp>
        <p:nvSpPr>
          <p:cNvPr id="22" name="Espace réservé du texte 18">
            <a:extLst>
              <a:ext uri="{FF2B5EF4-FFF2-40B4-BE49-F238E27FC236}">
                <a16:creationId xmlns:a16="http://schemas.microsoft.com/office/drawing/2014/main" id="{AD482873-8F59-44F9-AA47-AE7E0A0790E7}"/>
              </a:ext>
            </a:extLst>
          </p:cNvPr>
          <p:cNvSpPr>
            <a:spLocks noGrp="1"/>
          </p:cNvSpPr>
          <p:nvPr>
            <p:ph type="body" sz="quarter" idx="50" hasCustomPrompt="1"/>
          </p:nvPr>
        </p:nvSpPr>
        <p:spPr>
          <a:xfrm>
            <a:off x="7479785" y="3788048"/>
            <a:ext cx="3908308" cy="249221"/>
          </a:xfrm>
          <a:prstGeom prst="rect">
            <a:avLst/>
          </a:prstGeom>
        </p:spPr>
        <p:txBody>
          <a:bodyPr wrap="square" lIns="0" tIns="0" rIns="0" bIns="0" anchor="t" anchorCtr="0">
            <a:spAutoFit/>
          </a:bodyPr>
          <a:lstStyle>
            <a:lvl1pPr marL="0" indent="0" algn="l">
              <a:lnSpc>
                <a:spcPct val="90000"/>
              </a:lnSpc>
              <a:spcBef>
                <a:spcPts val="0"/>
              </a:spcBef>
              <a:buFont typeface="Arial" panose="020B0604020202020204" pitchFamily="34" charset="0"/>
              <a:buNone/>
              <a:tabLst/>
              <a:defRPr sz="1800" b="1" cap="none" baseline="0">
                <a:solidFill>
                  <a:schemeClr val="tx2"/>
                </a:solidFill>
              </a:defRPr>
            </a:lvl1pPr>
            <a:lvl2pPr marL="0" indent="0">
              <a:lnSpc>
                <a:spcPct val="90000"/>
              </a:lnSpc>
              <a:spcBef>
                <a:spcPts val="0"/>
              </a:spcBef>
              <a:buFont typeface="Arial" panose="020B0604020202020204" pitchFamily="34" charset="0"/>
              <a:buNone/>
              <a:tabLst/>
              <a:defRPr sz="1400" b="0" cap="none">
                <a:solidFill>
                  <a:schemeClr val="accent1"/>
                </a:solidFill>
              </a:defRPr>
            </a:lvl2pPr>
            <a:lvl3pPr marL="0" indent="0">
              <a:buNone/>
              <a:tabLst/>
              <a:defRPr sz="2000" b="1" cap="all"/>
            </a:lvl3pPr>
            <a:lvl4pPr marL="0" indent="0">
              <a:buNone/>
              <a:tabLst/>
              <a:defRPr sz="2000" b="1" cap="all"/>
            </a:lvl4pPr>
            <a:lvl5pPr marL="0" indent="0">
              <a:buNone/>
              <a:tabLst/>
              <a:defRPr sz="2000" b="1" cap="all"/>
            </a:lvl5pPr>
          </a:lstStyle>
          <a:p>
            <a:r>
              <a:rPr lang="en-GB" noProof="0" dirty="0"/>
              <a:t>Part title</a:t>
            </a:r>
          </a:p>
        </p:txBody>
      </p:sp>
      <p:sp>
        <p:nvSpPr>
          <p:cNvPr id="23" name="Espace réservé du texte 12">
            <a:extLst>
              <a:ext uri="{FF2B5EF4-FFF2-40B4-BE49-F238E27FC236}">
                <a16:creationId xmlns:a16="http://schemas.microsoft.com/office/drawing/2014/main" id="{A7A143B4-4E3D-4D1B-9C7D-F703929996FD}"/>
              </a:ext>
            </a:extLst>
          </p:cNvPr>
          <p:cNvSpPr>
            <a:spLocks noGrp="1"/>
          </p:cNvSpPr>
          <p:nvPr>
            <p:ph type="body" sz="quarter" idx="51" hasCustomPrompt="1"/>
          </p:nvPr>
        </p:nvSpPr>
        <p:spPr>
          <a:xfrm>
            <a:off x="7479783" y="3052265"/>
            <a:ext cx="641685" cy="410243"/>
          </a:xfrm>
          <a:prstGeom prst="rect">
            <a:avLst/>
          </a:prstGeom>
        </p:spPr>
        <p:txBody>
          <a:bodyPr lIns="0" tIns="0" rIns="0" bIns="0" anchor="b" anchorCtr="0">
            <a:spAutoFit/>
          </a:bodyPr>
          <a:lstStyle>
            <a:lvl1pPr marL="0" indent="0" algn="l">
              <a:lnSpc>
                <a:spcPct val="100000"/>
              </a:lnSpc>
              <a:spcBef>
                <a:spcPts val="0"/>
              </a:spcBef>
              <a:buNone/>
              <a:defRPr sz="2665" b="0">
                <a:solidFill>
                  <a:schemeClr val="accent1"/>
                </a:solidFill>
                <a:latin typeface="+mj-lt"/>
              </a:defRPr>
            </a:lvl1pPr>
          </a:lstStyle>
          <a:p>
            <a:r>
              <a:rPr lang="en-GB" noProof="0" dirty="0"/>
              <a:t>05</a:t>
            </a:r>
          </a:p>
        </p:txBody>
      </p:sp>
      <p:sp>
        <p:nvSpPr>
          <p:cNvPr id="24" name="Espace réservé du texte 12">
            <a:extLst>
              <a:ext uri="{FF2B5EF4-FFF2-40B4-BE49-F238E27FC236}">
                <a16:creationId xmlns:a16="http://schemas.microsoft.com/office/drawing/2014/main" id="{482FD671-50B7-4243-BDE4-41F913FEFBAC}"/>
              </a:ext>
            </a:extLst>
          </p:cNvPr>
          <p:cNvSpPr>
            <a:spLocks noGrp="1"/>
          </p:cNvSpPr>
          <p:nvPr>
            <p:ph type="body" sz="quarter" idx="52" hasCustomPrompt="1"/>
          </p:nvPr>
        </p:nvSpPr>
        <p:spPr>
          <a:xfrm>
            <a:off x="7630161" y="5054073"/>
            <a:ext cx="440508" cy="263496"/>
          </a:xfrm>
          <a:prstGeom prst="rect">
            <a:avLst/>
          </a:prstGeom>
        </p:spPr>
        <p:txBody>
          <a:bodyPr wrap="square" lIns="0" tIns="0" rIns="0" bIns="0" anchor="t" anchorCtr="0">
            <a:spAutoFit/>
          </a:bodyPr>
          <a:lstStyle>
            <a:lvl1pPr marL="0" indent="0" algn="l" defTabSz="1219692" rtl="0" eaLnBrk="1" latinLnBrk="0" hangingPunct="1">
              <a:lnSpc>
                <a:spcPct val="70000"/>
              </a:lnSpc>
              <a:spcBef>
                <a:spcPts val="0"/>
              </a:spcBef>
              <a:buClr>
                <a:schemeClr val="accent1"/>
              </a:buClr>
              <a:buFont typeface="Wingdings" pitchFamily="2" charset="2"/>
              <a:buNone/>
              <a:defRPr lang="en-GB" sz="2399" b="0" i="0" kern="1200" baseline="0" noProof="0" dirty="0">
                <a:gradFill>
                  <a:gsLst>
                    <a:gs pos="0">
                      <a:schemeClr val="accent1"/>
                    </a:gs>
                    <a:gs pos="100000">
                      <a:schemeClr val="tx1"/>
                    </a:gs>
                  </a:gsLst>
                  <a:lin ang="5400000" scaled="1"/>
                </a:gradFill>
                <a:latin typeface="+mn-lt"/>
                <a:ea typeface="+mn-ea"/>
                <a:cs typeface="Arial" pitchFamily="34" charset="0"/>
              </a:defRPr>
            </a:lvl1pPr>
          </a:lstStyle>
          <a:p>
            <a:r>
              <a:rPr lang="en-GB" noProof="0" dirty="0"/>
              <a:t>|</a:t>
            </a:r>
          </a:p>
        </p:txBody>
      </p:sp>
      <p:sp>
        <p:nvSpPr>
          <p:cNvPr id="25" name="Espace réservé du texte 18">
            <a:extLst>
              <a:ext uri="{FF2B5EF4-FFF2-40B4-BE49-F238E27FC236}">
                <a16:creationId xmlns:a16="http://schemas.microsoft.com/office/drawing/2014/main" id="{12B75139-0488-42FE-B16B-FF5E9C38C1AF}"/>
              </a:ext>
            </a:extLst>
          </p:cNvPr>
          <p:cNvSpPr>
            <a:spLocks noGrp="1"/>
          </p:cNvSpPr>
          <p:nvPr>
            <p:ph type="body" sz="quarter" idx="53" hasCustomPrompt="1"/>
          </p:nvPr>
        </p:nvSpPr>
        <p:spPr>
          <a:xfrm>
            <a:off x="7479785" y="5362362"/>
            <a:ext cx="3908308" cy="249221"/>
          </a:xfrm>
          <a:prstGeom prst="rect">
            <a:avLst/>
          </a:prstGeom>
        </p:spPr>
        <p:txBody>
          <a:bodyPr wrap="square" lIns="0" tIns="0" rIns="0" bIns="0" anchor="t" anchorCtr="0">
            <a:spAutoFit/>
          </a:bodyPr>
          <a:lstStyle>
            <a:lvl1pPr marL="0" indent="0" algn="l">
              <a:lnSpc>
                <a:spcPct val="90000"/>
              </a:lnSpc>
              <a:spcBef>
                <a:spcPts val="0"/>
              </a:spcBef>
              <a:buFont typeface="Arial" panose="020B0604020202020204" pitchFamily="34" charset="0"/>
              <a:buNone/>
              <a:tabLst/>
              <a:defRPr sz="1800" b="1" cap="none" baseline="0">
                <a:solidFill>
                  <a:schemeClr val="tx2"/>
                </a:solidFill>
              </a:defRPr>
            </a:lvl1pPr>
            <a:lvl2pPr marL="0" indent="0">
              <a:lnSpc>
                <a:spcPct val="90000"/>
              </a:lnSpc>
              <a:spcBef>
                <a:spcPts val="0"/>
              </a:spcBef>
              <a:buFont typeface="Arial" panose="020B0604020202020204" pitchFamily="34" charset="0"/>
              <a:buNone/>
              <a:tabLst/>
              <a:defRPr sz="1400" b="0" cap="none">
                <a:solidFill>
                  <a:schemeClr val="accent1"/>
                </a:solidFill>
              </a:defRPr>
            </a:lvl2pPr>
            <a:lvl3pPr marL="0" indent="0">
              <a:buNone/>
              <a:tabLst/>
              <a:defRPr sz="2000" b="1" cap="all"/>
            </a:lvl3pPr>
            <a:lvl4pPr marL="0" indent="0">
              <a:buNone/>
              <a:tabLst/>
              <a:defRPr sz="2000" b="1" cap="all"/>
            </a:lvl4pPr>
            <a:lvl5pPr marL="0" indent="0">
              <a:buNone/>
              <a:tabLst/>
              <a:defRPr sz="2000" b="1" cap="all"/>
            </a:lvl5pPr>
          </a:lstStyle>
          <a:p>
            <a:r>
              <a:rPr lang="en-GB" noProof="0" dirty="0"/>
              <a:t>Part title</a:t>
            </a:r>
          </a:p>
        </p:txBody>
      </p:sp>
      <p:sp>
        <p:nvSpPr>
          <p:cNvPr id="26" name="Espace réservé du texte 12">
            <a:extLst>
              <a:ext uri="{FF2B5EF4-FFF2-40B4-BE49-F238E27FC236}">
                <a16:creationId xmlns:a16="http://schemas.microsoft.com/office/drawing/2014/main" id="{F732F2DD-7975-4E7B-872E-ACE4E87EDB1A}"/>
              </a:ext>
            </a:extLst>
          </p:cNvPr>
          <p:cNvSpPr>
            <a:spLocks noGrp="1"/>
          </p:cNvSpPr>
          <p:nvPr>
            <p:ph type="body" sz="quarter" idx="54" hasCustomPrompt="1"/>
          </p:nvPr>
        </p:nvSpPr>
        <p:spPr>
          <a:xfrm>
            <a:off x="7479783" y="4626579"/>
            <a:ext cx="641685" cy="410243"/>
          </a:xfrm>
          <a:prstGeom prst="rect">
            <a:avLst/>
          </a:prstGeom>
        </p:spPr>
        <p:txBody>
          <a:bodyPr lIns="0" tIns="0" rIns="0" bIns="0" anchor="b" anchorCtr="0">
            <a:spAutoFit/>
          </a:bodyPr>
          <a:lstStyle>
            <a:lvl1pPr marL="0" indent="0" algn="l">
              <a:lnSpc>
                <a:spcPct val="100000"/>
              </a:lnSpc>
              <a:spcBef>
                <a:spcPts val="0"/>
              </a:spcBef>
              <a:buNone/>
              <a:defRPr sz="2665" b="0">
                <a:solidFill>
                  <a:schemeClr val="accent1"/>
                </a:solidFill>
                <a:latin typeface="+mj-lt"/>
              </a:defRPr>
            </a:lvl1pPr>
          </a:lstStyle>
          <a:p>
            <a:r>
              <a:rPr lang="en-GB" noProof="0" dirty="0"/>
              <a:t>06</a:t>
            </a:r>
          </a:p>
        </p:txBody>
      </p:sp>
      <p:sp>
        <p:nvSpPr>
          <p:cNvPr id="2" name="Titre 1">
            <a:extLst>
              <a:ext uri="{FF2B5EF4-FFF2-40B4-BE49-F238E27FC236}">
                <a16:creationId xmlns:a16="http://schemas.microsoft.com/office/drawing/2014/main" id="{8A7F20A4-CBFC-46F9-8840-9B46B433ACB9}"/>
              </a:ext>
            </a:extLst>
          </p:cNvPr>
          <p:cNvSpPr>
            <a:spLocks noGrp="1"/>
          </p:cNvSpPr>
          <p:nvPr>
            <p:ph type="title" hasCustomPrompt="1"/>
          </p:nvPr>
        </p:nvSpPr>
        <p:spPr>
          <a:xfrm>
            <a:off x="406402" y="256373"/>
            <a:ext cx="11431303" cy="569207"/>
          </a:xfrm>
          <a:prstGeom prst="rect">
            <a:avLst/>
          </a:prstGeom>
        </p:spPr>
        <p:txBody>
          <a:bodyPr/>
          <a:lstStyle>
            <a:lvl1pPr>
              <a:defRPr>
                <a:solidFill>
                  <a:schemeClr val="accent2"/>
                </a:solidFill>
              </a:defRPr>
            </a:lvl1pPr>
          </a:lstStyle>
          <a:p>
            <a:r>
              <a:rPr lang="en-US" dirty="0"/>
              <a:t>Click here to add a title </a:t>
            </a:r>
            <a:endParaRPr lang="fr-FR" dirty="0"/>
          </a:p>
        </p:txBody>
      </p:sp>
      <p:sp>
        <p:nvSpPr>
          <p:cNvPr id="27" name="Espace réservé du pied de page 4">
            <a:extLst>
              <a:ext uri="{FF2B5EF4-FFF2-40B4-BE49-F238E27FC236}">
                <a16:creationId xmlns:a16="http://schemas.microsoft.com/office/drawing/2014/main" id="{9451413B-5451-2984-8B2D-A6F9405B1306}"/>
              </a:ext>
            </a:extLst>
          </p:cNvPr>
          <p:cNvSpPr>
            <a:spLocks noGrp="1"/>
          </p:cNvSpPr>
          <p:nvPr>
            <p:ph type="ftr" sz="quarter" idx="3"/>
          </p:nvPr>
        </p:nvSpPr>
        <p:spPr>
          <a:xfrm>
            <a:off x="675978" y="6343820"/>
            <a:ext cx="8944271" cy="172501"/>
          </a:xfrm>
          <a:prstGeom prst="rect">
            <a:avLst/>
          </a:prstGeom>
        </p:spPr>
        <p:txBody>
          <a:bodyPr vert="horz" lIns="91440" tIns="45720" rIns="91440" bIns="45720" rtlCol="0" anchor="ctr"/>
          <a:lstStyle>
            <a:lvl1pPr algn="l">
              <a:defRPr sz="1067">
                <a:solidFill>
                  <a:schemeClr val="bg2">
                    <a:lumMod val="60000"/>
                    <a:lumOff val="40000"/>
                  </a:schemeClr>
                </a:solidFill>
              </a:defRPr>
            </a:lvl1pPr>
          </a:lstStyle>
          <a:p>
            <a:pPr algn="l"/>
            <a:r>
              <a:rPr lang="fr-FR"/>
              <a:t>Safran/DRTI/CTO/PSO-G</a:t>
            </a:r>
            <a:endParaRPr lang="fr-FR" dirty="0"/>
          </a:p>
        </p:txBody>
      </p:sp>
    </p:spTree>
    <p:extLst>
      <p:ext uri="{BB962C8B-B14F-4D97-AF65-F5344CB8AC3E}">
        <p14:creationId xmlns:p14="http://schemas.microsoft.com/office/powerpoint/2010/main" val="4118366111"/>
      </p:ext>
    </p:extLst>
  </p:cSld>
  <p:clrMapOvr>
    <a:masterClrMapping/>
  </p:clrMapOvr>
  <p:transition>
    <p:fade/>
  </p:transition>
  <p:hf hdr="0"/>
  <p:extLst>
    <p:ext uri="{DCECCB84-F9BA-43D5-87BE-67443E8EF086}">
      <p15:sldGuideLst xmlns:p15="http://schemas.microsoft.com/office/powerpoint/2012/main">
        <p15:guide id="1" pos="557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GROUP COVER">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5" name="Graphique 4">
            <a:extLst>
              <a:ext uri="{FF2B5EF4-FFF2-40B4-BE49-F238E27FC236}">
                <a16:creationId xmlns:a16="http://schemas.microsoft.com/office/drawing/2014/main" id="{377EA998-C783-46B4-8BD4-7807D686D2D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75961" y="6162900"/>
            <a:ext cx="1089215" cy="228179"/>
          </a:xfrm>
          <a:prstGeom prst="rect">
            <a:avLst/>
          </a:prstGeom>
        </p:spPr>
      </p:pic>
      <p:sp>
        <p:nvSpPr>
          <p:cNvPr id="8" name="Espace réservé du texte 7">
            <a:extLst>
              <a:ext uri="{FF2B5EF4-FFF2-40B4-BE49-F238E27FC236}">
                <a16:creationId xmlns:a16="http://schemas.microsoft.com/office/drawing/2014/main" id="{99D89894-D0E9-4EC0-9E26-DD5A1B2E5E57}"/>
              </a:ext>
            </a:extLst>
          </p:cNvPr>
          <p:cNvSpPr>
            <a:spLocks noGrp="1"/>
          </p:cNvSpPr>
          <p:nvPr>
            <p:ph type="body" sz="quarter" idx="10" hasCustomPrompt="1"/>
          </p:nvPr>
        </p:nvSpPr>
        <p:spPr>
          <a:xfrm>
            <a:off x="381000" y="2356384"/>
            <a:ext cx="4074896" cy="1484328"/>
          </a:xfrm>
          <a:prstGeom prst="rect">
            <a:avLst/>
          </a:prstGeom>
        </p:spPr>
        <p:txBody>
          <a:bodyPr anchor="ctr" anchorCtr="0">
            <a:noAutofit/>
          </a:bodyPr>
          <a:lstStyle>
            <a:lvl1pPr marL="0" indent="0" algn="ctr">
              <a:lnSpc>
                <a:spcPct val="90000"/>
              </a:lnSpc>
              <a:buNone/>
              <a:defRPr sz="3465" b="1">
                <a:latin typeface="+mn-lt"/>
              </a:defRPr>
            </a:lvl1pPr>
            <a:lvl2pPr marL="245635" indent="0">
              <a:buNone/>
              <a:defRPr>
                <a:latin typeface="+mn-lt"/>
              </a:defRPr>
            </a:lvl2pPr>
            <a:lvl3pPr marL="457387" indent="0">
              <a:buNone/>
              <a:defRPr>
                <a:latin typeface="+mn-lt"/>
              </a:defRPr>
            </a:lvl3pPr>
            <a:lvl4pPr marL="1829532" indent="0">
              <a:buNone/>
              <a:defRPr>
                <a:latin typeface="+mn-lt"/>
              </a:defRPr>
            </a:lvl4pPr>
            <a:lvl5pPr marL="2439371" indent="0">
              <a:buNone/>
              <a:defRPr>
                <a:latin typeface="+mn-lt"/>
              </a:defRPr>
            </a:lvl5pPr>
          </a:lstStyle>
          <a:p>
            <a:pPr lvl="0"/>
            <a:r>
              <a:rPr lang="da-DK" dirty="0"/>
              <a:t>Lorem ipsum</a:t>
            </a:r>
            <a:br>
              <a:rPr lang="da-DK" dirty="0"/>
            </a:br>
            <a:r>
              <a:rPr lang="da-DK" dirty="0"/>
              <a:t>dolor sit amet</a:t>
            </a:r>
            <a:endParaRPr lang="fr-FR" dirty="0"/>
          </a:p>
        </p:txBody>
      </p:sp>
      <p:sp>
        <p:nvSpPr>
          <p:cNvPr id="26" name="Espace réservé pour une image  11">
            <a:extLst>
              <a:ext uri="{FF2B5EF4-FFF2-40B4-BE49-F238E27FC236}">
                <a16:creationId xmlns:a16="http://schemas.microsoft.com/office/drawing/2014/main" id="{EBB2A290-80EC-4D41-AB7F-4A0708C532AB}"/>
              </a:ext>
            </a:extLst>
          </p:cNvPr>
          <p:cNvSpPr>
            <a:spLocks noGrp="1"/>
          </p:cNvSpPr>
          <p:nvPr>
            <p:ph type="pic" sz="quarter" idx="22" hasCustomPrompt="1"/>
          </p:nvPr>
        </p:nvSpPr>
        <p:spPr>
          <a:xfrm>
            <a:off x="4836898" y="0"/>
            <a:ext cx="7355103" cy="6858000"/>
          </a:xfrm>
          <a:prstGeom prst="rect">
            <a:avLst/>
          </a:prstGeom>
        </p:spPr>
        <p:txBody>
          <a:bodyPr/>
          <a:lstStyle>
            <a:lvl1pPr marL="0" indent="0">
              <a:buNone/>
              <a:defRPr/>
            </a:lvl1pPr>
          </a:lstStyle>
          <a:p>
            <a:r>
              <a:rPr lang="en-US" dirty="0"/>
              <a:t>Click icon to change the picture </a:t>
            </a:r>
            <a:endParaRPr lang="fr-FR" dirty="0"/>
          </a:p>
        </p:txBody>
      </p:sp>
      <p:sp>
        <p:nvSpPr>
          <p:cNvPr id="9" name="Rectangle 8">
            <a:extLst>
              <a:ext uri="{FF2B5EF4-FFF2-40B4-BE49-F238E27FC236}">
                <a16:creationId xmlns:a16="http://schemas.microsoft.com/office/drawing/2014/main" id="{12D7918B-95F6-461E-8D78-0189AACAD879}"/>
              </a:ext>
            </a:extLst>
          </p:cNvPr>
          <p:cNvSpPr/>
          <p:nvPr userDrawn="1"/>
        </p:nvSpPr>
        <p:spPr>
          <a:xfrm>
            <a:off x="383117" y="371833"/>
            <a:ext cx="4074896" cy="5155196"/>
          </a:xfrm>
          <a:prstGeom prst="rect">
            <a:avLst/>
          </a:prstGeom>
          <a:noFill/>
          <a:ln w="5080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399"/>
          </a:p>
        </p:txBody>
      </p:sp>
    </p:spTree>
    <p:extLst>
      <p:ext uri="{BB962C8B-B14F-4D97-AF65-F5344CB8AC3E}">
        <p14:creationId xmlns:p14="http://schemas.microsoft.com/office/powerpoint/2010/main" val="2698118297"/>
      </p:ext>
    </p:extLst>
  </p:cSld>
  <p:clrMapOvr>
    <a:masterClrMapping/>
  </p:clrMapOvr>
  <p:transition>
    <p:fade/>
  </p:transition>
  <p:extLst>
    <p:ext uri="{DCECCB84-F9BA-43D5-87BE-67443E8EF086}">
      <p15:sldGuideLst xmlns:p15="http://schemas.microsoft.com/office/powerpoint/2012/main">
        <p15:guide id="1" pos="5579">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_TEXT_Whi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DE2A36-88EC-4A13-9346-E7A65DB242CD}"/>
              </a:ext>
            </a:extLst>
          </p:cNvPr>
          <p:cNvSpPr>
            <a:spLocks noGrp="1"/>
          </p:cNvSpPr>
          <p:nvPr>
            <p:ph type="title" hasCustomPrompt="1"/>
          </p:nvPr>
        </p:nvSpPr>
        <p:spPr>
          <a:xfrm>
            <a:off x="391566" y="245955"/>
            <a:ext cx="11408871" cy="569207"/>
          </a:xfrm>
          <a:prstGeom prst="rect">
            <a:avLst/>
          </a:prstGeom>
        </p:spPr>
        <p:txBody>
          <a:bodyPr/>
          <a:lstStyle/>
          <a:p>
            <a:r>
              <a:rPr lang="en-US" dirty="0"/>
              <a:t>Click here to add a title </a:t>
            </a:r>
            <a:endParaRPr lang="fr-FR" dirty="0"/>
          </a:p>
        </p:txBody>
      </p:sp>
      <p:sp>
        <p:nvSpPr>
          <p:cNvPr id="5" name="Espace réservé du pied de page 4">
            <a:extLst>
              <a:ext uri="{FF2B5EF4-FFF2-40B4-BE49-F238E27FC236}">
                <a16:creationId xmlns:a16="http://schemas.microsoft.com/office/drawing/2014/main" id="{B0607D16-1B92-3382-E419-3AFAAEAAECBB}"/>
              </a:ext>
            </a:extLst>
          </p:cNvPr>
          <p:cNvSpPr>
            <a:spLocks noGrp="1"/>
          </p:cNvSpPr>
          <p:nvPr>
            <p:ph type="ftr" sz="quarter" idx="3"/>
          </p:nvPr>
        </p:nvSpPr>
        <p:spPr>
          <a:xfrm>
            <a:off x="675978" y="6343820"/>
            <a:ext cx="8944271" cy="172501"/>
          </a:xfrm>
          <a:prstGeom prst="rect">
            <a:avLst/>
          </a:prstGeom>
        </p:spPr>
        <p:txBody>
          <a:bodyPr vert="horz" lIns="91440" tIns="45720" rIns="91440" bIns="45720" rtlCol="0" anchor="ctr"/>
          <a:lstStyle>
            <a:lvl1pPr algn="l">
              <a:defRPr sz="1067">
                <a:solidFill>
                  <a:schemeClr val="bg2">
                    <a:lumMod val="60000"/>
                    <a:lumOff val="40000"/>
                  </a:schemeClr>
                </a:solidFill>
              </a:defRPr>
            </a:lvl1pPr>
          </a:lstStyle>
          <a:p>
            <a:pPr algn="l"/>
            <a:r>
              <a:rPr lang="fr-FR"/>
              <a:t>Safran/DRTI/CTO/PSO-G</a:t>
            </a:r>
            <a:endParaRPr lang="fr-FR" dirty="0"/>
          </a:p>
        </p:txBody>
      </p:sp>
      <p:sp>
        <p:nvSpPr>
          <p:cNvPr id="9" name="Espace réservé du contenu 8"/>
          <p:cNvSpPr>
            <a:spLocks noGrp="1"/>
          </p:cNvSpPr>
          <p:nvPr>
            <p:ph sz="quarter" idx="11"/>
          </p:nvPr>
        </p:nvSpPr>
        <p:spPr>
          <a:xfrm>
            <a:off x="383119" y="5829267"/>
            <a:ext cx="11417300" cy="400276"/>
          </a:xfrm>
          <a:prstGeom prst="rect">
            <a:avLst/>
          </a:prstGeom>
          <a:gradFill flip="none" rotWithShape="1">
            <a:gsLst>
              <a:gs pos="0">
                <a:srgbClr val="122A57"/>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a:defRPr lang="fr-FR" sz="1600" b="1" smtClean="0">
                <a:solidFill>
                  <a:schemeClr val="lt1"/>
                </a:solidFill>
                <a:cs typeface="+mn-cs"/>
              </a:defRPr>
            </a:lvl1pPr>
            <a:lvl2pPr algn="ctr">
              <a:defRPr lang="fr-FR" sz="1600" smtClean="0">
                <a:solidFill>
                  <a:schemeClr val="lt1"/>
                </a:solidFill>
                <a:cs typeface="+mn-cs"/>
              </a:defRPr>
            </a:lvl2pPr>
            <a:lvl3pPr algn="ctr">
              <a:defRPr lang="fr-FR" sz="1600" smtClean="0">
                <a:solidFill>
                  <a:schemeClr val="lt1"/>
                </a:solidFill>
                <a:cs typeface="+mn-cs"/>
              </a:defRPr>
            </a:lvl3pPr>
            <a:lvl4pPr algn="ctr">
              <a:defRPr lang="fr-FR" sz="1600" smtClean="0">
                <a:solidFill>
                  <a:schemeClr val="lt1"/>
                </a:solidFill>
                <a:latin typeface="+mn-lt"/>
                <a:cs typeface="+mn-cs"/>
              </a:defRPr>
            </a:lvl4pPr>
            <a:lvl5pPr algn="ctr">
              <a:defRPr lang="fr-FR" sz="1600">
                <a:solidFill>
                  <a:schemeClr val="lt1"/>
                </a:solidFill>
                <a:latin typeface="+mn-lt"/>
                <a:cs typeface="+mn-cs"/>
              </a:defRPr>
            </a:lvl5pPr>
          </a:lstStyle>
          <a:p>
            <a:pPr marL="0" lvl="0" algn="ctr" defTabSz="1218804"/>
            <a:r>
              <a:rPr lang="fr-FR"/>
              <a:t>Modifier les styles du texte du masque</a:t>
            </a:r>
          </a:p>
        </p:txBody>
      </p:sp>
      <p:sp>
        <p:nvSpPr>
          <p:cNvPr id="6" name="Espace réservé du contenu 5"/>
          <p:cNvSpPr>
            <a:spLocks noGrp="1"/>
          </p:cNvSpPr>
          <p:nvPr>
            <p:ph sz="quarter" idx="12"/>
          </p:nvPr>
        </p:nvSpPr>
        <p:spPr>
          <a:xfrm>
            <a:off x="383118" y="1220755"/>
            <a:ext cx="11417300" cy="4494235"/>
          </a:xfrm>
        </p:spPr>
        <p:txBody>
          <a:bodyPr/>
          <a:lstStyle>
            <a:lvl4pPr marL="958827" indent="-304792">
              <a:defRPr/>
            </a:lvl4pPr>
            <a:lvl5pPr marL="1310185" indent="-304792">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2860196707"/>
      </p:ext>
    </p:extLst>
  </p:cSld>
  <p:clrMapOvr>
    <a:masterClrMapping/>
  </p:clrMapOvr>
  <p:transition>
    <p:fade/>
  </p:transition>
  <p:hf hdr="0"/>
  <p:extLst>
    <p:ext uri="{DCECCB84-F9BA-43D5-87BE-67443E8EF086}">
      <p15:sldGuideLst xmlns:p15="http://schemas.microsoft.com/office/powerpoint/2012/main">
        <p15:guide id="1" pos="557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_TEXTx2_Whi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908127-A165-46B7-B40F-9C1A61E43E31}"/>
              </a:ext>
            </a:extLst>
          </p:cNvPr>
          <p:cNvSpPr>
            <a:spLocks noGrp="1"/>
          </p:cNvSpPr>
          <p:nvPr>
            <p:ph type="title" hasCustomPrompt="1"/>
          </p:nvPr>
        </p:nvSpPr>
        <p:spPr>
          <a:xfrm>
            <a:off x="383117" y="256373"/>
            <a:ext cx="11425767" cy="569207"/>
          </a:xfrm>
          <a:prstGeom prst="rect">
            <a:avLst/>
          </a:prstGeom>
        </p:spPr>
        <p:txBody>
          <a:bodyPr/>
          <a:lstStyle/>
          <a:p>
            <a:r>
              <a:rPr lang="en-US" dirty="0"/>
              <a:t>Click here to add a title </a:t>
            </a:r>
            <a:endParaRPr lang="fr-FR" dirty="0"/>
          </a:p>
        </p:txBody>
      </p:sp>
      <p:sp>
        <p:nvSpPr>
          <p:cNvPr id="6" name="Espace réservé du pied de page 4">
            <a:extLst>
              <a:ext uri="{FF2B5EF4-FFF2-40B4-BE49-F238E27FC236}">
                <a16:creationId xmlns:a16="http://schemas.microsoft.com/office/drawing/2014/main" id="{269925D1-628C-E93F-77A3-4DE682A3F3D9}"/>
              </a:ext>
            </a:extLst>
          </p:cNvPr>
          <p:cNvSpPr>
            <a:spLocks noGrp="1"/>
          </p:cNvSpPr>
          <p:nvPr>
            <p:ph type="ftr" sz="quarter" idx="3"/>
          </p:nvPr>
        </p:nvSpPr>
        <p:spPr>
          <a:xfrm>
            <a:off x="675978" y="6343820"/>
            <a:ext cx="8944271" cy="172501"/>
          </a:xfrm>
          <a:prstGeom prst="rect">
            <a:avLst/>
          </a:prstGeom>
        </p:spPr>
        <p:txBody>
          <a:bodyPr vert="horz" lIns="91440" tIns="45720" rIns="91440" bIns="45720" rtlCol="0" anchor="ctr"/>
          <a:lstStyle>
            <a:lvl1pPr algn="l">
              <a:defRPr sz="1067">
                <a:solidFill>
                  <a:schemeClr val="bg2">
                    <a:lumMod val="60000"/>
                    <a:lumOff val="40000"/>
                  </a:schemeClr>
                </a:solidFill>
              </a:defRPr>
            </a:lvl1pPr>
          </a:lstStyle>
          <a:p>
            <a:pPr algn="l"/>
            <a:r>
              <a:rPr lang="fr-FR"/>
              <a:t>Safran/DRTI/CTO/PSO-G</a:t>
            </a:r>
            <a:endParaRPr lang="fr-FR" dirty="0"/>
          </a:p>
        </p:txBody>
      </p:sp>
      <p:sp>
        <p:nvSpPr>
          <p:cNvPr id="5" name="Espace réservé du contenu 4"/>
          <p:cNvSpPr>
            <a:spLocks noGrp="1"/>
          </p:cNvSpPr>
          <p:nvPr>
            <p:ph sz="quarter" idx="12"/>
          </p:nvPr>
        </p:nvSpPr>
        <p:spPr>
          <a:xfrm>
            <a:off x="383114" y="1221317"/>
            <a:ext cx="5616876" cy="4942416"/>
          </a:xfrm>
        </p:spPr>
        <p:txBody>
          <a:bodyPr/>
          <a:lstStyle>
            <a:lvl4pPr marL="958827" indent="-304792">
              <a:defRPr/>
            </a:lvl4pPr>
            <a:lvl5pPr marL="1195887" indent="-304792">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8" name="Espace réservé du contenu 4"/>
          <p:cNvSpPr>
            <a:spLocks noGrp="1"/>
          </p:cNvSpPr>
          <p:nvPr>
            <p:ph sz="quarter" idx="13"/>
          </p:nvPr>
        </p:nvSpPr>
        <p:spPr>
          <a:xfrm>
            <a:off x="6192011" y="1221317"/>
            <a:ext cx="5616872" cy="4942416"/>
          </a:xfrm>
        </p:spPr>
        <p:txBody>
          <a:bodyPr/>
          <a:lstStyle>
            <a:lvl4pPr marL="958827" indent="-304792">
              <a:defRPr/>
            </a:lvl4pPr>
            <a:lvl5pPr marL="1195887" indent="-304792">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1425867778"/>
      </p:ext>
    </p:extLst>
  </p:cSld>
  <p:clrMapOvr>
    <a:masterClrMapping/>
  </p:clrMapOvr>
  <p:transition>
    <p:fade/>
  </p:transition>
  <p:hf hdr="0"/>
  <p:extLst>
    <p:ext uri="{DCECCB84-F9BA-43D5-87BE-67443E8EF086}">
      <p15:sldGuideLst xmlns:p15="http://schemas.microsoft.com/office/powerpoint/2012/main">
        <p15:guide id="1" pos="5579">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_TEXTx2_Whi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908127-A165-46B7-B40F-9C1A61E43E31}"/>
              </a:ext>
            </a:extLst>
          </p:cNvPr>
          <p:cNvSpPr>
            <a:spLocks noGrp="1"/>
          </p:cNvSpPr>
          <p:nvPr>
            <p:ph type="title" hasCustomPrompt="1"/>
          </p:nvPr>
        </p:nvSpPr>
        <p:spPr>
          <a:xfrm>
            <a:off x="383117" y="256373"/>
            <a:ext cx="11425767" cy="569207"/>
          </a:xfrm>
          <a:prstGeom prst="rect">
            <a:avLst/>
          </a:prstGeom>
        </p:spPr>
        <p:txBody>
          <a:bodyPr/>
          <a:lstStyle/>
          <a:p>
            <a:r>
              <a:rPr lang="en-US" dirty="0"/>
              <a:t>Click here to add a title </a:t>
            </a:r>
            <a:endParaRPr lang="fr-FR" dirty="0"/>
          </a:p>
        </p:txBody>
      </p:sp>
      <p:sp>
        <p:nvSpPr>
          <p:cNvPr id="6" name="Espace réservé du pied de page 4">
            <a:extLst>
              <a:ext uri="{FF2B5EF4-FFF2-40B4-BE49-F238E27FC236}">
                <a16:creationId xmlns:a16="http://schemas.microsoft.com/office/drawing/2014/main" id="{269925D1-628C-E93F-77A3-4DE682A3F3D9}"/>
              </a:ext>
            </a:extLst>
          </p:cNvPr>
          <p:cNvSpPr>
            <a:spLocks noGrp="1"/>
          </p:cNvSpPr>
          <p:nvPr>
            <p:ph type="ftr" sz="quarter" idx="3"/>
          </p:nvPr>
        </p:nvSpPr>
        <p:spPr>
          <a:xfrm>
            <a:off x="675978" y="6343820"/>
            <a:ext cx="8944271" cy="172501"/>
          </a:xfrm>
          <a:prstGeom prst="rect">
            <a:avLst/>
          </a:prstGeom>
        </p:spPr>
        <p:txBody>
          <a:bodyPr vert="horz" lIns="91440" tIns="45720" rIns="91440" bIns="45720" rtlCol="0" anchor="ctr"/>
          <a:lstStyle>
            <a:lvl1pPr algn="l">
              <a:defRPr sz="1067">
                <a:solidFill>
                  <a:schemeClr val="bg2">
                    <a:lumMod val="60000"/>
                    <a:lumOff val="40000"/>
                  </a:schemeClr>
                </a:solidFill>
              </a:defRPr>
            </a:lvl1pPr>
          </a:lstStyle>
          <a:p>
            <a:pPr algn="l"/>
            <a:r>
              <a:rPr lang="fr-FR"/>
              <a:t>Safran/DRTI/CTO/PSO-G</a:t>
            </a:r>
            <a:endParaRPr lang="fr-FR" dirty="0"/>
          </a:p>
        </p:txBody>
      </p:sp>
      <p:sp>
        <p:nvSpPr>
          <p:cNvPr id="5" name="Espace réservé du contenu 4"/>
          <p:cNvSpPr>
            <a:spLocks noGrp="1"/>
          </p:cNvSpPr>
          <p:nvPr>
            <p:ph sz="quarter" idx="12"/>
          </p:nvPr>
        </p:nvSpPr>
        <p:spPr>
          <a:xfrm>
            <a:off x="383118" y="5829267"/>
            <a:ext cx="11487149" cy="442597"/>
          </a:xfrm>
          <a:prstGeom prst="rect">
            <a:avLst/>
          </a:prstGeom>
          <a:gradFill flip="none" rotWithShape="1">
            <a:gsLst>
              <a:gs pos="0">
                <a:srgbClr val="122A57"/>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a:defRPr lang="fr-FR" sz="1600" b="1" smtClean="0">
                <a:solidFill>
                  <a:schemeClr val="lt1"/>
                </a:solidFill>
                <a:cs typeface="+mn-cs"/>
              </a:defRPr>
            </a:lvl1pPr>
            <a:lvl2pPr algn="ctr">
              <a:defRPr lang="fr-FR" sz="1600" smtClean="0">
                <a:solidFill>
                  <a:schemeClr val="lt1"/>
                </a:solidFill>
                <a:cs typeface="+mn-cs"/>
              </a:defRPr>
            </a:lvl2pPr>
            <a:lvl3pPr algn="ctr">
              <a:defRPr lang="fr-FR" sz="1600" smtClean="0">
                <a:solidFill>
                  <a:schemeClr val="lt1"/>
                </a:solidFill>
                <a:cs typeface="+mn-cs"/>
              </a:defRPr>
            </a:lvl3pPr>
            <a:lvl4pPr algn="ctr">
              <a:defRPr lang="fr-FR" sz="1600" smtClean="0">
                <a:solidFill>
                  <a:schemeClr val="lt1"/>
                </a:solidFill>
                <a:latin typeface="+mn-lt"/>
                <a:cs typeface="+mn-cs"/>
              </a:defRPr>
            </a:lvl4pPr>
            <a:lvl5pPr algn="ctr">
              <a:defRPr lang="fr-FR" sz="1600">
                <a:solidFill>
                  <a:schemeClr val="lt1"/>
                </a:solidFill>
                <a:latin typeface="+mn-lt"/>
                <a:cs typeface="+mn-cs"/>
              </a:defRPr>
            </a:lvl5pPr>
          </a:lstStyle>
          <a:p>
            <a:pPr marL="0" lvl="0" algn="ctr" defTabSz="1218804"/>
            <a:r>
              <a:rPr lang="fr-FR"/>
              <a:t>Modifier les styles du texte du masque</a:t>
            </a:r>
          </a:p>
        </p:txBody>
      </p:sp>
      <p:sp>
        <p:nvSpPr>
          <p:cNvPr id="7" name="Espace réservé du contenu 4"/>
          <p:cNvSpPr>
            <a:spLocks noGrp="1"/>
          </p:cNvSpPr>
          <p:nvPr>
            <p:ph sz="quarter" idx="13"/>
          </p:nvPr>
        </p:nvSpPr>
        <p:spPr>
          <a:xfrm>
            <a:off x="383114" y="1221317"/>
            <a:ext cx="5616876" cy="4415928"/>
          </a:xfrm>
        </p:spPr>
        <p:txBody>
          <a:bodyPr/>
          <a:lstStyle>
            <a:lvl4pPr marL="958827" indent="-304792">
              <a:defRPr/>
            </a:lvl4pPr>
            <a:lvl5pPr marL="1195887" indent="-304792">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8" name="Espace réservé du contenu 4"/>
          <p:cNvSpPr>
            <a:spLocks noGrp="1"/>
          </p:cNvSpPr>
          <p:nvPr>
            <p:ph sz="quarter" idx="14"/>
          </p:nvPr>
        </p:nvSpPr>
        <p:spPr>
          <a:xfrm>
            <a:off x="6192011" y="1221317"/>
            <a:ext cx="5616872" cy="4415928"/>
          </a:xfrm>
        </p:spPr>
        <p:txBody>
          <a:bodyPr/>
          <a:lstStyle>
            <a:lvl4pPr marL="958827" indent="-304792">
              <a:defRPr/>
            </a:lvl4pPr>
            <a:lvl5pPr marL="1195887" indent="-304792">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1442482393"/>
      </p:ext>
    </p:extLst>
  </p:cSld>
  <p:clrMapOvr>
    <a:masterClrMapping/>
  </p:clrMapOvr>
  <p:transition>
    <p:fade/>
  </p:transition>
  <p:hf hdr="0"/>
  <p:extLst>
    <p:ext uri="{DCECCB84-F9BA-43D5-87BE-67443E8EF086}">
      <p15:sldGuideLst xmlns:p15="http://schemas.microsoft.com/office/powerpoint/2012/main">
        <p15:guide id="1" pos="5579">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_TEXTx2_Whi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908127-A165-46B7-B40F-9C1A61E43E31}"/>
              </a:ext>
            </a:extLst>
          </p:cNvPr>
          <p:cNvSpPr>
            <a:spLocks noGrp="1"/>
          </p:cNvSpPr>
          <p:nvPr>
            <p:ph type="title" hasCustomPrompt="1"/>
          </p:nvPr>
        </p:nvSpPr>
        <p:spPr>
          <a:xfrm>
            <a:off x="383117" y="256373"/>
            <a:ext cx="11425767" cy="569207"/>
          </a:xfrm>
          <a:prstGeom prst="rect">
            <a:avLst/>
          </a:prstGeom>
        </p:spPr>
        <p:txBody>
          <a:bodyPr/>
          <a:lstStyle/>
          <a:p>
            <a:r>
              <a:rPr lang="en-US" dirty="0"/>
              <a:t>Click here to add a title </a:t>
            </a:r>
            <a:endParaRPr lang="fr-FR" dirty="0"/>
          </a:p>
        </p:txBody>
      </p:sp>
      <p:sp>
        <p:nvSpPr>
          <p:cNvPr id="6" name="Espace réservé du pied de page 4">
            <a:extLst>
              <a:ext uri="{FF2B5EF4-FFF2-40B4-BE49-F238E27FC236}">
                <a16:creationId xmlns:a16="http://schemas.microsoft.com/office/drawing/2014/main" id="{269925D1-628C-E93F-77A3-4DE682A3F3D9}"/>
              </a:ext>
            </a:extLst>
          </p:cNvPr>
          <p:cNvSpPr>
            <a:spLocks noGrp="1"/>
          </p:cNvSpPr>
          <p:nvPr>
            <p:ph type="ftr" sz="quarter" idx="3"/>
          </p:nvPr>
        </p:nvSpPr>
        <p:spPr>
          <a:xfrm>
            <a:off x="675978" y="6343820"/>
            <a:ext cx="8944271" cy="172501"/>
          </a:xfrm>
          <a:prstGeom prst="rect">
            <a:avLst/>
          </a:prstGeom>
        </p:spPr>
        <p:txBody>
          <a:bodyPr vert="horz" lIns="91440" tIns="45720" rIns="91440" bIns="45720" rtlCol="0" anchor="ctr"/>
          <a:lstStyle>
            <a:lvl1pPr algn="l">
              <a:defRPr sz="1067">
                <a:solidFill>
                  <a:schemeClr val="bg2">
                    <a:lumMod val="60000"/>
                    <a:lumOff val="40000"/>
                  </a:schemeClr>
                </a:solidFill>
              </a:defRPr>
            </a:lvl1pPr>
          </a:lstStyle>
          <a:p>
            <a:pPr algn="l"/>
            <a:r>
              <a:rPr lang="fr-FR"/>
              <a:t>Safran/DRTI/CTO/PSO-G</a:t>
            </a:r>
            <a:endParaRPr lang="fr-FR" dirty="0"/>
          </a:p>
        </p:txBody>
      </p:sp>
      <p:sp>
        <p:nvSpPr>
          <p:cNvPr id="10" name="Espace réservé du contenu 4"/>
          <p:cNvSpPr>
            <a:spLocks noGrp="1"/>
          </p:cNvSpPr>
          <p:nvPr>
            <p:ph sz="quarter" idx="14"/>
          </p:nvPr>
        </p:nvSpPr>
        <p:spPr>
          <a:xfrm>
            <a:off x="383114" y="1221318"/>
            <a:ext cx="5616876" cy="2299671"/>
          </a:xfrm>
        </p:spPr>
        <p:txBody>
          <a:bodyPr/>
          <a:lstStyle>
            <a:lvl4pPr marL="958827" indent="-304792">
              <a:defRPr/>
            </a:lvl4pPr>
            <a:lvl5pPr marL="1195887" indent="-304792">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1" name="Espace réservé du contenu 4"/>
          <p:cNvSpPr>
            <a:spLocks noGrp="1"/>
          </p:cNvSpPr>
          <p:nvPr>
            <p:ph sz="quarter" idx="15"/>
          </p:nvPr>
        </p:nvSpPr>
        <p:spPr>
          <a:xfrm>
            <a:off x="6192011" y="1221318"/>
            <a:ext cx="5616872" cy="2299671"/>
          </a:xfrm>
        </p:spPr>
        <p:txBody>
          <a:bodyPr/>
          <a:lstStyle>
            <a:lvl4pPr marL="958827" indent="-304792">
              <a:defRPr/>
            </a:lvl4pPr>
            <a:lvl5pPr marL="1195887" indent="-304792">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2" name="Espace réservé du contenu 4"/>
          <p:cNvSpPr>
            <a:spLocks noGrp="1"/>
          </p:cNvSpPr>
          <p:nvPr>
            <p:ph sz="quarter" idx="16"/>
          </p:nvPr>
        </p:nvSpPr>
        <p:spPr>
          <a:xfrm>
            <a:off x="383114" y="3751690"/>
            <a:ext cx="5616876" cy="2299671"/>
          </a:xfrm>
        </p:spPr>
        <p:txBody>
          <a:bodyPr/>
          <a:lstStyle>
            <a:lvl4pPr marL="958827" indent="-304792">
              <a:defRPr/>
            </a:lvl4pPr>
            <a:lvl5pPr marL="1195887" indent="-304792">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3" name="Espace réservé du contenu 4"/>
          <p:cNvSpPr>
            <a:spLocks noGrp="1"/>
          </p:cNvSpPr>
          <p:nvPr>
            <p:ph sz="quarter" idx="17"/>
          </p:nvPr>
        </p:nvSpPr>
        <p:spPr>
          <a:xfrm>
            <a:off x="6192011" y="3751690"/>
            <a:ext cx="5616872" cy="2299671"/>
          </a:xfrm>
        </p:spPr>
        <p:txBody>
          <a:bodyPr/>
          <a:lstStyle>
            <a:lvl4pPr marL="958827" indent="-304792">
              <a:defRPr/>
            </a:lvl4pPr>
            <a:lvl5pPr marL="1195887" indent="-304792">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989574595"/>
      </p:ext>
    </p:extLst>
  </p:cSld>
  <p:clrMapOvr>
    <a:masterClrMapping/>
  </p:clrMapOvr>
  <p:transition>
    <p:fade/>
  </p:transition>
  <p:hf hdr="0"/>
  <p:extLst>
    <p:ext uri="{DCECCB84-F9BA-43D5-87BE-67443E8EF086}">
      <p15:sldGuideLst xmlns:p15="http://schemas.microsoft.com/office/powerpoint/2012/main">
        <p15:guide id="1" pos="5579">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TITLE_TEXTx2_Whi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908127-A165-46B7-B40F-9C1A61E43E31}"/>
              </a:ext>
            </a:extLst>
          </p:cNvPr>
          <p:cNvSpPr>
            <a:spLocks noGrp="1"/>
          </p:cNvSpPr>
          <p:nvPr>
            <p:ph type="title" hasCustomPrompt="1"/>
          </p:nvPr>
        </p:nvSpPr>
        <p:spPr>
          <a:xfrm>
            <a:off x="383117" y="256373"/>
            <a:ext cx="11425767" cy="569207"/>
          </a:xfrm>
          <a:prstGeom prst="rect">
            <a:avLst/>
          </a:prstGeom>
        </p:spPr>
        <p:txBody>
          <a:bodyPr/>
          <a:lstStyle/>
          <a:p>
            <a:r>
              <a:rPr lang="en-US" dirty="0"/>
              <a:t>Click here to add a title </a:t>
            </a:r>
            <a:endParaRPr lang="fr-FR" dirty="0"/>
          </a:p>
        </p:txBody>
      </p:sp>
      <p:sp>
        <p:nvSpPr>
          <p:cNvPr id="6" name="Espace réservé du pied de page 4">
            <a:extLst>
              <a:ext uri="{FF2B5EF4-FFF2-40B4-BE49-F238E27FC236}">
                <a16:creationId xmlns:a16="http://schemas.microsoft.com/office/drawing/2014/main" id="{269925D1-628C-E93F-77A3-4DE682A3F3D9}"/>
              </a:ext>
            </a:extLst>
          </p:cNvPr>
          <p:cNvSpPr>
            <a:spLocks noGrp="1"/>
          </p:cNvSpPr>
          <p:nvPr>
            <p:ph type="ftr" sz="quarter" idx="3"/>
          </p:nvPr>
        </p:nvSpPr>
        <p:spPr>
          <a:xfrm>
            <a:off x="675978" y="6343820"/>
            <a:ext cx="8944271" cy="172501"/>
          </a:xfrm>
          <a:prstGeom prst="rect">
            <a:avLst/>
          </a:prstGeom>
        </p:spPr>
        <p:txBody>
          <a:bodyPr vert="horz" lIns="91440" tIns="45720" rIns="91440" bIns="45720" rtlCol="0" anchor="ctr"/>
          <a:lstStyle>
            <a:lvl1pPr algn="l">
              <a:defRPr sz="1067">
                <a:solidFill>
                  <a:schemeClr val="bg2">
                    <a:lumMod val="60000"/>
                    <a:lumOff val="40000"/>
                  </a:schemeClr>
                </a:solidFill>
              </a:defRPr>
            </a:lvl1pPr>
          </a:lstStyle>
          <a:p>
            <a:pPr algn="l"/>
            <a:r>
              <a:rPr lang="fr-FR"/>
              <a:t>Safran/DRTI/CTO/PSO-G</a:t>
            </a:r>
            <a:endParaRPr lang="fr-FR" dirty="0"/>
          </a:p>
        </p:txBody>
      </p:sp>
      <p:sp>
        <p:nvSpPr>
          <p:cNvPr id="9" name="Espace réservé du contenu 4"/>
          <p:cNvSpPr>
            <a:spLocks noGrp="1"/>
          </p:cNvSpPr>
          <p:nvPr>
            <p:ph sz="quarter" idx="14"/>
          </p:nvPr>
        </p:nvSpPr>
        <p:spPr>
          <a:xfrm>
            <a:off x="383113" y="1221318"/>
            <a:ext cx="11425768" cy="2334332"/>
          </a:xfrm>
        </p:spPr>
        <p:txBody>
          <a:bodyPr/>
          <a:lstStyle>
            <a:lvl4pPr marL="958827" indent="-304792">
              <a:defRPr/>
            </a:lvl4pPr>
            <a:lvl5pPr marL="1195887" indent="-304792">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Espace réservé du contenu 4"/>
          <p:cNvSpPr>
            <a:spLocks noGrp="1"/>
          </p:cNvSpPr>
          <p:nvPr>
            <p:ph sz="quarter" idx="15"/>
          </p:nvPr>
        </p:nvSpPr>
        <p:spPr>
          <a:xfrm>
            <a:off x="377524" y="3735737"/>
            <a:ext cx="5616872" cy="2405351"/>
          </a:xfrm>
        </p:spPr>
        <p:txBody>
          <a:bodyPr/>
          <a:lstStyle>
            <a:lvl4pPr marL="958827" indent="-304792">
              <a:defRPr/>
            </a:lvl4pPr>
            <a:lvl5pPr marL="1195887" indent="-304792">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1" name="Espace réservé du contenu 4"/>
          <p:cNvSpPr>
            <a:spLocks noGrp="1"/>
          </p:cNvSpPr>
          <p:nvPr>
            <p:ph sz="quarter" idx="16"/>
          </p:nvPr>
        </p:nvSpPr>
        <p:spPr>
          <a:xfrm>
            <a:off x="6192009" y="3758383"/>
            <a:ext cx="5616872" cy="2405351"/>
          </a:xfrm>
        </p:spPr>
        <p:txBody>
          <a:bodyPr/>
          <a:lstStyle>
            <a:lvl4pPr marL="958827" indent="-304792">
              <a:defRPr/>
            </a:lvl4pPr>
            <a:lvl5pPr marL="1195887" indent="-304792">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2973877774"/>
      </p:ext>
    </p:extLst>
  </p:cSld>
  <p:clrMapOvr>
    <a:masterClrMapping/>
  </p:clrMapOvr>
  <p:transition>
    <p:fade/>
  </p:transition>
  <p:hf hdr="0"/>
  <p:extLst>
    <p:ext uri="{DCECCB84-F9BA-43D5-87BE-67443E8EF086}">
      <p15:sldGuideLst xmlns:p15="http://schemas.microsoft.com/office/powerpoint/2012/main">
        <p15:guide id="1" pos="5579">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ITLE_TEXTx2_Whi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908127-A165-46B7-B40F-9C1A61E43E31}"/>
              </a:ext>
            </a:extLst>
          </p:cNvPr>
          <p:cNvSpPr>
            <a:spLocks noGrp="1"/>
          </p:cNvSpPr>
          <p:nvPr>
            <p:ph type="title" hasCustomPrompt="1"/>
          </p:nvPr>
        </p:nvSpPr>
        <p:spPr>
          <a:xfrm>
            <a:off x="383117" y="256373"/>
            <a:ext cx="11425767" cy="569207"/>
          </a:xfrm>
          <a:prstGeom prst="rect">
            <a:avLst/>
          </a:prstGeom>
        </p:spPr>
        <p:txBody>
          <a:bodyPr/>
          <a:lstStyle/>
          <a:p>
            <a:r>
              <a:rPr lang="en-US" dirty="0"/>
              <a:t>Click here to add a title </a:t>
            </a:r>
            <a:endParaRPr lang="fr-FR" dirty="0"/>
          </a:p>
        </p:txBody>
      </p:sp>
      <p:sp>
        <p:nvSpPr>
          <p:cNvPr id="6" name="Espace réservé du pied de page 4">
            <a:extLst>
              <a:ext uri="{FF2B5EF4-FFF2-40B4-BE49-F238E27FC236}">
                <a16:creationId xmlns:a16="http://schemas.microsoft.com/office/drawing/2014/main" id="{269925D1-628C-E93F-77A3-4DE682A3F3D9}"/>
              </a:ext>
            </a:extLst>
          </p:cNvPr>
          <p:cNvSpPr>
            <a:spLocks noGrp="1"/>
          </p:cNvSpPr>
          <p:nvPr>
            <p:ph type="ftr" sz="quarter" idx="3"/>
          </p:nvPr>
        </p:nvSpPr>
        <p:spPr>
          <a:xfrm>
            <a:off x="675978" y="6343820"/>
            <a:ext cx="8944271" cy="172501"/>
          </a:xfrm>
          <a:prstGeom prst="rect">
            <a:avLst/>
          </a:prstGeom>
        </p:spPr>
        <p:txBody>
          <a:bodyPr vert="horz" lIns="91440" tIns="45720" rIns="91440" bIns="45720" rtlCol="0" anchor="ctr"/>
          <a:lstStyle>
            <a:lvl1pPr algn="l">
              <a:defRPr sz="1067">
                <a:solidFill>
                  <a:schemeClr val="bg2">
                    <a:lumMod val="60000"/>
                    <a:lumOff val="40000"/>
                  </a:schemeClr>
                </a:solidFill>
              </a:defRPr>
            </a:lvl1pPr>
          </a:lstStyle>
          <a:p>
            <a:pPr algn="l"/>
            <a:r>
              <a:rPr lang="fr-FR"/>
              <a:t>Safran/DRTI/CTO/PSO-G</a:t>
            </a:r>
            <a:endParaRPr lang="fr-FR" dirty="0"/>
          </a:p>
        </p:txBody>
      </p:sp>
      <p:sp>
        <p:nvSpPr>
          <p:cNvPr id="8" name="Espace réservé du contenu 4"/>
          <p:cNvSpPr>
            <a:spLocks noGrp="1"/>
          </p:cNvSpPr>
          <p:nvPr>
            <p:ph sz="quarter" idx="13"/>
          </p:nvPr>
        </p:nvSpPr>
        <p:spPr>
          <a:xfrm>
            <a:off x="383114" y="1221318"/>
            <a:ext cx="5616876" cy="2299671"/>
          </a:xfrm>
        </p:spPr>
        <p:txBody>
          <a:bodyPr/>
          <a:lstStyle>
            <a:lvl4pPr marL="958827" indent="-304792">
              <a:defRPr/>
            </a:lvl4pPr>
            <a:lvl5pPr marL="1195887" indent="-304792">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Espace réservé du contenu 4"/>
          <p:cNvSpPr>
            <a:spLocks noGrp="1"/>
          </p:cNvSpPr>
          <p:nvPr>
            <p:ph sz="quarter" idx="14"/>
          </p:nvPr>
        </p:nvSpPr>
        <p:spPr>
          <a:xfrm>
            <a:off x="6192011" y="1221318"/>
            <a:ext cx="5616872" cy="2299671"/>
          </a:xfrm>
        </p:spPr>
        <p:txBody>
          <a:bodyPr/>
          <a:lstStyle>
            <a:lvl4pPr marL="958827" indent="-304792">
              <a:defRPr/>
            </a:lvl4pPr>
            <a:lvl5pPr marL="1195887" indent="-304792">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1" name="Espace réservé du contenu 4"/>
          <p:cNvSpPr>
            <a:spLocks noGrp="1"/>
          </p:cNvSpPr>
          <p:nvPr>
            <p:ph sz="quarter" idx="15"/>
          </p:nvPr>
        </p:nvSpPr>
        <p:spPr>
          <a:xfrm>
            <a:off x="383118" y="3705646"/>
            <a:ext cx="11425765" cy="2299671"/>
          </a:xfrm>
        </p:spPr>
        <p:txBody>
          <a:bodyPr/>
          <a:lstStyle>
            <a:lvl4pPr marL="958827" indent="-304792">
              <a:defRPr/>
            </a:lvl4pPr>
            <a:lvl5pPr marL="1195887" indent="-304792">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4251880103"/>
      </p:ext>
    </p:extLst>
  </p:cSld>
  <p:clrMapOvr>
    <a:masterClrMapping/>
  </p:clrMapOvr>
  <p:transition>
    <p:fade/>
  </p:transition>
  <p:hf hdr="0"/>
  <p:extLst>
    <p:ext uri="{DCECCB84-F9BA-43D5-87BE-67443E8EF086}">
      <p15:sldGuideLst xmlns:p15="http://schemas.microsoft.com/office/powerpoint/2012/main">
        <p15:guide id="1" pos="5579">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TITLE_TEXTx2_Whi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908127-A165-46B7-B40F-9C1A61E43E31}"/>
              </a:ext>
            </a:extLst>
          </p:cNvPr>
          <p:cNvSpPr>
            <a:spLocks noGrp="1"/>
          </p:cNvSpPr>
          <p:nvPr>
            <p:ph type="title" hasCustomPrompt="1"/>
          </p:nvPr>
        </p:nvSpPr>
        <p:spPr>
          <a:xfrm>
            <a:off x="383117" y="256373"/>
            <a:ext cx="11425767" cy="569207"/>
          </a:xfrm>
          <a:prstGeom prst="rect">
            <a:avLst/>
          </a:prstGeom>
        </p:spPr>
        <p:txBody>
          <a:bodyPr/>
          <a:lstStyle/>
          <a:p>
            <a:r>
              <a:rPr lang="en-US" dirty="0"/>
              <a:t>Click here to add a title </a:t>
            </a:r>
            <a:endParaRPr lang="fr-FR" dirty="0"/>
          </a:p>
        </p:txBody>
      </p:sp>
      <p:sp>
        <p:nvSpPr>
          <p:cNvPr id="6" name="Espace réservé du pied de page 4">
            <a:extLst>
              <a:ext uri="{FF2B5EF4-FFF2-40B4-BE49-F238E27FC236}">
                <a16:creationId xmlns:a16="http://schemas.microsoft.com/office/drawing/2014/main" id="{269925D1-628C-E93F-77A3-4DE682A3F3D9}"/>
              </a:ext>
            </a:extLst>
          </p:cNvPr>
          <p:cNvSpPr>
            <a:spLocks noGrp="1"/>
          </p:cNvSpPr>
          <p:nvPr>
            <p:ph type="ftr" sz="quarter" idx="3"/>
          </p:nvPr>
        </p:nvSpPr>
        <p:spPr>
          <a:xfrm>
            <a:off x="675978" y="6343820"/>
            <a:ext cx="8944271" cy="172501"/>
          </a:xfrm>
          <a:prstGeom prst="rect">
            <a:avLst/>
          </a:prstGeom>
        </p:spPr>
        <p:txBody>
          <a:bodyPr vert="horz" lIns="91440" tIns="45720" rIns="91440" bIns="45720" rtlCol="0" anchor="ctr"/>
          <a:lstStyle>
            <a:lvl1pPr algn="l">
              <a:defRPr sz="1067">
                <a:solidFill>
                  <a:schemeClr val="bg2">
                    <a:lumMod val="60000"/>
                    <a:lumOff val="40000"/>
                  </a:schemeClr>
                </a:solidFill>
              </a:defRPr>
            </a:lvl1pPr>
          </a:lstStyle>
          <a:p>
            <a:pPr algn="l"/>
            <a:r>
              <a:rPr lang="fr-FR"/>
              <a:t>Safran/DRTI/CTO/PSO-G</a:t>
            </a:r>
            <a:endParaRPr lang="fr-FR" dirty="0"/>
          </a:p>
        </p:txBody>
      </p:sp>
      <p:sp>
        <p:nvSpPr>
          <p:cNvPr id="8" name="Espace réservé du contenu 4"/>
          <p:cNvSpPr>
            <a:spLocks noGrp="1"/>
          </p:cNvSpPr>
          <p:nvPr>
            <p:ph sz="quarter" idx="13"/>
          </p:nvPr>
        </p:nvSpPr>
        <p:spPr>
          <a:xfrm>
            <a:off x="383114" y="1221318"/>
            <a:ext cx="11425769" cy="2299671"/>
          </a:xfrm>
        </p:spPr>
        <p:txBody>
          <a:bodyPr/>
          <a:lstStyle>
            <a:lvl4pPr marL="958827" indent="-304792">
              <a:defRPr/>
            </a:lvl4pPr>
            <a:lvl5pPr marL="1195887" indent="-304792">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9" name="Espace réservé du contenu 4"/>
          <p:cNvSpPr>
            <a:spLocks noGrp="1"/>
          </p:cNvSpPr>
          <p:nvPr>
            <p:ph sz="quarter" idx="14"/>
          </p:nvPr>
        </p:nvSpPr>
        <p:spPr>
          <a:xfrm>
            <a:off x="383113" y="3756287"/>
            <a:ext cx="11425769" cy="2299671"/>
          </a:xfrm>
        </p:spPr>
        <p:txBody>
          <a:bodyPr/>
          <a:lstStyle>
            <a:lvl4pPr marL="958827" indent="-304792">
              <a:defRPr/>
            </a:lvl4pPr>
            <a:lvl5pPr marL="1195887" indent="-304792">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656961097"/>
      </p:ext>
    </p:extLst>
  </p:cSld>
  <p:clrMapOvr>
    <a:masterClrMapping/>
  </p:clrMapOvr>
  <p:transition>
    <p:fade/>
  </p:transition>
  <p:hf hdr="0"/>
  <p:extLst>
    <p:ext uri="{DCECCB84-F9BA-43D5-87BE-67443E8EF086}">
      <p15:sldGuideLst xmlns:p15="http://schemas.microsoft.com/office/powerpoint/2012/main">
        <p15:guide id="1" pos="5579">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TITLE_TEXTx2_Whi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908127-A165-46B7-B40F-9C1A61E43E31}"/>
              </a:ext>
            </a:extLst>
          </p:cNvPr>
          <p:cNvSpPr>
            <a:spLocks noGrp="1"/>
          </p:cNvSpPr>
          <p:nvPr>
            <p:ph type="title" hasCustomPrompt="1"/>
          </p:nvPr>
        </p:nvSpPr>
        <p:spPr>
          <a:xfrm>
            <a:off x="383117" y="256373"/>
            <a:ext cx="11425767" cy="569207"/>
          </a:xfrm>
          <a:prstGeom prst="rect">
            <a:avLst/>
          </a:prstGeom>
        </p:spPr>
        <p:txBody>
          <a:bodyPr/>
          <a:lstStyle/>
          <a:p>
            <a:r>
              <a:rPr lang="en-US" dirty="0"/>
              <a:t>Click here to add a title </a:t>
            </a:r>
            <a:endParaRPr lang="fr-FR" dirty="0"/>
          </a:p>
        </p:txBody>
      </p:sp>
      <p:sp>
        <p:nvSpPr>
          <p:cNvPr id="6" name="Espace réservé du pied de page 4">
            <a:extLst>
              <a:ext uri="{FF2B5EF4-FFF2-40B4-BE49-F238E27FC236}">
                <a16:creationId xmlns:a16="http://schemas.microsoft.com/office/drawing/2014/main" id="{269925D1-628C-E93F-77A3-4DE682A3F3D9}"/>
              </a:ext>
            </a:extLst>
          </p:cNvPr>
          <p:cNvSpPr>
            <a:spLocks noGrp="1"/>
          </p:cNvSpPr>
          <p:nvPr>
            <p:ph type="ftr" sz="quarter" idx="3"/>
          </p:nvPr>
        </p:nvSpPr>
        <p:spPr>
          <a:xfrm>
            <a:off x="675978" y="6343820"/>
            <a:ext cx="8944271" cy="172501"/>
          </a:xfrm>
          <a:prstGeom prst="rect">
            <a:avLst/>
          </a:prstGeom>
        </p:spPr>
        <p:txBody>
          <a:bodyPr vert="horz" lIns="91440" tIns="45720" rIns="91440" bIns="45720" rtlCol="0" anchor="ctr"/>
          <a:lstStyle>
            <a:lvl1pPr algn="l">
              <a:defRPr sz="1067">
                <a:solidFill>
                  <a:schemeClr val="bg2">
                    <a:lumMod val="60000"/>
                    <a:lumOff val="40000"/>
                  </a:schemeClr>
                </a:solidFill>
              </a:defRPr>
            </a:lvl1pPr>
          </a:lstStyle>
          <a:p>
            <a:pPr algn="l"/>
            <a:r>
              <a:rPr lang="fr-FR"/>
              <a:t>Safran/DRTI/CTO/PSO-G</a:t>
            </a:r>
            <a:endParaRPr lang="fr-FR" dirty="0"/>
          </a:p>
        </p:txBody>
      </p:sp>
      <p:sp>
        <p:nvSpPr>
          <p:cNvPr id="8" name="Espace réservé du contenu 4"/>
          <p:cNvSpPr>
            <a:spLocks noGrp="1"/>
          </p:cNvSpPr>
          <p:nvPr>
            <p:ph sz="quarter" idx="13"/>
          </p:nvPr>
        </p:nvSpPr>
        <p:spPr>
          <a:xfrm>
            <a:off x="383113" y="1221318"/>
            <a:ext cx="11425768" cy="1088693"/>
          </a:xfrm>
        </p:spPr>
        <p:txBody>
          <a:bodyPr/>
          <a:lstStyle>
            <a:lvl4pPr marL="958827" indent="-304792">
              <a:defRPr/>
            </a:lvl4pPr>
            <a:lvl5pPr marL="1195887" indent="-304792">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9" name="Espace réservé du contenu 4"/>
          <p:cNvSpPr>
            <a:spLocks noGrp="1"/>
          </p:cNvSpPr>
          <p:nvPr>
            <p:ph sz="quarter" idx="14"/>
          </p:nvPr>
        </p:nvSpPr>
        <p:spPr>
          <a:xfrm>
            <a:off x="383114" y="2530075"/>
            <a:ext cx="11425769" cy="3633659"/>
          </a:xfrm>
        </p:spPr>
        <p:txBody>
          <a:bodyPr/>
          <a:lstStyle>
            <a:lvl4pPr marL="958827" indent="-304792">
              <a:defRPr/>
            </a:lvl4pPr>
            <a:lvl5pPr marL="1195887" indent="-304792">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3095258801"/>
      </p:ext>
    </p:extLst>
  </p:cSld>
  <p:clrMapOvr>
    <a:masterClrMapping/>
  </p:clrMapOvr>
  <p:transition>
    <p:fade/>
  </p:transition>
  <p:hf hdr="0"/>
  <p:extLst>
    <p:ext uri="{DCECCB84-F9BA-43D5-87BE-67443E8EF086}">
      <p15:sldGuideLst xmlns:p15="http://schemas.microsoft.com/office/powerpoint/2012/main">
        <p15:guide id="1" pos="5579">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TITLE_TEXTx2_Whi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908127-A165-46B7-B40F-9C1A61E43E31}"/>
              </a:ext>
            </a:extLst>
          </p:cNvPr>
          <p:cNvSpPr>
            <a:spLocks noGrp="1"/>
          </p:cNvSpPr>
          <p:nvPr>
            <p:ph type="title" hasCustomPrompt="1"/>
          </p:nvPr>
        </p:nvSpPr>
        <p:spPr>
          <a:xfrm>
            <a:off x="383117" y="256373"/>
            <a:ext cx="11425767" cy="569207"/>
          </a:xfrm>
          <a:prstGeom prst="rect">
            <a:avLst/>
          </a:prstGeom>
        </p:spPr>
        <p:txBody>
          <a:bodyPr/>
          <a:lstStyle/>
          <a:p>
            <a:r>
              <a:rPr lang="en-US" dirty="0"/>
              <a:t>Click here to add a title </a:t>
            </a:r>
            <a:endParaRPr lang="fr-FR" dirty="0"/>
          </a:p>
        </p:txBody>
      </p:sp>
      <p:sp>
        <p:nvSpPr>
          <p:cNvPr id="6" name="Espace réservé du pied de page 4">
            <a:extLst>
              <a:ext uri="{FF2B5EF4-FFF2-40B4-BE49-F238E27FC236}">
                <a16:creationId xmlns:a16="http://schemas.microsoft.com/office/drawing/2014/main" id="{269925D1-628C-E93F-77A3-4DE682A3F3D9}"/>
              </a:ext>
            </a:extLst>
          </p:cNvPr>
          <p:cNvSpPr>
            <a:spLocks noGrp="1"/>
          </p:cNvSpPr>
          <p:nvPr>
            <p:ph type="ftr" sz="quarter" idx="3"/>
          </p:nvPr>
        </p:nvSpPr>
        <p:spPr>
          <a:xfrm>
            <a:off x="675978" y="6343820"/>
            <a:ext cx="8944271" cy="172501"/>
          </a:xfrm>
          <a:prstGeom prst="rect">
            <a:avLst/>
          </a:prstGeom>
        </p:spPr>
        <p:txBody>
          <a:bodyPr vert="horz" lIns="91440" tIns="45720" rIns="91440" bIns="45720" rtlCol="0" anchor="ctr"/>
          <a:lstStyle>
            <a:lvl1pPr algn="l">
              <a:defRPr sz="1067">
                <a:solidFill>
                  <a:schemeClr val="bg2">
                    <a:lumMod val="60000"/>
                    <a:lumOff val="40000"/>
                  </a:schemeClr>
                </a:solidFill>
              </a:defRPr>
            </a:lvl1pPr>
          </a:lstStyle>
          <a:p>
            <a:pPr algn="l"/>
            <a:r>
              <a:rPr lang="fr-FR"/>
              <a:t>Safran/DRTI/CTO/PSO-G</a:t>
            </a:r>
            <a:endParaRPr lang="fr-FR" dirty="0"/>
          </a:p>
        </p:txBody>
      </p:sp>
      <p:sp>
        <p:nvSpPr>
          <p:cNvPr id="7" name="Espace réservé du texte 2">
            <a:extLst>
              <a:ext uri="{FF2B5EF4-FFF2-40B4-BE49-F238E27FC236}">
                <a16:creationId xmlns:a16="http://schemas.microsoft.com/office/drawing/2014/main" id="{3B9C1BD4-2402-4571-9F04-505A7FE75AF9}"/>
              </a:ext>
            </a:extLst>
          </p:cNvPr>
          <p:cNvSpPr>
            <a:spLocks noGrp="1"/>
          </p:cNvSpPr>
          <p:nvPr>
            <p:ph type="body" sz="quarter" idx="12" hasCustomPrompt="1"/>
          </p:nvPr>
        </p:nvSpPr>
        <p:spPr>
          <a:xfrm>
            <a:off x="383118" y="1243812"/>
            <a:ext cx="5626273" cy="403969"/>
          </a:xfrm>
          <a:prstGeom prst="rect">
            <a:avLst/>
          </a:prstGeom>
          <a:gradFill flip="none" rotWithShape="1">
            <a:gsLst>
              <a:gs pos="0">
                <a:srgbClr val="122A57"/>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l">
              <a:defRPr lang="fr-FR" sz="1600" b="1" dirty="0">
                <a:solidFill>
                  <a:schemeClr val="lt1"/>
                </a:solidFill>
                <a:cs typeface="+mn-cs"/>
              </a:defRPr>
            </a:lvl1pPr>
            <a:lvl2pPr algn="l">
              <a:defRPr lang="fr-FR" sz="1600" dirty="0">
                <a:solidFill>
                  <a:schemeClr val="lt1"/>
                </a:solidFill>
                <a:cs typeface="+mn-cs"/>
              </a:defRPr>
            </a:lvl2pPr>
            <a:lvl3pPr algn="l">
              <a:defRPr lang="fr-FR" sz="1600" dirty="0">
                <a:solidFill>
                  <a:schemeClr val="lt1"/>
                </a:solidFill>
                <a:cs typeface="+mn-cs"/>
              </a:defRPr>
            </a:lvl3pPr>
          </a:lstStyle>
          <a:p>
            <a:pPr marL="0" lvl="0" algn="ctr" defTabSz="1218804"/>
            <a:r>
              <a:rPr lang="en-US" dirty="0"/>
              <a:t>Click here to add text </a:t>
            </a:r>
            <a:endParaRPr lang="fr-FR" dirty="0"/>
          </a:p>
        </p:txBody>
      </p:sp>
      <p:sp>
        <p:nvSpPr>
          <p:cNvPr id="8" name="Espace réservé du texte 2">
            <a:extLst>
              <a:ext uri="{FF2B5EF4-FFF2-40B4-BE49-F238E27FC236}">
                <a16:creationId xmlns:a16="http://schemas.microsoft.com/office/drawing/2014/main" id="{83B0D2BD-64EB-4133-9A53-E4F4DEB7B025}"/>
              </a:ext>
            </a:extLst>
          </p:cNvPr>
          <p:cNvSpPr>
            <a:spLocks noGrp="1"/>
          </p:cNvSpPr>
          <p:nvPr>
            <p:ph type="body" sz="quarter" idx="13" hasCustomPrompt="1"/>
          </p:nvPr>
        </p:nvSpPr>
        <p:spPr>
          <a:xfrm>
            <a:off x="6189273" y="1243812"/>
            <a:ext cx="5619612" cy="403969"/>
          </a:xfrm>
          <a:prstGeom prst="rect">
            <a:avLst/>
          </a:prstGeom>
          <a:gradFill flip="none" rotWithShape="1">
            <a:gsLst>
              <a:gs pos="0">
                <a:srgbClr val="122A57"/>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l">
              <a:defRPr lang="fr-FR" sz="1600" b="1" dirty="0">
                <a:solidFill>
                  <a:schemeClr val="lt1"/>
                </a:solidFill>
                <a:cs typeface="+mn-cs"/>
              </a:defRPr>
            </a:lvl1pPr>
            <a:lvl2pPr algn="l">
              <a:defRPr lang="fr-FR" sz="1600" dirty="0">
                <a:solidFill>
                  <a:schemeClr val="lt1"/>
                </a:solidFill>
                <a:cs typeface="+mn-cs"/>
              </a:defRPr>
            </a:lvl2pPr>
            <a:lvl3pPr algn="l">
              <a:defRPr lang="fr-FR" sz="1600" dirty="0">
                <a:solidFill>
                  <a:schemeClr val="lt1"/>
                </a:solidFill>
                <a:cs typeface="+mn-cs"/>
              </a:defRPr>
            </a:lvl3pPr>
          </a:lstStyle>
          <a:p>
            <a:pPr marL="0" lvl="0" algn="ctr" defTabSz="1218804"/>
            <a:r>
              <a:rPr lang="en-US" dirty="0"/>
              <a:t>Click here to add text</a:t>
            </a:r>
            <a:endParaRPr lang="fr-FR" dirty="0"/>
          </a:p>
        </p:txBody>
      </p:sp>
      <p:sp>
        <p:nvSpPr>
          <p:cNvPr id="10" name="Espace réservé du contenu 4"/>
          <p:cNvSpPr>
            <a:spLocks noGrp="1"/>
          </p:cNvSpPr>
          <p:nvPr>
            <p:ph sz="quarter" idx="14"/>
          </p:nvPr>
        </p:nvSpPr>
        <p:spPr>
          <a:xfrm>
            <a:off x="383114" y="1892829"/>
            <a:ext cx="5616876" cy="4270904"/>
          </a:xfrm>
        </p:spPr>
        <p:txBody>
          <a:bodyPr/>
          <a:lstStyle>
            <a:lvl4pPr marL="958827" indent="-304792">
              <a:defRPr/>
            </a:lvl4pPr>
            <a:lvl5pPr marL="1195887" indent="-304792">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1" name="Espace réservé du contenu 4"/>
          <p:cNvSpPr>
            <a:spLocks noGrp="1"/>
          </p:cNvSpPr>
          <p:nvPr>
            <p:ph sz="quarter" idx="15"/>
          </p:nvPr>
        </p:nvSpPr>
        <p:spPr>
          <a:xfrm>
            <a:off x="6192011" y="1892829"/>
            <a:ext cx="5616872" cy="4270904"/>
          </a:xfrm>
        </p:spPr>
        <p:txBody>
          <a:bodyPr/>
          <a:lstStyle>
            <a:lvl4pPr marL="958827" indent="-304792">
              <a:defRPr/>
            </a:lvl4pPr>
            <a:lvl5pPr marL="1195887" indent="-304792">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897002994"/>
      </p:ext>
    </p:extLst>
  </p:cSld>
  <p:clrMapOvr>
    <a:masterClrMapping/>
  </p:clrMapOvr>
  <p:transition>
    <p:fade/>
  </p:transition>
  <p:hf hdr="0"/>
  <p:extLst>
    <p:ext uri="{DCECCB84-F9BA-43D5-87BE-67443E8EF086}">
      <p15:sldGuideLst xmlns:p15="http://schemas.microsoft.com/office/powerpoint/2012/main">
        <p15:guide id="1" pos="5579">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8_TITLE_TEXTx2_Whi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908127-A165-46B7-B40F-9C1A61E43E31}"/>
              </a:ext>
            </a:extLst>
          </p:cNvPr>
          <p:cNvSpPr>
            <a:spLocks noGrp="1"/>
          </p:cNvSpPr>
          <p:nvPr>
            <p:ph type="title" hasCustomPrompt="1"/>
          </p:nvPr>
        </p:nvSpPr>
        <p:spPr>
          <a:xfrm>
            <a:off x="383117" y="256373"/>
            <a:ext cx="11425767" cy="569207"/>
          </a:xfrm>
          <a:prstGeom prst="rect">
            <a:avLst/>
          </a:prstGeom>
        </p:spPr>
        <p:txBody>
          <a:bodyPr/>
          <a:lstStyle/>
          <a:p>
            <a:r>
              <a:rPr lang="en-US" dirty="0"/>
              <a:t>Click here to add a title </a:t>
            </a:r>
            <a:endParaRPr lang="fr-FR" dirty="0"/>
          </a:p>
        </p:txBody>
      </p:sp>
      <p:sp>
        <p:nvSpPr>
          <p:cNvPr id="6" name="Espace réservé du pied de page 4">
            <a:extLst>
              <a:ext uri="{FF2B5EF4-FFF2-40B4-BE49-F238E27FC236}">
                <a16:creationId xmlns:a16="http://schemas.microsoft.com/office/drawing/2014/main" id="{269925D1-628C-E93F-77A3-4DE682A3F3D9}"/>
              </a:ext>
            </a:extLst>
          </p:cNvPr>
          <p:cNvSpPr>
            <a:spLocks noGrp="1"/>
          </p:cNvSpPr>
          <p:nvPr>
            <p:ph type="ftr" sz="quarter" idx="3"/>
          </p:nvPr>
        </p:nvSpPr>
        <p:spPr>
          <a:xfrm>
            <a:off x="675978" y="6343820"/>
            <a:ext cx="8944271" cy="172501"/>
          </a:xfrm>
          <a:prstGeom prst="rect">
            <a:avLst/>
          </a:prstGeom>
        </p:spPr>
        <p:txBody>
          <a:bodyPr vert="horz" lIns="91440" tIns="45720" rIns="91440" bIns="45720" rtlCol="0" anchor="ctr"/>
          <a:lstStyle>
            <a:lvl1pPr algn="l">
              <a:defRPr sz="1067">
                <a:solidFill>
                  <a:schemeClr val="bg2">
                    <a:lumMod val="60000"/>
                    <a:lumOff val="40000"/>
                  </a:schemeClr>
                </a:solidFill>
              </a:defRPr>
            </a:lvl1pPr>
          </a:lstStyle>
          <a:p>
            <a:pPr algn="l"/>
            <a:r>
              <a:rPr lang="fr-FR"/>
              <a:t>Safran/DRTI/CTO/PSO-G</a:t>
            </a:r>
            <a:endParaRPr lang="fr-FR" dirty="0"/>
          </a:p>
        </p:txBody>
      </p:sp>
      <p:sp>
        <p:nvSpPr>
          <p:cNvPr id="7" name="Espace réservé du texte 2">
            <a:extLst>
              <a:ext uri="{FF2B5EF4-FFF2-40B4-BE49-F238E27FC236}">
                <a16:creationId xmlns:a16="http://schemas.microsoft.com/office/drawing/2014/main" id="{3B9C1BD4-2402-4571-9F04-505A7FE75AF9}"/>
              </a:ext>
            </a:extLst>
          </p:cNvPr>
          <p:cNvSpPr>
            <a:spLocks noGrp="1"/>
          </p:cNvSpPr>
          <p:nvPr>
            <p:ph type="body" sz="quarter" idx="12" hasCustomPrompt="1"/>
          </p:nvPr>
        </p:nvSpPr>
        <p:spPr>
          <a:xfrm>
            <a:off x="383118" y="1243812"/>
            <a:ext cx="5626273" cy="403969"/>
          </a:xfrm>
          <a:prstGeom prst="rect">
            <a:avLst/>
          </a:prstGeom>
          <a:gradFill flip="none" rotWithShape="1">
            <a:gsLst>
              <a:gs pos="0">
                <a:srgbClr val="122A57"/>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l">
              <a:defRPr lang="fr-FR" sz="1600" b="1" dirty="0">
                <a:solidFill>
                  <a:schemeClr val="lt1"/>
                </a:solidFill>
                <a:cs typeface="+mn-cs"/>
              </a:defRPr>
            </a:lvl1pPr>
            <a:lvl2pPr algn="l">
              <a:defRPr lang="fr-FR" sz="1600" dirty="0">
                <a:solidFill>
                  <a:schemeClr val="lt1"/>
                </a:solidFill>
                <a:cs typeface="+mn-cs"/>
              </a:defRPr>
            </a:lvl2pPr>
            <a:lvl3pPr algn="l">
              <a:defRPr lang="fr-FR" sz="1600" dirty="0">
                <a:solidFill>
                  <a:schemeClr val="lt1"/>
                </a:solidFill>
                <a:cs typeface="+mn-cs"/>
              </a:defRPr>
            </a:lvl3pPr>
          </a:lstStyle>
          <a:p>
            <a:pPr marL="0" lvl="0" algn="ctr" defTabSz="1218804"/>
            <a:r>
              <a:rPr lang="en-US" dirty="0"/>
              <a:t>Click here to add text </a:t>
            </a:r>
            <a:endParaRPr lang="fr-FR" dirty="0"/>
          </a:p>
        </p:txBody>
      </p:sp>
      <p:sp>
        <p:nvSpPr>
          <p:cNvPr id="8" name="Espace réservé du texte 2">
            <a:extLst>
              <a:ext uri="{FF2B5EF4-FFF2-40B4-BE49-F238E27FC236}">
                <a16:creationId xmlns:a16="http://schemas.microsoft.com/office/drawing/2014/main" id="{83B0D2BD-64EB-4133-9A53-E4F4DEB7B025}"/>
              </a:ext>
            </a:extLst>
          </p:cNvPr>
          <p:cNvSpPr>
            <a:spLocks noGrp="1"/>
          </p:cNvSpPr>
          <p:nvPr>
            <p:ph type="body" sz="quarter" idx="13" hasCustomPrompt="1"/>
          </p:nvPr>
        </p:nvSpPr>
        <p:spPr>
          <a:xfrm>
            <a:off x="6189273" y="1243812"/>
            <a:ext cx="5619612" cy="403969"/>
          </a:xfrm>
          <a:prstGeom prst="rect">
            <a:avLst/>
          </a:prstGeom>
          <a:gradFill flip="none" rotWithShape="1">
            <a:gsLst>
              <a:gs pos="0">
                <a:srgbClr val="122A57"/>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l">
              <a:defRPr lang="fr-FR" sz="1600" b="1" dirty="0">
                <a:solidFill>
                  <a:schemeClr val="lt1"/>
                </a:solidFill>
                <a:cs typeface="+mn-cs"/>
              </a:defRPr>
            </a:lvl1pPr>
            <a:lvl2pPr algn="l">
              <a:defRPr lang="fr-FR" sz="1600" dirty="0">
                <a:solidFill>
                  <a:schemeClr val="lt1"/>
                </a:solidFill>
                <a:cs typeface="+mn-cs"/>
              </a:defRPr>
            </a:lvl2pPr>
            <a:lvl3pPr algn="l">
              <a:defRPr lang="fr-FR" sz="1600" dirty="0">
                <a:solidFill>
                  <a:schemeClr val="lt1"/>
                </a:solidFill>
                <a:cs typeface="+mn-cs"/>
              </a:defRPr>
            </a:lvl3pPr>
          </a:lstStyle>
          <a:p>
            <a:pPr marL="0" lvl="0" algn="ctr" defTabSz="1218804"/>
            <a:r>
              <a:rPr lang="en-US" dirty="0"/>
              <a:t>Click here to add text</a:t>
            </a:r>
            <a:endParaRPr lang="fr-FR" dirty="0"/>
          </a:p>
        </p:txBody>
      </p:sp>
      <p:sp>
        <p:nvSpPr>
          <p:cNvPr id="10" name="Espace réservé du contenu 8"/>
          <p:cNvSpPr>
            <a:spLocks noGrp="1"/>
          </p:cNvSpPr>
          <p:nvPr>
            <p:ph sz="quarter" idx="18"/>
          </p:nvPr>
        </p:nvSpPr>
        <p:spPr>
          <a:xfrm>
            <a:off x="383119" y="5736877"/>
            <a:ext cx="11425764" cy="492667"/>
          </a:xfrm>
          <a:prstGeom prst="rect">
            <a:avLst/>
          </a:prstGeom>
          <a:gradFill flip="none" rotWithShape="1">
            <a:gsLst>
              <a:gs pos="0">
                <a:srgbClr val="122A57"/>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a:defRPr lang="fr-FR" sz="1600" b="1" smtClean="0">
                <a:solidFill>
                  <a:schemeClr val="lt1"/>
                </a:solidFill>
                <a:cs typeface="+mn-cs"/>
              </a:defRPr>
            </a:lvl1pPr>
            <a:lvl2pPr algn="ctr">
              <a:defRPr lang="fr-FR" sz="1600" smtClean="0">
                <a:solidFill>
                  <a:schemeClr val="lt1"/>
                </a:solidFill>
                <a:cs typeface="+mn-cs"/>
              </a:defRPr>
            </a:lvl2pPr>
            <a:lvl3pPr algn="ctr">
              <a:defRPr lang="fr-FR" sz="1600" smtClean="0">
                <a:solidFill>
                  <a:schemeClr val="lt1"/>
                </a:solidFill>
                <a:cs typeface="+mn-cs"/>
              </a:defRPr>
            </a:lvl3pPr>
            <a:lvl4pPr algn="ctr">
              <a:defRPr lang="fr-FR" sz="1600" smtClean="0">
                <a:solidFill>
                  <a:schemeClr val="lt1"/>
                </a:solidFill>
                <a:latin typeface="+mn-lt"/>
                <a:cs typeface="+mn-cs"/>
              </a:defRPr>
            </a:lvl4pPr>
            <a:lvl5pPr algn="ctr">
              <a:defRPr lang="fr-FR" sz="1600">
                <a:solidFill>
                  <a:schemeClr val="lt1"/>
                </a:solidFill>
                <a:latin typeface="+mn-lt"/>
                <a:cs typeface="+mn-cs"/>
              </a:defRPr>
            </a:lvl5pPr>
          </a:lstStyle>
          <a:p>
            <a:pPr marL="0" lvl="0" algn="ctr" defTabSz="1218804"/>
            <a:r>
              <a:rPr lang="fr-FR"/>
              <a:t>Modifier les styles du texte du masque</a:t>
            </a:r>
          </a:p>
        </p:txBody>
      </p:sp>
      <p:sp>
        <p:nvSpPr>
          <p:cNvPr id="11" name="Espace réservé du contenu 4"/>
          <p:cNvSpPr>
            <a:spLocks noGrp="1"/>
          </p:cNvSpPr>
          <p:nvPr>
            <p:ph sz="quarter" idx="19"/>
          </p:nvPr>
        </p:nvSpPr>
        <p:spPr>
          <a:xfrm>
            <a:off x="383114" y="1892830"/>
            <a:ext cx="5616876" cy="3729772"/>
          </a:xfrm>
        </p:spPr>
        <p:txBody>
          <a:bodyPr/>
          <a:lstStyle>
            <a:lvl4pPr marL="958827" indent="-304792">
              <a:defRPr/>
            </a:lvl4pPr>
            <a:lvl5pPr marL="1195887" indent="-304792">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2" name="Espace réservé du contenu 4"/>
          <p:cNvSpPr>
            <a:spLocks noGrp="1"/>
          </p:cNvSpPr>
          <p:nvPr>
            <p:ph sz="quarter" idx="20"/>
          </p:nvPr>
        </p:nvSpPr>
        <p:spPr>
          <a:xfrm>
            <a:off x="6192011" y="1892830"/>
            <a:ext cx="5616872" cy="3729772"/>
          </a:xfrm>
        </p:spPr>
        <p:txBody>
          <a:bodyPr/>
          <a:lstStyle>
            <a:lvl4pPr marL="958827" indent="-304792">
              <a:defRPr/>
            </a:lvl4pPr>
            <a:lvl5pPr marL="1195887" indent="-304792">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3194901260"/>
      </p:ext>
    </p:extLst>
  </p:cSld>
  <p:clrMapOvr>
    <a:masterClrMapping/>
  </p:clrMapOvr>
  <p:transition>
    <p:fade/>
  </p:transition>
  <p:hf hdr="0"/>
  <p:extLst>
    <p:ext uri="{DCECCB84-F9BA-43D5-87BE-67443E8EF086}">
      <p15:sldGuideLst xmlns:p15="http://schemas.microsoft.com/office/powerpoint/2012/main">
        <p15:guide id="1" pos="557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11645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9_TITLE_TEXTx2_Whi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908127-A165-46B7-B40F-9C1A61E43E31}"/>
              </a:ext>
            </a:extLst>
          </p:cNvPr>
          <p:cNvSpPr>
            <a:spLocks noGrp="1"/>
          </p:cNvSpPr>
          <p:nvPr>
            <p:ph type="title" hasCustomPrompt="1"/>
          </p:nvPr>
        </p:nvSpPr>
        <p:spPr>
          <a:xfrm>
            <a:off x="383119" y="256374"/>
            <a:ext cx="11425767" cy="569207"/>
          </a:xfrm>
          <a:prstGeom prst="rect">
            <a:avLst/>
          </a:prstGeom>
        </p:spPr>
        <p:txBody>
          <a:bodyPr/>
          <a:lstStyle/>
          <a:p>
            <a:r>
              <a:rPr lang="en-US" dirty="0"/>
              <a:t>Click here to add a title </a:t>
            </a:r>
            <a:endParaRPr lang="fr-FR" dirty="0"/>
          </a:p>
        </p:txBody>
      </p:sp>
      <p:sp>
        <p:nvSpPr>
          <p:cNvPr id="6" name="Espace réservé du pied de page 4">
            <a:extLst>
              <a:ext uri="{FF2B5EF4-FFF2-40B4-BE49-F238E27FC236}">
                <a16:creationId xmlns:a16="http://schemas.microsoft.com/office/drawing/2014/main" id="{269925D1-628C-E93F-77A3-4DE682A3F3D9}"/>
              </a:ext>
            </a:extLst>
          </p:cNvPr>
          <p:cNvSpPr>
            <a:spLocks noGrp="1"/>
          </p:cNvSpPr>
          <p:nvPr>
            <p:ph type="ftr" sz="quarter" idx="3"/>
          </p:nvPr>
        </p:nvSpPr>
        <p:spPr>
          <a:xfrm>
            <a:off x="675978" y="6343820"/>
            <a:ext cx="8944271" cy="172501"/>
          </a:xfrm>
          <a:prstGeom prst="rect">
            <a:avLst/>
          </a:prstGeom>
        </p:spPr>
        <p:txBody>
          <a:bodyPr vert="horz" lIns="91440" tIns="45720" rIns="91440" bIns="45720" rtlCol="0" anchor="ctr"/>
          <a:lstStyle>
            <a:lvl1pPr algn="l">
              <a:defRPr sz="1067">
                <a:solidFill>
                  <a:schemeClr val="bg2">
                    <a:lumMod val="60000"/>
                    <a:lumOff val="40000"/>
                  </a:schemeClr>
                </a:solidFill>
              </a:defRPr>
            </a:lvl1pPr>
          </a:lstStyle>
          <a:p>
            <a:pPr algn="l"/>
            <a:r>
              <a:rPr lang="fr-FR"/>
              <a:t>Safran/DRTI/CTO/PSO-G</a:t>
            </a:r>
            <a:endParaRPr lang="fr-FR" dirty="0"/>
          </a:p>
        </p:txBody>
      </p:sp>
      <p:sp>
        <p:nvSpPr>
          <p:cNvPr id="7" name="Espace réservé du texte 2">
            <a:extLst>
              <a:ext uri="{FF2B5EF4-FFF2-40B4-BE49-F238E27FC236}">
                <a16:creationId xmlns:a16="http://schemas.microsoft.com/office/drawing/2014/main" id="{3B9C1BD4-2402-4571-9F04-505A7FE75AF9}"/>
              </a:ext>
            </a:extLst>
          </p:cNvPr>
          <p:cNvSpPr>
            <a:spLocks noGrp="1"/>
          </p:cNvSpPr>
          <p:nvPr>
            <p:ph type="body" sz="quarter" idx="12" hasCustomPrompt="1"/>
          </p:nvPr>
        </p:nvSpPr>
        <p:spPr>
          <a:xfrm>
            <a:off x="383120" y="3816314"/>
            <a:ext cx="5626273" cy="300007"/>
          </a:xfrm>
          <a:prstGeom prst="rect">
            <a:avLst/>
          </a:prstGeom>
          <a:gradFill flip="none" rotWithShape="1">
            <a:gsLst>
              <a:gs pos="0">
                <a:srgbClr val="122A57"/>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l">
              <a:defRPr lang="fr-FR" sz="1600" b="1" dirty="0">
                <a:solidFill>
                  <a:schemeClr val="lt1"/>
                </a:solidFill>
                <a:cs typeface="+mn-cs"/>
              </a:defRPr>
            </a:lvl1pPr>
            <a:lvl2pPr algn="l">
              <a:defRPr lang="fr-FR" sz="1600" dirty="0">
                <a:solidFill>
                  <a:schemeClr val="lt1"/>
                </a:solidFill>
                <a:cs typeface="+mn-cs"/>
              </a:defRPr>
            </a:lvl2pPr>
            <a:lvl3pPr algn="l">
              <a:defRPr lang="fr-FR" sz="1600" dirty="0">
                <a:solidFill>
                  <a:schemeClr val="lt1"/>
                </a:solidFill>
                <a:cs typeface="+mn-cs"/>
              </a:defRPr>
            </a:lvl3pPr>
          </a:lstStyle>
          <a:p>
            <a:pPr marL="0" lvl="0" algn="ctr" defTabSz="1218439"/>
            <a:r>
              <a:rPr lang="en-US" dirty="0"/>
              <a:t>Click here to add text</a:t>
            </a:r>
            <a:endParaRPr lang="fr-FR" dirty="0"/>
          </a:p>
        </p:txBody>
      </p:sp>
      <p:sp>
        <p:nvSpPr>
          <p:cNvPr id="8" name="Espace réservé du texte 2">
            <a:extLst>
              <a:ext uri="{FF2B5EF4-FFF2-40B4-BE49-F238E27FC236}">
                <a16:creationId xmlns:a16="http://schemas.microsoft.com/office/drawing/2014/main" id="{83B0D2BD-64EB-4133-9A53-E4F4DEB7B025}"/>
              </a:ext>
            </a:extLst>
          </p:cNvPr>
          <p:cNvSpPr>
            <a:spLocks noGrp="1"/>
          </p:cNvSpPr>
          <p:nvPr>
            <p:ph type="body" sz="quarter" idx="13" hasCustomPrompt="1"/>
          </p:nvPr>
        </p:nvSpPr>
        <p:spPr>
          <a:xfrm>
            <a:off x="6189270" y="3814188"/>
            <a:ext cx="5619612" cy="301099"/>
          </a:xfrm>
          <a:prstGeom prst="rect">
            <a:avLst/>
          </a:prstGeom>
          <a:gradFill flip="none" rotWithShape="1">
            <a:gsLst>
              <a:gs pos="0">
                <a:srgbClr val="122A57"/>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l">
              <a:defRPr lang="fr-FR" sz="1600" b="1" dirty="0">
                <a:solidFill>
                  <a:schemeClr val="lt1"/>
                </a:solidFill>
                <a:cs typeface="+mn-cs"/>
              </a:defRPr>
            </a:lvl1pPr>
            <a:lvl2pPr algn="l">
              <a:defRPr lang="fr-FR" sz="1600" dirty="0">
                <a:solidFill>
                  <a:schemeClr val="lt1"/>
                </a:solidFill>
                <a:cs typeface="+mn-cs"/>
              </a:defRPr>
            </a:lvl2pPr>
            <a:lvl3pPr algn="l">
              <a:defRPr lang="fr-FR" sz="1600" dirty="0">
                <a:solidFill>
                  <a:schemeClr val="lt1"/>
                </a:solidFill>
                <a:cs typeface="+mn-cs"/>
              </a:defRPr>
            </a:lvl3pPr>
          </a:lstStyle>
          <a:p>
            <a:pPr marL="0" lvl="0" algn="ctr" defTabSz="1218439"/>
            <a:r>
              <a:rPr lang="en-US" dirty="0"/>
              <a:t>Click here to add text</a:t>
            </a:r>
            <a:endParaRPr lang="fr-FR" dirty="0"/>
          </a:p>
        </p:txBody>
      </p:sp>
      <p:sp>
        <p:nvSpPr>
          <p:cNvPr id="12" name="Espace réservé du texte 2">
            <a:extLst>
              <a:ext uri="{FF2B5EF4-FFF2-40B4-BE49-F238E27FC236}">
                <a16:creationId xmlns:a16="http://schemas.microsoft.com/office/drawing/2014/main" id="{3B9C1BD4-2402-4571-9F04-505A7FE75AF9}"/>
              </a:ext>
            </a:extLst>
          </p:cNvPr>
          <p:cNvSpPr>
            <a:spLocks noGrp="1"/>
          </p:cNvSpPr>
          <p:nvPr>
            <p:ph type="body" sz="quarter" idx="16" hasCustomPrompt="1"/>
          </p:nvPr>
        </p:nvSpPr>
        <p:spPr>
          <a:xfrm>
            <a:off x="383117" y="1139562"/>
            <a:ext cx="5626273" cy="300007"/>
          </a:xfrm>
          <a:prstGeom prst="rect">
            <a:avLst/>
          </a:prstGeom>
          <a:gradFill flip="none" rotWithShape="1">
            <a:gsLst>
              <a:gs pos="0">
                <a:srgbClr val="122A57"/>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l">
              <a:defRPr lang="fr-FR" sz="1600" b="1" dirty="0">
                <a:solidFill>
                  <a:schemeClr val="lt1"/>
                </a:solidFill>
                <a:cs typeface="+mn-cs"/>
              </a:defRPr>
            </a:lvl1pPr>
            <a:lvl2pPr algn="l">
              <a:defRPr lang="fr-FR" sz="1600" dirty="0">
                <a:solidFill>
                  <a:schemeClr val="lt1"/>
                </a:solidFill>
                <a:cs typeface="+mn-cs"/>
              </a:defRPr>
            </a:lvl2pPr>
            <a:lvl3pPr algn="l">
              <a:defRPr lang="fr-FR" sz="1600" dirty="0">
                <a:solidFill>
                  <a:schemeClr val="lt1"/>
                </a:solidFill>
                <a:cs typeface="+mn-cs"/>
              </a:defRPr>
            </a:lvl3pPr>
          </a:lstStyle>
          <a:p>
            <a:pPr marL="0" lvl="0" algn="ctr" defTabSz="1218439"/>
            <a:r>
              <a:rPr lang="en-US" dirty="0"/>
              <a:t>Click here to add text</a:t>
            </a:r>
            <a:endParaRPr lang="fr-FR" dirty="0"/>
          </a:p>
        </p:txBody>
      </p:sp>
      <p:sp>
        <p:nvSpPr>
          <p:cNvPr id="13" name="Espace réservé du texte 2">
            <a:extLst>
              <a:ext uri="{FF2B5EF4-FFF2-40B4-BE49-F238E27FC236}">
                <a16:creationId xmlns:a16="http://schemas.microsoft.com/office/drawing/2014/main" id="{83B0D2BD-64EB-4133-9A53-E4F4DEB7B025}"/>
              </a:ext>
            </a:extLst>
          </p:cNvPr>
          <p:cNvSpPr>
            <a:spLocks noGrp="1"/>
          </p:cNvSpPr>
          <p:nvPr>
            <p:ph type="body" sz="quarter" idx="17" hasCustomPrompt="1"/>
          </p:nvPr>
        </p:nvSpPr>
        <p:spPr>
          <a:xfrm>
            <a:off x="6189267" y="1137435"/>
            <a:ext cx="5619612" cy="301099"/>
          </a:xfrm>
          <a:prstGeom prst="rect">
            <a:avLst/>
          </a:prstGeom>
          <a:gradFill flip="none" rotWithShape="1">
            <a:gsLst>
              <a:gs pos="0">
                <a:srgbClr val="122A57"/>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l">
              <a:defRPr lang="fr-FR" sz="1600" b="1" dirty="0">
                <a:solidFill>
                  <a:schemeClr val="lt1"/>
                </a:solidFill>
                <a:cs typeface="+mn-cs"/>
              </a:defRPr>
            </a:lvl1pPr>
            <a:lvl2pPr algn="l">
              <a:defRPr lang="fr-FR" sz="1600" dirty="0">
                <a:solidFill>
                  <a:schemeClr val="lt1"/>
                </a:solidFill>
                <a:cs typeface="+mn-cs"/>
              </a:defRPr>
            </a:lvl2pPr>
            <a:lvl3pPr algn="l">
              <a:defRPr lang="fr-FR" sz="1600" dirty="0">
                <a:solidFill>
                  <a:schemeClr val="lt1"/>
                </a:solidFill>
                <a:cs typeface="+mn-cs"/>
              </a:defRPr>
            </a:lvl3pPr>
          </a:lstStyle>
          <a:p>
            <a:pPr marL="0" lvl="0" algn="ctr" defTabSz="1218439"/>
            <a:r>
              <a:rPr lang="en-US" dirty="0"/>
              <a:t>Click here to add text</a:t>
            </a:r>
            <a:endParaRPr lang="fr-FR" dirty="0"/>
          </a:p>
        </p:txBody>
      </p:sp>
      <p:sp>
        <p:nvSpPr>
          <p:cNvPr id="14" name="Espace réservé du contenu 4"/>
          <p:cNvSpPr>
            <a:spLocks noGrp="1"/>
          </p:cNvSpPr>
          <p:nvPr>
            <p:ph sz="quarter" idx="18"/>
          </p:nvPr>
        </p:nvSpPr>
        <p:spPr>
          <a:xfrm>
            <a:off x="383114" y="1588814"/>
            <a:ext cx="5616876" cy="2006997"/>
          </a:xfrm>
        </p:spPr>
        <p:txBody>
          <a:bodyPr/>
          <a:lstStyle>
            <a:lvl4pPr marL="958827" indent="-304792">
              <a:defRPr/>
            </a:lvl4pPr>
            <a:lvl5pPr marL="1195887" indent="-304792">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5" name="Espace réservé du contenu 4"/>
          <p:cNvSpPr>
            <a:spLocks noGrp="1"/>
          </p:cNvSpPr>
          <p:nvPr>
            <p:ph sz="quarter" idx="19"/>
          </p:nvPr>
        </p:nvSpPr>
        <p:spPr>
          <a:xfrm>
            <a:off x="6192011" y="1588814"/>
            <a:ext cx="5616872" cy="2006997"/>
          </a:xfrm>
        </p:spPr>
        <p:txBody>
          <a:bodyPr/>
          <a:lstStyle>
            <a:lvl4pPr marL="958827" indent="-304792">
              <a:defRPr/>
            </a:lvl4pPr>
            <a:lvl5pPr marL="1195887" indent="-304792">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6" name="Espace réservé du contenu 4"/>
          <p:cNvSpPr>
            <a:spLocks noGrp="1"/>
          </p:cNvSpPr>
          <p:nvPr>
            <p:ph sz="quarter" idx="20"/>
          </p:nvPr>
        </p:nvSpPr>
        <p:spPr>
          <a:xfrm>
            <a:off x="383110" y="4311086"/>
            <a:ext cx="5616876" cy="1826911"/>
          </a:xfrm>
        </p:spPr>
        <p:txBody>
          <a:bodyPr/>
          <a:lstStyle>
            <a:lvl4pPr marL="958827" indent="-304792">
              <a:defRPr/>
            </a:lvl4pPr>
            <a:lvl5pPr marL="1195887" indent="-304792">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7" name="Espace réservé du contenu 4"/>
          <p:cNvSpPr>
            <a:spLocks noGrp="1"/>
          </p:cNvSpPr>
          <p:nvPr>
            <p:ph sz="quarter" idx="21"/>
          </p:nvPr>
        </p:nvSpPr>
        <p:spPr>
          <a:xfrm>
            <a:off x="6192007" y="4311086"/>
            <a:ext cx="5616872" cy="1826911"/>
          </a:xfrm>
        </p:spPr>
        <p:txBody>
          <a:bodyPr/>
          <a:lstStyle>
            <a:lvl4pPr marL="958827" indent="-304792">
              <a:defRPr/>
            </a:lvl4pPr>
            <a:lvl5pPr marL="1195887" indent="-304792">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1561044177"/>
      </p:ext>
    </p:extLst>
  </p:cSld>
  <p:clrMapOvr>
    <a:masterClrMapping/>
  </p:clrMapOvr>
  <p:transition>
    <p:fade/>
  </p:transition>
  <p:hf hdr="0"/>
  <p:extLst>
    <p:ext uri="{DCECCB84-F9BA-43D5-87BE-67443E8EF086}">
      <p15:sldGuideLst xmlns:p15="http://schemas.microsoft.com/office/powerpoint/2012/main">
        <p15:guide id="1" pos="5579">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0_TITLE_TEXTx2_Whi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908127-A165-46B7-B40F-9C1A61E43E31}"/>
              </a:ext>
            </a:extLst>
          </p:cNvPr>
          <p:cNvSpPr>
            <a:spLocks noGrp="1"/>
          </p:cNvSpPr>
          <p:nvPr>
            <p:ph type="title" hasCustomPrompt="1"/>
          </p:nvPr>
        </p:nvSpPr>
        <p:spPr>
          <a:xfrm>
            <a:off x="383119" y="256374"/>
            <a:ext cx="11425767" cy="569207"/>
          </a:xfrm>
          <a:prstGeom prst="rect">
            <a:avLst/>
          </a:prstGeom>
        </p:spPr>
        <p:txBody>
          <a:bodyPr/>
          <a:lstStyle/>
          <a:p>
            <a:r>
              <a:rPr lang="en-US" dirty="0"/>
              <a:t>Click here to add a title </a:t>
            </a:r>
            <a:endParaRPr lang="fr-FR" dirty="0"/>
          </a:p>
        </p:txBody>
      </p:sp>
      <p:sp>
        <p:nvSpPr>
          <p:cNvPr id="6" name="Espace réservé du pied de page 4">
            <a:extLst>
              <a:ext uri="{FF2B5EF4-FFF2-40B4-BE49-F238E27FC236}">
                <a16:creationId xmlns:a16="http://schemas.microsoft.com/office/drawing/2014/main" id="{269925D1-628C-E93F-77A3-4DE682A3F3D9}"/>
              </a:ext>
            </a:extLst>
          </p:cNvPr>
          <p:cNvSpPr>
            <a:spLocks noGrp="1"/>
          </p:cNvSpPr>
          <p:nvPr>
            <p:ph type="ftr" sz="quarter" idx="3"/>
          </p:nvPr>
        </p:nvSpPr>
        <p:spPr>
          <a:xfrm>
            <a:off x="675978" y="6343820"/>
            <a:ext cx="8944271" cy="172501"/>
          </a:xfrm>
          <a:prstGeom prst="rect">
            <a:avLst/>
          </a:prstGeom>
        </p:spPr>
        <p:txBody>
          <a:bodyPr vert="horz" lIns="91440" tIns="45720" rIns="91440" bIns="45720" rtlCol="0" anchor="ctr"/>
          <a:lstStyle>
            <a:lvl1pPr algn="l">
              <a:defRPr sz="1067">
                <a:solidFill>
                  <a:schemeClr val="bg2">
                    <a:lumMod val="60000"/>
                    <a:lumOff val="40000"/>
                  </a:schemeClr>
                </a:solidFill>
              </a:defRPr>
            </a:lvl1pPr>
          </a:lstStyle>
          <a:p>
            <a:pPr algn="l"/>
            <a:r>
              <a:rPr lang="fr-FR"/>
              <a:t>Safran/DRTI/CTO/PSO-G</a:t>
            </a:r>
            <a:endParaRPr lang="fr-FR" dirty="0"/>
          </a:p>
        </p:txBody>
      </p:sp>
      <p:sp>
        <p:nvSpPr>
          <p:cNvPr id="7" name="Espace réservé du texte 2">
            <a:extLst>
              <a:ext uri="{FF2B5EF4-FFF2-40B4-BE49-F238E27FC236}">
                <a16:creationId xmlns:a16="http://schemas.microsoft.com/office/drawing/2014/main" id="{3B9C1BD4-2402-4571-9F04-505A7FE75AF9}"/>
              </a:ext>
            </a:extLst>
          </p:cNvPr>
          <p:cNvSpPr>
            <a:spLocks noGrp="1"/>
          </p:cNvSpPr>
          <p:nvPr>
            <p:ph type="body" sz="quarter" idx="12" hasCustomPrompt="1"/>
          </p:nvPr>
        </p:nvSpPr>
        <p:spPr>
          <a:xfrm>
            <a:off x="383118" y="3514752"/>
            <a:ext cx="5626273" cy="311339"/>
          </a:xfrm>
          <a:prstGeom prst="rect">
            <a:avLst/>
          </a:prstGeom>
          <a:gradFill flip="none" rotWithShape="1">
            <a:gsLst>
              <a:gs pos="0">
                <a:srgbClr val="122A57"/>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l">
              <a:defRPr lang="fr-FR" sz="1600" b="1" dirty="0">
                <a:solidFill>
                  <a:schemeClr val="lt1"/>
                </a:solidFill>
                <a:cs typeface="+mn-cs"/>
              </a:defRPr>
            </a:lvl1pPr>
            <a:lvl2pPr algn="l">
              <a:defRPr lang="fr-FR" sz="1600" dirty="0">
                <a:solidFill>
                  <a:schemeClr val="lt1"/>
                </a:solidFill>
                <a:cs typeface="+mn-cs"/>
              </a:defRPr>
            </a:lvl2pPr>
            <a:lvl3pPr algn="l">
              <a:defRPr lang="fr-FR" sz="1600" dirty="0">
                <a:solidFill>
                  <a:schemeClr val="lt1"/>
                </a:solidFill>
                <a:cs typeface="+mn-cs"/>
              </a:defRPr>
            </a:lvl3pPr>
          </a:lstStyle>
          <a:p>
            <a:pPr marL="0" lvl="0" algn="ctr" defTabSz="1218439"/>
            <a:r>
              <a:rPr lang="en-US" dirty="0"/>
              <a:t>Click here to add text</a:t>
            </a:r>
            <a:endParaRPr lang="fr-FR" dirty="0"/>
          </a:p>
        </p:txBody>
      </p:sp>
      <p:sp>
        <p:nvSpPr>
          <p:cNvPr id="8" name="Espace réservé du texte 2">
            <a:extLst>
              <a:ext uri="{FF2B5EF4-FFF2-40B4-BE49-F238E27FC236}">
                <a16:creationId xmlns:a16="http://schemas.microsoft.com/office/drawing/2014/main" id="{83B0D2BD-64EB-4133-9A53-E4F4DEB7B025}"/>
              </a:ext>
            </a:extLst>
          </p:cNvPr>
          <p:cNvSpPr>
            <a:spLocks noGrp="1"/>
          </p:cNvSpPr>
          <p:nvPr>
            <p:ph type="body" sz="quarter" idx="13" hasCustomPrompt="1"/>
          </p:nvPr>
        </p:nvSpPr>
        <p:spPr>
          <a:xfrm>
            <a:off x="6189269" y="3504788"/>
            <a:ext cx="5619612" cy="313464"/>
          </a:xfrm>
          <a:prstGeom prst="rect">
            <a:avLst/>
          </a:prstGeom>
          <a:gradFill flip="none" rotWithShape="1">
            <a:gsLst>
              <a:gs pos="0">
                <a:srgbClr val="122A57"/>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l">
              <a:defRPr lang="fr-FR" sz="1600" b="1" dirty="0">
                <a:solidFill>
                  <a:schemeClr val="lt1"/>
                </a:solidFill>
                <a:cs typeface="+mn-cs"/>
              </a:defRPr>
            </a:lvl1pPr>
            <a:lvl2pPr algn="l">
              <a:defRPr lang="fr-FR" sz="1600" dirty="0">
                <a:solidFill>
                  <a:schemeClr val="lt1"/>
                </a:solidFill>
                <a:cs typeface="+mn-cs"/>
              </a:defRPr>
            </a:lvl2pPr>
            <a:lvl3pPr algn="l">
              <a:defRPr lang="fr-FR" sz="1600" dirty="0">
                <a:solidFill>
                  <a:schemeClr val="lt1"/>
                </a:solidFill>
                <a:cs typeface="+mn-cs"/>
              </a:defRPr>
            </a:lvl3pPr>
          </a:lstStyle>
          <a:p>
            <a:pPr marL="0" lvl="0" algn="ctr" defTabSz="1218439"/>
            <a:r>
              <a:rPr lang="en-US" dirty="0"/>
              <a:t>Click here to add text</a:t>
            </a:r>
            <a:endParaRPr lang="fr-FR" dirty="0"/>
          </a:p>
        </p:txBody>
      </p:sp>
      <p:sp>
        <p:nvSpPr>
          <p:cNvPr id="12" name="Espace réservé du texte 2">
            <a:extLst>
              <a:ext uri="{FF2B5EF4-FFF2-40B4-BE49-F238E27FC236}">
                <a16:creationId xmlns:a16="http://schemas.microsoft.com/office/drawing/2014/main" id="{3B9C1BD4-2402-4571-9F04-505A7FE75AF9}"/>
              </a:ext>
            </a:extLst>
          </p:cNvPr>
          <p:cNvSpPr>
            <a:spLocks noGrp="1"/>
          </p:cNvSpPr>
          <p:nvPr>
            <p:ph type="body" sz="quarter" idx="16" hasCustomPrompt="1"/>
          </p:nvPr>
        </p:nvSpPr>
        <p:spPr>
          <a:xfrm>
            <a:off x="383118" y="1220876"/>
            <a:ext cx="5626273" cy="311337"/>
          </a:xfrm>
          <a:prstGeom prst="rect">
            <a:avLst/>
          </a:prstGeom>
          <a:gradFill flip="none" rotWithShape="1">
            <a:gsLst>
              <a:gs pos="0">
                <a:srgbClr val="122A57"/>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l">
              <a:defRPr lang="fr-FR" sz="1600" b="1" dirty="0">
                <a:solidFill>
                  <a:schemeClr val="lt1"/>
                </a:solidFill>
                <a:cs typeface="+mn-cs"/>
              </a:defRPr>
            </a:lvl1pPr>
            <a:lvl2pPr algn="l">
              <a:defRPr lang="fr-FR" sz="1600" dirty="0">
                <a:solidFill>
                  <a:schemeClr val="lt1"/>
                </a:solidFill>
                <a:cs typeface="+mn-cs"/>
              </a:defRPr>
            </a:lvl2pPr>
            <a:lvl3pPr algn="l">
              <a:defRPr lang="fr-FR" sz="1600" dirty="0">
                <a:solidFill>
                  <a:schemeClr val="lt1"/>
                </a:solidFill>
                <a:cs typeface="+mn-cs"/>
              </a:defRPr>
            </a:lvl3pPr>
          </a:lstStyle>
          <a:p>
            <a:pPr marL="0" lvl="0" algn="ctr" defTabSz="1218439"/>
            <a:r>
              <a:rPr lang="en-US" dirty="0"/>
              <a:t>Click here to add text</a:t>
            </a:r>
            <a:endParaRPr lang="fr-FR" dirty="0"/>
          </a:p>
        </p:txBody>
      </p:sp>
      <p:sp>
        <p:nvSpPr>
          <p:cNvPr id="13" name="Espace réservé du texte 2">
            <a:extLst>
              <a:ext uri="{FF2B5EF4-FFF2-40B4-BE49-F238E27FC236}">
                <a16:creationId xmlns:a16="http://schemas.microsoft.com/office/drawing/2014/main" id="{83B0D2BD-64EB-4133-9A53-E4F4DEB7B025}"/>
              </a:ext>
            </a:extLst>
          </p:cNvPr>
          <p:cNvSpPr>
            <a:spLocks noGrp="1"/>
          </p:cNvSpPr>
          <p:nvPr>
            <p:ph type="body" sz="quarter" idx="17" hasCustomPrompt="1"/>
          </p:nvPr>
        </p:nvSpPr>
        <p:spPr>
          <a:xfrm>
            <a:off x="6189269" y="1218748"/>
            <a:ext cx="5619612" cy="313464"/>
          </a:xfrm>
          <a:prstGeom prst="rect">
            <a:avLst/>
          </a:prstGeom>
          <a:gradFill flip="none" rotWithShape="1">
            <a:gsLst>
              <a:gs pos="0">
                <a:srgbClr val="122A57"/>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l">
              <a:defRPr lang="fr-FR" sz="1600" b="1" dirty="0">
                <a:solidFill>
                  <a:schemeClr val="lt1"/>
                </a:solidFill>
                <a:cs typeface="+mn-cs"/>
              </a:defRPr>
            </a:lvl1pPr>
            <a:lvl2pPr algn="l">
              <a:defRPr lang="fr-FR" sz="1600" dirty="0">
                <a:solidFill>
                  <a:schemeClr val="lt1"/>
                </a:solidFill>
                <a:cs typeface="+mn-cs"/>
              </a:defRPr>
            </a:lvl2pPr>
            <a:lvl3pPr algn="l">
              <a:defRPr lang="fr-FR" sz="1600" dirty="0">
                <a:solidFill>
                  <a:schemeClr val="lt1"/>
                </a:solidFill>
                <a:cs typeface="+mn-cs"/>
              </a:defRPr>
            </a:lvl3pPr>
          </a:lstStyle>
          <a:p>
            <a:pPr marL="0" lvl="0" algn="ctr" defTabSz="1218439"/>
            <a:r>
              <a:rPr lang="en-US" dirty="0"/>
              <a:t>Click here to add text</a:t>
            </a:r>
            <a:endParaRPr lang="fr-FR" dirty="0"/>
          </a:p>
        </p:txBody>
      </p:sp>
      <p:sp>
        <p:nvSpPr>
          <p:cNvPr id="15" name="Espace réservé du contenu 8"/>
          <p:cNvSpPr>
            <a:spLocks noGrp="1"/>
          </p:cNvSpPr>
          <p:nvPr>
            <p:ph sz="quarter" idx="18"/>
          </p:nvPr>
        </p:nvSpPr>
        <p:spPr>
          <a:xfrm>
            <a:off x="383119" y="5736877"/>
            <a:ext cx="11425764" cy="492667"/>
          </a:xfrm>
          <a:prstGeom prst="rect">
            <a:avLst/>
          </a:prstGeom>
          <a:gradFill flip="none" rotWithShape="1">
            <a:gsLst>
              <a:gs pos="0">
                <a:srgbClr val="122A57"/>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a:defRPr lang="fr-FR" sz="1600" b="1" smtClean="0">
                <a:solidFill>
                  <a:schemeClr val="lt1"/>
                </a:solidFill>
                <a:cs typeface="+mn-cs"/>
              </a:defRPr>
            </a:lvl1pPr>
            <a:lvl2pPr algn="ctr">
              <a:defRPr lang="fr-FR" sz="1600" smtClean="0">
                <a:solidFill>
                  <a:schemeClr val="lt1"/>
                </a:solidFill>
                <a:cs typeface="+mn-cs"/>
              </a:defRPr>
            </a:lvl2pPr>
            <a:lvl3pPr algn="ctr">
              <a:defRPr lang="fr-FR" sz="1600" smtClean="0">
                <a:solidFill>
                  <a:schemeClr val="lt1"/>
                </a:solidFill>
                <a:cs typeface="+mn-cs"/>
              </a:defRPr>
            </a:lvl3pPr>
            <a:lvl4pPr algn="ctr">
              <a:defRPr lang="fr-FR" sz="1600" smtClean="0">
                <a:solidFill>
                  <a:schemeClr val="lt1"/>
                </a:solidFill>
                <a:latin typeface="+mn-lt"/>
                <a:cs typeface="+mn-cs"/>
              </a:defRPr>
            </a:lvl4pPr>
            <a:lvl5pPr algn="ctr">
              <a:defRPr lang="fr-FR" sz="1600">
                <a:solidFill>
                  <a:schemeClr val="lt1"/>
                </a:solidFill>
                <a:latin typeface="+mn-lt"/>
                <a:cs typeface="+mn-cs"/>
              </a:defRPr>
            </a:lvl5pPr>
          </a:lstStyle>
          <a:p>
            <a:pPr marL="0" lvl="0" algn="ctr" defTabSz="1218804"/>
            <a:r>
              <a:rPr lang="fr-FR"/>
              <a:t>Modifier les styles du texte du masque</a:t>
            </a:r>
          </a:p>
        </p:txBody>
      </p:sp>
      <p:sp>
        <p:nvSpPr>
          <p:cNvPr id="14" name="Espace réservé du contenu 4"/>
          <p:cNvSpPr>
            <a:spLocks noGrp="1"/>
          </p:cNvSpPr>
          <p:nvPr>
            <p:ph sz="quarter" idx="19"/>
          </p:nvPr>
        </p:nvSpPr>
        <p:spPr>
          <a:xfrm>
            <a:off x="383114" y="1703526"/>
            <a:ext cx="5616876" cy="1639911"/>
          </a:xfrm>
        </p:spPr>
        <p:txBody>
          <a:bodyPr/>
          <a:lstStyle>
            <a:lvl4pPr marL="958827" indent="-304792">
              <a:defRPr/>
            </a:lvl4pPr>
            <a:lvl5pPr marL="1195887" indent="-304792">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6" name="Espace réservé du contenu 4"/>
          <p:cNvSpPr>
            <a:spLocks noGrp="1"/>
          </p:cNvSpPr>
          <p:nvPr>
            <p:ph sz="quarter" idx="20"/>
          </p:nvPr>
        </p:nvSpPr>
        <p:spPr>
          <a:xfrm>
            <a:off x="6192011" y="1703526"/>
            <a:ext cx="5616872" cy="1639911"/>
          </a:xfrm>
        </p:spPr>
        <p:txBody>
          <a:bodyPr/>
          <a:lstStyle>
            <a:lvl4pPr marL="958827" indent="-304792">
              <a:defRPr/>
            </a:lvl4pPr>
            <a:lvl5pPr marL="1195887" indent="-304792">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7" name="Espace réservé du contenu 4"/>
          <p:cNvSpPr>
            <a:spLocks noGrp="1"/>
          </p:cNvSpPr>
          <p:nvPr>
            <p:ph sz="quarter" idx="21"/>
          </p:nvPr>
        </p:nvSpPr>
        <p:spPr>
          <a:xfrm>
            <a:off x="383114" y="3982691"/>
            <a:ext cx="5616876" cy="1639911"/>
          </a:xfrm>
        </p:spPr>
        <p:txBody>
          <a:bodyPr/>
          <a:lstStyle>
            <a:lvl4pPr marL="958827" indent="-304792">
              <a:defRPr/>
            </a:lvl4pPr>
            <a:lvl5pPr marL="1195887" indent="-304792">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8" name="Espace réservé du contenu 4"/>
          <p:cNvSpPr>
            <a:spLocks noGrp="1"/>
          </p:cNvSpPr>
          <p:nvPr>
            <p:ph sz="quarter" idx="22"/>
          </p:nvPr>
        </p:nvSpPr>
        <p:spPr>
          <a:xfrm>
            <a:off x="6192011" y="3982691"/>
            <a:ext cx="5616872" cy="1639911"/>
          </a:xfrm>
        </p:spPr>
        <p:txBody>
          <a:bodyPr/>
          <a:lstStyle>
            <a:lvl4pPr marL="958827" indent="-304792">
              <a:defRPr/>
            </a:lvl4pPr>
            <a:lvl5pPr marL="1195887" indent="-304792">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1638173692"/>
      </p:ext>
    </p:extLst>
  </p:cSld>
  <p:clrMapOvr>
    <a:masterClrMapping/>
  </p:clrMapOvr>
  <p:transition>
    <p:fade/>
  </p:transition>
  <p:hf hdr="0"/>
  <p:extLst>
    <p:ext uri="{DCECCB84-F9BA-43D5-87BE-67443E8EF086}">
      <p15:sldGuideLst xmlns:p15="http://schemas.microsoft.com/office/powerpoint/2012/main">
        <p15:guide id="1" pos="5579">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p:txBody>
          <a:bodyPr/>
          <a:lstStyle>
            <a:lvl1pPr>
              <a:spcBef>
                <a:spcPts val="667"/>
              </a:spcBef>
              <a:spcAft>
                <a:spcPts val="400"/>
              </a:spcAft>
              <a:defRPr/>
            </a:lvl1pPr>
            <a:lvl2pPr>
              <a:spcBef>
                <a:spcPts val="267"/>
              </a:spcBef>
              <a:spcAft>
                <a:spcPts val="267"/>
              </a:spcAft>
              <a:defRPr/>
            </a:lvl2pPr>
            <a:lvl3pPr>
              <a:spcBef>
                <a:spcPts val="267"/>
              </a:spcBef>
              <a:spcAft>
                <a:spcPts val="267"/>
              </a:spcAft>
              <a:defRPr/>
            </a:lvl3pPr>
            <a:lvl4pPr>
              <a:defRPr baseline="0"/>
            </a:lvl4pPr>
            <a:lvl5pPr>
              <a:defRPr/>
            </a:lvl5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4" name="Titre 3"/>
          <p:cNvSpPr>
            <a:spLocks noGrp="1"/>
          </p:cNvSpPr>
          <p:nvPr>
            <p:ph type="title" hasCustomPrompt="1"/>
          </p:nvPr>
        </p:nvSpPr>
        <p:spPr bwMode="gray"/>
        <p:txBody>
          <a:bodyPr/>
          <a:lstStyle/>
          <a:p>
            <a:r>
              <a:rPr lang="fr-FR" noProof="0" dirty="0"/>
              <a:t>Titre</a:t>
            </a:r>
            <a:endParaRPr lang="fr-FR" dirty="0"/>
          </a:p>
        </p:txBody>
      </p:sp>
      <p:sp>
        <p:nvSpPr>
          <p:cNvPr id="5" name="Espace réservé de la date 4"/>
          <p:cNvSpPr>
            <a:spLocks noGrp="1"/>
          </p:cNvSpPr>
          <p:nvPr>
            <p:ph type="dt" sz="half" idx="10"/>
          </p:nvPr>
        </p:nvSpPr>
        <p:spPr bwMode="gray"/>
        <p:txBody>
          <a:bodyPr/>
          <a:lstStyle/>
          <a:p>
            <a:r>
              <a:rPr lang="fr-FR"/>
              <a:t>Jour/mois/année</a:t>
            </a:r>
            <a:endParaRPr lang="fr-FR" dirty="0"/>
          </a:p>
        </p:txBody>
      </p:sp>
      <p:sp>
        <p:nvSpPr>
          <p:cNvPr id="6" name="Espace réservé du pied de page 5"/>
          <p:cNvSpPr>
            <a:spLocks noGrp="1"/>
          </p:cNvSpPr>
          <p:nvPr>
            <p:ph type="ftr" sz="quarter" idx="11"/>
          </p:nvPr>
        </p:nvSpPr>
        <p:spPr bwMode="gray"/>
        <p:txBody>
          <a:bodyPr/>
          <a:lstStyle/>
          <a:p>
            <a:pPr algn="l"/>
            <a:r>
              <a:rPr lang="fr-FR" dirty="0"/>
              <a:t>Safran Electronics and </a:t>
            </a:r>
            <a:r>
              <a:rPr lang="fr-FR" dirty="0" err="1"/>
              <a:t>Defense</a:t>
            </a:r>
            <a:r>
              <a:rPr lang="fr-FR" dirty="0"/>
              <a:t>/Confidentiel/</a:t>
            </a:r>
          </a:p>
        </p:txBody>
      </p:sp>
      <p:sp>
        <p:nvSpPr>
          <p:cNvPr id="7" name="Espace réservé du numéro de diapositive 6"/>
          <p:cNvSpPr>
            <a:spLocks noGrp="1"/>
          </p:cNvSpPr>
          <p:nvPr>
            <p:ph type="sldNum" sz="quarter" idx="12"/>
          </p:nvPr>
        </p:nvSpPr>
        <p:spPr bwMode="gray"/>
        <p:txBody>
          <a:body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3543727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Disposition personnalisée">
    <p:bg>
      <p:bgPr>
        <a:solidFill>
          <a:schemeClr val="bg1"/>
        </a:solidFill>
        <a:effectLst/>
      </p:bgPr>
    </p:bg>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57451" y="2290564"/>
            <a:ext cx="2877099" cy="2276872"/>
          </a:xfrm>
          <a:prstGeom prst="rect">
            <a:avLst/>
          </a:prstGeom>
        </p:spPr>
      </p:pic>
    </p:spTree>
    <p:extLst>
      <p:ext uri="{BB962C8B-B14F-4D97-AF65-F5344CB8AC3E}">
        <p14:creationId xmlns:p14="http://schemas.microsoft.com/office/powerpoint/2010/main" val="4166585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Degrade droite &gt; gauch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stretch>
            <a:fillRect/>
          </a:stretch>
        </p:blipFill>
        <p:spPr>
          <a:xfrm>
            <a:off x="0" y="1249045"/>
            <a:ext cx="12202381" cy="4916815"/>
          </a:xfrm>
          <a:prstGeom prst="rect">
            <a:avLst/>
          </a:prstGeom>
        </p:spPr>
      </p:pic>
      <p:sp>
        <p:nvSpPr>
          <p:cNvPr id="21" name="Espace réservé du contenu 2">
            <a:extLst>
              <a:ext uri="{FF2B5EF4-FFF2-40B4-BE49-F238E27FC236}">
                <a16:creationId xmlns:a16="http://schemas.microsoft.com/office/drawing/2014/main" id="{1ED2D0EB-3204-A24F-84B8-43D7AB786476}"/>
              </a:ext>
            </a:extLst>
          </p:cNvPr>
          <p:cNvSpPr>
            <a:spLocks noGrp="1"/>
          </p:cNvSpPr>
          <p:nvPr>
            <p:ph idx="1" hasCustomPrompt="1"/>
          </p:nvPr>
        </p:nvSpPr>
        <p:spPr bwMode="gray">
          <a:xfrm>
            <a:off x="648000" y="1508637"/>
            <a:ext cx="11209568" cy="4656667"/>
          </a:xfrm>
          <a:prstGeom prst="rect">
            <a:avLst/>
          </a:prstGeom>
        </p:spPr>
        <p:txBody>
          <a:bodyPr/>
          <a:lstStyle>
            <a:lvl1pPr marL="239959" indent="-239959">
              <a:buSzPct val="115000"/>
              <a:buFontTx/>
              <a:buBlip>
                <a:blip r:embed="rId3"/>
              </a:buBlip>
              <a:defRPr>
                <a:solidFill>
                  <a:srgbClr val="072948"/>
                </a:solidFill>
                <a:latin typeface="Century Gothic" panose="020B0502020202020204" pitchFamily="34" charset="0"/>
              </a:defRPr>
            </a:lvl1pPr>
            <a:lvl2pPr>
              <a:spcAft>
                <a:spcPts val="0"/>
              </a:spcAft>
              <a:defRPr>
                <a:latin typeface="Century Gothic" panose="020B0502020202020204" pitchFamily="34" charset="0"/>
              </a:defRPr>
            </a:lvl2pPr>
            <a:lvl3pPr>
              <a:defRPr>
                <a:latin typeface="Century Gothic" panose="020B0502020202020204" pitchFamily="34" charset="0"/>
              </a:defRPr>
            </a:lvl3pPr>
            <a:lvl4pPr>
              <a:defRPr baseline="0">
                <a:latin typeface="Century Gothic" panose="020B0502020202020204" pitchFamily="34" charset="0"/>
              </a:defRPr>
            </a:lvl4pPr>
            <a:lvl5pPr>
              <a:defRPr>
                <a:latin typeface="Century Gothic" panose="020B0502020202020204" pitchFamily="34" charset="0"/>
              </a:defRPr>
            </a:lvl5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Tree>
    <p:extLst>
      <p:ext uri="{BB962C8B-B14F-4D97-AF65-F5344CB8AC3E}">
        <p14:creationId xmlns:p14="http://schemas.microsoft.com/office/powerpoint/2010/main" val="1543760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1919820" y="1509185"/>
            <a:ext cx="9937749" cy="4656667"/>
          </a:xfrm>
        </p:spPr>
        <p:txBody>
          <a:bodyPr/>
          <a:lstStyle>
            <a:lvl1pPr marL="0" indent="0">
              <a:buSzPct val="25000"/>
              <a:buFontTx/>
              <a:buBlip>
                <a:blip r:embed="rId2"/>
              </a:buBlip>
              <a:defRPr cap="all" baseline="0">
                <a:solidFill>
                  <a:schemeClr val="accent2"/>
                </a:solidFill>
              </a:defRPr>
            </a:lvl1pPr>
            <a:lvl2pPr>
              <a:spcAft>
                <a:spcPts val="0"/>
              </a:spcAft>
              <a:defRPr/>
            </a:lvl2pPr>
            <a:lvl3pPr>
              <a:defRPr/>
            </a:lvl3pPr>
            <a:lvl4pPr>
              <a:defRPr baseline="0"/>
            </a:lvl4pPr>
            <a:lvl5pPr>
              <a:defRPr/>
            </a:lvl5pPr>
          </a:lstStyle>
          <a:p>
            <a:pPr lvl="0"/>
            <a:r>
              <a:rPr lang="en-US" noProof="0" dirty="0"/>
              <a:t>Text</a:t>
            </a:r>
          </a:p>
        </p:txBody>
      </p:sp>
      <p:sp>
        <p:nvSpPr>
          <p:cNvPr id="4" name="Titre 3"/>
          <p:cNvSpPr>
            <a:spLocks noGrp="1"/>
          </p:cNvSpPr>
          <p:nvPr>
            <p:ph type="title" hasCustomPrompt="1"/>
          </p:nvPr>
        </p:nvSpPr>
        <p:spPr bwMode="gray"/>
        <p:txBody>
          <a:bodyPr/>
          <a:lstStyle/>
          <a:p>
            <a:r>
              <a:rPr lang="en-US" noProof="0" dirty="0"/>
              <a:t>Title</a:t>
            </a:r>
          </a:p>
        </p:txBody>
      </p:sp>
    </p:spTree>
    <p:extLst>
      <p:ext uri="{BB962C8B-B14F-4D97-AF65-F5344CB8AC3E}">
        <p14:creationId xmlns:p14="http://schemas.microsoft.com/office/powerpoint/2010/main" val="201436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FULL SCREEN">
    <p:bg>
      <p:bgPr>
        <a:solidFill>
          <a:schemeClr val="accent1"/>
        </a:solidFill>
        <a:effectLst/>
      </p:bgPr>
    </p:bg>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BDB1C3F0-4A11-435C-8324-568AE7075BBF}"/>
              </a:ext>
            </a:extLst>
          </p:cNvPr>
          <p:cNvSpPr>
            <a:spLocks noGrp="1"/>
          </p:cNvSpPr>
          <p:nvPr>
            <p:ph type="pic" sz="quarter" idx="12" hasCustomPrompt="1"/>
          </p:nvPr>
        </p:nvSpPr>
        <p:spPr>
          <a:xfrm>
            <a:off x="0" y="0"/>
            <a:ext cx="12192000" cy="6858000"/>
          </a:xfrm>
          <a:prstGeom prst="rect">
            <a:avLst/>
          </a:prstGeom>
          <a:solidFill>
            <a:schemeClr val="accent1"/>
          </a:solidFill>
        </p:spPr>
        <p:txBody>
          <a:bodyPr/>
          <a:lstStyle>
            <a:lvl1pPr marL="0" indent="0" algn="ctr">
              <a:buNone/>
              <a:defRPr/>
            </a:lvl1pPr>
          </a:lstStyle>
          <a:p>
            <a:r>
              <a:rPr lang="en-US" dirty="0"/>
              <a:t>Click icon to change the picture</a:t>
            </a:r>
            <a:endParaRPr lang="fr-FR" dirty="0"/>
          </a:p>
        </p:txBody>
      </p:sp>
      <p:sp>
        <p:nvSpPr>
          <p:cNvPr id="4" name="Rectangle 3">
            <a:extLst>
              <a:ext uri="{FF2B5EF4-FFF2-40B4-BE49-F238E27FC236}">
                <a16:creationId xmlns:a16="http://schemas.microsoft.com/office/drawing/2014/main" id="{006633A7-0570-4272-9A48-35C8701B3475}"/>
              </a:ext>
            </a:extLst>
          </p:cNvPr>
          <p:cNvSpPr/>
          <p:nvPr userDrawn="1"/>
        </p:nvSpPr>
        <p:spPr>
          <a:xfrm>
            <a:off x="0" y="2393595"/>
            <a:ext cx="12192000" cy="4464408"/>
          </a:xfrm>
          <a:prstGeom prst="rect">
            <a:avLst/>
          </a:prstGeom>
          <a:gradFill flip="none" rotWithShape="1">
            <a:gsLst>
              <a:gs pos="100000">
                <a:schemeClr val="tx2">
                  <a:alpha val="0"/>
                </a:schemeClr>
              </a:gs>
              <a:gs pos="0">
                <a:schemeClr val="accent2">
                  <a:alpha val="5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FR" sz="2399"/>
          </a:p>
        </p:txBody>
      </p:sp>
      <p:sp>
        <p:nvSpPr>
          <p:cNvPr id="12" name="Espace réservé du texte 7">
            <a:extLst>
              <a:ext uri="{FF2B5EF4-FFF2-40B4-BE49-F238E27FC236}">
                <a16:creationId xmlns:a16="http://schemas.microsoft.com/office/drawing/2014/main" id="{9590BB62-E3E4-4D8C-8274-162D53D5B76F}"/>
              </a:ext>
            </a:extLst>
          </p:cNvPr>
          <p:cNvSpPr>
            <a:spLocks noGrp="1"/>
          </p:cNvSpPr>
          <p:nvPr>
            <p:ph type="body" sz="quarter" idx="10" hasCustomPrompt="1"/>
          </p:nvPr>
        </p:nvSpPr>
        <p:spPr>
          <a:xfrm>
            <a:off x="871869" y="1918816"/>
            <a:ext cx="10448264" cy="787665"/>
          </a:xfrm>
          <a:prstGeom prst="rect">
            <a:avLst/>
          </a:prstGeom>
        </p:spPr>
        <p:txBody>
          <a:bodyPr wrap="square" lIns="0" tIns="0" rIns="0" bIns="0" anchor="ctr" anchorCtr="0">
            <a:noAutofit/>
          </a:bodyPr>
          <a:lstStyle>
            <a:lvl1pPr marL="0" indent="0" algn="ctr">
              <a:lnSpc>
                <a:spcPct val="90000"/>
              </a:lnSpc>
              <a:buNone/>
              <a:defRPr sz="4799" b="1">
                <a:latin typeface="+mj-lt"/>
              </a:defRPr>
            </a:lvl1pPr>
            <a:lvl2pPr marL="245599" indent="0">
              <a:buNone/>
              <a:defRPr>
                <a:latin typeface="+mn-lt"/>
              </a:defRPr>
            </a:lvl2pPr>
            <a:lvl3pPr marL="457315" indent="0">
              <a:buNone/>
              <a:defRPr>
                <a:latin typeface="+mn-lt"/>
              </a:defRPr>
            </a:lvl3pPr>
            <a:lvl4pPr marL="1829260" indent="0">
              <a:buNone/>
              <a:defRPr>
                <a:latin typeface="+mn-lt"/>
              </a:defRPr>
            </a:lvl4pPr>
            <a:lvl5pPr marL="2439010" indent="0">
              <a:buNone/>
              <a:defRPr>
                <a:latin typeface="+mn-lt"/>
              </a:defRPr>
            </a:lvl5pPr>
          </a:lstStyle>
          <a:p>
            <a:pPr lvl="0"/>
            <a:r>
              <a:rPr lang="fr-FR" dirty="0"/>
              <a:t>Lorem</a:t>
            </a:r>
          </a:p>
        </p:txBody>
      </p:sp>
      <p:sp>
        <p:nvSpPr>
          <p:cNvPr id="13" name="Espace réservé du texte 7">
            <a:extLst>
              <a:ext uri="{FF2B5EF4-FFF2-40B4-BE49-F238E27FC236}">
                <a16:creationId xmlns:a16="http://schemas.microsoft.com/office/drawing/2014/main" id="{000445AC-A451-4D20-B4D4-455E6F300538}"/>
              </a:ext>
            </a:extLst>
          </p:cNvPr>
          <p:cNvSpPr>
            <a:spLocks noGrp="1"/>
          </p:cNvSpPr>
          <p:nvPr>
            <p:ph type="body" sz="quarter" idx="11" hasCustomPrompt="1"/>
          </p:nvPr>
        </p:nvSpPr>
        <p:spPr>
          <a:xfrm>
            <a:off x="872761" y="2610509"/>
            <a:ext cx="10446483" cy="1329184"/>
          </a:xfrm>
          <a:prstGeom prst="rect">
            <a:avLst/>
          </a:prstGeom>
        </p:spPr>
        <p:txBody>
          <a:bodyPr wrap="square" lIns="0" tIns="0" rIns="0" bIns="0" anchor="t" anchorCtr="0">
            <a:spAutoFit/>
          </a:bodyPr>
          <a:lstStyle>
            <a:lvl1pPr marL="0" indent="0" algn="ctr">
              <a:lnSpc>
                <a:spcPct val="90000"/>
              </a:lnSpc>
              <a:spcBef>
                <a:spcPts val="0"/>
              </a:spcBef>
              <a:buNone/>
              <a:defRPr sz="4799" b="0" spc="-67" baseline="0">
                <a:latin typeface="+mn-lt"/>
              </a:defRPr>
            </a:lvl1pPr>
            <a:lvl2pPr marL="245599" indent="0">
              <a:buNone/>
              <a:defRPr>
                <a:latin typeface="+mn-lt"/>
              </a:defRPr>
            </a:lvl2pPr>
            <a:lvl3pPr marL="457315" indent="0">
              <a:buNone/>
              <a:defRPr>
                <a:latin typeface="+mn-lt"/>
              </a:defRPr>
            </a:lvl3pPr>
            <a:lvl4pPr marL="1829260" indent="0">
              <a:buNone/>
              <a:defRPr>
                <a:latin typeface="+mn-lt"/>
              </a:defRPr>
            </a:lvl4pPr>
            <a:lvl5pPr marL="2439010" indent="0">
              <a:buNone/>
              <a:defRPr>
                <a:latin typeface="+mn-lt"/>
              </a:defRPr>
            </a:lvl5pPr>
          </a:lstStyle>
          <a:p>
            <a:pPr lvl="0"/>
            <a:r>
              <a:rPr lang="fr-FR" dirty="0"/>
              <a:t>Suspendisse </a:t>
            </a:r>
            <a:r>
              <a:rPr lang="fr-FR" dirty="0" err="1"/>
              <a:t>fermentum</a:t>
            </a:r>
            <a:r>
              <a:rPr lang="fr-FR" dirty="0"/>
              <a:t> </a:t>
            </a:r>
            <a:r>
              <a:rPr lang="fr-FR" dirty="0" err="1"/>
              <a:t>dui</a:t>
            </a:r>
            <a:r>
              <a:rPr lang="fr-FR" dirty="0"/>
              <a:t> ipsum,</a:t>
            </a:r>
            <a:br>
              <a:rPr lang="fr-FR" dirty="0"/>
            </a:br>
            <a:r>
              <a:rPr lang="fr-FR" dirty="0" err="1"/>
              <a:t>vel</a:t>
            </a:r>
            <a:r>
              <a:rPr lang="fr-FR" dirty="0"/>
              <a:t> </a:t>
            </a:r>
            <a:r>
              <a:rPr lang="fr-FR" dirty="0" err="1"/>
              <a:t>tempus</a:t>
            </a:r>
            <a:r>
              <a:rPr lang="fr-FR" dirty="0"/>
              <a:t> </a:t>
            </a:r>
            <a:r>
              <a:rPr lang="fr-FR" dirty="0" err="1"/>
              <a:t>tellus</a:t>
            </a:r>
            <a:r>
              <a:rPr lang="fr-FR" dirty="0"/>
              <a:t> </a:t>
            </a:r>
            <a:r>
              <a:rPr lang="fr-FR" dirty="0" err="1"/>
              <a:t>sagittis</a:t>
            </a:r>
            <a:r>
              <a:rPr lang="fr-FR" dirty="0"/>
              <a:t> non</a:t>
            </a:r>
          </a:p>
        </p:txBody>
      </p:sp>
      <p:cxnSp>
        <p:nvCxnSpPr>
          <p:cNvPr id="20" name="Connecteur droit 19">
            <a:extLst>
              <a:ext uri="{FF2B5EF4-FFF2-40B4-BE49-F238E27FC236}">
                <a16:creationId xmlns:a16="http://schemas.microsoft.com/office/drawing/2014/main" id="{68E7788A-0113-40BF-8A1B-6D5D21A059E8}"/>
              </a:ext>
            </a:extLst>
          </p:cNvPr>
          <p:cNvCxnSpPr>
            <a:cxnSpLocks/>
          </p:cNvCxnSpPr>
          <p:nvPr userDrawn="1"/>
        </p:nvCxnSpPr>
        <p:spPr>
          <a:xfrm>
            <a:off x="675979" y="6347596"/>
            <a:ext cx="0" cy="18460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234F41C3-3665-4CBE-83EB-C63EFB245D7E}"/>
              </a:ext>
            </a:extLst>
          </p:cNvPr>
          <p:cNvSpPr txBox="1"/>
          <p:nvPr userDrawn="1"/>
        </p:nvSpPr>
        <p:spPr>
          <a:xfrm>
            <a:off x="383117" y="6549567"/>
            <a:ext cx="9476499" cy="143565"/>
          </a:xfrm>
          <a:prstGeom prst="rect">
            <a:avLst/>
          </a:prstGeom>
          <a:noFill/>
        </p:spPr>
        <p:txBody>
          <a:bodyPr wrap="square" lIns="0" tIns="0" rIns="0" bIns="0">
            <a:spAutoFit/>
          </a:bodyPr>
          <a:lstStyle/>
          <a:p>
            <a:pPr algn="l"/>
            <a:r>
              <a:rPr lang="en-US" sz="933" b="0" i="0" u="none" strike="noStrike" baseline="0" dirty="0">
                <a:solidFill>
                  <a:schemeClr val="bg1"/>
                </a:solidFill>
                <a:latin typeface="+mn-lt"/>
              </a:rPr>
              <a:t>This document and the information therein are the property of Safran. They must not be copied or communicated to a third party without the prior written authorization of Safran</a:t>
            </a:r>
            <a:endParaRPr lang="fr-FR" sz="2133" dirty="0">
              <a:solidFill>
                <a:schemeClr val="bg1"/>
              </a:solidFill>
              <a:latin typeface="+mn-lt"/>
            </a:endParaRPr>
          </a:p>
        </p:txBody>
      </p:sp>
      <p:sp>
        <p:nvSpPr>
          <p:cNvPr id="23" name="Espace réservé du numéro de diapositive 13">
            <a:extLst>
              <a:ext uri="{FF2B5EF4-FFF2-40B4-BE49-F238E27FC236}">
                <a16:creationId xmlns:a16="http://schemas.microsoft.com/office/drawing/2014/main" id="{B2A08755-C794-4F4B-90FB-C319F4EB5070}"/>
              </a:ext>
            </a:extLst>
          </p:cNvPr>
          <p:cNvSpPr txBox="1">
            <a:spLocks/>
          </p:cNvSpPr>
          <p:nvPr userDrawn="1"/>
        </p:nvSpPr>
        <p:spPr>
          <a:xfrm>
            <a:off x="400013" y="6357171"/>
            <a:ext cx="174728" cy="164212"/>
          </a:xfrm>
          <a:prstGeom prst="rect">
            <a:avLst/>
          </a:prstGeom>
        </p:spPr>
        <p:txBody>
          <a:bodyPr vert="horz" wrap="none" lIns="0" tIns="0" rIns="0" bIns="0" rtlCol="0" anchor="ctr">
            <a:spAutoFit/>
          </a:bodyPr>
          <a:lstStyle>
            <a:defPPr>
              <a:defRPr lang="fr-FR"/>
            </a:defPPr>
            <a:lvl1pPr marL="0" algn="l" defTabSz="914400" rtl="0" eaLnBrk="1" latinLnBrk="0" hangingPunct="1">
              <a:defRPr sz="900" b="1" kern="1200">
                <a:solidFill>
                  <a:schemeClr val="tx2"/>
                </a:solidFill>
                <a:latin typeface="Segoe UI" panose="020B050204020402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85CA73-2D89-4D6A-A923-B574D1DA086D}" type="slidenum">
              <a:rPr lang="fr-FR" sz="1067" smtClean="0">
                <a:solidFill>
                  <a:schemeClr val="bg1"/>
                </a:solidFill>
              </a:rPr>
              <a:pPr/>
              <a:t>‹N°›</a:t>
            </a:fld>
            <a:endParaRPr lang="fr-FR" sz="1067" dirty="0">
              <a:solidFill>
                <a:schemeClr val="bg1"/>
              </a:solidFill>
            </a:endParaRPr>
          </a:p>
        </p:txBody>
      </p:sp>
      <p:sp>
        <p:nvSpPr>
          <p:cNvPr id="24" name="fc" descr="  ">
            <a:extLst>
              <a:ext uri="{FF2B5EF4-FFF2-40B4-BE49-F238E27FC236}">
                <a16:creationId xmlns:a16="http://schemas.microsoft.com/office/drawing/2014/main" id="{8F174C34-F654-4FB4-B759-68127139EB0D}"/>
              </a:ext>
            </a:extLst>
          </p:cNvPr>
          <p:cNvSpPr txBox="1"/>
          <p:nvPr userDrawn="1"/>
        </p:nvSpPr>
        <p:spPr>
          <a:xfrm>
            <a:off x="0" y="6431411"/>
            <a:ext cx="12192000" cy="266676"/>
          </a:xfrm>
          <a:prstGeom prst="rect">
            <a:avLst/>
          </a:prstGeom>
          <a:noFill/>
        </p:spPr>
        <p:txBody>
          <a:bodyPr vert="horz" rtlCol="0">
            <a:spAutoFit/>
          </a:bodyPr>
          <a:lstStyle/>
          <a:p>
            <a:pPr algn="ctr"/>
            <a:r>
              <a:rPr lang="fr-FR" sz="1133" b="0" i="0" u="none" baseline="0">
                <a:solidFill>
                  <a:schemeClr val="bg1"/>
                </a:solidFill>
                <a:latin typeface="Microsoft Sans Serif" panose="020B0604020202020204" pitchFamily="34" charset="0"/>
              </a:rPr>
              <a:t>  </a:t>
            </a:r>
          </a:p>
        </p:txBody>
      </p:sp>
      <p:sp>
        <p:nvSpPr>
          <p:cNvPr id="11" name="Espace réservé du pied de page 4">
            <a:extLst>
              <a:ext uri="{FF2B5EF4-FFF2-40B4-BE49-F238E27FC236}">
                <a16:creationId xmlns:a16="http://schemas.microsoft.com/office/drawing/2014/main" id="{6AAFD2D4-64A8-0312-C447-C814DFB0D2AB}"/>
              </a:ext>
            </a:extLst>
          </p:cNvPr>
          <p:cNvSpPr>
            <a:spLocks noGrp="1"/>
          </p:cNvSpPr>
          <p:nvPr>
            <p:ph type="ftr" sz="quarter" idx="3"/>
          </p:nvPr>
        </p:nvSpPr>
        <p:spPr>
          <a:xfrm>
            <a:off x="675986" y="6356516"/>
            <a:ext cx="8944271" cy="172501"/>
          </a:xfrm>
          <a:prstGeom prst="rect">
            <a:avLst/>
          </a:prstGeom>
        </p:spPr>
        <p:txBody>
          <a:bodyPr vert="horz" lIns="91440" tIns="45720" rIns="91440" bIns="45720" rtlCol="0" anchor="ctr"/>
          <a:lstStyle>
            <a:lvl1pPr algn="l">
              <a:defRPr sz="1067">
                <a:solidFill>
                  <a:schemeClr val="bg1"/>
                </a:solidFill>
              </a:defRPr>
            </a:lvl1pPr>
          </a:lstStyle>
          <a:p>
            <a:r>
              <a:rPr lang="fr-FR"/>
              <a:t>SAFRAN / CONFIDENTIAL</a:t>
            </a:r>
            <a:endParaRPr lang="fr-FR" dirty="0"/>
          </a:p>
        </p:txBody>
      </p:sp>
    </p:spTree>
    <p:extLst>
      <p:ext uri="{BB962C8B-B14F-4D97-AF65-F5344CB8AC3E}">
        <p14:creationId xmlns:p14="http://schemas.microsoft.com/office/powerpoint/2010/main" val="182899738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theme" Target="../theme/theme2.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image" Target="../media/image1.jpeg"/><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7" name="Connecteur droit 16">
            <a:extLst>
              <a:ext uri="{FF2B5EF4-FFF2-40B4-BE49-F238E27FC236}">
                <a16:creationId xmlns:a16="http://schemas.microsoft.com/office/drawing/2014/main" id="{8B519F6C-EBB1-41F2-9E05-DEE79643C5DB}"/>
              </a:ext>
            </a:extLst>
          </p:cNvPr>
          <p:cNvCxnSpPr>
            <a:cxnSpLocks/>
          </p:cNvCxnSpPr>
          <p:nvPr userDrawn="1"/>
        </p:nvCxnSpPr>
        <p:spPr>
          <a:xfrm>
            <a:off x="675979" y="6347595"/>
            <a:ext cx="0" cy="18460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7532A455-C781-4527-AD8C-3511FB0D154E}"/>
              </a:ext>
            </a:extLst>
          </p:cNvPr>
          <p:cNvSpPr txBox="1"/>
          <p:nvPr userDrawn="1"/>
        </p:nvSpPr>
        <p:spPr>
          <a:xfrm>
            <a:off x="383117" y="6549567"/>
            <a:ext cx="9476499" cy="143565"/>
          </a:xfrm>
          <a:prstGeom prst="rect">
            <a:avLst/>
          </a:prstGeom>
          <a:noFill/>
        </p:spPr>
        <p:txBody>
          <a:bodyPr wrap="square" lIns="0" tIns="0" rIns="0" bIns="0">
            <a:spAutoFit/>
          </a:bodyPr>
          <a:lstStyle/>
          <a:p>
            <a:pPr algn="l"/>
            <a:r>
              <a:rPr lang="en-US" sz="933" b="0" i="0" u="none" strike="noStrike" baseline="0" dirty="0">
                <a:solidFill>
                  <a:schemeClr val="bg2">
                    <a:lumMod val="60000"/>
                    <a:lumOff val="40000"/>
                  </a:schemeClr>
                </a:solidFill>
                <a:latin typeface="+mn-lt"/>
              </a:rPr>
              <a:t>This document and the information therein are the property of Safran. They must not be copied or communicated to a third party without the prior written authorization of Safran</a:t>
            </a:r>
            <a:endParaRPr lang="fr-FR" sz="2133" dirty="0">
              <a:solidFill>
                <a:schemeClr val="bg2">
                  <a:lumMod val="60000"/>
                  <a:lumOff val="40000"/>
                </a:schemeClr>
              </a:solidFill>
              <a:latin typeface="+mn-lt"/>
            </a:endParaRPr>
          </a:p>
        </p:txBody>
      </p:sp>
      <p:sp>
        <p:nvSpPr>
          <p:cNvPr id="20" name="Espace réservé du numéro de diapositive 13">
            <a:extLst>
              <a:ext uri="{FF2B5EF4-FFF2-40B4-BE49-F238E27FC236}">
                <a16:creationId xmlns:a16="http://schemas.microsoft.com/office/drawing/2014/main" id="{CD93E076-75DB-4427-A260-9445BE8C8B75}"/>
              </a:ext>
            </a:extLst>
          </p:cNvPr>
          <p:cNvSpPr txBox="1">
            <a:spLocks/>
          </p:cNvSpPr>
          <p:nvPr userDrawn="1"/>
        </p:nvSpPr>
        <p:spPr>
          <a:xfrm>
            <a:off x="400013" y="6357171"/>
            <a:ext cx="251672" cy="164212"/>
          </a:xfrm>
          <a:prstGeom prst="rect">
            <a:avLst/>
          </a:prstGeom>
        </p:spPr>
        <p:txBody>
          <a:bodyPr vert="horz" wrap="none" lIns="0" tIns="0" rIns="0" bIns="0" rtlCol="0" anchor="ctr">
            <a:spAutoFit/>
          </a:bodyPr>
          <a:lstStyle>
            <a:defPPr>
              <a:defRPr lang="fr-FR"/>
            </a:defPPr>
            <a:lvl1pPr marL="0" algn="l" defTabSz="914400" rtl="0" eaLnBrk="1" latinLnBrk="0" hangingPunct="1">
              <a:defRPr sz="900" b="1" kern="1200">
                <a:solidFill>
                  <a:schemeClr val="tx2"/>
                </a:solidFill>
                <a:latin typeface="Segoe UI" panose="020B050204020402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85CA73-2D89-4D6A-A923-B574D1DA086D}" type="slidenum">
              <a:rPr lang="fr-FR" sz="1067" smtClean="0">
                <a:solidFill>
                  <a:schemeClr val="bg2">
                    <a:lumMod val="60000"/>
                    <a:lumOff val="40000"/>
                  </a:schemeClr>
                </a:solidFill>
              </a:rPr>
              <a:pPr/>
              <a:t>‹N°›</a:t>
            </a:fld>
            <a:endParaRPr lang="fr-FR" sz="1067" dirty="0">
              <a:solidFill>
                <a:schemeClr val="bg2">
                  <a:lumMod val="60000"/>
                  <a:lumOff val="40000"/>
                </a:schemeClr>
              </a:solidFill>
            </a:endParaRPr>
          </a:p>
        </p:txBody>
      </p:sp>
      <p:sp>
        <p:nvSpPr>
          <p:cNvPr id="3" name="Espace réservé du titre 2">
            <a:extLst>
              <a:ext uri="{FF2B5EF4-FFF2-40B4-BE49-F238E27FC236}">
                <a16:creationId xmlns:a16="http://schemas.microsoft.com/office/drawing/2014/main" id="{B9383F94-4300-4F00-9605-92CC0B158E2C}"/>
              </a:ext>
            </a:extLst>
          </p:cNvPr>
          <p:cNvSpPr>
            <a:spLocks noGrp="1"/>
          </p:cNvSpPr>
          <p:nvPr>
            <p:ph type="title"/>
          </p:nvPr>
        </p:nvSpPr>
        <p:spPr>
          <a:xfrm>
            <a:off x="243714" y="256373"/>
            <a:ext cx="11408871" cy="569207"/>
          </a:xfrm>
          <a:prstGeom prst="rect">
            <a:avLst/>
          </a:prstGeom>
        </p:spPr>
        <p:txBody>
          <a:bodyPr vert="horz" lIns="91440" tIns="45720" rIns="91440" bIns="45720" rtlCol="0" anchor="ctr">
            <a:normAutofit/>
          </a:bodyPr>
          <a:lstStyle/>
          <a:p>
            <a:r>
              <a:rPr lang="en-US" dirty="0"/>
              <a:t>Click here to add a title </a:t>
            </a:r>
            <a:endParaRPr lang="fr-FR" dirty="0"/>
          </a:p>
        </p:txBody>
      </p:sp>
      <p:grpSp>
        <p:nvGrpSpPr>
          <p:cNvPr id="15" name="Groupe 14">
            <a:extLst>
              <a:ext uri="{FF2B5EF4-FFF2-40B4-BE49-F238E27FC236}">
                <a16:creationId xmlns:a16="http://schemas.microsoft.com/office/drawing/2014/main" id="{494B105B-2A3D-43D1-8E22-F916C197C990}"/>
              </a:ext>
            </a:extLst>
          </p:cNvPr>
          <p:cNvGrpSpPr/>
          <p:nvPr userDrawn="1"/>
        </p:nvGrpSpPr>
        <p:grpSpPr>
          <a:xfrm>
            <a:off x="393637" y="885850"/>
            <a:ext cx="1327481" cy="95981"/>
            <a:chOff x="479376" y="980728"/>
            <a:chExt cx="995611" cy="72008"/>
          </a:xfrm>
        </p:grpSpPr>
        <p:cxnSp>
          <p:nvCxnSpPr>
            <p:cNvPr id="21" name="Connecteur droit 20">
              <a:extLst>
                <a:ext uri="{FF2B5EF4-FFF2-40B4-BE49-F238E27FC236}">
                  <a16:creationId xmlns:a16="http://schemas.microsoft.com/office/drawing/2014/main" id="{7B4C35C0-4DF7-499F-A0E9-DE22F8DE2F62}"/>
                </a:ext>
              </a:extLst>
            </p:cNvPr>
            <p:cNvCxnSpPr>
              <a:cxnSpLocks/>
            </p:cNvCxnSpPr>
            <p:nvPr userDrawn="1"/>
          </p:nvCxnSpPr>
          <p:spPr>
            <a:xfrm>
              <a:off x="479376" y="1047118"/>
              <a:ext cx="995611" cy="0"/>
            </a:xfrm>
            <a:prstGeom prst="line">
              <a:avLst/>
            </a:prstGeom>
            <a:noFill/>
            <a:ln w="12700" cap="flat" cmpd="sng" algn="ctr">
              <a:solidFill>
                <a:schemeClr val="accent2"/>
              </a:solidFill>
              <a:prstDash val="solid"/>
              <a:miter lim="800000"/>
            </a:ln>
            <a:effectLst/>
          </p:spPr>
        </p:cxnSp>
        <p:sp>
          <p:nvSpPr>
            <p:cNvPr id="22" name="Rectangle 21">
              <a:extLst>
                <a:ext uri="{FF2B5EF4-FFF2-40B4-BE49-F238E27FC236}">
                  <a16:creationId xmlns:a16="http://schemas.microsoft.com/office/drawing/2014/main" id="{CA032F39-BF54-4A07-A2E9-9CECCF93C9A6}"/>
                </a:ext>
              </a:extLst>
            </p:cNvPr>
            <p:cNvSpPr/>
            <p:nvPr userDrawn="1"/>
          </p:nvSpPr>
          <p:spPr>
            <a:xfrm>
              <a:off x="479376" y="980728"/>
              <a:ext cx="504056" cy="72008"/>
            </a:xfrm>
            <a:prstGeom prst="rect">
              <a:avLst/>
            </a:prstGeom>
            <a:gradFill>
              <a:gsLst>
                <a:gs pos="0">
                  <a:schemeClr val="accent1"/>
                </a:gs>
                <a:gs pos="100000">
                  <a:schemeClr val="accent2"/>
                </a:gs>
              </a:gsLst>
              <a:lin ang="0" scaled="0"/>
            </a:gradFill>
            <a:ln w="12700" cap="flat" cmpd="sng" algn="ctr">
              <a:noFill/>
              <a:prstDash val="solid"/>
              <a:miter lim="800000"/>
            </a:ln>
            <a:effectLst/>
          </p:spPr>
          <p:txBody>
            <a:bodyPr rtlCol="0" anchor="ctr"/>
            <a:lstStyle/>
            <a:p>
              <a:pPr marL="0" marR="0" lvl="0" indent="0" algn="ctr" defTabSz="1218804" eaLnBrk="1" fontAlgn="auto" latinLnBrk="0" hangingPunct="1">
                <a:lnSpc>
                  <a:spcPct val="100000"/>
                </a:lnSpc>
                <a:spcBef>
                  <a:spcPts val="0"/>
                </a:spcBef>
                <a:spcAft>
                  <a:spcPts val="0"/>
                </a:spcAft>
                <a:buClrTx/>
                <a:buSzTx/>
                <a:buFontTx/>
                <a:buNone/>
                <a:tabLst/>
                <a:defRPr/>
              </a:pPr>
              <a:endParaRPr kumimoji="0" lang="fr-FR" sz="2399" b="0" i="0" u="none" strike="noStrike" kern="0" cap="none" spc="0" normalizeH="0" baseline="0" noProof="0" dirty="0">
                <a:ln>
                  <a:noFill/>
                </a:ln>
                <a:solidFill>
                  <a:srgbClr val="FFFFFF"/>
                </a:solidFill>
                <a:effectLst/>
                <a:uLnTx/>
                <a:uFillTx/>
                <a:latin typeface="Segoe UI"/>
                <a:ea typeface="+mn-ea"/>
                <a:cs typeface="+mn-cs"/>
              </a:endParaRPr>
            </a:p>
          </p:txBody>
        </p:sp>
      </p:grpSp>
      <p:sp>
        <p:nvSpPr>
          <p:cNvPr id="2" name="hc" descr="  "/>
          <p:cNvSpPr txBox="1"/>
          <p:nvPr userDrawn="1"/>
        </p:nvSpPr>
        <p:spPr>
          <a:xfrm>
            <a:off x="0" y="0"/>
            <a:ext cx="12192000" cy="266676"/>
          </a:xfrm>
          <a:prstGeom prst="rect">
            <a:avLst/>
          </a:prstGeom>
          <a:noFill/>
        </p:spPr>
        <p:txBody>
          <a:bodyPr vert="horz" rtlCol="0">
            <a:spAutoFit/>
          </a:bodyPr>
          <a:lstStyle/>
          <a:p>
            <a:pPr algn="ctr"/>
            <a:endParaRPr/>
          </a:p>
        </p:txBody>
      </p:sp>
      <p:sp>
        <p:nvSpPr>
          <p:cNvPr id="13" name="ZoneTexte 12">
            <a:extLst>
              <a:ext uri="{FF2B5EF4-FFF2-40B4-BE49-F238E27FC236}">
                <a16:creationId xmlns:a16="http://schemas.microsoft.com/office/drawing/2014/main" id="{387A5652-6AC8-43C6-BCA9-38E4EAE57791}"/>
              </a:ext>
            </a:extLst>
          </p:cNvPr>
          <p:cNvSpPr txBox="1"/>
          <p:nvPr userDrawn="1"/>
        </p:nvSpPr>
        <p:spPr>
          <a:xfrm>
            <a:off x="851935" y="6356460"/>
            <a:ext cx="2184893" cy="164212"/>
          </a:xfrm>
          <a:prstGeom prst="rect">
            <a:avLst/>
          </a:prstGeom>
          <a:solidFill>
            <a:schemeClr val="bg1"/>
          </a:solidFill>
        </p:spPr>
        <p:txBody>
          <a:bodyPr vert="horz" wrap="none" lIns="0" tIns="0" rIns="0" bIns="0" rtlCol="0" anchor="ctr">
            <a:spAutoFit/>
          </a:bodyPr>
          <a:lstStyle>
            <a:defPPr>
              <a:defRPr lang="fr-FR"/>
            </a:defPPr>
            <a:lvl1pPr>
              <a:defRPr sz="900">
                <a:solidFill>
                  <a:schemeClr val="bg1">
                    <a:lumMod val="65000"/>
                  </a:schemeClr>
                </a:solidFill>
              </a:defRPr>
            </a:lvl1pPr>
          </a:lstStyle>
          <a:p>
            <a:pPr lvl="0"/>
            <a:r>
              <a:rPr lang="en-US" sz="1067" dirty="0">
                <a:solidFill>
                  <a:schemeClr val="bg2">
                    <a:lumMod val="60000"/>
                    <a:lumOff val="40000"/>
                  </a:schemeClr>
                </a:solidFill>
              </a:rPr>
              <a:t>SAFRAN Electronics &amp; Defense 2023</a:t>
            </a:r>
            <a:endParaRPr lang="fr-FR" sz="1067" dirty="0">
              <a:solidFill>
                <a:schemeClr val="bg2">
                  <a:lumMod val="60000"/>
                  <a:lumOff val="40000"/>
                </a:schemeClr>
              </a:solidFill>
            </a:endParaRPr>
          </a:p>
        </p:txBody>
      </p:sp>
      <p:sp>
        <p:nvSpPr>
          <p:cNvPr id="4" name="MSIPCMContentMarking" descr="{&quot;HashCode&quot;:-1484644562,&quot;Placement&quot;:&quot;Header&quot;,&quot;Top&quot;:0.0,&quot;Left&quot;:435.021423,&quot;SlideWidth&quot;:960,&quot;SlideHeight&quot;:540}"/>
          <p:cNvSpPr txBox="1"/>
          <p:nvPr userDrawn="1"/>
        </p:nvSpPr>
        <p:spPr>
          <a:xfrm>
            <a:off x="5524772" y="0"/>
            <a:ext cx="1142456" cy="262344"/>
          </a:xfrm>
          <a:prstGeom prst="rect">
            <a:avLst/>
          </a:prstGeom>
          <a:noFill/>
        </p:spPr>
        <p:txBody>
          <a:bodyPr vert="horz" wrap="square" lIns="0" tIns="0" rIns="0" bIns="0" rtlCol="0" anchor="ctr" anchorCtr="1">
            <a:spAutoFit/>
          </a:bodyPr>
          <a:lstStyle/>
          <a:p>
            <a:pPr algn="ctr">
              <a:spcBef>
                <a:spcPts val="0"/>
              </a:spcBef>
              <a:spcAft>
                <a:spcPts val="0"/>
              </a:spcAft>
            </a:pPr>
            <a:r>
              <a:rPr lang="fr-FR" sz="1000">
                <a:solidFill>
                  <a:srgbClr val="FF8C00"/>
                </a:solidFill>
                <a:latin typeface="Calibri" panose="020F0502020204030204" pitchFamily="34" charset="0"/>
              </a:rPr>
              <a:t>C2 - Confidential</a:t>
            </a:r>
          </a:p>
        </p:txBody>
      </p:sp>
      <p:pic>
        <p:nvPicPr>
          <p:cNvPr id="5" name="Image 4">
            <a:extLst>
              <a:ext uri="{FF2B5EF4-FFF2-40B4-BE49-F238E27FC236}">
                <a16:creationId xmlns:a16="http://schemas.microsoft.com/office/drawing/2014/main" id="{F020A028-1F8D-EA3C-A291-841FB3A35720}"/>
              </a:ext>
            </a:extLst>
          </p:cNvPr>
          <p:cNvPicPr>
            <a:picLocks noChangeAspect="1"/>
          </p:cNvPicPr>
          <p:nvPr userDrawn="1"/>
        </p:nvPicPr>
        <p:blipFill>
          <a:blip r:embed="rId3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gray">
          <a:xfrm>
            <a:off x="10692803" y="6343031"/>
            <a:ext cx="1392077" cy="556659"/>
          </a:xfrm>
          <a:prstGeom prst="rect">
            <a:avLst/>
          </a:prstGeom>
        </p:spPr>
      </p:pic>
    </p:spTree>
    <p:extLst>
      <p:ext uri="{BB962C8B-B14F-4D97-AF65-F5344CB8AC3E}">
        <p14:creationId xmlns:p14="http://schemas.microsoft.com/office/powerpoint/2010/main" val="2075032441"/>
      </p:ext>
    </p:extLst>
  </p:cSld>
  <p:clrMap bg1="lt1" tx1="dk1" bg2="lt2" tx2="dk2" accent1="accent1" accent2="accent2" accent3="accent3" accent4="accent4" accent5="accent5" accent6="accent6" hlink="hlink" folHlink="folHlink"/>
  <p:sldLayoutIdLst>
    <p:sldLayoutId id="2147483690" r:id="rId1"/>
    <p:sldLayoutId id="2147483686" r:id="rId2"/>
    <p:sldLayoutId id="2147483675" r:id="rId3"/>
    <p:sldLayoutId id="2147483674" r:id="rId4"/>
    <p:sldLayoutId id="2147483693" r:id="rId5"/>
    <p:sldLayoutId id="2147483694" r:id="rId6"/>
    <p:sldLayoutId id="2147483696" r:id="rId7"/>
    <p:sldLayoutId id="2147483697" r:id="rId8"/>
    <p:sldLayoutId id="2147483698" r:id="rId9"/>
    <p:sldLayoutId id="2147483699" r:id="rId10"/>
    <p:sldLayoutId id="2147483700" r:id="rId11"/>
    <p:sldLayoutId id="2147483701" r:id="rId12"/>
    <p:sldLayoutId id="2147483704" r:id="rId13"/>
    <p:sldLayoutId id="2147483705" r:id="rId14"/>
    <p:sldLayoutId id="2147483706" r:id="rId15"/>
    <p:sldLayoutId id="2147483707" r:id="rId16"/>
    <p:sldLayoutId id="2147483710" r:id="rId17"/>
    <p:sldLayoutId id="2147483711" r:id="rId18"/>
    <p:sldLayoutId id="2147483712" r:id="rId19"/>
    <p:sldLayoutId id="2147483713" r:id="rId20"/>
    <p:sldLayoutId id="2147483714" r:id="rId21"/>
    <p:sldLayoutId id="2147483715" r:id="rId22"/>
    <p:sldLayoutId id="2147483717" r:id="rId23"/>
    <p:sldLayoutId id="2147483718" r:id="rId24"/>
    <p:sldLayoutId id="2147483719" r:id="rId25"/>
    <p:sldLayoutId id="2147483720" r:id="rId26"/>
    <p:sldLayoutId id="2147483721" r:id="rId27"/>
    <p:sldLayoutId id="2147483722" r:id="rId28"/>
    <p:sldLayoutId id="2147483723" r:id="rId29"/>
    <p:sldLayoutId id="2147483724" r:id="rId30"/>
    <p:sldLayoutId id="2147483725" r:id="rId31"/>
    <p:sldLayoutId id="2147483726" r:id="rId32"/>
    <p:sldLayoutId id="2147483745" r:id="rId33"/>
    <p:sldLayoutId id="2147483746" r:id="rId34"/>
    <p:sldLayoutId id="2147483747" r:id="rId35"/>
  </p:sldLayoutIdLst>
  <p:transition>
    <p:fade/>
  </p:transition>
  <p:hf sldNum="0" hdr="0" dt="0"/>
  <p:txStyles>
    <p:titleStyle>
      <a:lvl1pPr algn="l" defTabSz="1219692" rtl="0" eaLnBrk="1" latinLnBrk="0" hangingPunct="1">
        <a:spcBef>
          <a:spcPct val="0"/>
        </a:spcBef>
        <a:buNone/>
        <a:defRPr sz="2932" b="0" i="0" kern="1200" cap="none" baseline="0">
          <a:solidFill>
            <a:schemeClr val="accent2"/>
          </a:solidFill>
          <a:latin typeface="+mj-lt"/>
          <a:ea typeface="+mj-ea"/>
          <a:cs typeface="Arial" pitchFamily="34" charset="0"/>
        </a:defRPr>
      </a:lvl1pPr>
    </p:titleStyle>
    <p:bodyStyle>
      <a:lvl1pPr marL="243518" indent="-243518" algn="l" defTabSz="1219692" rtl="0" eaLnBrk="1" latinLnBrk="0" hangingPunct="1">
        <a:spcBef>
          <a:spcPts val="800"/>
        </a:spcBef>
        <a:buClr>
          <a:schemeClr val="accent1"/>
        </a:buClr>
        <a:buFont typeface="Wingdings" pitchFamily="2" charset="2"/>
        <a:buChar char="§"/>
        <a:defRPr sz="1867" i="0" kern="1200" baseline="0">
          <a:solidFill>
            <a:schemeClr val="bg1"/>
          </a:solidFill>
          <a:latin typeface="+mn-lt"/>
          <a:ea typeface="+mn-ea"/>
          <a:cs typeface="Arial" pitchFamily="34" charset="0"/>
        </a:defRPr>
      </a:lvl1pPr>
      <a:lvl2pPr marL="463735" indent="-218100" algn="l" defTabSz="1219692" rtl="0" eaLnBrk="1" latinLnBrk="0" hangingPunct="1">
        <a:spcBef>
          <a:spcPts val="400"/>
        </a:spcBef>
        <a:buClr>
          <a:schemeClr val="bg2"/>
        </a:buClr>
        <a:buFont typeface="Wingdings" pitchFamily="2" charset="2"/>
        <a:buChar char="§"/>
        <a:defRPr sz="1599" i="0" kern="1200" baseline="0">
          <a:solidFill>
            <a:schemeClr val="bg1"/>
          </a:solidFill>
          <a:latin typeface="+mn-lt"/>
          <a:ea typeface="+mn-ea"/>
          <a:cs typeface="Arial" pitchFamily="34" charset="0"/>
        </a:defRPr>
      </a:lvl2pPr>
      <a:lvl3pPr marL="679718" indent="-222330" algn="l" defTabSz="1219692" rtl="0" eaLnBrk="1" latinLnBrk="0" hangingPunct="1">
        <a:spcBef>
          <a:spcPts val="400"/>
        </a:spcBef>
        <a:buClr>
          <a:schemeClr val="bg2"/>
        </a:buClr>
        <a:buFont typeface="Wingdings" pitchFamily="2" charset="2"/>
        <a:buChar char="§"/>
        <a:defRPr sz="1467" i="0" kern="1200" baseline="0">
          <a:solidFill>
            <a:schemeClr val="bg1"/>
          </a:solidFill>
          <a:latin typeface="+mn-lt"/>
          <a:ea typeface="+mn-ea"/>
          <a:cs typeface="Arial" pitchFamily="34" charset="0"/>
        </a:defRPr>
      </a:lvl3pPr>
      <a:lvl4pPr marL="2134452" indent="-304919" algn="l" defTabSz="1219692" rtl="0" eaLnBrk="1" latinLnBrk="0" hangingPunct="1">
        <a:spcBef>
          <a:spcPct val="20000"/>
        </a:spcBef>
        <a:buFont typeface="Wingdings" pitchFamily="2" charset="2"/>
        <a:buChar char="§"/>
        <a:defRPr sz="1599" i="0" kern="1200">
          <a:solidFill>
            <a:schemeClr val="bg1"/>
          </a:solidFill>
          <a:latin typeface="+mj-lt"/>
          <a:ea typeface="+mn-ea"/>
          <a:cs typeface="Arial" pitchFamily="34" charset="0"/>
        </a:defRPr>
      </a:lvl4pPr>
      <a:lvl5pPr marL="2744290" indent="-304919" algn="l" defTabSz="1219692" rtl="0" eaLnBrk="1" latinLnBrk="0" hangingPunct="1">
        <a:spcBef>
          <a:spcPct val="20000"/>
        </a:spcBef>
        <a:buFont typeface="Wingdings" pitchFamily="2" charset="2"/>
        <a:buChar char="§"/>
        <a:defRPr sz="1599" i="0" kern="1200">
          <a:solidFill>
            <a:schemeClr val="bg1"/>
          </a:solidFill>
          <a:latin typeface="+mj-lt"/>
          <a:ea typeface="+mn-ea"/>
          <a:cs typeface="Arial" pitchFamily="34" charset="0"/>
        </a:defRPr>
      </a:lvl5pPr>
      <a:lvl6pPr marL="3354136" indent="-304919" algn="l" defTabSz="1219692" rtl="0" eaLnBrk="1" latinLnBrk="0" hangingPunct="1">
        <a:spcBef>
          <a:spcPct val="20000"/>
        </a:spcBef>
        <a:buFont typeface="Arial" pitchFamily="34" charset="0"/>
        <a:buChar char="•"/>
        <a:defRPr sz="2665" kern="1200">
          <a:solidFill>
            <a:schemeClr val="tx1"/>
          </a:solidFill>
          <a:latin typeface="+mn-lt"/>
          <a:ea typeface="+mn-ea"/>
          <a:cs typeface="+mn-cs"/>
        </a:defRPr>
      </a:lvl6pPr>
      <a:lvl7pPr marL="3963972" indent="-304919" algn="l" defTabSz="1219692" rtl="0" eaLnBrk="1" latinLnBrk="0" hangingPunct="1">
        <a:spcBef>
          <a:spcPct val="20000"/>
        </a:spcBef>
        <a:buFont typeface="Arial" pitchFamily="34" charset="0"/>
        <a:buChar char="•"/>
        <a:defRPr sz="2665" kern="1200">
          <a:solidFill>
            <a:schemeClr val="tx1"/>
          </a:solidFill>
          <a:latin typeface="+mn-lt"/>
          <a:ea typeface="+mn-ea"/>
          <a:cs typeface="+mn-cs"/>
        </a:defRPr>
      </a:lvl7pPr>
      <a:lvl8pPr marL="4573824" indent="-304919" algn="l" defTabSz="1219692" rtl="0" eaLnBrk="1" latinLnBrk="0" hangingPunct="1">
        <a:spcBef>
          <a:spcPct val="20000"/>
        </a:spcBef>
        <a:buFont typeface="Arial" pitchFamily="34" charset="0"/>
        <a:buChar char="•"/>
        <a:defRPr sz="2665" kern="1200">
          <a:solidFill>
            <a:schemeClr val="tx1"/>
          </a:solidFill>
          <a:latin typeface="+mn-lt"/>
          <a:ea typeface="+mn-ea"/>
          <a:cs typeface="+mn-cs"/>
        </a:defRPr>
      </a:lvl8pPr>
      <a:lvl9pPr marL="5183662" indent="-304919" algn="l" defTabSz="1219692" rtl="0" eaLnBrk="1" latinLnBrk="0" hangingPunct="1">
        <a:spcBef>
          <a:spcPct val="20000"/>
        </a:spcBef>
        <a:buFont typeface="Arial" pitchFamily="34" charset="0"/>
        <a:buChar char="•"/>
        <a:defRPr sz="2665" kern="1200">
          <a:solidFill>
            <a:schemeClr val="tx1"/>
          </a:solidFill>
          <a:latin typeface="+mn-lt"/>
          <a:ea typeface="+mn-ea"/>
          <a:cs typeface="+mn-cs"/>
        </a:defRPr>
      </a:lvl9pPr>
    </p:bodyStyle>
    <p:otherStyle>
      <a:defPPr>
        <a:defRPr lang="fr-FR"/>
      </a:defPPr>
      <a:lvl1pPr marL="0" algn="l" defTabSz="1219692" rtl="0" eaLnBrk="1" latinLnBrk="0" hangingPunct="1">
        <a:defRPr sz="2397" kern="1200">
          <a:solidFill>
            <a:schemeClr val="tx1"/>
          </a:solidFill>
          <a:latin typeface="+mn-lt"/>
          <a:ea typeface="+mn-ea"/>
          <a:cs typeface="+mn-cs"/>
        </a:defRPr>
      </a:lvl1pPr>
      <a:lvl2pPr marL="609841" algn="l" defTabSz="1219692" rtl="0" eaLnBrk="1" latinLnBrk="0" hangingPunct="1">
        <a:defRPr sz="2397" kern="1200">
          <a:solidFill>
            <a:schemeClr val="tx1"/>
          </a:solidFill>
          <a:latin typeface="+mn-lt"/>
          <a:ea typeface="+mn-ea"/>
          <a:cs typeface="+mn-cs"/>
        </a:defRPr>
      </a:lvl2pPr>
      <a:lvl3pPr marL="1219692" algn="l" defTabSz="1219692" rtl="0" eaLnBrk="1" latinLnBrk="0" hangingPunct="1">
        <a:defRPr sz="2397" kern="1200">
          <a:solidFill>
            <a:schemeClr val="tx1"/>
          </a:solidFill>
          <a:latin typeface="+mn-lt"/>
          <a:ea typeface="+mn-ea"/>
          <a:cs typeface="+mn-cs"/>
        </a:defRPr>
      </a:lvl3pPr>
      <a:lvl4pPr marL="1829528" algn="l" defTabSz="1219692" rtl="0" eaLnBrk="1" latinLnBrk="0" hangingPunct="1">
        <a:defRPr sz="2397" kern="1200">
          <a:solidFill>
            <a:schemeClr val="tx1"/>
          </a:solidFill>
          <a:latin typeface="+mn-lt"/>
          <a:ea typeface="+mn-ea"/>
          <a:cs typeface="+mn-cs"/>
        </a:defRPr>
      </a:lvl4pPr>
      <a:lvl5pPr marL="2439371" algn="l" defTabSz="1219692" rtl="0" eaLnBrk="1" latinLnBrk="0" hangingPunct="1">
        <a:defRPr sz="2397" kern="1200">
          <a:solidFill>
            <a:schemeClr val="tx1"/>
          </a:solidFill>
          <a:latin typeface="+mn-lt"/>
          <a:ea typeface="+mn-ea"/>
          <a:cs typeface="+mn-cs"/>
        </a:defRPr>
      </a:lvl5pPr>
      <a:lvl6pPr marL="3049212" algn="l" defTabSz="1219692" rtl="0" eaLnBrk="1" latinLnBrk="0" hangingPunct="1">
        <a:defRPr sz="2397" kern="1200">
          <a:solidFill>
            <a:schemeClr val="tx1"/>
          </a:solidFill>
          <a:latin typeface="+mn-lt"/>
          <a:ea typeface="+mn-ea"/>
          <a:cs typeface="+mn-cs"/>
        </a:defRPr>
      </a:lvl6pPr>
      <a:lvl7pPr marL="3659053" algn="l" defTabSz="1219692" rtl="0" eaLnBrk="1" latinLnBrk="0" hangingPunct="1">
        <a:defRPr sz="2397" kern="1200">
          <a:solidFill>
            <a:schemeClr val="tx1"/>
          </a:solidFill>
          <a:latin typeface="+mn-lt"/>
          <a:ea typeface="+mn-ea"/>
          <a:cs typeface="+mn-cs"/>
        </a:defRPr>
      </a:lvl7pPr>
      <a:lvl8pPr marL="4268900" algn="l" defTabSz="1219692" rtl="0" eaLnBrk="1" latinLnBrk="0" hangingPunct="1">
        <a:defRPr sz="2397" kern="1200">
          <a:solidFill>
            <a:schemeClr val="tx1"/>
          </a:solidFill>
          <a:latin typeface="+mn-lt"/>
          <a:ea typeface="+mn-ea"/>
          <a:cs typeface="+mn-cs"/>
        </a:defRPr>
      </a:lvl8pPr>
      <a:lvl9pPr marL="4878742" algn="l" defTabSz="1219692" rtl="0" eaLnBrk="1" latinLnBrk="0" hangingPunct="1">
        <a:defRPr sz="239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981">
          <p15:clr>
            <a:srgbClr val="F26B43"/>
          </p15:clr>
        </p15:guide>
        <p15:guide id="2" pos="5579">
          <p15:clr>
            <a:srgbClr val="F26B43"/>
          </p15:clr>
        </p15:guide>
        <p15:guide id="3" pos="181">
          <p15:clr>
            <a:srgbClr val="F26B43"/>
          </p15:clr>
        </p15:guide>
        <p15:guide id="4" orient="horz" pos="195">
          <p15:clr>
            <a:srgbClr val="F26B43"/>
          </p15:clr>
        </p15:guide>
        <p15:guide id="5" orient="horz" pos="3852">
          <p15:clr>
            <a:srgbClr val="F26B43"/>
          </p15:clr>
        </p15:guide>
        <p15:guide id="6" orient="horz" pos="285">
          <p15:clr>
            <a:srgbClr val="F26B43"/>
          </p15:clr>
        </p15:guide>
        <p15:guide id="8" pos="7491">
          <p15:clr>
            <a:srgbClr val="F26B43"/>
          </p15:clr>
        </p15:guide>
        <p15:guide id="9" pos="7391">
          <p15:clr>
            <a:srgbClr val="F26B43"/>
          </p15:clr>
        </p15:guide>
        <p15:guide id="10" orient="horz" pos="464">
          <p15:clr>
            <a:srgbClr val="F26B43"/>
          </p15:clr>
        </p15:guide>
        <p15:guide id="11" orient="horz" pos="2913">
          <p15:clr>
            <a:srgbClr val="F26B43"/>
          </p15:clr>
        </p15:guide>
        <p15:guide id="1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7" name="Connecteur droit 16">
            <a:extLst>
              <a:ext uri="{FF2B5EF4-FFF2-40B4-BE49-F238E27FC236}">
                <a16:creationId xmlns:a16="http://schemas.microsoft.com/office/drawing/2014/main" id="{8B519F6C-EBB1-41F2-9E05-DEE79643C5DB}"/>
              </a:ext>
            </a:extLst>
          </p:cNvPr>
          <p:cNvCxnSpPr>
            <a:cxnSpLocks/>
          </p:cNvCxnSpPr>
          <p:nvPr/>
        </p:nvCxnSpPr>
        <p:spPr>
          <a:xfrm>
            <a:off x="675979" y="6347595"/>
            <a:ext cx="0" cy="18460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7532A455-C781-4527-AD8C-3511FB0D154E}"/>
              </a:ext>
            </a:extLst>
          </p:cNvPr>
          <p:cNvSpPr txBox="1"/>
          <p:nvPr/>
        </p:nvSpPr>
        <p:spPr>
          <a:xfrm>
            <a:off x="383117" y="6549567"/>
            <a:ext cx="9476499" cy="143565"/>
          </a:xfrm>
          <a:prstGeom prst="rect">
            <a:avLst/>
          </a:prstGeom>
          <a:noFill/>
        </p:spPr>
        <p:txBody>
          <a:bodyPr wrap="square" lIns="0" tIns="0" rIns="0" bIns="0">
            <a:spAutoFit/>
          </a:bodyPr>
          <a:lstStyle/>
          <a:p>
            <a:pPr algn="l"/>
            <a:r>
              <a:rPr lang="en-US" sz="933" b="0" i="0" u="none" strike="noStrike" baseline="0" dirty="0">
                <a:solidFill>
                  <a:schemeClr val="bg2">
                    <a:lumMod val="60000"/>
                    <a:lumOff val="40000"/>
                  </a:schemeClr>
                </a:solidFill>
                <a:latin typeface="+mn-lt"/>
              </a:rPr>
              <a:t>This document and the information therein are the property of Safran. They must not be copied or communicated to a third party without the prior written authorization of Safran</a:t>
            </a:r>
            <a:endParaRPr lang="fr-FR" sz="2133" dirty="0">
              <a:solidFill>
                <a:schemeClr val="bg2">
                  <a:lumMod val="60000"/>
                  <a:lumOff val="40000"/>
                </a:schemeClr>
              </a:solidFill>
              <a:latin typeface="+mn-lt"/>
            </a:endParaRPr>
          </a:p>
        </p:txBody>
      </p:sp>
      <p:sp>
        <p:nvSpPr>
          <p:cNvPr id="20" name="Espace réservé du numéro de diapositive 13">
            <a:extLst>
              <a:ext uri="{FF2B5EF4-FFF2-40B4-BE49-F238E27FC236}">
                <a16:creationId xmlns:a16="http://schemas.microsoft.com/office/drawing/2014/main" id="{CD93E076-75DB-4427-A260-9445BE8C8B75}"/>
              </a:ext>
            </a:extLst>
          </p:cNvPr>
          <p:cNvSpPr txBox="1">
            <a:spLocks/>
          </p:cNvSpPr>
          <p:nvPr/>
        </p:nvSpPr>
        <p:spPr>
          <a:xfrm>
            <a:off x="400013" y="6357171"/>
            <a:ext cx="251672" cy="164212"/>
          </a:xfrm>
          <a:prstGeom prst="rect">
            <a:avLst/>
          </a:prstGeom>
        </p:spPr>
        <p:txBody>
          <a:bodyPr vert="horz" wrap="none" lIns="0" tIns="0" rIns="0" bIns="0" rtlCol="0" anchor="ctr">
            <a:spAutoFit/>
          </a:bodyPr>
          <a:lstStyle>
            <a:defPPr>
              <a:defRPr lang="fr-FR"/>
            </a:defPPr>
            <a:lvl1pPr marL="0" algn="l" defTabSz="914400" rtl="0" eaLnBrk="1" latinLnBrk="0" hangingPunct="1">
              <a:defRPr sz="900" b="1" kern="1200">
                <a:solidFill>
                  <a:schemeClr val="tx2"/>
                </a:solidFill>
                <a:latin typeface="Segoe UI" panose="020B050204020402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85CA73-2D89-4D6A-A923-B574D1DA086D}" type="slidenum">
              <a:rPr lang="fr-FR" sz="1067" smtClean="0">
                <a:solidFill>
                  <a:schemeClr val="bg2">
                    <a:lumMod val="60000"/>
                    <a:lumOff val="40000"/>
                  </a:schemeClr>
                </a:solidFill>
              </a:rPr>
              <a:pPr/>
              <a:t>‹N°›</a:t>
            </a:fld>
            <a:endParaRPr lang="fr-FR" sz="1067" dirty="0">
              <a:solidFill>
                <a:schemeClr val="bg2">
                  <a:lumMod val="60000"/>
                  <a:lumOff val="40000"/>
                </a:schemeClr>
              </a:solidFill>
            </a:endParaRPr>
          </a:p>
        </p:txBody>
      </p:sp>
      <p:grpSp>
        <p:nvGrpSpPr>
          <p:cNvPr id="15" name="Groupe 14">
            <a:extLst>
              <a:ext uri="{FF2B5EF4-FFF2-40B4-BE49-F238E27FC236}">
                <a16:creationId xmlns:a16="http://schemas.microsoft.com/office/drawing/2014/main" id="{494B105B-2A3D-43D1-8E22-F916C197C990}"/>
              </a:ext>
            </a:extLst>
          </p:cNvPr>
          <p:cNvGrpSpPr/>
          <p:nvPr/>
        </p:nvGrpSpPr>
        <p:grpSpPr>
          <a:xfrm>
            <a:off x="393637" y="885850"/>
            <a:ext cx="1327481" cy="95981"/>
            <a:chOff x="479376" y="980728"/>
            <a:chExt cx="995611" cy="72008"/>
          </a:xfrm>
        </p:grpSpPr>
        <p:cxnSp>
          <p:nvCxnSpPr>
            <p:cNvPr id="21" name="Connecteur droit 20">
              <a:extLst>
                <a:ext uri="{FF2B5EF4-FFF2-40B4-BE49-F238E27FC236}">
                  <a16:creationId xmlns:a16="http://schemas.microsoft.com/office/drawing/2014/main" id="{7B4C35C0-4DF7-499F-A0E9-DE22F8DE2F62}"/>
                </a:ext>
              </a:extLst>
            </p:cNvPr>
            <p:cNvCxnSpPr>
              <a:cxnSpLocks/>
            </p:cNvCxnSpPr>
            <p:nvPr userDrawn="1"/>
          </p:nvCxnSpPr>
          <p:spPr>
            <a:xfrm>
              <a:off x="479376" y="1047118"/>
              <a:ext cx="995611" cy="0"/>
            </a:xfrm>
            <a:prstGeom prst="line">
              <a:avLst/>
            </a:prstGeom>
            <a:noFill/>
            <a:ln w="12700" cap="flat" cmpd="sng" algn="ctr">
              <a:solidFill>
                <a:schemeClr val="accent2"/>
              </a:solidFill>
              <a:prstDash val="solid"/>
              <a:miter lim="800000"/>
            </a:ln>
            <a:effectLst/>
          </p:spPr>
        </p:cxnSp>
        <p:sp>
          <p:nvSpPr>
            <p:cNvPr id="22" name="Rectangle 21">
              <a:extLst>
                <a:ext uri="{FF2B5EF4-FFF2-40B4-BE49-F238E27FC236}">
                  <a16:creationId xmlns:a16="http://schemas.microsoft.com/office/drawing/2014/main" id="{CA032F39-BF54-4A07-A2E9-9CECCF93C9A6}"/>
                </a:ext>
              </a:extLst>
            </p:cNvPr>
            <p:cNvSpPr/>
            <p:nvPr userDrawn="1"/>
          </p:nvSpPr>
          <p:spPr>
            <a:xfrm>
              <a:off x="479376" y="980728"/>
              <a:ext cx="504056" cy="72008"/>
            </a:xfrm>
            <a:prstGeom prst="rect">
              <a:avLst/>
            </a:prstGeom>
            <a:gradFill>
              <a:gsLst>
                <a:gs pos="0">
                  <a:schemeClr val="accent1"/>
                </a:gs>
                <a:gs pos="100000">
                  <a:schemeClr val="accent2"/>
                </a:gs>
              </a:gsLst>
              <a:lin ang="0" scaled="0"/>
            </a:gradFill>
            <a:ln w="12700" cap="flat" cmpd="sng" algn="ctr">
              <a:noFill/>
              <a:prstDash val="solid"/>
              <a:miter lim="800000"/>
            </a:ln>
            <a:effectLst/>
          </p:spPr>
          <p:txBody>
            <a:bodyPr rtlCol="0" anchor="ctr"/>
            <a:lstStyle/>
            <a:p>
              <a:pPr marL="0" marR="0" lvl="0" indent="0" algn="ctr" defTabSz="1218804" eaLnBrk="1" fontAlgn="auto" latinLnBrk="0" hangingPunct="1">
                <a:lnSpc>
                  <a:spcPct val="100000"/>
                </a:lnSpc>
                <a:spcBef>
                  <a:spcPts val="0"/>
                </a:spcBef>
                <a:spcAft>
                  <a:spcPts val="0"/>
                </a:spcAft>
                <a:buClrTx/>
                <a:buSzTx/>
                <a:buFontTx/>
                <a:buNone/>
                <a:tabLst/>
                <a:defRPr/>
              </a:pPr>
              <a:endParaRPr kumimoji="0" lang="fr-FR" sz="2399" b="0" i="0" u="none" strike="noStrike" kern="0" cap="none" spc="0" normalizeH="0" baseline="0" noProof="0" dirty="0">
                <a:ln>
                  <a:noFill/>
                </a:ln>
                <a:solidFill>
                  <a:srgbClr val="FFFFFF"/>
                </a:solidFill>
                <a:effectLst/>
                <a:uLnTx/>
                <a:uFillTx/>
                <a:latin typeface="Segoe UI"/>
                <a:ea typeface="+mn-ea"/>
                <a:cs typeface="+mn-cs"/>
              </a:endParaRPr>
            </a:p>
          </p:txBody>
        </p:sp>
      </p:grpSp>
      <p:sp>
        <p:nvSpPr>
          <p:cNvPr id="5" name="Espace réservé du pied de page 4">
            <a:extLst>
              <a:ext uri="{FF2B5EF4-FFF2-40B4-BE49-F238E27FC236}">
                <a16:creationId xmlns:a16="http://schemas.microsoft.com/office/drawing/2014/main" id="{733C5864-A815-9137-28E9-1104EAB284FF}"/>
              </a:ext>
            </a:extLst>
          </p:cNvPr>
          <p:cNvSpPr>
            <a:spLocks noGrp="1"/>
          </p:cNvSpPr>
          <p:nvPr>
            <p:ph type="ftr" sz="quarter" idx="3"/>
          </p:nvPr>
        </p:nvSpPr>
        <p:spPr>
          <a:xfrm>
            <a:off x="675978" y="6343821"/>
            <a:ext cx="9820533" cy="166884"/>
          </a:xfrm>
          <a:prstGeom prst="rect">
            <a:avLst/>
          </a:prstGeom>
        </p:spPr>
        <p:txBody>
          <a:bodyPr vert="horz" lIns="91440" tIns="45720" rIns="91440" bIns="45720" rtlCol="0" anchor="ctr"/>
          <a:lstStyle>
            <a:lvl1pPr algn="l">
              <a:defRPr sz="1067">
                <a:solidFill>
                  <a:schemeClr val="bg2">
                    <a:lumMod val="60000"/>
                    <a:lumOff val="40000"/>
                  </a:schemeClr>
                </a:solidFill>
              </a:defRPr>
            </a:lvl1pPr>
          </a:lstStyle>
          <a:p>
            <a:pPr algn="l"/>
            <a:r>
              <a:rPr lang="fr-FR"/>
              <a:t>Safran/DRTI/CTO/PSO-G</a:t>
            </a:r>
            <a:endParaRPr lang="fr-FR" dirty="0"/>
          </a:p>
        </p:txBody>
      </p:sp>
      <p:pic>
        <p:nvPicPr>
          <p:cNvPr id="13" name="Image 12"/>
          <p:cNvPicPr>
            <a:picLocks noChangeAspect="1"/>
          </p:cNvPicPr>
          <p:nvPr/>
        </p:nvPicPr>
        <p:blipFill>
          <a:blip r:embed="rId1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gray">
          <a:xfrm>
            <a:off x="10692803" y="6343031"/>
            <a:ext cx="1392077" cy="556659"/>
          </a:xfrm>
          <a:prstGeom prst="rect">
            <a:avLst/>
          </a:prstGeom>
        </p:spPr>
      </p:pic>
      <p:sp>
        <p:nvSpPr>
          <p:cNvPr id="14" name="Espace réservé du titre 1"/>
          <p:cNvSpPr>
            <a:spLocks noGrp="1"/>
          </p:cNvSpPr>
          <p:nvPr>
            <p:ph type="title"/>
          </p:nvPr>
        </p:nvSpPr>
        <p:spPr bwMode="gray">
          <a:xfrm>
            <a:off x="413697" y="405760"/>
            <a:ext cx="11443872" cy="384505"/>
          </a:xfrm>
          <a:prstGeom prst="rect">
            <a:avLst/>
          </a:prstGeom>
        </p:spPr>
        <p:txBody>
          <a:bodyPr vert="horz" lIns="0" tIns="0" rIns="0" bIns="0" rtlCol="0" anchor="ctr" anchorCtr="0">
            <a:noAutofit/>
          </a:bodyPr>
          <a:lstStyle/>
          <a:p>
            <a:pPr marL="0" lvl="0" indent="0">
              <a:spcBef>
                <a:spcPts val="800"/>
              </a:spcBef>
              <a:spcAft>
                <a:spcPts val="0"/>
              </a:spcAft>
              <a:buFont typeface="Arial" pitchFamily="34" charset="0"/>
            </a:pPr>
            <a:r>
              <a:rPr lang="fr-FR" noProof="0" dirty="0"/>
              <a:t>Titre</a:t>
            </a:r>
          </a:p>
        </p:txBody>
      </p:sp>
      <p:sp>
        <p:nvSpPr>
          <p:cNvPr id="16" name="Espace réservé du texte 2"/>
          <p:cNvSpPr>
            <a:spLocks noGrp="1"/>
          </p:cNvSpPr>
          <p:nvPr>
            <p:ph type="body" idx="1"/>
          </p:nvPr>
        </p:nvSpPr>
        <p:spPr bwMode="gray">
          <a:xfrm>
            <a:off x="417601" y="1158423"/>
            <a:ext cx="11439968" cy="5124776"/>
          </a:xfrm>
          <a:prstGeom prst="rect">
            <a:avLst/>
          </a:prstGeom>
        </p:spPr>
        <p:txBody>
          <a:bodyPr vert="horz" lIns="0" tIns="0" rIns="0" bIns="0" rtlCol="0" anchor="t" anchorCtr="0">
            <a:noAutofit/>
          </a:bodyPr>
          <a:lstStyle/>
          <a:p>
            <a:pPr lvl="0">
              <a:lnSpc>
                <a:spcPct val="90000"/>
              </a:lnSpc>
              <a:spcBef>
                <a:spcPts val="1067"/>
              </a:spcBef>
            </a:pPr>
            <a:r>
              <a:rPr lang="fr-FR" noProof="0" dirty="0"/>
              <a:t>Texte de niveau 1</a:t>
            </a:r>
          </a:p>
          <a:p>
            <a:pPr marL="474160" lvl="1" indent="-228526">
              <a:lnSpc>
                <a:spcPct val="90000"/>
              </a:lnSpc>
              <a:spcBef>
                <a:spcPts val="533"/>
              </a:spcBef>
              <a:buClr>
                <a:schemeClr val="accent1"/>
              </a:buClr>
              <a:tabLst/>
            </a:pPr>
            <a:r>
              <a:rPr lang="fr-FR" noProof="0" dirty="0"/>
              <a:t>Texte de niveau 2</a:t>
            </a:r>
          </a:p>
          <a:p>
            <a:pPr marL="710969" lvl="2" indent="-228526">
              <a:lnSpc>
                <a:spcPct val="90000"/>
              </a:lnSpc>
              <a:spcBef>
                <a:spcPts val="533"/>
              </a:spcBef>
              <a:buClr>
                <a:schemeClr val="accent1"/>
              </a:buClr>
              <a:tabLst/>
            </a:pPr>
            <a:r>
              <a:rPr lang="fr-FR" noProof="0" dirty="0"/>
              <a:t>Texte de niveau 3</a:t>
            </a:r>
          </a:p>
          <a:p>
            <a:pPr marL="952191" lvl="3" indent="-228526">
              <a:lnSpc>
                <a:spcPct val="90000"/>
              </a:lnSpc>
              <a:spcBef>
                <a:spcPts val="800"/>
              </a:spcBef>
              <a:buClr>
                <a:schemeClr val="accent1"/>
              </a:buClr>
              <a:tabLst/>
            </a:pPr>
            <a:r>
              <a:rPr lang="fr-FR" noProof="0" dirty="0"/>
              <a:t>Texte de niveau 4</a:t>
            </a:r>
          </a:p>
          <a:p>
            <a:pPr marL="1193411" lvl="4" indent="-228526">
              <a:lnSpc>
                <a:spcPct val="90000"/>
              </a:lnSpc>
              <a:spcBef>
                <a:spcPts val="800"/>
              </a:spcBef>
              <a:buClr>
                <a:schemeClr val="accent1"/>
              </a:buClr>
              <a:tabLst/>
            </a:pPr>
            <a:r>
              <a:rPr lang="fr-FR" noProof="0" dirty="0"/>
              <a:t>Texte de niveau 5</a:t>
            </a:r>
          </a:p>
        </p:txBody>
      </p:sp>
      <p:sp>
        <p:nvSpPr>
          <p:cNvPr id="3" name="hc" descr="  "/>
          <p:cNvSpPr txBox="1"/>
          <p:nvPr userDrawn="1"/>
        </p:nvSpPr>
        <p:spPr>
          <a:xfrm>
            <a:off x="0" y="0"/>
            <a:ext cx="12192000" cy="266676"/>
          </a:xfrm>
          <a:prstGeom prst="rect">
            <a:avLst/>
          </a:prstGeom>
          <a:noFill/>
        </p:spPr>
        <p:txBody>
          <a:bodyPr vert="horz" rtlCol="0">
            <a:spAutoFit/>
          </a:bodyPr>
          <a:lstStyle/>
          <a:p>
            <a:pPr algn="ctr"/>
            <a:r>
              <a:rPr lang="fr-FR" sz="1133" b="0" i="0" u="none" baseline="0">
                <a:solidFill>
                  <a:srgbClr val="000000"/>
                </a:solidFill>
                <a:latin typeface="Microsoft Sans Serif" panose="020B0604020202020204" pitchFamily="34" charset="0"/>
              </a:rPr>
              <a:t>  </a:t>
            </a:r>
          </a:p>
        </p:txBody>
      </p:sp>
      <p:sp>
        <p:nvSpPr>
          <p:cNvPr id="4" name="fc" descr="  "/>
          <p:cNvSpPr txBox="1"/>
          <p:nvPr userDrawn="1"/>
        </p:nvSpPr>
        <p:spPr>
          <a:xfrm>
            <a:off x="0" y="6431280"/>
            <a:ext cx="12192000" cy="266676"/>
          </a:xfrm>
          <a:prstGeom prst="rect">
            <a:avLst/>
          </a:prstGeom>
          <a:noFill/>
        </p:spPr>
        <p:txBody>
          <a:bodyPr vert="horz" rtlCol="0">
            <a:spAutoFit/>
          </a:bodyPr>
          <a:lstStyle/>
          <a:p>
            <a:pPr algn="ctr"/>
            <a:r>
              <a:rPr lang="fr-FR" sz="1133" b="0" i="0" u="none" baseline="0">
                <a:solidFill>
                  <a:srgbClr val="000000"/>
                </a:solidFill>
                <a:latin typeface="Microsoft Sans Serif" panose="020B0604020202020204" pitchFamily="34" charset="0"/>
              </a:rPr>
              <a:t>  </a:t>
            </a:r>
          </a:p>
        </p:txBody>
      </p:sp>
      <p:sp>
        <p:nvSpPr>
          <p:cNvPr id="6" name="MSIPCMContentMarking" descr="{&quot;HashCode&quot;:-1484644562,&quot;Placement&quot;:&quot;Header&quot;,&quot;Top&quot;:0.0,&quot;Left&quot;:435.021423,&quot;SlideWidth&quot;:960,&quot;SlideHeight&quot;:540}"/>
          <p:cNvSpPr txBox="1"/>
          <p:nvPr userDrawn="1"/>
        </p:nvSpPr>
        <p:spPr>
          <a:xfrm>
            <a:off x="5524772" y="0"/>
            <a:ext cx="1142456" cy="262344"/>
          </a:xfrm>
          <a:prstGeom prst="rect">
            <a:avLst/>
          </a:prstGeom>
          <a:noFill/>
        </p:spPr>
        <p:txBody>
          <a:bodyPr vert="horz" wrap="square" lIns="0" tIns="0" rIns="0" bIns="0" rtlCol="0" anchor="ctr" anchorCtr="1">
            <a:spAutoFit/>
          </a:bodyPr>
          <a:lstStyle/>
          <a:p>
            <a:pPr algn="ctr">
              <a:spcBef>
                <a:spcPts val="0"/>
              </a:spcBef>
              <a:spcAft>
                <a:spcPts val="0"/>
              </a:spcAft>
            </a:pPr>
            <a:r>
              <a:rPr lang="fr-FR" sz="1000">
                <a:solidFill>
                  <a:srgbClr val="FF8C00"/>
                </a:solidFill>
                <a:latin typeface="Calibri" panose="020F0502020204030204" pitchFamily="34" charset="0"/>
              </a:rPr>
              <a:t>C2 - Confidential</a:t>
            </a:r>
          </a:p>
        </p:txBody>
      </p:sp>
    </p:spTree>
    <p:extLst>
      <p:ext uri="{BB962C8B-B14F-4D97-AF65-F5344CB8AC3E}">
        <p14:creationId xmlns:p14="http://schemas.microsoft.com/office/powerpoint/2010/main" val="2887690592"/>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Lst>
  <p:transition>
    <p:fade/>
  </p:transition>
  <p:hf hdr="0"/>
  <p:txStyles>
    <p:titleStyle>
      <a:lvl1pPr algn="l" defTabSz="1219692" rtl="0" eaLnBrk="1" latinLnBrk="0" hangingPunct="1">
        <a:spcBef>
          <a:spcPct val="0"/>
        </a:spcBef>
        <a:buNone/>
        <a:defRPr sz="2400" b="0" i="0" kern="1200" cap="none" baseline="0">
          <a:solidFill>
            <a:schemeClr val="accent2"/>
          </a:solidFill>
          <a:latin typeface="+mj-lt"/>
          <a:ea typeface="+mj-ea"/>
          <a:cs typeface="Arial" pitchFamily="34" charset="0"/>
        </a:defRPr>
      </a:lvl1pPr>
    </p:titleStyle>
    <p:bodyStyle>
      <a:lvl1pPr marL="243518" indent="-243518" algn="l" defTabSz="1219692" rtl="0" eaLnBrk="1" latinLnBrk="0" hangingPunct="1">
        <a:spcBef>
          <a:spcPts val="800"/>
        </a:spcBef>
        <a:buClr>
          <a:schemeClr val="accent1"/>
        </a:buClr>
        <a:buFont typeface="Wingdings" pitchFamily="2" charset="2"/>
        <a:buChar char="§"/>
        <a:defRPr lang="fr-FR" sz="1867" b="1" i="0" kern="1200" baseline="0" noProof="0" dirty="0">
          <a:solidFill>
            <a:schemeClr val="accent1"/>
          </a:solidFill>
          <a:latin typeface="+mn-lt"/>
          <a:ea typeface="+mn-ea"/>
          <a:cs typeface="Arial" pitchFamily="34" charset="0"/>
        </a:defRPr>
      </a:lvl1pPr>
      <a:lvl2pPr marL="463735" indent="-218100" algn="l" defTabSz="1219692" rtl="0" eaLnBrk="1" latinLnBrk="0" hangingPunct="1">
        <a:spcBef>
          <a:spcPts val="400"/>
        </a:spcBef>
        <a:buClr>
          <a:schemeClr val="bg2"/>
        </a:buClr>
        <a:buFont typeface="Wingdings" pitchFamily="2" charset="2"/>
        <a:buChar char="§"/>
        <a:defRPr lang="fr-FR" sz="1600" i="0" kern="1200" baseline="0" noProof="0" dirty="0">
          <a:solidFill>
            <a:schemeClr val="tx2"/>
          </a:solidFill>
          <a:latin typeface="+mn-lt"/>
          <a:ea typeface="+mn-ea"/>
          <a:cs typeface="Arial" pitchFamily="34" charset="0"/>
        </a:defRPr>
      </a:lvl2pPr>
      <a:lvl3pPr marL="679718" indent="-222330" algn="l" defTabSz="1219692" rtl="0" eaLnBrk="1" latinLnBrk="0" hangingPunct="1">
        <a:spcBef>
          <a:spcPts val="400"/>
        </a:spcBef>
        <a:buClr>
          <a:schemeClr val="bg2"/>
        </a:buClr>
        <a:buFont typeface="Wingdings" pitchFamily="2" charset="2"/>
        <a:buChar char="§"/>
        <a:defRPr lang="fr-FR" sz="1467" i="0" kern="1200" baseline="0" noProof="0" dirty="0">
          <a:solidFill>
            <a:schemeClr val="tx2"/>
          </a:solidFill>
          <a:latin typeface="+mn-lt"/>
          <a:ea typeface="+mn-ea"/>
          <a:cs typeface="Arial" pitchFamily="34" charset="0"/>
        </a:defRPr>
      </a:lvl3pPr>
      <a:lvl4pPr marL="2134452" indent="-304919" algn="l" defTabSz="1219692" rtl="0" eaLnBrk="1" latinLnBrk="0" hangingPunct="1">
        <a:spcBef>
          <a:spcPct val="20000"/>
        </a:spcBef>
        <a:buFont typeface="Wingdings" pitchFamily="2" charset="2"/>
        <a:buChar char="§"/>
        <a:defRPr lang="fr-FR" sz="1467" i="0" kern="1200" noProof="0" dirty="0">
          <a:solidFill>
            <a:schemeClr val="tx2"/>
          </a:solidFill>
          <a:latin typeface="+mn-lt"/>
          <a:ea typeface="+mn-ea"/>
          <a:cs typeface="Arial" pitchFamily="34" charset="0"/>
        </a:defRPr>
      </a:lvl4pPr>
      <a:lvl5pPr marL="2744290" indent="-304919" algn="l" defTabSz="1219692" rtl="0" eaLnBrk="1" latinLnBrk="0" hangingPunct="1">
        <a:spcBef>
          <a:spcPct val="20000"/>
        </a:spcBef>
        <a:buFont typeface="Wingdings" pitchFamily="2" charset="2"/>
        <a:buChar char="§"/>
        <a:defRPr lang="fr-FR" sz="1467" i="0" kern="1200" noProof="0" dirty="0">
          <a:solidFill>
            <a:schemeClr val="tx2"/>
          </a:solidFill>
          <a:latin typeface="+mn-lt"/>
          <a:ea typeface="+mn-ea"/>
          <a:cs typeface="Arial" pitchFamily="34" charset="0"/>
        </a:defRPr>
      </a:lvl5pPr>
      <a:lvl6pPr marL="3354136" indent="-304919" algn="l" defTabSz="1219692" rtl="0" eaLnBrk="1" latinLnBrk="0" hangingPunct="1">
        <a:spcBef>
          <a:spcPct val="20000"/>
        </a:spcBef>
        <a:buFont typeface="Arial" pitchFamily="34" charset="0"/>
        <a:buChar char="•"/>
        <a:defRPr sz="2665" kern="1200">
          <a:solidFill>
            <a:schemeClr val="tx1"/>
          </a:solidFill>
          <a:latin typeface="+mn-lt"/>
          <a:ea typeface="+mn-ea"/>
          <a:cs typeface="+mn-cs"/>
        </a:defRPr>
      </a:lvl6pPr>
      <a:lvl7pPr marL="3963972" indent="-304919" algn="l" defTabSz="1219692" rtl="0" eaLnBrk="1" latinLnBrk="0" hangingPunct="1">
        <a:spcBef>
          <a:spcPct val="20000"/>
        </a:spcBef>
        <a:buFont typeface="Arial" pitchFamily="34" charset="0"/>
        <a:buChar char="•"/>
        <a:defRPr sz="2665" kern="1200">
          <a:solidFill>
            <a:schemeClr val="tx1"/>
          </a:solidFill>
          <a:latin typeface="+mn-lt"/>
          <a:ea typeface="+mn-ea"/>
          <a:cs typeface="+mn-cs"/>
        </a:defRPr>
      </a:lvl7pPr>
      <a:lvl8pPr marL="4573824" indent="-304919" algn="l" defTabSz="1219692" rtl="0" eaLnBrk="1" latinLnBrk="0" hangingPunct="1">
        <a:spcBef>
          <a:spcPct val="20000"/>
        </a:spcBef>
        <a:buFont typeface="Arial" pitchFamily="34" charset="0"/>
        <a:buChar char="•"/>
        <a:defRPr sz="2665" kern="1200">
          <a:solidFill>
            <a:schemeClr val="tx1"/>
          </a:solidFill>
          <a:latin typeface="+mn-lt"/>
          <a:ea typeface="+mn-ea"/>
          <a:cs typeface="+mn-cs"/>
        </a:defRPr>
      </a:lvl8pPr>
      <a:lvl9pPr marL="5183662" indent="-304919" algn="l" defTabSz="1219692" rtl="0" eaLnBrk="1" latinLnBrk="0" hangingPunct="1">
        <a:spcBef>
          <a:spcPct val="20000"/>
        </a:spcBef>
        <a:buFont typeface="Arial" pitchFamily="34" charset="0"/>
        <a:buChar char="•"/>
        <a:defRPr sz="2665" kern="1200">
          <a:solidFill>
            <a:schemeClr val="tx1"/>
          </a:solidFill>
          <a:latin typeface="+mn-lt"/>
          <a:ea typeface="+mn-ea"/>
          <a:cs typeface="+mn-cs"/>
        </a:defRPr>
      </a:lvl9pPr>
    </p:bodyStyle>
    <p:otherStyle>
      <a:defPPr>
        <a:defRPr lang="fr-FR"/>
      </a:defPPr>
      <a:lvl1pPr marL="0" algn="l" defTabSz="1219692" rtl="0" eaLnBrk="1" latinLnBrk="0" hangingPunct="1">
        <a:defRPr sz="2397" kern="1200">
          <a:solidFill>
            <a:schemeClr val="tx1"/>
          </a:solidFill>
          <a:latin typeface="+mn-lt"/>
          <a:ea typeface="+mn-ea"/>
          <a:cs typeface="+mn-cs"/>
        </a:defRPr>
      </a:lvl1pPr>
      <a:lvl2pPr marL="609841" algn="l" defTabSz="1219692" rtl="0" eaLnBrk="1" latinLnBrk="0" hangingPunct="1">
        <a:defRPr sz="2397" kern="1200">
          <a:solidFill>
            <a:schemeClr val="tx1"/>
          </a:solidFill>
          <a:latin typeface="+mn-lt"/>
          <a:ea typeface="+mn-ea"/>
          <a:cs typeface="+mn-cs"/>
        </a:defRPr>
      </a:lvl2pPr>
      <a:lvl3pPr marL="1219692" algn="l" defTabSz="1219692" rtl="0" eaLnBrk="1" latinLnBrk="0" hangingPunct="1">
        <a:defRPr sz="2397" kern="1200">
          <a:solidFill>
            <a:schemeClr val="tx1"/>
          </a:solidFill>
          <a:latin typeface="+mn-lt"/>
          <a:ea typeface="+mn-ea"/>
          <a:cs typeface="+mn-cs"/>
        </a:defRPr>
      </a:lvl3pPr>
      <a:lvl4pPr marL="1829528" algn="l" defTabSz="1219692" rtl="0" eaLnBrk="1" latinLnBrk="0" hangingPunct="1">
        <a:defRPr sz="2397" kern="1200">
          <a:solidFill>
            <a:schemeClr val="tx1"/>
          </a:solidFill>
          <a:latin typeface="+mn-lt"/>
          <a:ea typeface="+mn-ea"/>
          <a:cs typeface="+mn-cs"/>
        </a:defRPr>
      </a:lvl4pPr>
      <a:lvl5pPr marL="2439371" algn="l" defTabSz="1219692" rtl="0" eaLnBrk="1" latinLnBrk="0" hangingPunct="1">
        <a:defRPr sz="2397" kern="1200">
          <a:solidFill>
            <a:schemeClr val="tx1"/>
          </a:solidFill>
          <a:latin typeface="+mn-lt"/>
          <a:ea typeface="+mn-ea"/>
          <a:cs typeface="+mn-cs"/>
        </a:defRPr>
      </a:lvl5pPr>
      <a:lvl6pPr marL="3049212" algn="l" defTabSz="1219692" rtl="0" eaLnBrk="1" latinLnBrk="0" hangingPunct="1">
        <a:defRPr sz="2397" kern="1200">
          <a:solidFill>
            <a:schemeClr val="tx1"/>
          </a:solidFill>
          <a:latin typeface="+mn-lt"/>
          <a:ea typeface="+mn-ea"/>
          <a:cs typeface="+mn-cs"/>
        </a:defRPr>
      </a:lvl6pPr>
      <a:lvl7pPr marL="3659053" algn="l" defTabSz="1219692" rtl="0" eaLnBrk="1" latinLnBrk="0" hangingPunct="1">
        <a:defRPr sz="2397" kern="1200">
          <a:solidFill>
            <a:schemeClr val="tx1"/>
          </a:solidFill>
          <a:latin typeface="+mn-lt"/>
          <a:ea typeface="+mn-ea"/>
          <a:cs typeface="+mn-cs"/>
        </a:defRPr>
      </a:lvl7pPr>
      <a:lvl8pPr marL="4268900" algn="l" defTabSz="1219692" rtl="0" eaLnBrk="1" latinLnBrk="0" hangingPunct="1">
        <a:defRPr sz="2397" kern="1200">
          <a:solidFill>
            <a:schemeClr val="tx1"/>
          </a:solidFill>
          <a:latin typeface="+mn-lt"/>
          <a:ea typeface="+mn-ea"/>
          <a:cs typeface="+mn-cs"/>
        </a:defRPr>
      </a:lvl8pPr>
      <a:lvl9pPr marL="4878742" algn="l" defTabSz="1219692" rtl="0" eaLnBrk="1" latinLnBrk="0" hangingPunct="1">
        <a:defRPr sz="239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981">
          <p15:clr>
            <a:srgbClr val="F26B43"/>
          </p15:clr>
        </p15:guide>
        <p15:guide id="2" pos="5579">
          <p15:clr>
            <a:srgbClr val="F26B43"/>
          </p15:clr>
        </p15:guide>
        <p15:guide id="3" pos="181">
          <p15:clr>
            <a:srgbClr val="F26B43"/>
          </p15:clr>
        </p15:guide>
        <p15:guide id="4" orient="horz" pos="195">
          <p15:clr>
            <a:srgbClr val="F26B43"/>
          </p15:clr>
        </p15:guide>
        <p15:guide id="5" orient="horz" pos="3852">
          <p15:clr>
            <a:srgbClr val="F26B43"/>
          </p15:clr>
        </p15:guide>
        <p15:guide id="6" orient="horz" pos="285">
          <p15:clr>
            <a:srgbClr val="F26B43"/>
          </p15:clr>
        </p15:guide>
        <p15:guide id="8" pos="7491">
          <p15:clr>
            <a:srgbClr val="F26B43"/>
          </p15:clr>
        </p15:guide>
        <p15:guide id="9" pos="7391">
          <p15:clr>
            <a:srgbClr val="F26B43"/>
          </p15:clr>
        </p15:guide>
        <p15:guide id="10" orient="horz" pos="464">
          <p15:clr>
            <a:srgbClr val="F26B43"/>
          </p15:clr>
        </p15:guide>
        <p15:guide id="11" orient="horz" pos="2913">
          <p15:clr>
            <a:srgbClr val="F26B43"/>
          </p15:clr>
        </p15:guide>
        <p15:guide id="12" pos="288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4.emf"/><Relationship Id="rId5" Type="http://schemas.openxmlformats.org/officeDocument/2006/relationships/image" Target="../media/image13.jpeg"/><Relationship Id="rId4" Type="http://schemas.openxmlformats.org/officeDocument/2006/relationships/image" Target="../media/image12.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6.xml"/><Relationship Id="rId4" Type="http://schemas.openxmlformats.org/officeDocument/2006/relationships/image" Target="../media/image61.jpeg"/></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30.xml"/><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72.png"/><Relationship Id="rId3" Type="http://schemas.microsoft.com/office/2007/relationships/hdphoto" Target="../media/hdphoto4.wdp"/><Relationship Id="rId7" Type="http://schemas.openxmlformats.org/officeDocument/2006/relationships/image" Target="../media/image71.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4.jpeg"/><Relationship Id="rId4" Type="http://schemas.openxmlformats.org/officeDocument/2006/relationships/hyperlink" Target="https://files.slack.com/files-pri/T0967MV1T-F044MAANRRV/image.png" TargetMode="External"/><Relationship Id="rId9" Type="http://schemas.openxmlformats.org/officeDocument/2006/relationships/image" Target="../media/image73.jpeg"/></Relationships>
</file>

<file path=ppt/slides/_rels/slide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jpeg"/><Relationship Id="rId3" Type="http://schemas.openxmlformats.org/officeDocument/2006/relationships/image" Target="../media/image79.jpeg"/><Relationship Id="rId7" Type="http://schemas.openxmlformats.org/officeDocument/2006/relationships/oleObject" Target="../embeddings/oleObject1.bin"/><Relationship Id="rId12" Type="http://schemas.openxmlformats.org/officeDocument/2006/relationships/image" Target="../media/image87.jpe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82.png"/><Relationship Id="rId11" Type="http://schemas.openxmlformats.org/officeDocument/2006/relationships/image" Target="../media/image86.jpeg"/><Relationship Id="rId5" Type="http://schemas.openxmlformats.org/officeDocument/2006/relationships/image" Target="../media/image81.jpeg"/><Relationship Id="rId10" Type="http://schemas.openxmlformats.org/officeDocument/2006/relationships/image" Target="../media/image85.wmf"/><Relationship Id="rId4" Type="http://schemas.openxmlformats.org/officeDocument/2006/relationships/image" Target="../media/image80.jpeg"/><Relationship Id="rId9" Type="http://schemas.openxmlformats.org/officeDocument/2006/relationships/image" Target="../media/image84.jpeg"/><Relationship Id="rId14" Type="http://schemas.openxmlformats.org/officeDocument/2006/relationships/image" Target="../media/image89.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2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5.png"/><Relationship Id="rId7" Type="http://schemas.openxmlformats.org/officeDocument/2006/relationships/image" Target="../media/image98.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7.png"/><Relationship Id="rId11" Type="http://schemas.openxmlformats.org/officeDocument/2006/relationships/image" Target="../media/image102.jpeg"/><Relationship Id="rId5" Type="http://schemas.openxmlformats.org/officeDocument/2006/relationships/image" Target="../media/image96.png"/><Relationship Id="rId10" Type="http://schemas.openxmlformats.org/officeDocument/2006/relationships/image" Target="../media/image101.png"/><Relationship Id="rId4" Type="http://schemas.microsoft.com/office/2007/relationships/hdphoto" Target="../media/hdphoto5.wdp"/><Relationship Id="rId9" Type="http://schemas.openxmlformats.org/officeDocument/2006/relationships/image" Target="../media/image100.png"/></Relationships>
</file>

<file path=ppt/slides/_rels/slide27.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18" Type="http://schemas.openxmlformats.org/officeDocument/2006/relationships/image" Target="../media/image118.png"/><Relationship Id="rId3" Type="http://schemas.openxmlformats.org/officeDocument/2006/relationships/image" Target="../media/image103.png"/><Relationship Id="rId21" Type="http://schemas.openxmlformats.org/officeDocument/2006/relationships/image" Target="../media/image121.png"/><Relationship Id="rId7" Type="http://schemas.openxmlformats.org/officeDocument/2006/relationships/image" Target="../media/image107.png"/><Relationship Id="rId12" Type="http://schemas.openxmlformats.org/officeDocument/2006/relationships/image" Target="../media/image112.jpeg"/><Relationship Id="rId17" Type="http://schemas.openxmlformats.org/officeDocument/2006/relationships/image" Target="../media/image117.jpeg"/><Relationship Id="rId2" Type="http://schemas.openxmlformats.org/officeDocument/2006/relationships/notesSlide" Target="../notesSlides/notesSlide10.xml"/><Relationship Id="rId16" Type="http://schemas.openxmlformats.org/officeDocument/2006/relationships/image" Target="../media/image116.jpeg"/><Relationship Id="rId20" Type="http://schemas.openxmlformats.org/officeDocument/2006/relationships/image" Target="../media/image120.jpeg"/><Relationship Id="rId1" Type="http://schemas.openxmlformats.org/officeDocument/2006/relationships/slideLayout" Target="../slideLayouts/slideLayout1.xml"/><Relationship Id="rId6" Type="http://schemas.openxmlformats.org/officeDocument/2006/relationships/image" Target="../media/image106.png"/><Relationship Id="rId11" Type="http://schemas.openxmlformats.org/officeDocument/2006/relationships/image" Target="../media/image111.png"/><Relationship Id="rId24" Type="http://schemas.openxmlformats.org/officeDocument/2006/relationships/image" Target="../media/image124.jpeg"/><Relationship Id="rId5" Type="http://schemas.openxmlformats.org/officeDocument/2006/relationships/image" Target="../media/image105.png"/><Relationship Id="rId15" Type="http://schemas.openxmlformats.org/officeDocument/2006/relationships/image" Target="../media/image115.jpeg"/><Relationship Id="rId23" Type="http://schemas.openxmlformats.org/officeDocument/2006/relationships/image" Target="../media/image123.png"/><Relationship Id="rId10" Type="http://schemas.openxmlformats.org/officeDocument/2006/relationships/image" Target="../media/image110.jpeg"/><Relationship Id="rId19" Type="http://schemas.openxmlformats.org/officeDocument/2006/relationships/image" Target="../media/image119.pn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114.jpeg"/><Relationship Id="rId22" Type="http://schemas.openxmlformats.org/officeDocument/2006/relationships/image" Target="../media/image122.jpeg"/></Relationships>
</file>

<file path=ppt/slides/_rels/slide2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microsoft.com/office/2018/10/relationships/comments" Target="../comments/modernComment_196C_DC11C66A.xm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3" Type="http://schemas.openxmlformats.org/officeDocument/2006/relationships/image" Target="../media/image128.png"/><Relationship Id="rId7" Type="http://schemas.microsoft.com/office/2007/relationships/hdphoto" Target="../media/hdphoto6.wdp"/><Relationship Id="rId2" Type="http://schemas.openxmlformats.org/officeDocument/2006/relationships/image" Target="../media/image127.png"/><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jpeg"/><Relationship Id="rId4" Type="http://schemas.openxmlformats.org/officeDocument/2006/relationships/image" Target="../media/image129.jpeg"/></Relationships>
</file>

<file path=ppt/slides/_rels/slide3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image" Target="../media/image134.png"/><Relationship Id="rId1" Type="http://schemas.openxmlformats.org/officeDocument/2006/relationships/slideLayout" Target="../slideLayouts/slideLayout1.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 Id="rId9" Type="http://schemas.openxmlformats.org/officeDocument/2006/relationships/image" Target="../media/image141.png"/></Relationships>
</file>

<file path=ppt/slides/_rels/slide3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xml"/><Relationship Id="rId5" Type="http://schemas.openxmlformats.org/officeDocument/2006/relationships/image" Target="../media/image154.png"/><Relationship Id="rId4" Type="http://schemas.openxmlformats.org/officeDocument/2006/relationships/image" Target="../media/image153.jpeg"/></Relationships>
</file>

<file path=ppt/slides/_rels/slide41.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image" Target="../media/image155.jpeg"/><Relationship Id="rId1" Type="http://schemas.openxmlformats.org/officeDocument/2006/relationships/slideLayout" Target="../slideLayouts/slideLayout2.xml"/><Relationship Id="rId6" Type="http://schemas.openxmlformats.org/officeDocument/2006/relationships/image" Target="../media/image159.jpeg"/><Relationship Id="rId5" Type="http://schemas.openxmlformats.org/officeDocument/2006/relationships/image" Target="../media/image158.png"/><Relationship Id="rId4" Type="http://schemas.openxmlformats.org/officeDocument/2006/relationships/image" Target="../media/image157.png"/></Relationships>
</file>

<file path=ppt/slides/_rels/slide42.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14.xml"/><Relationship Id="rId6" Type="http://schemas.microsoft.com/office/2007/relationships/hdphoto" Target="../media/hdphoto7.wdp"/><Relationship Id="rId5" Type="http://schemas.openxmlformats.org/officeDocument/2006/relationships/image" Target="../media/image167.png"/><Relationship Id="rId4" Type="http://schemas.openxmlformats.org/officeDocument/2006/relationships/image" Target="../media/image166.png"/></Relationships>
</file>

<file path=ppt/slides/_rels/slide47.xml.rels><?xml version="1.0" encoding="UTF-8" standalone="yes"?>
<Relationships xmlns="http://schemas.openxmlformats.org/package/2006/relationships"><Relationship Id="rId8" Type="http://schemas.openxmlformats.org/officeDocument/2006/relationships/image" Target="../media/image171.png"/><Relationship Id="rId13" Type="http://schemas.microsoft.com/office/2007/relationships/hdphoto" Target="../media/hdphoto13.wdp"/><Relationship Id="rId3" Type="http://schemas.microsoft.com/office/2007/relationships/hdphoto" Target="../media/hdphoto8.wdp"/><Relationship Id="rId7" Type="http://schemas.microsoft.com/office/2007/relationships/hdphoto" Target="../media/hdphoto10.wdp"/><Relationship Id="rId12" Type="http://schemas.openxmlformats.org/officeDocument/2006/relationships/image" Target="../media/image173.png"/><Relationship Id="rId2" Type="http://schemas.openxmlformats.org/officeDocument/2006/relationships/image" Target="../media/image168.png"/><Relationship Id="rId1" Type="http://schemas.openxmlformats.org/officeDocument/2006/relationships/slideLayout" Target="../slideLayouts/slideLayout15.xml"/><Relationship Id="rId6" Type="http://schemas.openxmlformats.org/officeDocument/2006/relationships/image" Target="../media/image170.png"/><Relationship Id="rId11" Type="http://schemas.microsoft.com/office/2007/relationships/hdphoto" Target="../media/hdphoto12.wdp"/><Relationship Id="rId5" Type="http://schemas.microsoft.com/office/2007/relationships/hdphoto" Target="../media/hdphoto9.wdp"/><Relationship Id="rId10" Type="http://schemas.openxmlformats.org/officeDocument/2006/relationships/image" Target="../media/image172.png"/><Relationship Id="rId4" Type="http://schemas.openxmlformats.org/officeDocument/2006/relationships/image" Target="../media/image169.png"/><Relationship Id="rId9" Type="http://schemas.microsoft.com/office/2007/relationships/hdphoto" Target="../media/hdphoto11.wdp"/></Relationships>
</file>

<file path=ppt/slides/_rels/slide48.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75.png"/><Relationship Id="rId1" Type="http://schemas.openxmlformats.org/officeDocument/2006/relationships/slideLayout" Target="../slideLayouts/slideLayout32.xml"/><Relationship Id="rId5" Type="http://schemas.microsoft.com/office/2007/relationships/hdphoto" Target="../media/hdphoto15.wdp"/><Relationship Id="rId4" Type="http://schemas.openxmlformats.org/officeDocument/2006/relationships/image" Target="../media/image176.png"/></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32.xml"/><Relationship Id="rId5" Type="http://schemas.openxmlformats.org/officeDocument/2006/relationships/image" Target="../media/image180.png"/><Relationship Id="rId4" Type="http://schemas.openxmlformats.org/officeDocument/2006/relationships/image" Target="../media/image179.png"/></Relationships>
</file>

<file path=ppt/slides/_rels/slide51.xml.rels><?xml version="1.0" encoding="UTF-8" standalone="yes"?>
<Relationships xmlns="http://schemas.openxmlformats.org/package/2006/relationships"><Relationship Id="rId3" Type="http://schemas.openxmlformats.org/officeDocument/2006/relationships/image" Target="../media/image182.emf"/><Relationship Id="rId2" Type="http://schemas.openxmlformats.org/officeDocument/2006/relationships/image" Target="../media/image181.emf"/><Relationship Id="rId1" Type="http://schemas.openxmlformats.org/officeDocument/2006/relationships/slideLayout" Target="../slideLayouts/slideLayout32.xml"/><Relationship Id="rId4" Type="http://schemas.openxmlformats.org/officeDocument/2006/relationships/image" Target="../media/image183.emf"/></Relationships>
</file>

<file path=ppt/slides/_rels/slide5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8" Type="http://schemas.openxmlformats.org/officeDocument/2006/relationships/image" Target="../media/image192.jpeg"/><Relationship Id="rId13" Type="http://schemas.openxmlformats.org/officeDocument/2006/relationships/image" Target="../media/image197.png"/><Relationship Id="rId18" Type="http://schemas.openxmlformats.org/officeDocument/2006/relationships/image" Target="../media/image202.png"/><Relationship Id="rId3" Type="http://schemas.openxmlformats.org/officeDocument/2006/relationships/image" Target="../media/image187.png"/><Relationship Id="rId21" Type="http://schemas.openxmlformats.org/officeDocument/2006/relationships/image" Target="../media/image204.png"/><Relationship Id="rId7" Type="http://schemas.openxmlformats.org/officeDocument/2006/relationships/image" Target="../media/image191.jpeg"/><Relationship Id="rId12" Type="http://schemas.openxmlformats.org/officeDocument/2006/relationships/image" Target="../media/image196.png"/><Relationship Id="rId17" Type="http://schemas.openxmlformats.org/officeDocument/2006/relationships/image" Target="../media/image201.png"/><Relationship Id="rId2" Type="http://schemas.openxmlformats.org/officeDocument/2006/relationships/notesSlide" Target="../notesSlides/notesSlide13.xml"/><Relationship Id="rId16" Type="http://schemas.openxmlformats.org/officeDocument/2006/relationships/image" Target="../media/image200.png"/><Relationship Id="rId20" Type="http://schemas.openxmlformats.org/officeDocument/2006/relationships/image" Target="../media/image203.png"/><Relationship Id="rId1" Type="http://schemas.openxmlformats.org/officeDocument/2006/relationships/slideLayout" Target="../slideLayouts/slideLayout12.xml"/><Relationship Id="rId6" Type="http://schemas.openxmlformats.org/officeDocument/2006/relationships/image" Target="../media/image190.jpeg"/><Relationship Id="rId11" Type="http://schemas.openxmlformats.org/officeDocument/2006/relationships/image" Target="../media/image195.jpeg"/><Relationship Id="rId5" Type="http://schemas.openxmlformats.org/officeDocument/2006/relationships/image" Target="../media/image189.jpeg"/><Relationship Id="rId15" Type="http://schemas.openxmlformats.org/officeDocument/2006/relationships/image" Target="../media/image199.png"/><Relationship Id="rId23" Type="http://schemas.openxmlformats.org/officeDocument/2006/relationships/image" Target="../media/image206.png"/><Relationship Id="rId10" Type="http://schemas.openxmlformats.org/officeDocument/2006/relationships/image" Target="../media/image194.jpeg"/><Relationship Id="rId19" Type="http://schemas.microsoft.com/office/2007/relationships/hdphoto" Target="../media/hdphoto16.wdp"/><Relationship Id="rId4" Type="http://schemas.openxmlformats.org/officeDocument/2006/relationships/image" Target="../media/image188.png"/><Relationship Id="rId9" Type="http://schemas.openxmlformats.org/officeDocument/2006/relationships/image" Target="../media/image193.jpeg"/><Relationship Id="rId14" Type="http://schemas.openxmlformats.org/officeDocument/2006/relationships/image" Target="../media/image198.png"/><Relationship Id="rId22" Type="http://schemas.openxmlformats.org/officeDocument/2006/relationships/image" Target="../media/image205.jpeg"/></Relationships>
</file>

<file path=ppt/slides/_rels/slide55.xml.rels><?xml version="1.0" encoding="UTF-8" standalone="yes"?>
<Relationships xmlns="http://schemas.openxmlformats.org/package/2006/relationships"><Relationship Id="rId8" Type="http://schemas.openxmlformats.org/officeDocument/2006/relationships/image" Target="../media/image212.jpeg"/><Relationship Id="rId3" Type="http://schemas.microsoft.com/office/2007/relationships/hdphoto" Target="../media/hdphoto17.wdp"/><Relationship Id="rId7" Type="http://schemas.openxmlformats.org/officeDocument/2006/relationships/image" Target="../media/image211.jpeg"/><Relationship Id="rId2" Type="http://schemas.openxmlformats.org/officeDocument/2006/relationships/image" Target="../media/image207.png"/><Relationship Id="rId1" Type="http://schemas.openxmlformats.org/officeDocument/2006/relationships/slideLayout" Target="../slideLayouts/slideLayout32.xml"/><Relationship Id="rId6" Type="http://schemas.openxmlformats.org/officeDocument/2006/relationships/image" Target="../media/image210.png"/><Relationship Id="rId5" Type="http://schemas.openxmlformats.org/officeDocument/2006/relationships/image" Target="../media/image209.emf"/><Relationship Id="rId4" Type="http://schemas.openxmlformats.org/officeDocument/2006/relationships/image" Target="../media/image208.png"/><Relationship Id="rId9" Type="http://schemas.openxmlformats.org/officeDocument/2006/relationships/image" Target="../media/image213.jpeg"/></Relationships>
</file>

<file path=ppt/slides/_rels/slide56.xml.rels><?xml version="1.0" encoding="UTF-8" standalone="yes"?>
<Relationships xmlns="http://schemas.openxmlformats.org/package/2006/relationships"><Relationship Id="rId8" Type="http://schemas.openxmlformats.org/officeDocument/2006/relationships/image" Target="../media/image216.jpeg"/><Relationship Id="rId3" Type="http://schemas.microsoft.com/office/2007/relationships/hdphoto" Target="../media/hdphoto17.wdp"/><Relationship Id="rId7" Type="http://schemas.openxmlformats.org/officeDocument/2006/relationships/image" Target="../media/image215.png"/><Relationship Id="rId2" Type="http://schemas.openxmlformats.org/officeDocument/2006/relationships/image" Target="../media/image207.png"/><Relationship Id="rId1" Type="http://schemas.openxmlformats.org/officeDocument/2006/relationships/slideLayout" Target="../slideLayouts/slideLayout32.xml"/><Relationship Id="rId6" Type="http://schemas.openxmlformats.org/officeDocument/2006/relationships/image" Target="../media/image214.png"/><Relationship Id="rId5" Type="http://schemas.openxmlformats.org/officeDocument/2006/relationships/image" Target="../media/image209.emf"/><Relationship Id="rId4" Type="http://schemas.openxmlformats.org/officeDocument/2006/relationships/image" Target="../media/image208.png"/><Relationship Id="rId9" Type="http://schemas.openxmlformats.org/officeDocument/2006/relationships/image" Target="../media/image217.jpeg"/></Relationships>
</file>

<file path=ppt/slides/_rels/slide57.xml.rels><?xml version="1.0" encoding="UTF-8" standalone="yes"?>
<Relationships xmlns="http://schemas.openxmlformats.org/package/2006/relationships"><Relationship Id="rId8" Type="http://schemas.openxmlformats.org/officeDocument/2006/relationships/image" Target="../media/image222.png"/><Relationship Id="rId3" Type="http://schemas.openxmlformats.org/officeDocument/2006/relationships/image" Target="../media/image218.png"/><Relationship Id="rId7" Type="http://schemas.openxmlformats.org/officeDocument/2006/relationships/image" Target="../media/image221.jpeg"/><Relationship Id="rId2" Type="http://schemas.openxmlformats.org/officeDocument/2006/relationships/image" Target="../media/image208.png"/><Relationship Id="rId1" Type="http://schemas.openxmlformats.org/officeDocument/2006/relationships/slideLayout" Target="../slideLayouts/slideLayout17.xml"/><Relationship Id="rId6" Type="http://schemas.openxmlformats.org/officeDocument/2006/relationships/image" Target="../media/image220.png"/><Relationship Id="rId11" Type="http://schemas.microsoft.com/office/2007/relationships/hdphoto" Target="../media/hdphoto20.wdp"/><Relationship Id="rId5" Type="http://schemas.openxmlformats.org/officeDocument/2006/relationships/image" Target="../media/image219.png"/><Relationship Id="rId10" Type="http://schemas.openxmlformats.org/officeDocument/2006/relationships/image" Target="../media/image223.png"/><Relationship Id="rId4" Type="http://schemas.microsoft.com/office/2007/relationships/hdphoto" Target="../media/hdphoto18.wdp"/><Relationship Id="rId9" Type="http://schemas.microsoft.com/office/2007/relationships/hdphoto" Target="../media/hdphoto19.wdp"/></Relationships>
</file>

<file path=ppt/slides/_rels/slide58.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8" Type="http://schemas.openxmlformats.org/officeDocument/2006/relationships/image" Target="../media/image228.png"/><Relationship Id="rId3" Type="http://schemas.openxmlformats.org/officeDocument/2006/relationships/image" Target="../media/image208.png"/><Relationship Id="rId7" Type="http://schemas.microsoft.com/office/2007/relationships/hdphoto" Target="../media/hdphoto22.wdp"/><Relationship Id="rId2" Type="http://schemas.openxmlformats.org/officeDocument/2006/relationships/image" Target="../media/image225.png"/><Relationship Id="rId1" Type="http://schemas.openxmlformats.org/officeDocument/2006/relationships/slideLayout" Target="../slideLayouts/slideLayout12.xml"/><Relationship Id="rId6" Type="http://schemas.openxmlformats.org/officeDocument/2006/relationships/image" Target="../media/image227.png"/><Relationship Id="rId5" Type="http://schemas.microsoft.com/office/2007/relationships/hdphoto" Target="../media/hdphoto21.wdp"/><Relationship Id="rId10" Type="http://schemas.openxmlformats.org/officeDocument/2006/relationships/image" Target="../media/image230.png"/><Relationship Id="rId4" Type="http://schemas.openxmlformats.org/officeDocument/2006/relationships/image" Target="../media/image226.png"/><Relationship Id="rId9" Type="http://schemas.openxmlformats.org/officeDocument/2006/relationships/image" Target="../media/image229.jpeg"/></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8" Type="http://schemas.microsoft.com/office/2007/relationships/hdphoto" Target="../media/hdphoto25.wdp"/><Relationship Id="rId13" Type="http://schemas.openxmlformats.org/officeDocument/2006/relationships/image" Target="../media/image238.png"/><Relationship Id="rId3" Type="http://schemas.microsoft.com/office/2007/relationships/hdphoto" Target="../media/hdphoto23.wdp"/><Relationship Id="rId7" Type="http://schemas.openxmlformats.org/officeDocument/2006/relationships/image" Target="../media/image234.png"/><Relationship Id="rId12" Type="http://schemas.openxmlformats.org/officeDocument/2006/relationships/image" Target="../media/image237.jpeg"/><Relationship Id="rId2" Type="http://schemas.openxmlformats.org/officeDocument/2006/relationships/image" Target="../media/image232.png"/><Relationship Id="rId1" Type="http://schemas.openxmlformats.org/officeDocument/2006/relationships/slideLayout" Target="../slideLayouts/slideLayout19.xml"/><Relationship Id="rId6" Type="http://schemas.openxmlformats.org/officeDocument/2006/relationships/image" Target="../media/image219.png"/><Relationship Id="rId11" Type="http://schemas.openxmlformats.org/officeDocument/2006/relationships/image" Target="../media/image236.emf"/><Relationship Id="rId5" Type="http://schemas.microsoft.com/office/2007/relationships/hdphoto" Target="../media/hdphoto24.wdp"/><Relationship Id="rId10" Type="http://schemas.microsoft.com/office/2007/relationships/hdphoto" Target="../media/hdphoto26.wdp"/><Relationship Id="rId4" Type="http://schemas.openxmlformats.org/officeDocument/2006/relationships/image" Target="../media/image233.png"/><Relationship Id="rId9" Type="http://schemas.openxmlformats.org/officeDocument/2006/relationships/image" Target="../media/image235.png"/></Relationships>
</file>

<file path=ppt/slides/_rels/slide62.xml.rels><?xml version="1.0" encoding="UTF-8" standalone="yes"?>
<Relationships xmlns="http://schemas.openxmlformats.org/package/2006/relationships"><Relationship Id="rId8" Type="http://schemas.openxmlformats.org/officeDocument/2006/relationships/image" Target="../media/image233.png"/><Relationship Id="rId13" Type="http://schemas.microsoft.com/office/2007/relationships/hdphoto" Target="../media/hdphoto25.wdp"/><Relationship Id="rId3" Type="http://schemas.microsoft.com/office/2007/relationships/hdphoto" Target="../media/hdphoto27.wdp"/><Relationship Id="rId7" Type="http://schemas.microsoft.com/office/2007/relationships/hdphoto" Target="../media/hdphoto23.wdp"/><Relationship Id="rId12" Type="http://schemas.openxmlformats.org/officeDocument/2006/relationships/image" Target="../media/image234.png"/><Relationship Id="rId2" Type="http://schemas.openxmlformats.org/officeDocument/2006/relationships/image" Target="../media/image239.png"/><Relationship Id="rId1" Type="http://schemas.openxmlformats.org/officeDocument/2006/relationships/slideLayout" Target="../slideLayouts/slideLayout20.xml"/><Relationship Id="rId6" Type="http://schemas.openxmlformats.org/officeDocument/2006/relationships/image" Target="../media/image232.png"/><Relationship Id="rId11" Type="http://schemas.openxmlformats.org/officeDocument/2006/relationships/image" Target="../media/image241.emf"/><Relationship Id="rId5" Type="http://schemas.microsoft.com/office/2007/relationships/hdphoto" Target="../media/hdphoto28.wdp"/><Relationship Id="rId10" Type="http://schemas.openxmlformats.org/officeDocument/2006/relationships/image" Target="../media/image219.png"/><Relationship Id="rId4" Type="http://schemas.openxmlformats.org/officeDocument/2006/relationships/image" Target="../media/image240.png"/><Relationship Id="rId9" Type="http://schemas.microsoft.com/office/2007/relationships/hdphoto" Target="../media/hdphoto24.wdp"/></Relationships>
</file>

<file path=ppt/slides/_rels/slide63.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emf"/><Relationship Id="rId1" Type="http://schemas.openxmlformats.org/officeDocument/2006/relationships/slideLayout" Target="../slideLayouts/slideLayout21.xml"/><Relationship Id="rId4" Type="http://schemas.openxmlformats.org/officeDocument/2006/relationships/image" Target="../media/image244.png"/></Relationships>
</file>

<file path=ppt/slides/_rels/slide64.xml.rels><?xml version="1.0" encoding="UTF-8" standalone="yes"?>
<Relationships xmlns="http://schemas.openxmlformats.org/package/2006/relationships"><Relationship Id="rId8" Type="http://schemas.openxmlformats.org/officeDocument/2006/relationships/image" Target="../media/image232.png"/><Relationship Id="rId13" Type="http://schemas.openxmlformats.org/officeDocument/2006/relationships/image" Target="../media/image251.jpeg"/><Relationship Id="rId3" Type="http://schemas.openxmlformats.org/officeDocument/2006/relationships/image" Target="../media/image245.png"/><Relationship Id="rId7" Type="http://schemas.openxmlformats.org/officeDocument/2006/relationships/image" Target="../media/image219.png"/><Relationship Id="rId12" Type="http://schemas.openxmlformats.org/officeDocument/2006/relationships/image" Target="../media/image250.jpeg"/><Relationship Id="rId2" Type="http://schemas.openxmlformats.org/officeDocument/2006/relationships/image" Target="../media/image208.png"/><Relationship Id="rId1" Type="http://schemas.openxmlformats.org/officeDocument/2006/relationships/slideLayout" Target="../slideLayouts/slideLayout22.xml"/><Relationship Id="rId6" Type="http://schemas.openxmlformats.org/officeDocument/2006/relationships/image" Target="../media/image247.png"/><Relationship Id="rId11" Type="http://schemas.openxmlformats.org/officeDocument/2006/relationships/image" Target="../media/image249.jpeg"/><Relationship Id="rId5" Type="http://schemas.openxmlformats.org/officeDocument/2006/relationships/image" Target="../media/image246.jpeg"/><Relationship Id="rId10" Type="http://schemas.openxmlformats.org/officeDocument/2006/relationships/image" Target="../media/image248.jpeg"/><Relationship Id="rId4" Type="http://schemas.microsoft.com/office/2007/relationships/hdphoto" Target="../media/hdphoto29.wdp"/><Relationship Id="rId9" Type="http://schemas.microsoft.com/office/2007/relationships/hdphoto" Target="../media/hdphoto23.wdp"/></Relationships>
</file>

<file path=ppt/slides/_rels/slide65.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52.png"/><Relationship Id="rId1" Type="http://schemas.openxmlformats.org/officeDocument/2006/relationships/slideLayout" Target="../slideLayouts/slideLayout32.xml"/><Relationship Id="rId6" Type="http://schemas.openxmlformats.org/officeDocument/2006/relationships/image" Target="../media/image254.jpeg"/><Relationship Id="rId5" Type="http://schemas.openxmlformats.org/officeDocument/2006/relationships/image" Target="../media/image253.png"/><Relationship Id="rId4" Type="http://schemas.openxmlformats.org/officeDocument/2006/relationships/image" Target="../media/image209.emf"/></Relationships>
</file>

<file path=ppt/slides/_rels/slide66.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png"/><Relationship Id="rId1" Type="http://schemas.openxmlformats.org/officeDocument/2006/relationships/slideLayout" Target="../slideLayouts/slideLayout23.xml"/><Relationship Id="rId5" Type="http://schemas.openxmlformats.org/officeDocument/2006/relationships/image" Target="../media/image258.png"/><Relationship Id="rId4" Type="http://schemas.openxmlformats.org/officeDocument/2006/relationships/image" Target="../media/image257.jpeg"/></Relationships>
</file>

<file path=ppt/slides/_rels/slide67.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image" Target="../media/image255.png"/><Relationship Id="rId1" Type="http://schemas.openxmlformats.org/officeDocument/2006/relationships/slideLayout" Target="../slideLayouts/slideLayout24.xml"/><Relationship Id="rId4" Type="http://schemas.openxmlformats.org/officeDocument/2006/relationships/image" Target="../media/image256.png"/></Relationships>
</file>

<file path=ppt/slides/_rels/slide68.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0.jpeg"/><Relationship Id="rId1" Type="http://schemas.openxmlformats.org/officeDocument/2006/relationships/slideLayout" Target="../slideLayouts/slideLayout25.xml"/><Relationship Id="rId6" Type="http://schemas.microsoft.com/office/2007/relationships/hdphoto" Target="../media/hdphoto30.wdp"/><Relationship Id="rId5" Type="http://schemas.openxmlformats.org/officeDocument/2006/relationships/image" Target="../media/image263.png"/><Relationship Id="rId4" Type="http://schemas.openxmlformats.org/officeDocument/2006/relationships/image" Target="../media/image262.jpeg"/></Relationships>
</file>

<file path=ppt/slides/_rels/slide69.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png"/><Relationship Id="rId1" Type="http://schemas.openxmlformats.org/officeDocument/2006/relationships/slideLayout" Target="../slideLayouts/slideLayout26.xml"/><Relationship Id="rId5" Type="http://schemas.openxmlformats.org/officeDocument/2006/relationships/image" Target="../media/image265.png"/><Relationship Id="rId4" Type="http://schemas.openxmlformats.org/officeDocument/2006/relationships/image" Target="../media/image264.jpeg"/></Relationships>
</file>

<file path=ppt/slides/_rels/slide7.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image" Target="../media/image37.png"/><Relationship Id="rId26" Type="http://schemas.openxmlformats.org/officeDocument/2006/relationships/image" Target="../media/image43.png"/><Relationship Id="rId3" Type="http://schemas.openxmlformats.org/officeDocument/2006/relationships/notesSlide" Target="../notesSlides/notesSlide2.xml"/><Relationship Id="rId21" Type="http://schemas.microsoft.com/office/2007/relationships/hdphoto" Target="../media/hdphoto2.wdp"/><Relationship Id="rId34" Type="http://schemas.openxmlformats.org/officeDocument/2006/relationships/image" Target="../media/image50.jpeg"/><Relationship Id="rId7" Type="http://schemas.openxmlformats.org/officeDocument/2006/relationships/image" Target="../media/image26.jpeg"/><Relationship Id="rId12" Type="http://schemas.openxmlformats.org/officeDocument/2006/relationships/image" Target="../media/image31.jpeg"/><Relationship Id="rId17" Type="http://schemas.openxmlformats.org/officeDocument/2006/relationships/image" Target="../media/image36.png"/><Relationship Id="rId25" Type="http://schemas.openxmlformats.org/officeDocument/2006/relationships/image" Target="../media/image42.png"/><Relationship Id="rId33" Type="http://schemas.openxmlformats.org/officeDocument/2006/relationships/image" Target="../media/image49.jpeg"/><Relationship Id="rId2" Type="http://schemas.openxmlformats.org/officeDocument/2006/relationships/slideLayout" Target="../slideLayouts/slideLayout8.xml"/><Relationship Id="rId16" Type="http://schemas.openxmlformats.org/officeDocument/2006/relationships/image" Target="../media/image35.png"/><Relationship Id="rId20" Type="http://schemas.openxmlformats.org/officeDocument/2006/relationships/image" Target="../media/image39.png"/><Relationship Id="rId29" Type="http://schemas.openxmlformats.org/officeDocument/2006/relationships/image" Target="../media/image45.png"/><Relationship Id="rId1" Type="http://schemas.openxmlformats.org/officeDocument/2006/relationships/tags" Target="../tags/tag3.xml"/><Relationship Id="rId6" Type="http://schemas.openxmlformats.org/officeDocument/2006/relationships/image" Target="../media/image25.png"/><Relationship Id="rId11" Type="http://schemas.openxmlformats.org/officeDocument/2006/relationships/image" Target="../media/image30.jpeg"/><Relationship Id="rId24" Type="http://schemas.microsoft.com/office/2007/relationships/hdphoto" Target="../media/hdphoto3.wdp"/><Relationship Id="rId32" Type="http://schemas.openxmlformats.org/officeDocument/2006/relationships/image" Target="../media/image48.jpe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1.png"/><Relationship Id="rId28" Type="http://schemas.openxmlformats.org/officeDocument/2006/relationships/image" Target="../media/image12.png"/><Relationship Id="rId10" Type="http://schemas.openxmlformats.org/officeDocument/2006/relationships/image" Target="../media/image29.jpeg"/><Relationship Id="rId19" Type="http://schemas.openxmlformats.org/officeDocument/2006/relationships/image" Target="../media/image38.jpeg"/><Relationship Id="rId31" Type="http://schemas.openxmlformats.org/officeDocument/2006/relationships/image" Target="../media/image47.jpeg"/><Relationship Id="rId4" Type="http://schemas.openxmlformats.org/officeDocument/2006/relationships/image" Target="../media/image23.png"/><Relationship Id="rId9" Type="http://schemas.openxmlformats.org/officeDocument/2006/relationships/image" Target="../media/image28.jpeg"/><Relationship Id="rId14" Type="http://schemas.openxmlformats.org/officeDocument/2006/relationships/image" Target="../media/image33.png"/><Relationship Id="rId22" Type="http://schemas.openxmlformats.org/officeDocument/2006/relationships/image" Target="../media/image40.png"/><Relationship Id="rId27" Type="http://schemas.openxmlformats.org/officeDocument/2006/relationships/image" Target="../media/image44.png"/><Relationship Id="rId30" Type="http://schemas.openxmlformats.org/officeDocument/2006/relationships/image" Target="../media/image46.jpeg"/><Relationship Id="rId8" Type="http://schemas.openxmlformats.org/officeDocument/2006/relationships/image" Target="../media/image27.jpeg"/></Relationships>
</file>

<file path=ppt/slides/_rels/slide70.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0.jpeg"/><Relationship Id="rId1" Type="http://schemas.openxmlformats.org/officeDocument/2006/relationships/slideLayout" Target="../slideLayouts/slideLayout27.xml"/><Relationship Id="rId5" Type="http://schemas.openxmlformats.org/officeDocument/2006/relationships/image" Target="../media/image267.png"/><Relationship Id="rId4" Type="http://schemas.openxmlformats.org/officeDocument/2006/relationships/image" Target="../media/image266.png"/></Relationships>
</file>

<file path=ppt/slides/_rels/slide71.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image" Target="../media/image260.jpeg"/><Relationship Id="rId1" Type="http://schemas.openxmlformats.org/officeDocument/2006/relationships/slideLayout" Target="../slideLayouts/slideLayout28.xml"/><Relationship Id="rId6" Type="http://schemas.openxmlformats.org/officeDocument/2006/relationships/image" Target="../media/image271.png"/><Relationship Id="rId5" Type="http://schemas.openxmlformats.org/officeDocument/2006/relationships/image" Target="../media/image270.png"/><Relationship Id="rId4" Type="http://schemas.openxmlformats.org/officeDocument/2006/relationships/image" Target="../media/image269.jpeg"/></Relationships>
</file>

<file path=ppt/slides/_rels/slide72.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5.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16.xml"/><Relationship Id="rId1" Type="http://schemas.openxmlformats.org/officeDocument/2006/relationships/slideLayout" Target="../slideLayouts/slideLayout52.xml"/><Relationship Id="rId4" Type="http://schemas.openxmlformats.org/officeDocument/2006/relationships/image" Target="../media/image274.jpeg"/></Relationships>
</file>

<file path=ppt/slides/_rels/slide76.xml.rels><?xml version="1.0" encoding="UTF-8" standalone="yes"?>
<Relationships xmlns="http://schemas.openxmlformats.org/package/2006/relationships"><Relationship Id="rId2" Type="http://schemas.openxmlformats.org/officeDocument/2006/relationships/image" Target="../media/image275.jpeg"/><Relationship Id="rId1" Type="http://schemas.openxmlformats.org/officeDocument/2006/relationships/slideLayout" Target="../slideLayouts/slideLayout5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9.xml.rels><?xml version="1.0" encoding="UTF-8" standalone="yes"?>
<Relationships xmlns="http://schemas.openxmlformats.org/package/2006/relationships"><Relationship Id="rId3" Type="http://schemas.microsoft.com/office/2007/relationships/hdphoto" Target="../media/hdphoto31.wdp"/><Relationship Id="rId7" Type="http://schemas.openxmlformats.org/officeDocument/2006/relationships/image" Target="../media/image279.png"/><Relationship Id="rId2" Type="http://schemas.openxmlformats.org/officeDocument/2006/relationships/image" Target="../media/image276.png"/><Relationship Id="rId1" Type="http://schemas.openxmlformats.org/officeDocument/2006/relationships/slideLayout" Target="../slideLayouts/slideLayout52.xml"/><Relationship Id="rId6" Type="http://schemas.microsoft.com/office/2007/relationships/hdphoto" Target="../media/hdphoto32.wdp"/><Relationship Id="rId5" Type="http://schemas.openxmlformats.org/officeDocument/2006/relationships/image" Target="../media/image278.png"/><Relationship Id="rId4" Type="http://schemas.openxmlformats.org/officeDocument/2006/relationships/image" Target="../media/image277.jpeg"/></Relationships>
</file>

<file path=ppt/slides/_rels/slide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84.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80.png"/><Relationship Id="rId1" Type="http://schemas.openxmlformats.org/officeDocument/2006/relationships/slideLayout" Target="../slideLayouts/slideLayout5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jpeg"/><Relationship Id="rId3" Type="http://schemas.openxmlformats.org/officeDocument/2006/relationships/diagramLayout" Target="../diagrams/layout1.xml"/><Relationship Id="rId7" Type="http://schemas.openxmlformats.org/officeDocument/2006/relationships/image" Target="../media/image52.jpeg"/><Relationship Id="rId12" Type="http://schemas.openxmlformats.org/officeDocument/2006/relationships/image" Target="../media/image57.jpe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11" Type="http://schemas.openxmlformats.org/officeDocument/2006/relationships/image" Target="../media/image56.jpeg"/><Relationship Id="rId5" Type="http://schemas.openxmlformats.org/officeDocument/2006/relationships/diagramColors" Target="../diagrams/colors1.xml"/><Relationship Id="rId10" Type="http://schemas.openxmlformats.org/officeDocument/2006/relationships/image" Target="../media/image55.png"/><Relationship Id="rId4" Type="http://schemas.openxmlformats.org/officeDocument/2006/relationships/diagramQuickStyle" Target="../diagrams/quickStyle1.xml"/><Relationship Id="rId9" Type="http://schemas.openxmlformats.org/officeDocument/2006/relationships/image" Target="../media/image54.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04247" y="1504515"/>
            <a:ext cx="3544330" cy="4556182"/>
          </a:xfrm>
          <a:prstGeom prst="rect">
            <a:avLst/>
          </a:prstGeom>
          <a:solidFill>
            <a:srgbClr val="1435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texte 2">
            <a:extLst>
              <a:ext uri="{FF2B5EF4-FFF2-40B4-BE49-F238E27FC236}">
                <a16:creationId xmlns:a16="http://schemas.microsoft.com/office/drawing/2014/main" id="{EE053CC1-0A71-4075-9DB2-E27130288EB0}"/>
              </a:ext>
            </a:extLst>
          </p:cNvPr>
          <p:cNvSpPr>
            <a:spLocks noGrp="1"/>
          </p:cNvSpPr>
          <p:nvPr>
            <p:ph type="body" sz="quarter" idx="10"/>
          </p:nvPr>
        </p:nvSpPr>
        <p:spPr>
          <a:xfrm>
            <a:off x="190827" y="83820"/>
            <a:ext cx="11781947" cy="1415350"/>
          </a:xfrm>
        </p:spPr>
        <p:txBody>
          <a:bodyPr anchor="ctr">
            <a:normAutofit/>
          </a:bodyPr>
          <a:lstStyle/>
          <a:p>
            <a:r>
              <a:rPr lang="fr-FR" sz="3200" dirty="0"/>
              <a:t>Dassault Aviation – Safran Electronics &amp; </a:t>
            </a:r>
            <a:r>
              <a:rPr lang="fr-FR" sz="3200" dirty="0" err="1"/>
              <a:t>Defense</a:t>
            </a:r>
            <a:endParaRPr lang="fr-FR" sz="3200" dirty="0"/>
          </a:p>
          <a:p>
            <a:r>
              <a:rPr lang="fr-FR" sz="3200" dirty="0"/>
              <a:t>2 février 2023</a:t>
            </a:r>
          </a:p>
        </p:txBody>
      </p:sp>
      <p:sp>
        <p:nvSpPr>
          <p:cNvPr id="5" name="Espace réservé du numéro de diapositive 4" hidden="1">
            <a:extLst>
              <a:ext uri="{FF2B5EF4-FFF2-40B4-BE49-F238E27FC236}">
                <a16:creationId xmlns:a16="http://schemas.microsoft.com/office/drawing/2014/main" id="{9ED4C0EE-B428-4236-9B08-985452F28E81}"/>
              </a:ext>
            </a:extLst>
          </p:cNvPr>
          <p:cNvSpPr>
            <a:spLocks noGrp="1"/>
          </p:cNvSpPr>
          <p:nvPr>
            <p:ph type="sldNum" sz="quarter" idx="4294967295"/>
          </p:nvPr>
        </p:nvSpPr>
        <p:spPr>
          <a:xfrm>
            <a:off x="11879576" y="6492874"/>
            <a:ext cx="312423" cy="365125"/>
          </a:xfrm>
          <a:prstGeom prst="rect">
            <a:avLst/>
          </a:prstGeom>
        </p:spPr>
        <p:txBody>
          <a:bodyPr/>
          <a:lstStyle/>
          <a:p>
            <a:pPr>
              <a:spcAft>
                <a:spcPts val="600"/>
              </a:spcAft>
            </a:pPr>
            <a:fld id="{A8511163-A800-4BC1-8792-1794D6E57101}" type="slidenum">
              <a:rPr lang="ru-RU" smtClean="0"/>
              <a:pPr>
                <a:spcAft>
                  <a:spcPts val="600"/>
                </a:spcAft>
              </a:pPr>
              <a:t>1</a:t>
            </a:fld>
            <a:endParaRPr lang="ru-RU"/>
          </a:p>
        </p:txBody>
      </p:sp>
      <p:pic>
        <p:nvPicPr>
          <p:cNvPr id="9" name="Picture 4">
            <a:extLst>
              <a:ext uri="{FF2B5EF4-FFF2-40B4-BE49-F238E27FC236}">
                <a16:creationId xmlns:a16="http://schemas.microsoft.com/office/drawing/2014/main" id="{4E17669B-DFE2-72A7-A669-BE1E29F76FB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51164" y="2530227"/>
            <a:ext cx="861754" cy="662887"/>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descr="Une image contenant équipement électronique, intérieur, moniteur, vidéo&#10;&#10;Description générée automatiquement">
            <a:extLst>
              <a:ext uri="{FF2B5EF4-FFF2-40B4-BE49-F238E27FC236}">
                <a16:creationId xmlns:a16="http://schemas.microsoft.com/office/drawing/2014/main" id="{85EB40E5-ECD9-C60D-81DD-89C2C36BEA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13786" y="4560000"/>
            <a:ext cx="1846399" cy="1295439"/>
          </a:xfrm>
          <a:prstGeom prst="rect">
            <a:avLst/>
          </a:prstGeom>
        </p:spPr>
      </p:pic>
      <p:sp>
        <p:nvSpPr>
          <p:cNvPr id="13" name="ZoneTexte 12">
            <a:extLst>
              <a:ext uri="{FF2B5EF4-FFF2-40B4-BE49-F238E27FC236}">
                <a16:creationId xmlns:a16="http://schemas.microsoft.com/office/drawing/2014/main" id="{91D7C8A1-A60B-CEBD-4B77-414DE7591715}"/>
              </a:ext>
            </a:extLst>
          </p:cNvPr>
          <p:cNvSpPr txBox="1"/>
          <p:nvPr/>
        </p:nvSpPr>
        <p:spPr>
          <a:xfrm>
            <a:off x="9524228" y="2704192"/>
            <a:ext cx="2524349" cy="646331"/>
          </a:xfrm>
          <a:prstGeom prst="rect">
            <a:avLst/>
          </a:prstGeom>
          <a:noFill/>
        </p:spPr>
        <p:txBody>
          <a:bodyPr wrap="square" rtlCol="0">
            <a:spAutoFit/>
          </a:bodyPr>
          <a:lstStyle/>
          <a:p>
            <a:r>
              <a:rPr lang="fr-FR" b="1" dirty="0">
                <a:solidFill>
                  <a:schemeClr val="bg1"/>
                </a:solidFill>
              </a:rPr>
              <a:t>Temps précis atomique</a:t>
            </a:r>
          </a:p>
        </p:txBody>
      </p:sp>
      <p:sp>
        <p:nvSpPr>
          <p:cNvPr id="14" name="ZoneTexte 13">
            <a:extLst>
              <a:ext uri="{FF2B5EF4-FFF2-40B4-BE49-F238E27FC236}">
                <a16:creationId xmlns:a16="http://schemas.microsoft.com/office/drawing/2014/main" id="{FC20B26F-4AF3-D601-2635-FCA25472F633}"/>
              </a:ext>
            </a:extLst>
          </p:cNvPr>
          <p:cNvSpPr txBox="1"/>
          <p:nvPr/>
        </p:nvSpPr>
        <p:spPr>
          <a:xfrm>
            <a:off x="9771875" y="4004086"/>
            <a:ext cx="2200899" cy="646331"/>
          </a:xfrm>
          <a:prstGeom prst="rect">
            <a:avLst/>
          </a:prstGeom>
          <a:noFill/>
        </p:spPr>
        <p:txBody>
          <a:bodyPr wrap="square" rtlCol="0">
            <a:spAutoFit/>
          </a:bodyPr>
          <a:lstStyle/>
          <a:p>
            <a:r>
              <a:rPr lang="fr-FR" b="1" dirty="0">
                <a:solidFill>
                  <a:schemeClr val="bg1"/>
                </a:solidFill>
              </a:rPr>
              <a:t>Temps &amp; distribution PNT</a:t>
            </a:r>
          </a:p>
        </p:txBody>
      </p:sp>
      <p:sp>
        <p:nvSpPr>
          <p:cNvPr id="15" name="ZoneTexte 14">
            <a:extLst>
              <a:ext uri="{FF2B5EF4-FFF2-40B4-BE49-F238E27FC236}">
                <a16:creationId xmlns:a16="http://schemas.microsoft.com/office/drawing/2014/main" id="{6371946D-C818-A96C-E889-400231C335CA}"/>
              </a:ext>
            </a:extLst>
          </p:cNvPr>
          <p:cNvSpPr txBox="1"/>
          <p:nvPr/>
        </p:nvSpPr>
        <p:spPr>
          <a:xfrm>
            <a:off x="10553700" y="4917633"/>
            <a:ext cx="1509905" cy="646331"/>
          </a:xfrm>
          <a:prstGeom prst="rect">
            <a:avLst/>
          </a:prstGeom>
          <a:noFill/>
        </p:spPr>
        <p:txBody>
          <a:bodyPr wrap="square" rtlCol="0">
            <a:spAutoFit/>
          </a:bodyPr>
          <a:lstStyle/>
          <a:p>
            <a:r>
              <a:rPr lang="fr-FR" b="1" dirty="0">
                <a:solidFill>
                  <a:schemeClr val="bg1"/>
                </a:solidFill>
              </a:rPr>
              <a:t>GNSS simulateurs </a:t>
            </a:r>
          </a:p>
        </p:txBody>
      </p:sp>
      <p:pic>
        <p:nvPicPr>
          <p:cNvPr id="16" name="Imag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55063" y="1636898"/>
            <a:ext cx="796519" cy="763933"/>
          </a:xfrm>
          <a:prstGeom prst="rect">
            <a:avLst/>
          </a:prstGeom>
        </p:spPr>
      </p:pic>
      <p:sp>
        <p:nvSpPr>
          <p:cNvPr id="17" name="ZoneTexte 16">
            <a:extLst>
              <a:ext uri="{FF2B5EF4-FFF2-40B4-BE49-F238E27FC236}">
                <a16:creationId xmlns:a16="http://schemas.microsoft.com/office/drawing/2014/main" id="{91D7C8A1-A60B-CEBD-4B77-414DE7591715}"/>
              </a:ext>
            </a:extLst>
          </p:cNvPr>
          <p:cNvSpPr txBox="1"/>
          <p:nvPr/>
        </p:nvSpPr>
        <p:spPr>
          <a:xfrm>
            <a:off x="9412918" y="1857879"/>
            <a:ext cx="2635659" cy="369332"/>
          </a:xfrm>
          <a:prstGeom prst="rect">
            <a:avLst/>
          </a:prstGeom>
          <a:noFill/>
        </p:spPr>
        <p:txBody>
          <a:bodyPr wrap="square" rtlCol="0">
            <a:spAutoFit/>
          </a:bodyPr>
          <a:lstStyle/>
          <a:p>
            <a:r>
              <a:rPr lang="fr-FR" b="1" dirty="0">
                <a:solidFill>
                  <a:schemeClr val="bg1"/>
                </a:solidFill>
              </a:rPr>
              <a:t>Inertie &amp; </a:t>
            </a:r>
            <a:r>
              <a:rPr lang="fr-FR" b="1" dirty="0" err="1">
                <a:solidFill>
                  <a:schemeClr val="bg1"/>
                </a:solidFill>
              </a:rPr>
              <a:t>RadioNav</a:t>
            </a:r>
            <a:endParaRPr lang="fr-FR" b="1" dirty="0">
              <a:solidFill>
                <a:schemeClr val="bg1"/>
              </a:solidFill>
            </a:endParaRPr>
          </a:p>
        </p:txBody>
      </p:sp>
      <p:pic>
        <p:nvPicPr>
          <p:cNvPr id="22" name="Image 21">
            <a:extLst>
              <a:ext uri="{FF2B5EF4-FFF2-40B4-BE49-F238E27FC236}">
                <a16:creationId xmlns:a16="http://schemas.microsoft.com/office/drawing/2014/main" id="{AC68570B-A25B-7B4E-770F-56257E395EE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0827" y="1504514"/>
            <a:ext cx="8126391" cy="4571096"/>
          </a:xfrm>
          <a:prstGeom prst="rect">
            <a:avLst/>
          </a:prstGeom>
          <a:noFill/>
        </p:spPr>
      </p:pic>
      <p:sp>
        <p:nvSpPr>
          <p:cNvPr id="6" name="Rectangle 5"/>
          <p:cNvSpPr/>
          <p:nvPr/>
        </p:nvSpPr>
        <p:spPr>
          <a:xfrm>
            <a:off x="190827" y="163856"/>
            <a:ext cx="11857750" cy="111630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Image 24">
            <a:extLst>
              <a:ext uri="{FF2B5EF4-FFF2-40B4-BE49-F238E27FC236}">
                <a16:creationId xmlns:a16="http://schemas.microsoft.com/office/drawing/2014/main" id="{3C31766B-02D7-437D-A6BD-F45FDC83461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62302" y="6184341"/>
            <a:ext cx="1283709" cy="258504"/>
          </a:xfrm>
          <a:prstGeom prst="rect">
            <a:avLst/>
          </a:prstGeom>
        </p:spPr>
      </p:pic>
      <p:pic>
        <p:nvPicPr>
          <p:cNvPr id="10" name="Imag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43918" y="6184342"/>
            <a:ext cx="733722" cy="258503"/>
          </a:xfrm>
          <a:prstGeom prst="rect">
            <a:avLst/>
          </a:prstGeom>
        </p:spPr>
      </p:pic>
      <p:pic>
        <p:nvPicPr>
          <p:cNvPr id="4" name="Image 3"/>
          <p:cNvPicPr>
            <a:picLocks noChangeAspect="1"/>
          </p:cNvPicPr>
          <p:nvPr/>
        </p:nvPicPr>
        <p:blipFill>
          <a:blip r:embed="rId8" cstate="screen">
            <a:extLst>
              <a:ext uri="{BEBA8EAE-BF5A-486C-A8C5-ECC9F3942E4B}">
                <a14:imgProps xmlns:a14="http://schemas.microsoft.com/office/drawing/2010/main">
                  <a14:imgLayer r:embed="rId9">
                    <a14:imgEffect>
                      <a14:backgroundRemoval t="0" b="100000" l="491" r="100000">
                        <a14:backgroundMark x1="4910" y1="49606" x2="7038" y2="38583"/>
                        <a14:backgroundMark x1="10311" y1="4724" x2="93944" y2="3937"/>
                        <a14:backgroundMark x1="99345" y1="59055" x2="99018" y2="95276"/>
                      </a14:backgroundRemoval>
                    </a14:imgEffect>
                  </a14:imgLayer>
                </a14:imgProps>
              </a:ext>
              <a:ext uri="{28A0092B-C50C-407E-A947-70E740481C1C}">
                <a14:useLocalDpi xmlns:a14="http://schemas.microsoft.com/office/drawing/2010/main"/>
              </a:ext>
            </a:extLst>
          </a:blip>
          <a:stretch>
            <a:fillRect/>
          </a:stretch>
        </p:blipFill>
        <p:spPr>
          <a:xfrm>
            <a:off x="8693495" y="3675067"/>
            <a:ext cx="1582917" cy="329019"/>
          </a:xfrm>
          <a:prstGeom prst="rect">
            <a:avLst/>
          </a:prstGeom>
        </p:spPr>
      </p:pic>
    </p:spTree>
    <p:extLst>
      <p:ext uri="{BB962C8B-B14F-4D97-AF65-F5344CB8AC3E}">
        <p14:creationId xmlns:p14="http://schemas.microsoft.com/office/powerpoint/2010/main" val="284907851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3841" y="255776"/>
            <a:ext cx="11704320" cy="543547"/>
          </a:xfrm>
        </p:spPr>
        <p:txBody>
          <a:bodyPr/>
          <a:lstStyle/>
          <a:p>
            <a:r>
              <a:rPr lang="en-US" dirty="0"/>
              <a:t>NAVWAR – RETOUR D’EXPERIENCE</a:t>
            </a:r>
          </a:p>
        </p:txBody>
      </p:sp>
      <p:cxnSp>
        <p:nvCxnSpPr>
          <p:cNvPr id="3" name="Connecteur droit 2"/>
          <p:cNvCxnSpPr>
            <a:cxnSpLocks/>
          </p:cNvCxnSpPr>
          <p:nvPr/>
        </p:nvCxnSpPr>
        <p:spPr>
          <a:xfrm flipV="1">
            <a:off x="43088" y="3672943"/>
            <a:ext cx="11825407" cy="18923"/>
          </a:xfrm>
          <a:prstGeom prst="line">
            <a:avLst/>
          </a:prstGeom>
          <a:noFill/>
          <a:ln w="28575">
            <a:solidFill>
              <a:srgbClr val="9F074F"/>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cxnSp>
      <p:grpSp>
        <p:nvGrpSpPr>
          <p:cNvPr id="12" name="Groupe 11"/>
          <p:cNvGrpSpPr/>
          <p:nvPr/>
        </p:nvGrpSpPr>
        <p:grpSpPr>
          <a:xfrm>
            <a:off x="-569114" y="3398607"/>
            <a:ext cx="2774587" cy="1816195"/>
            <a:chOff x="-569114" y="3398607"/>
            <a:chExt cx="2774587" cy="1816195"/>
          </a:xfrm>
        </p:grpSpPr>
        <p:grpSp>
          <p:nvGrpSpPr>
            <p:cNvPr id="6" name="Groupe 5"/>
            <p:cNvGrpSpPr/>
            <p:nvPr/>
          </p:nvGrpSpPr>
          <p:grpSpPr>
            <a:xfrm>
              <a:off x="-569114" y="3398607"/>
              <a:ext cx="2774587" cy="1737788"/>
              <a:chOff x="6206762" y="1200359"/>
              <a:chExt cx="2524611" cy="1737788"/>
            </a:xfrm>
          </p:grpSpPr>
          <p:grpSp>
            <p:nvGrpSpPr>
              <p:cNvPr id="7" name="Groupe 6"/>
              <p:cNvGrpSpPr/>
              <p:nvPr/>
            </p:nvGrpSpPr>
            <p:grpSpPr>
              <a:xfrm>
                <a:off x="6206762" y="1200359"/>
                <a:ext cx="2138895" cy="1737788"/>
                <a:chOff x="-399005" y="1200359"/>
                <a:chExt cx="2138895" cy="1737788"/>
              </a:xfrm>
            </p:grpSpPr>
            <p:sp>
              <p:nvSpPr>
                <p:cNvPr id="9" name="Rectangle 8"/>
                <p:cNvSpPr/>
                <p:nvPr/>
              </p:nvSpPr>
              <p:spPr>
                <a:xfrm>
                  <a:off x="-399005" y="1200359"/>
                  <a:ext cx="1680884" cy="238525"/>
                </a:xfrm>
                <a:prstGeom prst="rect">
                  <a:avLst/>
                </a:prstGeom>
              </p:spPr>
              <p:txBody>
                <a:bodyPr wrap="square" lIns="68577" tIns="34289" rIns="68577" bIns="34289">
                  <a:spAutoFit/>
                </a:bodyPr>
                <a:lstStyle/>
                <a:p>
                  <a:pPr algn="r" defTabSz="1071863"/>
                  <a:r>
                    <a:rPr lang="en-US" sz="1050" b="1" dirty="0">
                      <a:solidFill>
                        <a:schemeClr val="accent2"/>
                      </a:solidFill>
                      <a:latin typeface="Segoe UI" panose="020B0502040204020203" pitchFamily="34" charset="0"/>
                      <a:cs typeface="Segoe UI" panose="020B0502040204020203" pitchFamily="34" charset="0"/>
                    </a:rPr>
                    <a:t>November 2018</a:t>
                  </a:r>
                </a:p>
              </p:txBody>
            </p:sp>
            <p:sp>
              <p:nvSpPr>
                <p:cNvPr id="10" name="Rectangle 20"/>
                <p:cNvSpPr>
                  <a:spLocks noChangeArrowheads="1"/>
                </p:cNvSpPr>
                <p:nvPr/>
              </p:nvSpPr>
              <p:spPr bwMode="auto">
                <a:xfrm>
                  <a:off x="328209" y="1472457"/>
                  <a:ext cx="39317" cy="47741"/>
                </a:xfrm>
                <a:prstGeom prst="rect">
                  <a:avLst/>
                </a:prstGeom>
                <a:solidFill>
                  <a:schemeClr val="accent1"/>
                </a:solidFill>
                <a:ln w="9525">
                  <a:solidFill>
                    <a:schemeClr val="accent1"/>
                  </a:solidFill>
                  <a:miter lim="800000"/>
                  <a:headEnd/>
                  <a:tailEnd/>
                </a:ln>
              </p:spPr>
              <p:txBody>
                <a:bodyPr vert="horz" wrap="square" lIns="68580" tIns="34290" rIns="68580" bIns="34290" numCol="1" anchor="t" anchorCtr="0" compatLnSpc="1">
                  <a:prstTxWarp prst="textNoShape">
                    <a:avLst/>
                  </a:prstTxWarp>
                </a:bodyPr>
                <a:lstStyle/>
                <a:p>
                  <a:pPr algn="r" defTabSz="1071863"/>
                  <a:endParaRPr lang="en-US" sz="1400" dirty="0">
                    <a:solidFill>
                      <a:schemeClr val="accent2"/>
                    </a:solidFill>
                    <a:latin typeface="Segoe UI" panose="020B0502040204020203" pitchFamily="34" charset="0"/>
                    <a:cs typeface="Segoe UI" panose="020B0502040204020203" pitchFamily="34" charset="0"/>
                  </a:endParaRPr>
                </a:p>
              </p:txBody>
            </p:sp>
            <p:sp>
              <p:nvSpPr>
                <p:cNvPr id="11" name="Rectangle 10"/>
                <p:cNvSpPr/>
                <p:nvPr/>
              </p:nvSpPr>
              <p:spPr>
                <a:xfrm>
                  <a:off x="51713" y="1799380"/>
                  <a:ext cx="1688177" cy="1138767"/>
                </a:xfrm>
                <a:prstGeom prst="rect">
                  <a:avLst/>
                </a:prstGeom>
              </p:spPr>
              <p:txBody>
                <a:bodyPr wrap="square" lIns="121915" tIns="60957" rIns="121915" bIns="60957">
                  <a:spAutoFit/>
                </a:bodyPr>
                <a:lstStyle/>
                <a:p>
                  <a:pPr algn="r"/>
                  <a:r>
                    <a:rPr lang="fr-FR" altLang="fr-FR" sz="1100" dirty="0">
                      <a:solidFill>
                        <a:schemeClr val="accent2"/>
                      </a:solidFill>
                      <a:latin typeface="Segoe UI" panose="020B0502040204020203" pitchFamily="34" charset="0"/>
                      <a:cs typeface="Segoe UI" panose="020B0502040204020203" pitchFamily="34" charset="0"/>
                    </a:rPr>
                    <a:t>La Russie est soupçonnée d'avoir brouillé </a:t>
                  </a:r>
                  <a:r>
                    <a:rPr lang="fr-FR" altLang="fr-FR" sz="1100" b="1" dirty="0">
                      <a:solidFill>
                        <a:schemeClr val="accent2"/>
                      </a:solidFill>
                      <a:latin typeface="Segoe UI" panose="020B0502040204020203" pitchFamily="34" charset="0"/>
                      <a:cs typeface="Segoe UI" panose="020B0502040204020203" pitchFamily="34" charset="0"/>
                    </a:rPr>
                    <a:t>les signaux GPS </a:t>
                  </a:r>
                  <a:r>
                    <a:rPr lang="fr-FR" altLang="fr-FR" sz="1100" dirty="0">
                      <a:solidFill>
                        <a:schemeClr val="accent2"/>
                      </a:solidFill>
                      <a:latin typeface="Segoe UI" panose="020B0502040204020203" pitchFamily="34" charset="0"/>
                      <a:cs typeface="Segoe UI" panose="020B0502040204020203" pitchFamily="34" charset="0"/>
                    </a:rPr>
                    <a:t>lors de l'exercice majeur de </a:t>
                  </a:r>
                  <a:r>
                    <a:rPr lang="fr-FR" altLang="fr-FR" sz="1100" b="1" dirty="0">
                      <a:solidFill>
                        <a:schemeClr val="accent2"/>
                      </a:solidFill>
                      <a:latin typeface="Segoe UI" panose="020B0502040204020203" pitchFamily="34" charset="0"/>
                      <a:cs typeface="Segoe UI" panose="020B0502040204020203" pitchFamily="34" charset="0"/>
                    </a:rPr>
                    <a:t>l'OTAN « Trident </a:t>
                  </a:r>
                  <a:r>
                    <a:rPr lang="fr-FR" altLang="fr-FR" sz="1100" b="1" dirty="0" err="1">
                      <a:solidFill>
                        <a:schemeClr val="accent2"/>
                      </a:solidFill>
                      <a:latin typeface="Segoe UI" panose="020B0502040204020203" pitchFamily="34" charset="0"/>
                      <a:cs typeface="Segoe UI" panose="020B0502040204020203" pitchFamily="34" charset="0"/>
                    </a:rPr>
                    <a:t>Juncture</a:t>
                  </a:r>
                  <a:r>
                    <a:rPr lang="fr-FR" altLang="fr-FR" sz="1100" b="1" dirty="0">
                      <a:solidFill>
                        <a:schemeClr val="accent2"/>
                      </a:solidFill>
                      <a:latin typeface="Segoe UI" panose="020B0502040204020203" pitchFamily="34" charset="0"/>
                      <a:cs typeface="Segoe UI" panose="020B0502040204020203" pitchFamily="34" charset="0"/>
                    </a:rPr>
                    <a:t> 18 »</a:t>
                  </a:r>
                  <a:endParaRPr lang="en-US" altLang="fr-FR" sz="1100" dirty="0">
                    <a:solidFill>
                      <a:schemeClr val="accent2"/>
                    </a:solidFill>
                    <a:latin typeface="Segoe UI" panose="020B0502040204020203" pitchFamily="34" charset="0"/>
                    <a:cs typeface="Segoe UI" panose="020B0502040204020203" pitchFamily="34" charset="0"/>
                  </a:endParaRPr>
                </a:p>
              </p:txBody>
            </p:sp>
          </p:grpSp>
          <p:sp>
            <p:nvSpPr>
              <p:cNvPr id="8" name="AutoShape 8"/>
              <p:cNvSpPr>
                <a:spLocks noChangeAspect="1" noChangeArrowheads="1" noTextEdit="1"/>
              </p:cNvSpPr>
              <p:nvPr/>
            </p:nvSpPr>
            <p:spPr bwMode="auto">
              <a:xfrm>
                <a:off x="7527412" y="1976020"/>
                <a:ext cx="1203961" cy="932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endParaRPr lang="en-US" sz="1200" dirty="0">
                  <a:solidFill>
                    <a:schemeClr val="accent2"/>
                  </a:solidFill>
                  <a:latin typeface="Segoe UI" panose="020B0502040204020203" pitchFamily="34" charset="0"/>
                  <a:cs typeface="Segoe UI" panose="020B0502040204020203" pitchFamily="34" charset="0"/>
                </a:endParaRPr>
              </a:p>
            </p:txBody>
          </p:sp>
        </p:grpSp>
        <p:cxnSp>
          <p:nvCxnSpPr>
            <p:cNvPr id="13" name="Connecteur en angle 12"/>
            <p:cNvCxnSpPr/>
            <p:nvPr/>
          </p:nvCxnSpPr>
          <p:spPr>
            <a:xfrm rot="16200000" flipH="1">
              <a:off x="245164" y="3721241"/>
              <a:ext cx="1498608" cy="1488514"/>
            </a:xfrm>
            <a:prstGeom prst="bentConnector3">
              <a:avLst>
                <a:gd name="adj1" fmla="val 14311"/>
              </a:avLst>
            </a:prstGeom>
            <a:ln w="19050">
              <a:tailEnd type="oval"/>
            </a:ln>
          </p:spPr>
          <p:style>
            <a:lnRef idx="1">
              <a:schemeClr val="accent1"/>
            </a:lnRef>
            <a:fillRef idx="0">
              <a:schemeClr val="accent1"/>
            </a:fillRef>
            <a:effectRef idx="0">
              <a:schemeClr val="accent1"/>
            </a:effectRef>
            <a:fontRef idx="minor">
              <a:schemeClr val="tx1"/>
            </a:fontRef>
          </p:style>
        </p:cxnSp>
      </p:grpSp>
      <p:grpSp>
        <p:nvGrpSpPr>
          <p:cNvPr id="5" name="Groupe 4"/>
          <p:cNvGrpSpPr/>
          <p:nvPr/>
        </p:nvGrpSpPr>
        <p:grpSpPr>
          <a:xfrm>
            <a:off x="1144921" y="3398607"/>
            <a:ext cx="3025138" cy="1855149"/>
            <a:chOff x="1144921" y="3398607"/>
            <a:chExt cx="3025138" cy="1855149"/>
          </a:xfrm>
        </p:grpSpPr>
        <p:grpSp>
          <p:nvGrpSpPr>
            <p:cNvPr id="15" name="Groupe 14"/>
            <p:cNvGrpSpPr/>
            <p:nvPr/>
          </p:nvGrpSpPr>
          <p:grpSpPr>
            <a:xfrm>
              <a:off x="1144921" y="3398607"/>
              <a:ext cx="3025138" cy="1855149"/>
              <a:chOff x="5978784" y="1225975"/>
              <a:chExt cx="2752589" cy="1855149"/>
            </a:xfrm>
          </p:grpSpPr>
          <p:grpSp>
            <p:nvGrpSpPr>
              <p:cNvPr id="16" name="Groupe 15"/>
              <p:cNvGrpSpPr/>
              <p:nvPr/>
            </p:nvGrpSpPr>
            <p:grpSpPr>
              <a:xfrm>
                <a:off x="5978784" y="1225975"/>
                <a:ext cx="2028339" cy="1855149"/>
                <a:chOff x="-626983" y="1225975"/>
                <a:chExt cx="2028339" cy="1855149"/>
              </a:xfrm>
            </p:grpSpPr>
            <p:sp>
              <p:nvSpPr>
                <p:cNvPr id="18" name="Rectangle 17"/>
                <p:cNvSpPr/>
                <p:nvPr/>
              </p:nvSpPr>
              <p:spPr>
                <a:xfrm>
                  <a:off x="-626983" y="1225975"/>
                  <a:ext cx="1680884" cy="238525"/>
                </a:xfrm>
                <a:prstGeom prst="rect">
                  <a:avLst/>
                </a:prstGeom>
              </p:spPr>
              <p:txBody>
                <a:bodyPr wrap="square" lIns="68577" tIns="34289" rIns="68577" bIns="34289">
                  <a:spAutoFit/>
                </a:bodyPr>
                <a:lstStyle/>
                <a:p>
                  <a:pPr algn="r" defTabSz="1071863"/>
                  <a:r>
                    <a:rPr lang="en-US" sz="1050" b="1" dirty="0" err="1">
                      <a:solidFill>
                        <a:schemeClr val="accent2"/>
                      </a:solidFill>
                      <a:latin typeface="Segoe UI" panose="020B0502040204020203" pitchFamily="34" charset="0"/>
                      <a:cs typeface="Segoe UI" panose="020B0502040204020203" pitchFamily="34" charset="0"/>
                    </a:rPr>
                    <a:t>Fevrier</a:t>
                  </a:r>
                  <a:r>
                    <a:rPr lang="en-US" sz="1050" b="1" dirty="0">
                      <a:solidFill>
                        <a:schemeClr val="accent2"/>
                      </a:solidFill>
                      <a:latin typeface="Segoe UI" panose="020B0502040204020203" pitchFamily="34" charset="0"/>
                      <a:cs typeface="Segoe UI" panose="020B0502040204020203" pitchFamily="34" charset="0"/>
                    </a:rPr>
                    <a:t> 2019</a:t>
                  </a:r>
                </a:p>
              </p:txBody>
            </p:sp>
            <p:sp>
              <p:nvSpPr>
                <p:cNvPr id="19" name="Rectangle 18"/>
                <p:cNvSpPr>
                  <a:spLocks noChangeArrowheads="1"/>
                </p:cNvSpPr>
                <p:nvPr/>
              </p:nvSpPr>
              <p:spPr bwMode="auto">
                <a:xfrm>
                  <a:off x="127746" y="1500335"/>
                  <a:ext cx="39317" cy="47741"/>
                </a:xfrm>
                <a:prstGeom prst="rect">
                  <a:avLst/>
                </a:prstGeom>
                <a:solidFill>
                  <a:schemeClr val="accent1"/>
                </a:solidFill>
                <a:ln w="9525">
                  <a:solidFill>
                    <a:schemeClr val="accent1"/>
                  </a:solidFill>
                  <a:miter lim="800000"/>
                  <a:headEnd/>
                  <a:tailEnd/>
                </a:ln>
              </p:spPr>
              <p:txBody>
                <a:bodyPr vert="horz" wrap="square" lIns="68580" tIns="34290" rIns="68580" bIns="34290" numCol="1" anchor="t" anchorCtr="0" compatLnSpc="1">
                  <a:prstTxWarp prst="textNoShape">
                    <a:avLst/>
                  </a:prstTxWarp>
                </a:bodyPr>
                <a:lstStyle/>
                <a:p>
                  <a:pPr algn="r" defTabSz="1071863"/>
                  <a:endParaRPr lang="en-US" sz="1400" dirty="0">
                    <a:solidFill>
                      <a:schemeClr val="accent2"/>
                    </a:solidFill>
                    <a:latin typeface="Segoe UI" panose="020B0502040204020203" pitchFamily="34" charset="0"/>
                    <a:cs typeface="Segoe UI" panose="020B0502040204020203" pitchFamily="34" charset="0"/>
                  </a:endParaRPr>
                </a:p>
              </p:txBody>
            </p:sp>
            <p:sp>
              <p:nvSpPr>
                <p:cNvPr id="20" name="Rectangle 19"/>
                <p:cNvSpPr/>
                <p:nvPr/>
              </p:nvSpPr>
              <p:spPr>
                <a:xfrm>
                  <a:off x="-192575" y="1773080"/>
                  <a:ext cx="1593931" cy="1308044"/>
                </a:xfrm>
                <a:prstGeom prst="rect">
                  <a:avLst/>
                </a:prstGeom>
              </p:spPr>
              <p:txBody>
                <a:bodyPr wrap="square" lIns="121915" tIns="60957" rIns="121915" bIns="60957">
                  <a:spAutoFit/>
                </a:bodyPr>
                <a:lstStyle/>
                <a:p>
                  <a:pPr algn="r"/>
                  <a:r>
                    <a:rPr lang="fr-FR" sz="1100" dirty="0">
                      <a:solidFill>
                        <a:schemeClr val="accent2"/>
                      </a:solidFill>
                      <a:latin typeface="Segoe UI" panose="020B0502040204020203" pitchFamily="34" charset="0"/>
                      <a:cs typeface="Segoe UI" panose="020B0502040204020203" pitchFamily="34" charset="0"/>
                    </a:rPr>
                    <a:t>Décision de </a:t>
                  </a:r>
                  <a:r>
                    <a:rPr lang="fr-FR" sz="1100" b="1" dirty="0">
                      <a:solidFill>
                        <a:schemeClr val="accent2"/>
                      </a:solidFill>
                      <a:latin typeface="Segoe UI" panose="020B0502040204020203" pitchFamily="34" charset="0"/>
                      <a:cs typeface="Segoe UI" panose="020B0502040204020203" pitchFamily="34" charset="0"/>
                    </a:rPr>
                    <a:t>la marine russe</a:t>
                  </a:r>
                  <a:r>
                    <a:rPr lang="fr-FR" sz="1100" dirty="0">
                      <a:solidFill>
                        <a:schemeClr val="accent2"/>
                      </a:solidFill>
                      <a:latin typeface="Segoe UI" panose="020B0502040204020203" pitchFamily="34" charset="0"/>
                      <a:cs typeface="Segoe UI" panose="020B0502040204020203" pitchFamily="34" charset="0"/>
                    </a:rPr>
                    <a:t> d'acquérir de nouveaux systèmes terrestres de précision comme systèmes </a:t>
                  </a:r>
                  <a:r>
                    <a:rPr lang="fr-FR" sz="1100" b="1" dirty="0">
                      <a:solidFill>
                        <a:schemeClr val="accent2"/>
                      </a:solidFill>
                      <a:latin typeface="Segoe UI" panose="020B0502040204020203" pitchFamily="34" charset="0"/>
                      <a:cs typeface="Segoe UI" panose="020B0502040204020203" pitchFamily="34" charset="0"/>
                    </a:rPr>
                    <a:t>GPS/GLONASS</a:t>
                  </a:r>
                  <a:r>
                    <a:rPr lang="fr-FR" sz="1100" dirty="0">
                      <a:solidFill>
                        <a:schemeClr val="accent2"/>
                      </a:solidFill>
                      <a:latin typeface="Segoe UI" panose="020B0502040204020203" pitchFamily="34" charset="0"/>
                      <a:cs typeface="Segoe UI" panose="020B0502040204020203" pitchFamily="34" charset="0"/>
                    </a:rPr>
                    <a:t> de secours</a:t>
                  </a:r>
                  <a:endParaRPr lang="en-US" sz="1100" b="1" dirty="0">
                    <a:solidFill>
                      <a:schemeClr val="accent2"/>
                    </a:solidFill>
                    <a:latin typeface="Segoe UI" panose="020B0502040204020203" pitchFamily="34" charset="0"/>
                    <a:cs typeface="Segoe UI" panose="020B0502040204020203" pitchFamily="34" charset="0"/>
                  </a:endParaRPr>
                </a:p>
              </p:txBody>
            </p:sp>
          </p:grpSp>
          <p:sp>
            <p:nvSpPr>
              <p:cNvPr id="17" name="AutoShape 8"/>
              <p:cNvSpPr>
                <a:spLocks noChangeAspect="1" noChangeArrowheads="1" noTextEdit="1"/>
              </p:cNvSpPr>
              <p:nvPr/>
            </p:nvSpPr>
            <p:spPr bwMode="auto">
              <a:xfrm>
                <a:off x="7527412" y="1976020"/>
                <a:ext cx="1203961" cy="932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endParaRPr lang="en-US" sz="1200" dirty="0">
                  <a:solidFill>
                    <a:schemeClr val="accent2"/>
                  </a:solidFill>
                  <a:latin typeface="Segoe UI" panose="020B0502040204020203" pitchFamily="34" charset="0"/>
                  <a:cs typeface="Segoe UI" panose="020B0502040204020203" pitchFamily="34" charset="0"/>
                </a:endParaRPr>
              </a:p>
            </p:txBody>
          </p:sp>
        </p:grpSp>
        <p:cxnSp>
          <p:nvCxnSpPr>
            <p:cNvPr id="21" name="Connecteur en angle 20"/>
            <p:cNvCxnSpPr/>
            <p:nvPr/>
          </p:nvCxnSpPr>
          <p:spPr>
            <a:xfrm rot="16200000" flipH="1">
              <a:off x="1930019" y="3755744"/>
              <a:ext cx="1498609" cy="1333055"/>
            </a:xfrm>
            <a:prstGeom prst="bentConnector3">
              <a:avLst>
                <a:gd name="adj1" fmla="val 18241"/>
              </a:avLst>
            </a:prstGeom>
            <a:ln w="19050">
              <a:tailEnd type="oval"/>
            </a:ln>
          </p:spPr>
          <p:style>
            <a:lnRef idx="1">
              <a:schemeClr val="accent1"/>
            </a:lnRef>
            <a:fillRef idx="0">
              <a:schemeClr val="accent1"/>
            </a:fillRef>
            <a:effectRef idx="0">
              <a:schemeClr val="accent1"/>
            </a:effectRef>
            <a:fontRef idx="minor">
              <a:schemeClr val="tx1"/>
            </a:fontRef>
          </p:style>
        </p:cxnSp>
      </p:grpSp>
      <p:grpSp>
        <p:nvGrpSpPr>
          <p:cNvPr id="22" name="Groupe 21"/>
          <p:cNvGrpSpPr/>
          <p:nvPr/>
        </p:nvGrpSpPr>
        <p:grpSpPr>
          <a:xfrm>
            <a:off x="5350084" y="3717612"/>
            <a:ext cx="2621851" cy="1498609"/>
            <a:chOff x="5228765" y="1926903"/>
            <a:chExt cx="3046118" cy="1498609"/>
          </a:xfrm>
        </p:grpSpPr>
        <p:sp>
          <p:nvSpPr>
            <p:cNvPr id="26" name="AutoShape 8"/>
            <p:cNvSpPr>
              <a:spLocks noChangeAspect="1" noChangeArrowheads="1" noTextEdit="1"/>
            </p:cNvSpPr>
            <p:nvPr/>
          </p:nvSpPr>
          <p:spPr bwMode="auto">
            <a:xfrm>
              <a:off x="7070922" y="2386929"/>
              <a:ext cx="1203961" cy="932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endParaRPr lang="en-US" sz="1200" dirty="0">
                <a:solidFill>
                  <a:schemeClr val="accent2"/>
                </a:solidFill>
                <a:latin typeface="Segoe UI" panose="020B0502040204020203" pitchFamily="34" charset="0"/>
                <a:cs typeface="Segoe UI" panose="020B0502040204020203" pitchFamily="34" charset="0"/>
              </a:endParaRPr>
            </a:p>
          </p:txBody>
        </p:sp>
        <p:cxnSp>
          <p:nvCxnSpPr>
            <p:cNvPr id="24" name="Connecteur en angle 23"/>
            <p:cNvCxnSpPr/>
            <p:nvPr/>
          </p:nvCxnSpPr>
          <p:spPr>
            <a:xfrm rot="16200000" flipH="1">
              <a:off x="5145988" y="2009680"/>
              <a:ext cx="1498609" cy="1333055"/>
            </a:xfrm>
            <a:prstGeom prst="bentConnector3">
              <a:avLst>
                <a:gd name="adj1" fmla="val 10862"/>
              </a:avLst>
            </a:prstGeom>
            <a:ln w="19050">
              <a:tailEnd type="oval"/>
            </a:ln>
          </p:spPr>
          <p:style>
            <a:lnRef idx="1">
              <a:schemeClr val="accent1"/>
            </a:lnRef>
            <a:fillRef idx="0">
              <a:schemeClr val="accent1"/>
            </a:fillRef>
            <a:effectRef idx="0">
              <a:schemeClr val="accent1"/>
            </a:effectRef>
            <a:fontRef idx="minor">
              <a:schemeClr val="tx1"/>
            </a:fontRef>
          </p:style>
        </p:cxnSp>
      </p:grpSp>
      <p:grpSp>
        <p:nvGrpSpPr>
          <p:cNvPr id="4" name="Groupe 3"/>
          <p:cNvGrpSpPr/>
          <p:nvPr/>
        </p:nvGrpSpPr>
        <p:grpSpPr>
          <a:xfrm>
            <a:off x="2810880" y="3405601"/>
            <a:ext cx="3367161" cy="3049480"/>
            <a:chOff x="2810880" y="3405601"/>
            <a:chExt cx="3367161" cy="3049480"/>
          </a:xfrm>
        </p:grpSpPr>
        <p:grpSp>
          <p:nvGrpSpPr>
            <p:cNvPr id="30" name="Groupe 29"/>
            <p:cNvGrpSpPr/>
            <p:nvPr/>
          </p:nvGrpSpPr>
          <p:grpSpPr>
            <a:xfrm>
              <a:off x="2810880" y="3405601"/>
              <a:ext cx="3367161" cy="3049480"/>
              <a:chOff x="5667575" y="1220991"/>
              <a:chExt cx="3063798" cy="3049480"/>
            </a:xfrm>
          </p:grpSpPr>
          <p:grpSp>
            <p:nvGrpSpPr>
              <p:cNvPr id="31" name="Groupe 30"/>
              <p:cNvGrpSpPr/>
              <p:nvPr/>
            </p:nvGrpSpPr>
            <p:grpSpPr>
              <a:xfrm>
                <a:off x="5667575" y="1220991"/>
                <a:ext cx="2095498" cy="3049480"/>
                <a:chOff x="-938192" y="1220991"/>
                <a:chExt cx="2095498" cy="3049480"/>
              </a:xfrm>
            </p:grpSpPr>
            <p:sp>
              <p:nvSpPr>
                <p:cNvPr id="33" name="Rectangle 32"/>
                <p:cNvSpPr/>
                <p:nvPr/>
              </p:nvSpPr>
              <p:spPr>
                <a:xfrm>
                  <a:off x="-938192" y="1220991"/>
                  <a:ext cx="1680884" cy="238525"/>
                </a:xfrm>
                <a:prstGeom prst="rect">
                  <a:avLst/>
                </a:prstGeom>
              </p:spPr>
              <p:txBody>
                <a:bodyPr wrap="square" lIns="68577" tIns="34289" rIns="68577" bIns="34289">
                  <a:spAutoFit/>
                </a:bodyPr>
                <a:lstStyle/>
                <a:p>
                  <a:pPr algn="r" defTabSz="1071863"/>
                  <a:r>
                    <a:rPr lang="en-US" sz="1050" b="1" dirty="0">
                      <a:solidFill>
                        <a:schemeClr val="accent2"/>
                      </a:solidFill>
                      <a:latin typeface="Segoe UI" panose="020B0502040204020203" pitchFamily="34" charset="0"/>
                      <a:cs typeface="Segoe UI" panose="020B0502040204020203" pitchFamily="34" charset="0"/>
                    </a:rPr>
                    <a:t>Mai 2019</a:t>
                  </a:r>
                </a:p>
              </p:txBody>
            </p:sp>
            <p:sp>
              <p:nvSpPr>
                <p:cNvPr id="34" name="Rectangle 20"/>
                <p:cNvSpPr>
                  <a:spLocks noChangeArrowheads="1"/>
                </p:cNvSpPr>
                <p:nvPr/>
              </p:nvSpPr>
              <p:spPr bwMode="auto">
                <a:xfrm>
                  <a:off x="-117408" y="1480161"/>
                  <a:ext cx="39317" cy="47741"/>
                </a:xfrm>
                <a:prstGeom prst="rect">
                  <a:avLst/>
                </a:prstGeom>
                <a:solidFill>
                  <a:schemeClr val="accent1"/>
                </a:solidFill>
                <a:ln w="9525">
                  <a:solidFill>
                    <a:schemeClr val="accent1"/>
                  </a:solidFill>
                  <a:miter lim="800000"/>
                  <a:headEnd/>
                  <a:tailEnd/>
                </a:ln>
              </p:spPr>
              <p:txBody>
                <a:bodyPr vert="horz" wrap="square" lIns="68580" tIns="34290" rIns="68580" bIns="34290" numCol="1" anchor="t" anchorCtr="0" compatLnSpc="1">
                  <a:prstTxWarp prst="textNoShape">
                    <a:avLst/>
                  </a:prstTxWarp>
                </a:bodyPr>
                <a:lstStyle/>
                <a:p>
                  <a:pPr algn="r" defTabSz="1071863"/>
                  <a:endParaRPr lang="en-US" sz="1400" dirty="0">
                    <a:solidFill>
                      <a:schemeClr val="accent2"/>
                    </a:solidFill>
                    <a:latin typeface="Segoe UI" panose="020B0502040204020203" pitchFamily="34" charset="0"/>
                    <a:cs typeface="Segoe UI" panose="020B0502040204020203" pitchFamily="34" charset="0"/>
                  </a:endParaRPr>
                </a:p>
              </p:txBody>
            </p:sp>
            <p:sp>
              <p:nvSpPr>
                <p:cNvPr id="35" name="Rectangle 34"/>
                <p:cNvSpPr/>
                <p:nvPr/>
              </p:nvSpPr>
              <p:spPr>
                <a:xfrm>
                  <a:off x="-522940" y="1777487"/>
                  <a:ext cx="1680246" cy="2492984"/>
                </a:xfrm>
                <a:prstGeom prst="rect">
                  <a:avLst/>
                </a:prstGeom>
              </p:spPr>
              <p:txBody>
                <a:bodyPr wrap="square" lIns="121915" tIns="60957" rIns="121915" bIns="60957">
                  <a:spAutoFit/>
                </a:bodyPr>
                <a:lstStyle/>
                <a:p>
                  <a:pPr algn="r"/>
                  <a:r>
                    <a:rPr lang="fr-FR" sz="1100" dirty="0">
                      <a:solidFill>
                        <a:schemeClr val="accent2"/>
                      </a:solidFill>
                      <a:latin typeface="Segoe UI" panose="020B0502040204020203" pitchFamily="34" charset="0"/>
                      <a:cs typeface="Segoe UI" panose="020B0502040204020203" pitchFamily="34" charset="0"/>
                    </a:rPr>
                    <a:t>Les industries maritimes sont confrontées au </a:t>
                  </a:r>
                  <a:r>
                    <a:rPr lang="fr-FR" sz="1100" b="1" dirty="0">
                      <a:solidFill>
                        <a:schemeClr val="accent2"/>
                      </a:solidFill>
                      <a:latin typeface="Segoe UI" panose="020B0502040204020203" pitchFamily="34" charset="0"/>
                      <a:cs typeface="Segoe UI" panose="020B0502040204020203" pitchFamily="34" charset="0"/>
                    </a:rPr>
                    <a:t>brouillage GPS </a:t>
                  </a:r>
                  <a:r>
                    <a:rPr lang="fr-FR" sz="1100" dirty="0">
                      <a:solidFill>
                        <a:schemeClr val="accent2"/>
                      </a:solidFill>
                      <a:latin typeface="Segoe UI" panose="020B0502040204020203" pitchFamily="34" charset="0"/>
                      <a:cs typeface="Segoe UI" panose="020B0502040204020203" pitchFamily="34" charset="0"/>
                    </a:rPr>
                    <a:t>dans le golfe Persique. </a:t>
                  </a:r>
                  <a:r>
                    <a:rPr lang="fr-FR" sz="1100" b="1" dirty="0">
                      <a:solidFill>
                        <a:schemeClr val="accent2"/>
                      </a:solidFill>
                      <a:latin typeface="Segoe UI" panose="020B0502040204020203" pitchFamily="34" charset="0"/>
                      <a:cs typeface="Segoe UI" panose="020B0502040204020203" pitchFamily="34" charset="0"/>
                    </a:rPr>
                    <a:t>L'administration maritime américaine </a:t>
                  </a:r>
                  <a:r>
                    <a:rPr lang="fr-FR" sz="1100" dirty="0">
                      <a:solidFill>
                        <a:schemeClr val="accent2"/>
                      </a:solidFill>
                      <a:latin typeface="Segoe UI" panose="020B0502040204020203" pitchFamily="34" charset="0"/>
                      <a:cs typeface="Segoe UI" panose="020B0502040204020203" pitchFamily="34" charset="0"/>
                    </a:rPr>
                    <a:t>a déclaré que « les navires opérant dans le golfe Persique et le golfe d'Oman peuvent rencontrer des </a:t>
                  </a:r>
                  <a:r>
                    <a:rPr lang="fr-FR" sz="1100" b="1" dirty="0">
                      <a:solidFill>
                        <a:schemeClr val="accent2"/>
                      </a:solidFill>
                      <a:latin typeface="Segoe UI" panose="020B0502040204020203" pitchFamily="34" charset="0"/>
                      <a:cs typeface="Segoe UI" panose="020B0502040204020203" pitchFamily="34" charset="0"/>
                    </a:rPr>
                    <a:t>interférences GPS et brouillages </a:t>
                  </a:r>
                  <a:r>
                    <a:rPr lang="fr-FR" sz="1100" dirty="0">
                      <a:solidFill>
                        <a:schemeClr val="accent2"/>
                      </a:solidFill>
                      <a:latin typeface="Segoe UI" panose="020B0502040204020203" pitchFamily="34" charset="0"/>
                      <a:cs typeface="Segoe UI" panose="020B0502040204020203" pitchFamily="34" charset="0"/>
                    </a:rPr>
                    <a:t>de communications »</a:t>
                  </a:r>
                  <a:endParaRPr lang="en-US" sz="1100" dirty="0">
                    <a:solidFill>
                      <a:schemeClr val="accent2"/>
                    </a:solidFill>
                    <a:latin typeface="Segoe UI" panose="020B0502040204020203" pitchFamily="34" charset="0"/>
                    <a:cs typeface="Segoe UI" panose="020B0502040204020203" pitchFamily="34" charset="0"/>
                  </a:endParaRPr>
                </a:p>
              </p:txBody>
            </p:sp>
          </p:grpSp>
          <p:sp>
            <p:nvSpPr>
              <p:cNvPr id="32" name="AutoShape 8"/>
              <p:cNvSpPr>
                <a:spLocks noChangeAspect="1" noChangeArrowheads="1" noTextEdit="1"/>
              </p:cNvSpPr>
              <p:nvPr/>
            </p:nvSpPr>
            <p:spPr bwMode="auto">
              <a:xfrm>
                <a:off x="7527412" y="1976020"/>
                <a:ext cx="1203961" cy="932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endParaRPr lang="en-US" sz="1200" dirty="0">
                  <a:solidFill>
                    <a:schemeClr val="accent2"/>
                  </a:solidFill>
                  <a:latin typeface="Segoe UI" panose="020B0502040204020203" pitchFamily="34" charset="0"/>
                  <a:cs typeface="Segoe UI" panose="020B0502040204020203" pitchFamily="34" charset="0"/>
                </a:endParaRPr>
              </a:p>
            </p:txBody>
          </p:sp>
        </p:grpSp>
        <p:cxnSp>
          <p:nvCxnSpPr>
            <p:cNvPr id="36" name="Connecteur en angle 35"/>
            <p:cNvCxnSpPr/>
            <p:nvPr/>
          </p:nvCxnSpPr>
          <p:spPr>
            <a:xfrm rot="16200000" flipH="1">
              <a:off x="3662739" y="3774112"/>
              <a:ext cx="1498609" cy="1333055"/>
            </a:xfrm>
            <a:prstGeom prst="bentConnector3">
              <a:avLst>
                <a:gd name="adj1" fmla="val 13636"/>
              </a:avLst>
            </a:prstGeom>
            <a:ln w="19050">
              <a:tailEnd type="oval"/>
            </a:ln>
          </p:spPr>
          <p:style>
            <a:lnRef idx="1">
              <a:schemeClr val="accent1"/>
            </a:lnRef>
            <a:fillRef idx="0">
              <a:schemeClr val="accent1"/>
            </a:fillRef>
            <a:effectRef idx="0">
              <a:schemeClr val="accent1"/>
            </a:effectRef>
            <a:fontRef idx="minor">
              <a:schemeClr val="tx1"/>
            </a:fontRef>
          </p:style>
        </p:cxnSp>
      </p:grpSp>
      <p:pic>
        <p:nvPicPr>
          <p:cNvPr id="39" name="Picture 8" descr="Norway Says Russia Jammed GPS Signal During NATO Drill"/>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7300" y="1814423"/>
            <a:ext cx="2149859" cy="13413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41" name="Groupe 40"/>
          <p:cNvGrpSpPr/>
          <p:nvPr/>
        </p:nvGrpSpPr>
        <p:grpSpPr>
          <a:xfrm>
            <a:off x="3685728" y="3398973"/>
            <a:ext cx="2849235" cy="2064769"/>
            <a:chOff x="-1615803" y="1196824"/>
            <a:chExt cx="2592534" cy="2064769"/>
          </a:xfrm>
        </p:grpSpPr>
        <p:sp>
          <p:nvSpPr>
            <p:cNvPr id="43" name="Rectangle 42"/>
            <p:cNvSpPr/>
            <p:nvPr/>
          </p:nvSpPr>
          <p:spPr>
            <a:xfrm>
              <a:off x="-1615803" y="1196824"/>
              <a:ext cx="1680884" cy="238525"/>
            </a:xfrm>
            <a:prstGeom prst="rect">
              <a:avLst/>
            </a:prstGeom>
          </p:spPr>
          <p:txBody>
            <a:bodyPr wrap="square" lIns="68577" tIns="34289" rIns="68577" bIns="34289">
              <a:spAutoFit/>
            </a:bodyPr>
            <a:lstStyle/>
            <a:p>
              <a:pPr algn="r" defTabSz="1071863"/>
              <a:r>
                <a:rPr lang="en-US" sz="1050" b="1" dirty="0">
                  <a:solidFill>
                    <a:schemeClr val="accent2"/>
                  </a:solidFill>
                  <a:latin typeface="Segoe UI" panose="020B0502040204020203" pitchFamily="34" charset="0"/>
                  <a:cs typeface="Segoe UI" panose="020B0502040204020203" pitchFamily="34" charset="0"/>
                </a:rPr>
                <a:t>2020</a:t>
              </a:r>
            </a:p>
          </p:txBody>
        </p:sp>
        <p:sp>
          <p:nvSpPr>
            <p:cNvPr id="44" name="Rectangle 20"/>
            <p:cNvSpPr>
              <a:spLocks noChangeArrowheads="1"/>
            </p:cNvSpPr>
            <p:nvPr/>
          </p:nvSpPr>
          <p:spPr bwMode="auto">
            <a:xfrm>
              <a:off x="-125854" y="1470794"/>
              <a:ext cx="39317" cy="47741"/>
            </a:xfrm>
            <a:prstGeom prst="rect">
              <a:avLst/>
            </a:prstGeom>
            <a:solidFill>
              <a:schemeClr val="accent1"/>
            </a:solidFill>
            <a:ln w="9525">
              <a:solidFill>
                <a:schemeClr val="accent1"/>
              </a:solidFill>
              <a:miter lim="800000"/>
              <a:headEnd/>
              <a:tailEnd/>
            </a:ln>
          </p:spPr>
          <p:txBody>
            <a:bodyPr vert="horz" wrap="square" lIns="68580" tIns="34290" rIns="68580" bIns="34290" numCol="1" anchor="t" anchorCtr="0" compatLnSpc="1">
              <a:prstTxWarp prst="textNoShape">
                <a:avLst/>
              </a:prstTxWarp>
            </a:bodyPr>
            <a:lstStyle/>
            <a:p>
              <a:pPr algn="r" defTabSz="1071863"/>
              <a:endParaRPr lang="en-US" sz="1400" dirty="0">
                <a:solidFill>
                  <a:schemeClr val="accent2"/>
                </a:solidFill>
                <a:latin typeface="Segoe UI" panose="020B0502040204020203" pitchFamily="34" charset="0"/>
                <a:cs typeface="Segoe UI" panose="020B0502040204020203" pitchFamily="34" charset="0"/>
              </a:endParaRPr>
            </a:p>
          </p:txBody>
        </p:sp>
        <p:sp>
          <p:nvSpPr>
            <p:cNvPr id="45" name="Rectangle 44"/>
            <p:cNvSpPr/>
            <p:nvPr/>
          </p:nvSpPr>
          <p:spPr>
            <a:xfrm>
              <a:off x="-158435" y="1784272"/>
              <a:ext cx="1135166" cy="1477321"/>
            </a:xfrm>
            <a:prstGeom prst="rect">
              <a:avLst/>
            </a:prstGeom>
          </p:spPr>
          <p:txBody>
            <a:bodyPr wrap="square" lIns="121915" tIns="60957" rIns="121915" bIns="60957">
              <a:spAutoFit/>
            </a:bodyPr>
            <a:lstStyle/>
            <a:p>
              <a:pPr algn="r"/>
              <a:r>
                <a:rPr lang="en-US" sz="1100" b="1" dirty="0" err="1">
                  <a:solidFill>
                    <a:schemeClr val="accent2"/>
                  </a:solidFill>
                  <a:latin typeface="Segoe UI" panose="020B0502040204020203" pitchFamily="34" charset="0"/>
                  <a:cs typeface="Segoe UI" panose="020B0502040204020203" pitchFamily="34" charset="0"/>
                </a:rPr>
                <a:t>Brouillage</a:t>
              </a:r>
              <a:r>
                <a:rPr lang="en-US" sz="1100" b="1" dirty="0">
                  <a:solidFill>
                    <a:schemeClr val="accent2"/>
                  </a:solidFill>
                  <a:latin typeface="Segoe UI" panose="020B0502040204020203" pitchFamily="34" charset="0"/>
                  <a:cs typeface="Segoe UI" panose="020B0502040204020203" pitchFamily="34" charset="0"/>
                </a:rPr>
                <a:t> GNSS</a:t>
              </a:r>
            </a:p>
            <a:p>
              <a:pPr algn="r"/>
              <a:r>
                <a:rPr lang="fr-FR" sz="1100" dirty="0">
                  <a:solidFill>
                    <a:schemeClr val="accent2"/>
                  </a:solidFill>
                  <a:latin typeface="Segoe UI" panose="020B0502040204020203" pitchFamily="34" charset="0"/>
                  <a:cs typeface="Segoe UI" panose="020B0502040204020203" pitchFamily="34" charset="0"/>
                </a:rPr>
                <a:t>Essais près de Chypre : fort brouillage GNSS (origine probable en Syrie)</a:t>
              </a:r>
              <a:endParaRPr lang="en-US" sz="1100" dirty="0">
                <a:solidFill>
                  <a:schemeClr val="accent2"/>
                </a:solidFill>
                <a:latin typeface="Segoe UI" panose="020B0502040204020203" pitchFamily="34" charset="0"/>
                <a:cs typeface="Segoe UI" panose="020B0502040204020203" pitchFamily="34" charset="0"/>
              </a:endParaRPr>
            </a:p>
          </p:txBody>
        </p:sp>
      </p:grpSp>
      <p:pic>
        <p:nvPicPr>
          <p:cNvPr id="46" name="Image 45">
            <a:extLst>
              <a:ext uri="{FF2B5EF4-FFF2-40B4-BE49-F238E27FC236}">
                <a16:creationId xmlns:a16="http://schemas.microsoft.com/office/drawing/2014/main" id="{D811E1B2-6F8F-428D-900A-E164B9ACA8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16768" y="964477"/>
            <a:ext cx="3613461" cy="2236512"/>
          </a:xfrm>
          <a:prstGeom prst="rect">
            <a:avLst/>
          </a:prstGeom>
          <a:ln>
            <a:noFill/>
          </a:ln>
          <a:effectLst>
            <a:outerShdw blurRad="292100" dist="139700" dir="2700000" algn="tl" rotWithShape="0">
              <a:srgbClr val="333333">
                <a:alpha val="65000"/>
              </a:srgbClr>
            </a:outerShdw>
          </a:effectLst>
        </p:spPr>
      </p:pic>
      <p:cxnSp>
        <p:nvCxnSpPr>
          <p:cNvPr id="47" name="Connecteur en angle 46"/>
          <p:cNvCxnSpPr/>
          <p:nvPr/>
        </p:nvCxnSpPr>
        <p:spPr>
          <a:xfrm rot="16200000" flipH="1">
            <a:off x="8638387" y="3713619"/>
            <a:ext cx="1498609" cy="1465048"/>
          </a:xfrm>
          <a:prstGeom prst="bentConnector3">
            <a:avLst>
              <a:gd name="adj1" fmla="val 13636"/>
            </a:avLst>
          </a:prstGeom>
          <a:ln w="19050">
            <a:tailEnd type="oval"/>
          </a:ln>
        </p:spPr>
        <p:style>
          <a:lnRef idx="1">
            <a:schemeClr val="accent1"/>
          </a:lnRef>
          <a:fillRef idx="0">
            <a:schemeClr val="accent1"/>
          </a:fillRef>
          <a:effectRef idx="0">
            <a:schemeClr val="accent1"/>
          </a:effectRef>
          <a:fontRef idx="minor">
            <a:schemeClr val="tx1"/>
          </a:fontRef>
        </p:style>
      </p:cxnSp>
      <p:pic>
        <p:nvPicPr>
          <p:cNvPr id="48" name="Image 47">
            <a:extLst>
              <a:ext uri="{FF2B5EF4-FFF2-40B4-BE49-F238E27FC236}">
                <a16:creationId xmlns:a16="http://schemas.microsoft.com/office/drawing/2014/main" id="{645D000B-3DE9-47BE-98FE-12CBA1E91B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9397" y="1525140"/>
            <a:ext cx="2262262" cy="1598958"/>
          </a:xfrm>
          <a:prstGeom prst="rect">
            <a:avLst/>
          </a:prstGeom>
          <a:ln>
            <a:noFill/>
          </a:ln>
          <a:effectLst>
            <a:outerShdw blurRad="292100" dist="139700" dir="2700000" algn="tl" rotWithShape="0">
              <a:srgbClr val="333333">
                <a:alpha val="65000"/>
              </a:srgbClr>
            </a:outerShdw>
          </a:effectLst>
        </p:spPr>
      </p:pic>
      <p:sp>
        <p:nvSpPr>
          <p:cNvPr id="49" name="Rectangle 20"/>
          <p:cNvSpPr>
            <a:spLocks noChangeArrowheads="1"/>
          </p:cNvSpPr>
          <p:nvPr/>
        </p:nvSpPr>
        <p:spPr bwMode="auto">
          <a:xfrm>
            <a:off x="8636472" y="3664386"/>
            <a:ext cx="43210" cy="47741"/>
          </a:xfrm>
          <a:prstGeom prst="rect">
            <a:avLst/>
          </a:prstGeom>
          <a:solidFill>
            <a:schemeClr val="accent1"/>
          </a:solidFill>
          <a:ln w="9525">
            <a:solidFill>
              <a:schemeClr val="accent1"/>
            </a:solidFill>
            <a:miter lim="800000"/>
            <a:headEnd/>
            <a:tailEnd/>
          </a:ln>
        </p:spPr>
        <p:txBody>
          <a:bodyPr vert="horz" wrap="square" lIns="68580" tIns="34290" rIns="68580" bIns="34290" numCol="1" anchor="t" anchorCtr="0" compatLnSpc="1">
            <a:prstTxWarp prst="textNoShape">
              <a:avLst/>
            </a:prstTxWarp>
          </a:bodyPr>
          <a:lstStyle/>
          <a:p>
            <a:pPr algn="r" defTabSz="1071863"/>
            <a:endParaRPr lang="en-US" sz="1400" dirty="0">
              <a:solidFill>
                <a:schemeClr val="accent2"/>
              </a:solidFill>
              <a:latin typeface="Segoe UI" panose="020B0502040204020203" pitchFamily="34" charset="0"/>
              <a:cs typeface="Segoe UI" panose="020B0502040204020203" pitchFamily="34" charset="0"/>
            </a:endParaRPr>
          </a:p>
        </p:txBody>
      </p:sp>
      <p:sp>
        <p:nvSpPr>
          <p:cNvPr id="50" name="Rectangle 49"/>
          <p:cNvSpPr/>
          <p:nvPr/>
        </p:nvSpPr>
        <p:spPr>
          <a:xfrm>
            <a:off x="8469632" y="3962097"/>
            <a:ext cx="1697093" cy="2462213"/>
          </a:xfrm>
          <a:prstGeom prst="rect">
            <a:avLst/>
          </a:prstGeom>
        </p:spPr>
        <p:txBody>
          <a:bodyPr wrap="square">
            <a:spAutoFit/>
          </a:bodyPr>
          <a:lstStyle/>
          <a:p>
            <a:r>
              <a:rPr lang="fr-FR" sz="1100" b="1" dirty="0">
                <a:solidFill>
                  <a:schemeClr val="accent2"/>
                </a:solidFill>
                <a:latin typeface="Segoe UI" panose="020B0502040204020203" pitchFamily="34" charset="0"/>
                <a:cs typeface="Segoe UI" panose="020B0502040204020203" pitchFamily="34" charset="0"/>
              </a:rPr>
              <a:t>De récents incidents de brouillage GPS </a:t>
            </a:r>
            <a:r>
              <a:rPr lang="fr-FR" sz="1100" dirty="0">
                <a:solidFill>
                  <a:schemeClr val="accent2"/>
                </a:solidFill>
                <a:latin typeface="Segoe UI" panose="020B0502040204020203" pitchFamily="34" charset="0"/>
                <a:cs typeface="Segoe UI" panose="020B0502040204020203" pitchFamily="34" charset="0"/>
              </a:rPr>
              <a:t>ont affecté des avions au-dessus de la Finlande, de la mer Baltique et près de l'enclave russe de Kaliningrad - l'interférence était probablement un effet secondaire de l'équipement militaire utilisé pour protéger les troupes des missiles guidés par GPS.</a:t>
            </a:r>
          </a:p>
        </p:txBody>
      </p:sp>
      <p:sp>
        <p:nvSpPr>
          <p:cNvPr id="51" name="Rectangle 50"/>
          <p:cNvSpPr/>
          <p:nvPr/>
        </p:nvSpPr>
        <p:spPr>
          <a:xfrm>
            <a:off x="8211438" y="3405378"/>
            <a:ext cx="942485" cy="230830"/>
          </a:xfrm>
          <a:prstGeom prst="rect">
            <a:avLst/>
          </a:prstGeom>
        </p:spPr>
        <p:txBody>
          <a:bodyPr wrap="square" lIns="68577" tIns="34289" rIns="68577" bIns="34289">
            <a:spAutoFit/>
          </a:bodyPr>
          <a:lstStyle/>
          <a:p>
            <a:pPr algn="ctr" defTabSz="1071863"/>
            <a:r>
              <a:rPr lang="en-US" sz="1050" b="1" dirty="0">
                <a:solidFill>
                  <a:schemeClr val="accent2"/>
                </a:solidFill>
                <a:latin typeface="Segoe UI" panose="020B0502040204020203" pitchFamily="34" charset="0"/>
                <a:cs typeface="Segoe UI" panose="020B0502040204020203" pitchFamily="34" charset="0"/>
              </a:rPr>
              <a:t>Janvier 2022</a:t>
            </a:r>
          </a:p>
        </p:txBody>
      </p:sp>
      <p:sp>
        <p:nvSpPr>
          <p:cNvPr id="52" name="Rectangle 51"/>
          <p:cNvSpPr/>
          <p:nvPr/>
        </p:nvSpPr>
        <p:spPr>
          <a:xfrm>
            <a:off x="9898833" y="3409093"/>
            <a:ext cx="889163" cy="230830"/>
          </a:xfrm>
          <a:prstGeom prst="rect">
            <a:avLst/>
          </a:prstGeom>
        </p:spPr>
        <p:txBody>
          <a:bodyPr wrap="square" lIns="68577" tIns="34289" rIns="68577" bIns="34289">
            <a:spAutoFit/>
          </a:bodyPr>
          <a:lstStyle/>
          <a:p>
            <a:pPr algn="ctr" defTabSz="1071863"/>
            <a:r>
              <a:rPr lang="en-US" sz="1050" b="1" dirty="0" err="1">
                <a:solidFill>
                  <a:schemeClr val="accent2"/>
                </a:solidFill>
                <a:latin typeface="Segoe UI" panose="020B0502040204020203" pitchFamily="34" charset="0"/>
                <a:cs typeface="Segoe UI" panose="020B0502040204020203" pitchFamily="34" charset="0"/>
              </a:rPr>
              <a:t>Juin</a:t>
            </a:r>
            <a:r>
              <a:rPr lang="en-US" sz="1050" b="1" dirty="0">
                <a:solidFill>
                  <a:schemeClr val="accent2"/>
                </a:solidFill>
                <a:latin typeface="Segoe UI" panose="020B0502040204020203" pitchFamily="34" charset="0"/>
                <a:cs typeface="Segoe UI" panose="020B0502040204020203" pitchFamily="34" charset="0"/>
              </a:rPr>
              <a:t> 2022</a:t>
            </a:r>
          </a:p>
        </p:txBody>
      </p:sp>
      <p:sp>
        <p:nvSpPr>
          <p:cNvPr id="53" name="Rectangle 52"/>
          <p:cNvSpPr/>
          <p:nvPr/>
        </p:nvSpPr>
        <p:spPr>
          <a:xfrm>
            <a:off x="10215438" y="3923161"/>
            <a:ext cx="1697093" cy="938719"/>
          </a:xfrm>
          <a:prstGeom prst="rect">
            <a:avLst/>
          </a:prstGeom>
        </p:spPr>
        <p:txBody>
          <a:bodyPr wrap="square">
            <a:spAutoFit/>
          </a:bodyPr>
          <a:lstStyle/>
          <a:p>
            <a:r>
              <a:rPr lang="en-US" sz="1100" b="1" dirty="0">
                <a:solidFill>
                  <a:schemeClr val="accent2"/>
                </a:solidFill>
                <a:latin typeface="Segoe UI" panose="020B0502040204020203" pitchFamily="34" charset="0"/>
                <a:cs typeface="Segoe UI" panose="020B0502040204020203" pitchFamily="34" charset="0"/>
              </a:rPr>
              <a:t>L’EASA a </a:t>
            </a:r>
            <a:r>
              <a:rPr lang="en-US" sz="1100" b="1" dirty="0" err="1">
                <a:solidFill>
                  <a:schemeClr val="accent2"/>
                </a:solidFill>
                <a:latin typeface="Segoe UI" panose="020B0502040204020203" pitchFamily="34" charset="0"/>
                <a:cs typeface="Segoe UI" panose="020B0502040204020203" pitchFamily="34" charset="0"/>
              </a:rPr>
              <a:t>rapporté</a:t>
            </a:r>
            <a:r>
              <a:rPr lang="en-US" sz="1100" b="1" dirty="0">
                <a:solidFill>
                  <a:schemeClr val="accent2"/>
                </a:solidFill>
                <a:latin typeface="Segoe UI" panose="020B0502040204020203" pitchFamily="34" charset="0"/>
                <a:cs typeface="Segoe UI" panose="020B0502040204020203" pitchFamily="34" charset="0"/>
              </a:rPr>
              <a:t> des interferences GNSS jamming/spoofing </a:t>
            </a:r>
            <a:r>
              <a:rPr lang="en-US" sz="1100" dirty="0">
                <a:solidFill>
                  <a:schemeClr val="accent2"/>
                </a:solidFill>
                <a:latin typeface="Segoe UI" panose="020B0502040204020203" pitchFamily="34" charset="0"/>
                <a:cs typeface="Segoe UI" panose="020B0502040204020203" pitchFamily="34" charset="0"/>
              </a:rPr>
              <a:t>au milieu du </a:t>
            </a:r>
            <a:r>
              <a:rPr lang="en-US" sz="1100" dirty="0" err="1">
                <a:solidFill>
                  <a:schemeClr val="accent2"/>
                </a:solidFill>
                <a:latin typeface="Segoe UI" panose="020B0502040204020203" pitchFamily="34" charset="0"/>
                <a:cs typeface="Segoe UI" panose="020B0502040204020203" pitchFamily="34" charset="0"/>
              </a:rPr>
              <a:t>conflit</a:t>
            </a:r>
            <a:r>
              <a:rPr lang="en-US" sz="1100" dirty="0">
                <a:solidFill>
                  <a:schemeClr val="accent2"/>
                </a:solidFill>
                <a:latin typeface="Segoe UI" panose="020B0502040204020203" pitchFamily="34" charset="0"/>
                <a:cs typeface="Segoe UI" panose="020B0502040204020203" pitchFamily="34" charset="0"/>
              </a:rPr>
              <a:t> </a:t>
            </a:r>
            <a:r>
              <a:rPr lang="en-US" sz="1100" dirty="0" err="1">
                <a:solidFill>
                  <a:schemeClr val="accent2"/>
                </a:solidFill>
                <a:latin typeface="Segoe UI" panose="020B0502040204020203" pitchFamily="34" charset="0"/>
                <a:cs typeface="Segoe UI" panose="020B0502040204020203" pitchFamily="34" charset="0"/>
              </a:rPr>
              <a:t>en</a:t>
            </a:r>
            <a:r>
              <a:rPr lang="en-US" sz="1100" dirty="0">
                <a:solidFill>
                  <a:schemeClr val="accent2"/>
                </a:solidFill>
                <a:latin typeface="Segoe UI" panose="020B0502040204020203" pitchFamily="34" charset="0"/>
                <a:cs typeface="Segoe UI" panose="020B0502040204020203" pitchFamily="34" charset="0"/>
              </a:rPr>
              <a:t> Ukraine</a:t>
            </a:r>
            <a:endParaRPr lang="fr-FR" sz="1100" dirty="0">
              <a:solidFill>
                <a:schemeClr val="accent2"/>
              </a:solidFill>
              <a:latin typeface="Segoe UI" panose="020B0502040204020203" pitchFamily="34" charset="0"/>
              <a:cs typeface="Segoe UI" panose="020B0502040204020203" pitchFamily="34" charset="0"/>
            </a:endParaRPr>
          </a:p>
        </p:txBody>
      </p:sp>
      <p:cxnSp>
        <p:nvCxnSpPr>
          <p:cNvPr id="55" name="Connecteur en angle 54"/>
          <p:cNvCxnSpPr/>
          <p:nvPr/>
        </p:nvCxnSpPr>
        <p:spPr>
          <a:xfrm rot="16200000" flipH="1">
            <a:off x="10293012" y="3696201"/>
            <a:ext cx="1498609" cy="1465048"/>
          </a:xfrm>
          <a:prstGeom prst="bentConnector3">
            <a:avLst>
              <a:gd name="adj1" fmla="val 13636"/>
            </a:avLst>
          </a:prstGeom>
          <a:ln w="19050">
            <a:tailEnd type="oval"/>
          </a:ln>
        </p:spPr>
        <p:style>
          <a:lnRef idx="1">
            <a:schemeClr val="accent1"/>
          </a:lnRef>
          <a:fillRef idx="0">
            <a:schemeClr val="accent1"/>
          </a:fillRef>
          <a:effectRef idx="0">
            <a:schemeClr val="accent1"/>
          </a:effectRef>
          <a:fontRef idx="minor">
            <a:schemeClr val="tx1"/>
          </a:fontRef>
        </p:style>
      </p:cxnSp>
      <p:sp>
        <p:nvSpPr>
          <p:cNvPr id="56" name="Rectangle 20"/>
          <p:cNvSpPr>
            <a:spLocks noChangeArrowheads="1"/>
          </p:cNvSpPr>
          <p:nvPr/>
        </p:nvSpPr>
        <p:spPr bwMode="auto">
          <a:xfrm>
            <a:off x="10293750" y="3658290"/>
            <a:ext cx="43210" cy="47741"/>
          </a:xfrm>
          <a:prstGeom prst="rect">
            <a:avLst/>
          </a:prstGeom>
          <a:solidFill>
            <a:schemeClr val="accent1"/>
          </a:solidFill>
          <a:ln w="9525">
            <a:solidFill>
              <a:schemeClr val="accent1"/>
            </a:solidFill>
            <a:miter lim="800000"/>
            <a:headEnd/>
            <a:tailEnd/>
          </a:ln>
        </p:spPr>
        <p:txBody>
          <a:bodyPr vert="horz" wrap="square" lIns="68580" tIns="34290" rIns="68580" bIns="34290" numCol="1" anchor="t" anchorCtr="0" compatLnSpc="1">
            <a:prstTxWarp prst="textNoShape">
              <a:avLst/>
            </a:prstTxWarp>
          </a:bodyPr>
          <a:lstStyle/>
          <a:p>
            <a:pPr algn="r" defTabSz="1071863"/>
            <a:endParaRPr lang="en-US" sz="1400" dirty="0">
              <a:solidFill>
                <a:schemeClr val="accent2"/>
              </a:solidFill>
              <a:latin typeface="Segoe UI" panose="020B0502040204020203" pitchFamily="34" charset="0"/>
              <a:cs typeface="Segoe UI" panose="020B0502040204020203" pitchFamily="34" charset="0"/>
            </a:endParaRPr>
          </a:p>
        </p:txBody>
      </p:sp>
      <p:grpSp>
        <p:nvGrpSpPr>
          <p:cNvPr id="25" name="Groupe 24"/>
          <p:cNvGrpSpPr/>
          <p:nvPr/>
        </p:nvGrpSpPr>
        <p:grpSpPr>
          <a:xfrm>
            <a:off x="6517877" y="3408505"/>
            <a:ext cx="1908197" cy="3195002"/>
            <a:chOff x="6517877" y="3408505"/>
            <a:chExt cx="1908197" cy="3195002"/>
          </a:xfrm>
        </p:grpSpPr>
        <p:sp>
          <p:nvSpPr>
            <p:cNvPr id="54" name="Rectangle 53"/>
            <p:cNvSpPr/>
            <p:nvPr/>
          </p:nvSpPr>
          <p:spPr>
            <a:xfrm>
              <a:off x="6517877" y="3408505"/>
              <a:ext cx="702564" cy="238525"/>
            </a:xfrm>
            <a:prstGeom prst="rect">
              <a:avLst/>
            </a:prstGeom>
          </p:spPr>
          <p:txBody>
            <a:bodyPr wrap="square" lIns="68577" tIns="34289" rIns="68577" bIns="34289">
              <a:spAutoFit/>
            </a:bodyPr>
            <a:lstStyle/>
            <a:p>
              <a:pPr algn="ctr" defTabSz="1071863"/>
              <a:r>
                <a:rPr lang="en-US" sz="1050" b="1" dirty="0">
                  <a:solidFill>
                    <a:schemeClr val="accent2"/>
                  </a:solidFill>
                  <a:latin typeface="Segoe UI" panose="020B0502040204020203" pitchFamily="34" charset="0"/>
                  <a:cs typeface="Segoe UI" panose="020B0502040204020203" pitchFamily="34" charset="0"/>
                </a:rPr>
                <a:t>2021</a:t>
              </a:r>
            </a:p>
          </p:txBody>
        </p:sp>
        <p:sp>
          <p:nvSpPr>
            <p:cNvPr id="57" name="Rectangle 56"/>
            <p:cNvSpPr/>
            <p:nvPr/>
          </p:nvSpPr>
          <p:spPr>
            <a:xfrm>
              <a:off x="6616068" y="3972017"/>
              <a:ext cx="1810006" cy="2631490"/>
            </a:xfrm>
            <a:prstGeom prst="rect">
              <a:avLst/>
            </a:prstGeom>
          </p:spPr>
          <p:txBody>
            <a:bodyPr wrap="square">
              <a:spAutoFit/>
            </a:bodyPr>
            <a:lstStyle/>
            <a:p>
              <a:r>
                <a:rPr lang="fr-FR" sz="1100" b="1" dirty="0">
                  <a:solidFill>
                    <a:schemeClr val="accent2"/>
                  </a:solidFill>
                  <a:latin typeface="Segoe UI" panose="020B0502040204020203" pitchFamily="34" charset="0"/>
                  <a:cs typeface="Segoe UI" panose="020B0502040204020203" pitchFamily="34" charset="0"/>
                </a:rPr>
                <a:t>La Russie soupçonnée d'avoir brouillé des avions de la RAF au départ de Chypre : </a:t>
              </a:r>
              <a:r>
                <a:rPr lang="fr-FR" sz="1100" dirty="0">
                  <a:solidFill>
                    <a:schemeClr val="accent2"/>
                  </a:solidFill>
                  <a:latin typeface="Segoe UI" panose="020B0502040204020203" pitchFamily="34" charset="0"/>
                  <a:cs typeface="Segoe UI" panose="020B0502040204020203" pitchFamily="34" charset="0"/>
                </a:rPr>
                <a:t>Bien que l'emplacement exact des brouilleurs n'ait pas été précisé, l'armée britannique soupçonne les interférences d'être liées aux forces russes déployées en Syrie, étant donné qu'elles sont les seules dans la région à disposer d'une telle capacité.</a:t>
              </a:r>
            </a:p>
          </p:txBody>
        </p:sp>
        <p:cxnSp>
          <p:nvCxnSpPr>
            <p:cNvPr id="58" name="Connecteur en angle 57"/>
            <p:cNvCxnSpPr/>
            <p:nvPr/>
          </p:nvCxnSpPr>
          <p:spPr>
            <a:xfrm rot="16200000" flipH="1">
              <a:off x="6878158" y="3707121"/>
              <a:ext cx="1498609" cy="1465048"/>
            </a:xfrm>
            <a:prstGeom prst="bentConnector3">
              <a:avLst>
                <a:gd name="adj1" fmla="val 13636"/>
              </a:avLst>
            </a:prstGeom>
            <a:ln w="19050">
              <a:tailEnd type="oval"/>
            </a:ln>
          </p:spPr>
          <p:style>
            <a:lnRef idx="1">
              <a:schemeClr val="accent1"/>
            </a:lnRef>
            <a:fillRef idx="0">
              <a:schemeClr val="accent1"/>
            </a:fillRef>
            <a:effectRef idx="0">
              <a:schemeClr val="accent1"/>
            </a:effectRef>
            <a:fontRef idx="minor">
              <a:schemeClr val="tx1"/>
            </a:fontRef>
          </p:style>
        </p:cxnSp>
      </p:grpSp>
      <p:sp>
        <p:nvSpPr>
          <p:cNvPr id="59" name="Rectangle 20"/>
          <p:cNvSpPr>
            <a:spLocks noChangeArrowheads="1"/>
          </p:cNvSpPr>
          <p:nvPr/>
        </p:nvSpPr>
        <p:spPr bwMode="auto">
          <a:xfrm>
            <a:off x="6945400" y="3681402"/>
            <a:ext cx="43210" cy="47741"/>
          </a:xfrm>
          <a:prstGeom prst="rect">
            <a:avLst/>
          </a:prstGeom>
          <a:solidFill>
            <a:schemeClr val="accent1"/>
          </a:solidFill>
          <a:ln w="9525">
            <a:solidFill>
              <a:schemeClr val="accent1"/>
            </a:solidFill>
            <a:miter lim="800000"/>
            <a:headEnd/>
            <a:tailEnd/>
          </a:ln>
        </p:spPr>
        <p:txBody>
          <a:bodyPr vert="horz" wrap="square" lIns="68580" tIns="34290" rIns="68580" bIns="34290" numCol="1" anchor="t" anchorCtr="0" compatLnSpc="1">
            <a:prstTxWarp prst="textNoShape">
              <a:avLst/>
            </a:prstTxWarp>
          </a:bodyPr>
          <a:lstStyle/>
          <a:p>
            <a:pPr algn="r" defTabSz="1071863"/>
            <a:endParaRPr lang="en-US" sz="1400" dirty="0">
              <a:solidFill>
                <a:schemeClr val="accent2"/>
              </a:solidFill>
              <a:latin typeface="Segoe UI" panose="020B0502040204020203" pitchFamily="34" charset="0"/>
              <a:cs typeface="Segoe UI" panose="020B0502040204020203" pitchFamily="34" charset="0"/>
            </a:endParaRPr>
          </a:p>
        </p:txBody>
      </p:sp>
      <p:sp>
        <p:nvSpPr>
          <p:cNvPr id="61" name="Ellipse 60"/>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331150393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243840" y="255777"/>
            <a:ext cx="11704323" cy="543547"/>
          </a:xfrm>
          <a:prstGeom prst="rect">
            <a:avLst/>
          </a:prstGeom>
          <a:noFill/>
        </p:spPr>
        <p:txBody>
          <a:bodyPr wrap="square" rtlCol="0">
            <a:spAutoFit/>
          </a:bodyPr>
          <a:lstStyle/>
          <a:p>
            <a:r>
              <a:rPr lang="en-US" dirty="0"/>
              <a:t>NAVWAR – RETOUR D’EXPERIENCE</a:t>
            </a:r>
            <a:endParaRPr lang="fr-FR" sz="2932" cap="none" dirty="0">
              <a:solidFill>
                <a:schemeClr val="accent4"/>
              </a:solidFill>
              <a:ea typeface="+mn-ea"/>
              <a:cs typeface="+mn-cs"/>
            </a:endParaRPr>
          </a:p>
        </p:txBody>
      </p:sp>
      <p:pic>
        <p:nvPicPr>
          <p:cNvPr id="3" name="Image 2">
            <a:extLst>
              <a:ext uri="{FF2B5EF4-FFF2-40B4-BE49-F238E27FC236}">
                <a16:creationId xmlns:a16="http://schemas.microsoft.com/office/drawing/2014/main" id="{645D000B-3DE9-47BE-98FE-12CBA1E91B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6812" y="1115182"/>
            <a:ext cx="5429051" cy="3837232"/>
          </a:xfrm>
          <a:prstGeom prst="rect">
            <a:avLst/>
          </a:prstGeom>
          <a:ln>
            <a:noFill/>
          </a:ln>
          <a:effectLst>
            <a:outerShdw blurRad="292100" dist="139700" dir="2700000" algn="tl" rotWithShape="0">
              <a:srgbClr val="333333">
                <a:alpha val="65000"/>
              </a:srgbClr>
            </a:outerShdw>
          </a:effectLst>
        </p:spPr>
      </p:pic>
      <p:pic>
        <p:nvPicPr>
          <p:cNvPr id="4" name="Image 3">
            <a:extLst>
              <a:ext uri="{FF2B5EF4-FFF2-40B4-BE49-F238E27FC236}">
                <a16:creationId xmlns:a16="http://schemas.microsoft.com/office/drawing/2014/main" id="{D811E1B2-6F8F-428D-900A-E164B9ACA8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68988" y="1179362"/>
            <a:ext cx="6096000" cy="3773052"/>
          </a:xfrm>
          <a:prstGeom prst="rect">
            <a:avLst/>
          </a:prstGeom>
          <a:ln>
            <a:noFill/>
          </a:ln>
          <a:effectLst>
            <a:outerShdw blurRad="292100" dist="139700" dir="2700000" algn="tl" rotWithShape="0">
              <a:srgbClr val="333333">
                <a:alpha val="65000"/>
              </a:srgbClr>
            </a:outerShdw>
          </a:effectLst>
        </p:spPr>
      </p:pic>
      <p:sp>
        <p:nvSpPr>
          <p:cNvPr id="5" name="ZoneTexte 4">
            <a:extLst>
              <a:ext uri="{FF2B5EF4-FFF2-40B4-BE49-F238E27FC236}">
                <a16:creationId xmlns:a16="http://schemas.microsoft.com/office/drawing/2014/main" id="{AA75E9A7-A9D5-4973-B6E5-0145BEDCBD13}"/>
              </a:ext>
            </a:extLst>
          </p:cNvPr>
          <p:cNvSpPr txBox="1"/>
          <p:nvPr/>
        </p:nvSpPr>
        <p:spPr>
          <a:xfrm>
            <a:off x="758547" y="5228742"/>
            <a:ext cx="3629247" cy="923330"/>
          </a:xfrm>
          <a:prstGeom prst="rect">
            <a:avLst/>
          </a:prstGeom>
          <a:noFill/>
        </p:spPr>
        <p:txBody>
          <a:bodyPr wrap="square" rtlCol="0">
            <a:spAutoFit/>
          </a:bodyPr>
          <a:lstStyle/>
          <a:p>
            <a:pPr>
              <a:defRPr/>
            </a:pPr>
            <a:r>
              <a:rPr lang="en-US" b="1" dirty="0">
                <a:solidFill>
                  <a:srgbClr val="6B6B6B"/>
                </a:solidFill>
                <a:latin typeface="Arial"/>
              </a:rPr>
              <a:t>Spoofing : </a:t>
            </a:r>
            <a:r>
              <a:rPr lang="en-US" dirty="0">
                <a:solidFill>
                  <a:srgbClr val="6B6B6B"/>
                </a:solidFill>
                <a:latin typeface="Arial"/>
              </a:rPr>
              <a:t>2019 Cercles de Shanghai </a:t>
            </a:r>
            <a:r>
              <a:rPr lang="en-US" dirty="0" err="1">
                <a:solidFill>
                  <a:srgbClr val="6B6B6B"/>
                </a:solidFill>
                <a:latin typeface="Arial"/>
              </a:rPr>
              <a:t>impactant</a:t>
            </a:r>
            <a:r>
              <a:rPr lang="en-US" dirty="0">
                <a:solidFill>
                  <a:srgbClr val="6B6B6B"/>
                </a:solidFill>
                <a:latin typeface="Arial"/>
              </a:rPr>
              <a:t> les </a:t>
            </a:r>
            <a:r>
              <a:rPr lang="en-US" dirty="0" err="1">
                <a:solidFill>
                  <a:srgbClr val="6B6B6B"/>
                </a:solidFill>
                <a:latin typeface="Arial"/>
              </a:rPr>
              <a:t>systèmes</a:t>
            </a:r>
            <a:r>
              <a:rPr lang="en-US" dirty="0">
                <a:solidFill>
                  <a:srgbClr val="6B6B6B"/>
                </a:solidFill>
                <a:latin typeface="Arial"/>
              </a:rPr>
              <a:t> AIS des bateaux </a:t>
            </a:r>
            <a:r>
              <a:rPr lang="en-US" dirty="0" err="1">
                <a:solidFill>
                  <a:srgbClr val="6B6B6B"/>
                </a:solidFill>
                <a:latin typeface="Arial"/>
              </a:rPr>
              <a:t>commerciaux</a:t>
            </a:r>
            <a:endParaRPr lang="en-US" dirty="0">
              <a:solidFill>
                <a:srgbClr val="6B6B6B"/>
              </a:solidFill>
              <a:latin typeface="Arial"/>
            </a:endParaRPr>
          </a:p>
        </p:txBody>
      </p:sp>
      <p:sp>
        <p:nvSpPr>
          <p:cNvPr id="6" name="ZoneTexte 5">
            <a:extLst>
              <a:ext uri="{FF2B5EF4-FFF2-40B4-BE49-F238E27FC236}">
                <a16:creationId xmlns:a16="http://schemas.microsoft.com/office/drawing/2014/main" id="{5DE6B841-6A67-4376-BA1F-E5AC786D180B}"/>
              </a:ext>
            </a:extLst>
          </p:cNvPr>
          <p:cNvSpPr txBox="1"/>
          <p:nvPr/>
        </p:nvSpPr>
        <p:spPr>
          <a:xfrm>
            <a:off x="6736081" y="5228742"/>
            <a:ext cx="4579522" cy="646331"/>
          </a:xfrm>
          <a:prstGeom prst="rect">
            <a:avLst/>
          </a:prstGeom>
          <a:noFill/>
        </p:spPr>
        <p:txBody>
          <a:bodyPr wrap="square" rtlCol="0">
            <a:spAutoFit/>
          </a:bodyPr>
          <a:lstStyle/>
          <a:p>
            <a:pPr>
              <a:defRPr/>
            </a:pPr>
            <a:r>
              <a:rPr lang="en-US" b="1" dirty="0">
                <a:solidFill>
                  <a:srgbClr val="6B6B6B"/>
                </a:solidFill>
                <a:latin typeface="Arial"/>
              </a:rPr>
              <a:t>Jamming : </a:t>
            </a:r>
            <a:r>
              <a:rPr lang="en-US" dirty="0">
                <a:solidFill>
                  <a:srgbClr val="6B6B6B"/>
                </a:solidFill>
                <a:latin typeface="Arial"/>
              </a:rPr>
              <a:t>2020 </a:t>
            </a:r>
            <a:r>
              <a:rPr lang="fr-FR" dirty="0">
                <a:solidFill>
                  <a:srgbClr val="6B6B6B"/>
                </a:solidFill>
                <a:latin typeface="Arial"/>
              </a:rPr>
              <a:t>brouillage de l'aviation commerciale (provenant de Syrie)</a:t>
            </a:r>
            <a:endParaRPr lang="en-US" dirty="0">
              <a:solidFill>
                <a:srgbClr val="6B6B6B"/>
              </a:solidFill>
              <a:latin typeface="Arial"/>
            </a:endParaRPr>
          </a:p>
        </p:txBody>
      </p:sp>
      <p:pic>
        <p:nvPicPr>
          <p:cNvPr id="7" name="Image 6" descr="Une image contenant signe, dessin, horloge&#10;&#10;Description générée automatiquement">
            <a:extLst>
              <a:ext uri="{FF2B5EF4-FFF2-40B4-BE49-F238E27FC236}">
                <a16:creationId xmlns:a16="http://schemas.microsoft.com/office/drawing/2014/main" id="{3255DC5D-DAEE-4149-BEAC-90A6A0265C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9085" y="6414558"/>
            <a:ext cx="843289" cy="293672"/>
          </a:xfrm>
          <a:prstGeom prst="rect">
            <a:avLst/>
          </a:prstGeom>
        </p:spPr>
      </p:pic>
      <p:sp>
        <p:nvSpPr>
          <p:cNvPr id="8" name="Ellipse 7"/>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25158653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599A8B-16CB-4546-B7B5-F0524C5BB61A}"/>
              </a:ext>
            </a:extLst>
          </p:cNvPr>
          <p:cNvSpPr>
            <a:spLocks noGrp="1"/>
          </p:cNvSpPr>
          <p:nvPr>
            <p:ph type="title"/>
          </p:nvPr>
        </p:nvSpPr>
        <p:spPr/>
        <p:txBody>
          <a:bodyPr/>
          <a:lstStyle/>
          <a:p>
            <a:r>
              <a:rPr lang="fr-FR" dirty="0"/>
              <a:t>APPROCHE DU PNT RÉSILIENT PAR LE TEMPS</a:t>
            </a:r>
          </a:p>
        </p:txBody>
      </p:sp>
      <p:sp>
        <p:nvSpPr>
          <p:cNvPr id="6" name="Espace réservé du numéro de diapositive 5">
            <a:extLst>
              <a:ext uri="{FF2B5EF4-FFF2-40B4-BE49-F238E27FC236}">
                <a16:creationId xmlns:a16="http://schemas.microsoft.com/office/drawing/2014/main" id="{7F14BB81-5A99-4349-BF59-6C25D5EC02EB}"/>
              </a:ext>
            </a:extLst>
          </p:cNvPr>
          <p:cNvSpPr>
            <a:spLocks noGrp="1"/>
          </p:cNvSpPr>
          <p:nvPr>
            <p:ph type="sldNum" sz="quarter" idx="4294967295"/>
          </p:nvPr>
        </p:nvSpPr>
        <p:spPr/>
        <p:txBody>
          <a:bodyPr/>
          <a:lstStyle/>
          <a:p>
            <a:r>
              <a:rPr lang="en-US" dirty="0"/>
              <a:t> </a:t>
            </a:r>
          </a:p>
        </p:txBody>
      </p:sp>
      <p:pic>
        <p:nvPicPr>
          <p:cNvPr id="4" name="Image 3">
            <a:extLst>
              <a:ext uri="{FF2B5EF4-FFF2-40B4-BE49-F238E27FC236}">
                <a16:creationId xmlns:a16="http://schemas.microsoft.com/office/drawing/2014/main" id="{65EA39F6-0237-4B7E-9407-18546746B10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08162" y="3879008"/>
            <a:ext cx="3388138" cy="2083036"/>
          </a:xfrm>
          <a:prstGeom prst="rect">
            <a:avLst/>
          </a:prstGeom>
        </p:spPr>
      </p:pic>
      <p:pic>
        <p:nvPicPr>
          <p:cNvPr id="5" name="Image 4">
            <a:extLst>
              <a:ext uri="{FF2B5EF4-FFF2-40B4-BE49-F238E27FC236}">
                <a16:creationId xmlns:a16="http://schemas.microsoft.com/office/drawing/2014/main" id="{22E3AF1F-14DE-4F71-9B87-9429FA77A3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9290" y="3961577"/>
            <a:ext cx="3576210" cy="1917897"/>
          </a:xfrm>
          <a:prstGeom prst="rect">
            <a:avLst/>
          </a:prstGeom>
        </p:spPr>
      </p:pic>
      <p:sp>
        <p:nvSpPr>
          <p:cNvPr id="9" name="Rectangle 3"/>
          <p:cNvSpPr txBox="1">
            <a:spLocks noChangeArrowheads="1"/>
          </p:cNvSpPr>
          <p:nvPr/>
        </p:nvSpPr>
        <p:spPr bwMode="gray">
          <a:xfrm>
            <a:off x="363331" y="1478279"/>
            <a:ext cx="11551919" cy="2232661"/>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800"/>
              </a:spcBef>
              <a:spcAft>
                <a:spcPts val="600"/>
              </a:spcAft>
              <a:buFont typeface="Arial" pitchFamily="34" charset="0"/>
              <a:buNone/>
              <a:defRPr sz="1450" b="1" kern="1200">
                <a:solidFill>
                  <a:schemeClr val="accent1"/>
                </a:solidFill>
                <a:latin typeface="+mn-lt"/>
                <a:ea typeface="+mn-ea"/>
                <a:cs typeface="+mn-cs"/>
              </a:defRPr>
            </a:lvl1pPr>
            <a:lvl2pPr marL="0" indent="0" algn="l" defTabSz="914400" rtl="0" eaLnBrk="1" latinLnBrk="0" hangingPunct="1">
              <a:lnSpc>
                <a:spcPct val="100000"/>
              </a:lnSpc>
              <a:spcBef>
                <a:spcPts val="600"/>
              </a:spcBef>
              <a:spcAft>
                <a:spcPts val="600"/>
              </a:spcAft>
              <a:buClr>
                <a:schemeClr val="accent3"/>
              </a:buClr>
              <a:buFont typeface="Wingdings 2" panose="05020102010507070707" pitchFamily="18" charset="2"/>
              <a:buNone/>
              <a:defRPr sz="1100" kern="1200">
                <a:solidFill>
                  <a:schemeClr val="accent2"/>
                </a:solidFill>
                <a:latin typeface="+mn-lt"/>
                <a:ea typeface="+mn-ea"/>
                <a:cs typeface="+mn-cs"/>
              </a:defRPr>
            </a:lvl2pPr>
            <a:lvl3pPr marL="144000" indent="-144000" algn="l" defTabSz="914400" rtl="0" eaLnBrk="1" latinLnBrk="0" hangingPunct="1">
              <a:lnSpc>
                <a:spcPct val="100000"/>
              </a:lnSpc>
              <a:spcBef>
                <a:spcPts val="600"/>
              </a:spcBef>
              <a:spcAft>
                <a:spcPts val="600"/>
              </a:spcAft>
              <a:buClr>
                <a:schemeClr val="accent3"/>
              </a:buClr>
              <a:buSzPct val="100000"/>
              <a:buFont typeface="Wingdings 2" panose="05020102010507070707" pitchFamily="18" charset="2"/>
              <a:buChar char="¿"/>
              <a:defRPr sz="1100" kern="1200">
                <a:solidFill>
                  <a:schemeClr val="accent2"/>
                </a:solidFill>
                <a:latin typeface="+mn-lt"/>
                <a:ea typeface="+mn-ea"/>
                <a:cs typeface="+mn-cs"/>
              </a:defRPr>
            </a:lvl3pPr>
            <a:lvl4pPr marL="360000" indent="-144000" algn="l" defTabSz="914400" rtl="0" eaLnBrk="1" latinLnBrk="0" hangingPunct="1">
              <a:lnSpc>
                <a:spcPct val="120000"/>
              </a:lnSpc>
              <a:spcBef>
                <a:spcPts val="0"/>
              </a:spcBef>
              <a:buClr>
                <a:schemeClr val="accent3"/>
              </a:buClr>
              <a:buSzPct val="100000"/>
              <a:buFont typeface="Arial Black" panose="020B0A04020102020204" pitchFamily="34" charset="0"/>
              <a:buChar char="&gt;"/>
              <a:defRPr sz="1100" kern="1200">
                <a:solidFill>
                  <a:schemeClr val="accent2"/>
                </a:solidFill>
                <a:latin typeface="+mn-lt"/>
                <a:ea typeface="+mn-ea"/>
                <a:cs typeface="+mn-cs"/>
              </a:defRPr>
            </a:lvl4pPr>
            <a:lvl5pPr marL="612000" indent="-144000" algn="l" defTabSz="914400" rtl="0" eaLnBrk="1" latinLnBrk="0" hangingPunct="1">
              <a:lnSpc>
                <a:spcPct val="120000"/>
              </a:lnSpc>
              <a:spcBef>
                <a:spcPts val="0"/>
              </a:spcBef>
              <a:buClr>
                <a:schemeClr val="accent3"/>
              </a:buClr>
              <a:buSzPct val="100000"/>
              <a:buFont typeface="Wingdings" panose="05000000000000000000" pitchFamily="2" charset="2"/>
              <a:buChar char="w"/>
              <a:defRPr sz="11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792">
              <a:lnSpc>
                <a:spcPct val="90000"/>
              </a:lnSpc>
              <a:spcBef>
                <a:spcPts val="800"/>
              </a:spcBef>
              <a:buClr>
                <a:schemeClr val="accent1"/>
              </a:buClr>
            </a:pPr>
            <a:r>
              <a:rPr lang="fr-FR" sz="2000" cap="all" dirty="0">
                <a:solidFill>
                  <a:srgbClr val="1E3C7D"/>
                </a:solidFill>
              </a:rPr>
              <a:t>Les services GNSS sont devenus ubiquitaires </a:t>
            </a:r>
          </a:p>
          <a:p>
            <a:pPr defTabSz="914792">
              <a:lnSpc>
                <a:spcPct val="90000"/>
              </a:lnSpc>
              <a:spcBef>
                <a:spcPts val="800"/>
              </a:spcBef>
              <a:buClr>
                <a:schemeClr val="accent1"/>
              </a:buClr>
            </a:pPr>
            <a:r>
              <a:rPr lang="fr-FR" sz="2000" cap="all" dirty="0">
                <a:solidFill>
                  <a:srgbClr val="1E3C7D"/>
                </a:solidFill>
              </a:rPr>
              <a:t>… mais des vulnérabilités intrinsèques apparaissent (brouillage, </a:t>
            </a:r>
            <a:r>
              <a:rPr lang="fr-FR" sz="2000" cap="all" dirty="0" err="1">
                <a:solidFill>
                  <a:srgbClr val="1E3C7D"/>
                </a:solidFill>
              </a:rPr>
              <a:t>leurrage</a:t>
            </a:r>
            <a:r>
              <a:rPr lang="fr-FR" sz="2000" cap="all" dirty="0">
                <a:solidFill>
                  <a:srgbClr val="1E3C7D"/>
                </a:solidFill>
              </a:rPr>
              <a:t>) </a:t>
            </a:r>
          </a:p>
          <a:p>
            <a:pPr marL="355629" lvl="1" indent="-171399" defTabSz="914792" fontAlgn="base">
              <a:lnSpc>
                <a:spcPct val="110000"/>
              </a:lnSpc>
              <a:spcBef>
                <a:spcPts val="0"/>
              </a:spcBef>
              <a:spcAft>
                <a:spcPts val="300"/>
              </a:spcAft>
              <a:buClr>
                <a:schemeClr val="accent1"/>
              </a:buClr>
              <a:buSzPct val="100000"/>
              <a:buFont typeface="Wingdings" pitchFamily="2" charset="2"/>
              <a:buChar char="§"/>
              <a:defRPr/>
            </a:pPr>
            <a:r>
              <a:rPr lang="fr-FR" sz="1600" dirty="0">
                <a:solidFill>
                  <a:schemeClr val="tx2"/>
                </a:solidFill>
                <a:cs typeface="Arial" pitchFamily="34" charset="0"/>
              </a:rPr>
              <a:t>Le cœur de tous les systèmes GNSS est le </a:t>
            </a:r>
            <a:r>
              <a:rPr lang="fr-FR" sz="1800" b="1" dirty="0">
                <a:solidFill>
                  <a:schemeClr val="accent1"/>
                </a:solidFill>
                <a:cs typeface="Arial" pitchFamily="34" charset="0"/>
              </a:rPr>
              <a:t>temps ultra précis </a:t>
            </a:r>
            <a:r>
              <a:rPr lang="fr-FR" sz="1600" dirty="0">
                <a:solidFill>
                  <a:schemeClr val="tx2"/>
                </a:solidFill>
                <a:cs typeface="Arial" pitchFamily="34" charset="0"/>
              </a:rPr>
              <a:t>(temps </a:t>
            </a:r>
            <a:r>
              <a:rPr lang="fr-FR" sz="1600" dirty="0">
                <a:solidFill>
                  <a:schemeClr val="tx2"/>
                </a:solidFill>
                <a:cs typeface="Arial" pitchFamily="34" charset="0"/>
                <a:sym typeface="Wingdings" panose="05000000000000000000" pitchFamily="2" charset="2"/>
              </a:rPr>
              <a:t></a:t>
            </a:r>
            <a:r>
              <a:rPr lang="fr-FR" sz="1600" dirty="0">
                <a:solidFill>
                  <a:schemeClr val="tx2"/>
                </a:solidFill>
                <a:cs typeface="Arial" pitchFamily="34" charset="0"/>
              </a:rPr>
              <a:t> pseudo-distances </a:t>
            </a:r>
            <a:r>
              <a:rPr lang="fr-FR" sz="1600" dirty="0">
                <a:solidFill>
                  <a:schemeClr val="tx2"/>
                </a:solidFill>
                <a:cs typeface="Arial" pitchFamily="34" charset="0"/>
                <a:sym typeface="Wingdings" panose="05000000000000000000" pitchFamily="2" charset="2"/>
              </a:rPr>
              <a:t> </a:t>
            </a:r>
            <a:r>
              <a:rPr lang="fr-FR" sz="1600" dirty="0">
                <a:solidFill>
                  <a:schemeClr val="tx2"/>
                </a:solidFill>
                <a:cs typeface="Arial" pitchFamily="34" charset="0"/>
              </a:rPr>
              <a:t>position) </a:t>
            </a:r>
          </a:p>
          <a:p>
            <a:pPr marL="355629" lvl="1" indent="-171399" defTabSz="914792" fontAlgn="base">
              <a:lnSpc>
                <a:spcPct val="110000"/>
              </a:lnSpc>
              <a:spcBef>
                <a:spcPts val="0"/>
              </a:spcBef>
              <a:spcAft>
                <a:spcPts val="300"/>
              </a:spcAft>
              <a:buClr>
                <a:schemeClr val="accent1"/>
              </a:buClr>
              <a:buSzPct val="100000"/>
              <a:buFont typeface="Wingdings" pitchFamily="2" charset="2"/>
              <a:buChar char="§"/>
              <a:defRPr/>
            </a:pPr>
            <a:r>
              <a:rPr lang="fr-FR" sz="1600" dirty="0">
                <a:solidFill>
                  <a:schemeClr val="tx2"/>
                </a:solidFill>
                <a:cs typeface="Arial" pitchFamily="34" charset="0"/>
              </a:rPr>
              <a:t>Les horloges sont présentes dans les satellites et dans le récepteur</a:t>
            </a:r>
          </a:p>
          <a:p>
            <a:pPr marL="355629" lvl="1" indent="-171399" defTabSz="914792" fontAlgn="base">
              <a:lnSpc>
                <a:spcPct val="110000"/>
              </a:lnSpc>
              <a:spcBef>
                <a:spcPts val="0"/>
              </a:spcBef>
              <a:spcAft>
                <a:spcPts val="300"/>
              </a:spcAft>
              <a:buClr>
                <a:schemeClr val="accent1"/>
              </a:buClr>
              <a:buSzPct val="100000"/>
              <a:buFont typeface="Wingdings" pitchFamily="2" charset="2"/>
              <a:buChar char="§"/>
              <a:defRPr/>
            </a:pPr>
            <a:r>
              <a:rPr lang="fr-FR" sz="1600" dirty="0">
                <a:solidFill>
                  <a:schemeClr val="tx2"/>
                </a:solidFill>
                <a:cs typeface="Arial" pitchFamily="34" charset="0"/>
              </a:rPr>
              <a:t>Le temps est le paramètre le plus difficile à leurrer, et détectable grâce à la stabilité des horloges actuelles </a:t>
            </a:r>
          </a:p>
          <a:p>
            <a:pPr marL="355629" lvl="1" indent="-171399" defTabSz="914792" fontAlgn="base">
              <a:lnSpc>
                <a:spcPct val="110000"/>
              </a:lnSpc>
              <a:spcBef>
                <a:spcPts val="0"/>
              </a:spcBef>
              <a:spcAft>
                <a:spcPts val="300"/>
              </a:spcAft>
              <a:buClr>
                <a:schemeClr val="accent1"/>
              </a:buClr>
              <a:buSzPct val="100000"/>
              <a:buFont typeface="Wingdings" pitchFamily="2" charset="2"/>
              <a:buChar char="§"/>
              <a:defRPr/>
            </a:pPr>
            <a:r>
              <a:rPr lang="fr-FR" sz="1600" dirty="0">
                <a:solidFill>
                  <a:schemeClr val="tx2"/>
                </a:solidFill>
                <a:cs typeface="Arial" pitchFamily="34" charset="0"/>
              </a:rPr>
              <a:t>Dans un système embarqué R-PNT, </a:t>
            </a:r>
            <a:r>
              <a:rPr lang="fr-FR" sz="1800" b="1" dirty="0">
                <a:solidFill>
                  <a:schemeClr val="accent1"/>
                </a:solidFill>
                <a:cs typeface="Arial" pitchFamily="34" charset="0"/>
              </a:rPr>
              <a:t>l’inertie</a:t>
            </a:r>
            <a:r>
              <a:rPr lang="fr-FR" sz="1600" dirty="0">
                <a:solidFill>
                  <a:schemeClr val="tx2"/>
                </a:solidFill>
                <a:cs typeface="Arial" pitchFamily="34" charset="0"/>
              </a:rPr>
              <a:t> </a:t>
            </a:r>
            <a:r>
              <a:rPr lang="fr-FR" sz="1800" b="1" dirty="0">
                <a:solidFill>
                  <a:schemeClr val="accent1"/>
                </a:solidFill>
                <a:cs typeface="Arial" pitchFamily="34" charset="0"/>
              </a:rPr>
              <a:t>(PN) et l’horloge (T)</a:t>
            </a:r>
            <a:r>
              <a:rPr lang="fr-FR" sz="1600" b="1" dirty="0">
                <a:solidFill>
                  <a:schemeClr val="tx2"/>
                </a:solidFill>
                <a:cs typeface="Arial" pitchFamily="34" charset="0"/>
              </a:rPr>
              <a:t> </a:t>
            </a:r>
            <a:r>
              <a:rPr lang="fr-FR" sz="1600" dirty="0">
                <a:solidFill>
                  <a:schemeClr val="tx2"/>
                </a:solidFill>
                <a:cs typeface="Arial" pitchFamily="34" charset="0"/>
              </a:rPr>
              <a:t>se renforcent mutuellement. </a:t>
            </a:r>
          </a:p>
        </p:txBody>
      </p:sp>
      <p:sp>
        <p:nvSpPr>
          <p:cNvPr id="12" name="Espace réservé du contenu 11"/>
          <p:cNvSpPr>
            <a:spLocks noGrp="1"/>
          </p:cNvSpPr>
          <p:nvPr>
            <p:ph idx="4294967295"/>
          </p:nvPr>
        </p:nvSpPr>
        <p:spPr/>
        <p:txBody>
          <a:bodyPr/>
          <a:lstStyle/>
          <a:p>
            <a:pPr marL="0" indent="0">
              <a:buNone/>
            </a:pPr>
            <a:r>
              <a:rPr lang="fr-FR" dirty="0"/>
              <a:t> </a:t>
            </a:r>
          </a:p>
        </p:txBody>
      </p:sp>
      <p:sp>
        <p:nvSpPr>
          <p:cNvPr id="8" name="Ellipse 7"/>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3270359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AD45F93-36F6-4EEE-91C6-1270F4598DEE}"/>
              </a:ext>
            </a:extLst>
          </p:cNvPr>
          <p:cNvSpPr/>
          <p:nvPr/>
        </p:nvSpPr>
        <p:spPr>
          <a:xfrm>
            <a:off x="4185919" y="1034672"/>
            <a:ext cx="8006080" cy="1567910"/>
          </a:xfrm>
          <a:prstGeom prst="rect">
            <a:avLst/>
          </a:prstGeom>
          <a:solidFill>
            <a:srgbClr val="1E3C7D"/>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96000" bIns="60960" numCol="1" spcCol="0" rtlCol="0" fromWordArt="0" anchor="ctr" anchorCtr="0" forceAA="0" compatLnSpc="1">
            <a:prstTxWarp prst="textNoShape">
              <a:avLst/>
            </a:prstTxWarp>
            <a:noAutofit/>
          </a:bodyPr>
          <a:lstStyle/>
          <a:p>
            <a:pPr defTabSz="914377">
              <a:spcBef>
                <a:spcPts val="1600"/>
              </a:spcBef>
            </a:pPr>
            <a:endParaRPr lang="en-US" sz="1600">
              <a:solidFill>
                <a:prstClr val="white"/>
              </a:solidFill>
              <a:latin typeface="Arial Narrow" panose="020B0606020202030204" pitchFamily="34" charset="0"/>
            </a:endParaRPr>
          </a:p>
        </p:txBody>
      </p:sp>
      <p:sp>
        <p:nvSpPr>
          <p:cNvPr id="2" name="Rectangle 1">
            <a:extLst>
              <a:ext uri="{FF2B5EF4-FFF2-40B4-BE49-F238E27FC236}">
                <a16:creationId xmlns:a16="http://schemas.microsoft.com/office/drawing/2014/main" id="{9FC86E57-FBD3-4C43-A7FC-39D60F40B367}"/>
              </a:ext>
            </a:extLst>
          </p:cNvPr>
          <p:cNvSpPr/>
          <p:nvPr/>
        </p:nvSpPr>
        <p:spPr>
          <a:xfrm>
            <a:off x="4238590" y="1381872"/>
            <a:ext cx="7900737" cy="78996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96000" bIns="60960" numCol="1" spcCol="0" rtlCol="0" fromWordArt="0" anchor="ctr" anchorCtr="0" forceAA="0" compatLnSpc="1">
            <a:prstTxWarp prst="textNoShape">
              <a:avLst/>
            </a:prstTxWarp>
            <a:noAutofit/>
          </a:bodyPr>
          <a:lstStyle/>
          <a:p>
            <a:pPr defTabSz="914377">
              <a:spcBef>
                <a:spcPts val="1600"/>
              </a:spcBef>
            </a:pPr>
            <a:r>
              <a:rPr lang="fr-FR" dirty="0">
                <a:solidFill>
                  <a:prstClr val="white"/>
                </a:solidFill>
                <a:latin typeface="Arial Narrow" panose="020B0606020202030204" pitchFamily="34" charset="0"/>
              </a:rPr>
              <a:t>Plus de 75 algorithmes de détection de brouillage et d'usurpation sur GPS L1 et L2</a:t>
            </a:r>
          </a:p>
          <a:p>
            <a:pPr defTabSz="914377">
              <a:spcBef>
                <a:spcPts val="1600"/>
              </a:spcBef>
            </a:pPr>
            <a:r>
              <a:rPr lang="fr-FR" dirty="0">
                <a:solidFill>
                  <a:prstClr val="white"/>
                </a:solidFill>
                <a:latin typeface="Arial Narrow" panose="020B0606020202030204" pitchFamily="34" charset="0"/>
              </a:rPr>
              <a:t>Amélioration continue des nouveaux signaux (Galileo) et capacités (Direction Finder, Identification)</a:t>
            </a:r>
            <a:endParaRPr lang="en-US" dirty="0">
              <a:solidFill>
                <a:prstClr val="white"/>
              </a:solidFill>
              <a:latin typeface="Arial Narrow" panose="020B0606020202030204" pitchFamily="34" charset="0"/>
            </a:endParaRPr>
          </a:p>
        </p:txBody>
      </p:sp>
      <p:pic>
        <p:nvPicPr>
          <p:cNvPr id="8" name="Picture 7" descr="A picture containing object&#10;&#10;Description generated with high confidence">
            <a:extLst>
              <a:ext uri="{FF2B5EF4-FFF2-40B4-BE49-F238E27FC236}">
                <a16:creationId xmlns:a16="http://schemas.microsoft.com/office/drawing/2014/main" id="{5DEE86A9-0BCA-4A71-8161-5BD960322D1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88720" y="3525836"/>
            <a:ext cx="10854214" cy="2991306"/>
          </a:xfrm>
          <a:prstGeom prst="rect">
            <a:avLst/>
          </a:prstGeom>
        </p:spPr>
      </p:pic>
      <p:sp>
        <p:nvSpPr>
          <p:cNvPr id="9" name="TextBox 8">
            <a:extLst>
              <a:ext uri="{FF2B5EF4-FFF2-40B4-BE49-F238E27FC236}">
                <a16:creationId xmlns:a16="http://schemas.microsoft.com/office/drawing/2014/main" id="{D924151E-0E80-4BA3-ADEB-6AF83D192787}"/>
              </a:ext>
            </a:extLst>
          </p:cNvPr>
          <p:cNvSpPr txBox="1"/>
          <p:nvPr/>
        </p:nvSpPr>
        <p:spPr>
          <a:xfrm>
            <a:off x="251928" y="2811674"/>
            <a:ext cx="3451392" cy="1631216"/>
          </a:xfrm>
          <a:prstGeom prst="rect">
            <a:avLst/>
          </a:prstGeom>
          <a:noFill/>
        </p:spPr>
        <p:txBody>
          <a:bodyPr wrap="square" rtlCol="0">
            <a:spAutoFit/>
          </a:bodyPr>
          <a:lstStyle/>
          <a:p>
            <a:pPr algn="ctr"/>
            <a:r>
              <a:rPr lang="fr-FR" sz="2000" b="1" cap="all" dirty="0">
                <a:solidFill>
                  <a:srgbClr val="1E3C7D"/>
                </a:solidFill>
              </a:rPr>
              <a:t>Matériel optimisé pour la mission (antenne intelligente, récepteur, oscillateur…)</a:t>
            </a:r>
            <a:endParaRPr lang="en-US" sz="2000" b="1" cap="all" dirty="0">
              <a:solidFill>
                <a:srgbClr val="1E3C7D"/>
              </a:solidFill>
            </a:endParaRPr>
          </a:p>
        </p:txBody>
      </p:sp>
      <p:sp>
        <p:nvSpPr>
          <p:cNvPr id="12" name="TextBox 11">
            <a:extLst>
              <a:ext uri="{FF2B5EF4-FFF2-40B4-BE49-F238E27FC236}">
                <a16:creationId xmlns:a16="http://schemas.microsoft.com/office/drawing/2014/main" id="{AB8A3CFA-7CB4-491E-91CA-80CB01F5A75A}"/>
              </a:ext>
            </a:extLst>
          </p:cNvPr>
          <p:cNvSpPr txBox="1"/>
          <p:nvPr/>
        </p:nvSpPr>
        <p:spPr>
          <a:xfrm>
            <a:off x="3989078" y="2811674"/>
            <a:ext cx="2896193" cy="1323439"/>
          </a:xfrm>
          <a:prstGeom prst="rect">
            <a:avLst/>
          </a:prstGeom>
          <a:noFill/>
        </p:spPr>
        <p:txBody>
          <a:bodyPr wrap="square" rtlCol="0">
            <a:spAutoFit/>
          </a:bodyPr>
          <a:lstStyle/>
          <a:p>
            <a:pPr algn="ctr"/>
            <a:r>
              <a:rPr lang="en-US" sz="2000" b="1" cap="all" dirty="0" err="1">
                <a:solidFill>
                  <a:srgbClr val="1E3C7D"/>
                </a:solidFill>
              </a:rPr>
              <a:t>Algorithmes</a:t>
            </a:r>
            <a:r>
              <a:rPr lang="en-US" sz="2000" b="1" cap="all" dirty="0">
                <a:solidFill>
                  <a:srgbClr val="1E3C7D"/>
                </a:solidFill>
              </a:rPr>
              <a:t> IDM </a:t>
            </a:r>
            <a:r>
              <a:rPr lang="en-US" sz="2000" b="1" cap="all" dirty="0" err="1">
                <a:solidFill>
                  <a:srgbClr val="1E3C7D"/>
                </a:solidFill>
              </a:rPr>
              <a:t>optimisé</a:t>
            </a:r>
            <a:r>
              <a:rPr lang="en-US" sz="2000" b="1" cap="all" dirty="0">
                <a:solidFill>
                  <a:srgbClr val="1E3C7D"/>
                </a:solidFill>
              </a:rPr>
              <a:t> pour constellation GPS et GALILEO*</a:t>
            </a:r>
          </a:p>
        </p:txBody>
      </p:sp>
      <p:sp>
        <p:nvSpPr>
          <p:cNvPr id="13" name="TextBox 12">
            <a:extLst>
              <a:ext uri="{FF2B5EF4-FFF2-40B4-BE49-F238E27FC236}">
                <a16:creationId xmlns:a16="http://schemas.microsoft.com/office/drawing/2014/main" id="{F2355363-529E-4EEF-8E8E-4A4A228B44E0}"/>
              </a:ext>
            </a:extLst>
          </p:cNvPr>
          <p:cNvSpPr txBox="1"/>
          <p:nvPr/>
        </p:nvSpPr>
        <p:spPr>
          <a:xfrm>
            <a:off x="8502349" y="2811674"/>
            <a:ext cx="2649320" cy="400110"/>
          </a:xfrm>
          <a:prstGeom prst="rect">
            <a:avLst/>
          </a:prstGeom>
          <a:noFill/>
        </p:spPr>
        <p:txBody>
          <a:bodyPr wrap="square" rtlCol="0">
            <a:spAutoFit/>
          </a:bodyPr>
          <a:lstStyle/>
          <a:p>
            <a:pPr algn="ctr"/>
            <a:r>
              <a:rPr lang="en-US" sz="2000" b="1" cap="all" dirty="0">
                <a:solidFill>
                  <a:srgbClr val="1E3C7D"/>
                </a:solidFill>
              </a:rPr>
              <a:t>SYSTEME PROTEGE</a:t>
            </a:r>
          </a:p>
        </p:txBody>
      </p:sp>
      <p:sp>
        <p:nvSpPr>
          <p:cNvPr id="17" name="Rectangle 16">
            <a:extLst>
              <a:ext uri="{FF2B5EF4-FFF2-40B4-BE49-F238E27FC236}">
                <a16:creationId xmlns:a16="http://schemas.microsoft.com/office/drawing/2014/main" id="{AD5F8D88-A4E6-4D38-A03D-992340C67DEB}"/>
              </a:ext>
            </a:extLst>
          </p:cNvPr>
          <p:cNvSpPr/>
          <p:nvPr/>
        </p:nvSpPr>
        <p:spPr>
          <a:xfrm>
            <a:off x="0" y="1034672"/>
            <a:ext cx="4177664" cy="1567910"/>
          </a:xfrm>
          <a:prstGeom prst="rect">
            <a:avLst/>
          </a:prstGeom>
          <a:solidFill>
            <a:srgbClr val="155FA0"/>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96000" bIns="60960" numCol="1" spcCol="0" rtlCol="0" fromWordArt="0" anchor="ctr" anchorCtr="0" forceAA="0" compatLnSpc="1">
            <a:prstTxWarp prst="textNoShape">
              <a:avLst/>
            </a:prstTxWarp>
            <a:noAutofit/>
          </a:bodyPr>
          <a:lstStyle/>
          <a:p>
            <a:pPr defTabSz="914377">
              <a:spcBef>
                <a:spcPts val="1600"/>
              </a:spcBef>
            </a:pPr>
            <a:r>
              <a:rPr lang="en-US" sz="3200" b="1" cap="all" dirty="0" err="1">
                <a:solidFill>
                  <a:schemeClr val="bg1"/>
                </a:solidFill>
              </a:rPr>
              <a:t>Navwar</a:t>
            </a:r>
            <a:r>
              <a:rPr lang="en-US" sz="3200" b="1" cap="all" dirty="0">
                <a:solidFill>
                  <a:schemeClr val="bg1"/>
                </a:solidFill>
              </a:rPr>
              <a:t> integration IDM</a:t>
            </a:r>
          </a:p>
        </p:txBody>
      </p:sp>
      <p:sp>
        <p:nvSpPr>
          <p:cNvPr id="3" name="ZoneTexte 2">
            <a:extLst>
              <a:ext uri="{FF2B5EF4-FFF2-40B4-BE49-F238E27FC236}">
                <a16:creationId xmlns:a16="http://schemas.microsoft.com/office/drawing/2014/main" id="{D95DCBCA-C7BA-4DDB-BB40-C0B35A8B1D00}"/>
              </a:ext>
            </a:extLst>
          </p:cNvPr>
          <p:cNvSpPr txBox="1"/>
          <p:nvPr/>
        </p:nvSpPr>
        <p:spPr>
          <a:xfrm>
            <a:off x="823742" y="6037277"/>
            <a:ext cx="1824538" cy="253916"/>
          </a:xfrm>
          <a:prstGeom prst="rect">
            <a:avLst/>
          </a:prstGeom>
          <a:noFill/>
        </p:spPr>
        <p:txBody>
          <a:bodyPr wrap="none" rtlCol="0">
            <a:spAutoFit/>
          </a:bodyPr>
          <a:lstStyle/>
          <a:p>
            <a:r>
              <a:rPr lang="fr-FR" sz="1050" dirty="0">
                <a:solidFill>
                  <a:schemeClr val="accent2"/>
                </a:solidFill>
              </a:rPr>
              <a:t>* Développement en cours</a:t>
            </a:r>
          </a:p>
        </p:txBody>
      </p:sp>
      <p:sp>
        <p:nvSpPr>
          <p:cNvPr id="4" name="Titre 3"/>
          <p:cNvSpPr>
            <a:spLocks noGrp="1"/>
          </p:cNvSpPr>
          <p:nvPr>
            <p:ph type="title"/>
          </p:nvPr>
        </p:nvSpPr>
        <p:spPr/>
        <p:txBody>
          <a:bodyPr/>
          <a:lstStyle/>
          <a:p>
            <a:r>
              <a:rPr lang="fr-FR" dirty="0"/>
              <a:t>NAVWAR – ALGORITHMES IDM</a:t>
            </a:r>
          </a:p>
        </p:txBody>
      </p:sp>
      <p:sp>
        <p:nvSpPr>
          <p:cNvPr id="11" name="Ellipse 10"/>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2618798110"/>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2D9117D-15DA-6205-4F45-2481432561E8}"/>
              </a:ext>
            </a:extLst>
          </p:cNvPr>
          <p:cNvSpPr>
            <a:spLocks noGrp="1"/>
          </p:cNvSpPr>
          <p:nvPr>
            <p:ph type="title"/>
          </p:nvPr>
        </p:nvSpPr>
        <p:spPr>
          <a:xfrm>
            <a:off x="236185" y="142240"/>
            <a:ext cx="11186583" cy="771186"/>
          </a:xfrm>
        </p:spPr>
        <p:txBody>
          <a:bodyPr/>
          <a:lstStyle/>
          <a:p>
            <a:r>
              <a:rPr lang="fr-FR" dirty="0"/>
              <a:t>NAZDAC – FORCES  SPÉCIALES</a:t>
            </a:r>
          </a:p>
        </p:txBody>
      </p:sp>
      <p:sp>
        <p:nvSpPr>
          <p:cNvPr id="4" name="Espace réservé de la date 3">
            <a:extLst>
              <a:ext uri="{FF2B5EF4-FFF2-40B4-BE49-F238E27FC236}">
                <a16:creationId xmlns:a16="http://schemas.microsoft.com/office/drawing/2014/main" id="{122896F8-E3D4-91A6-19AE-A944D1C1F469}"/>
              </a:ext>
            </a:extLst>
          </p:cNvPr>
          <p:cNvSpPr>
            <a:spLocks noGrp="1"/>
          </p:cNvSpPr>
          <p:nvPr>
            <p:ph type="dt" sz="half" idx="4294967295"/>
          </p:nvPr>
        </p:nvSpPr>
        <p:spPr/>
        <p:txBody>
          <a:bodyPr/>
          <a:lstStyle/>
          <a:p>
            <a:r>
              <a:rPr lang="en-US" noProof="0" dirty="0"/>
              <a:t> </a:t>
            </a:r>
          </a:p>
        </p:txBody>
      </p:sp>
      <p:pic>
        <p:nvPicPr>
          <p:cNvPr id="3075" name="Image 16">
            <a:extLst>
              <a:ext uri="{FF2B5EF4-FFF2-40B4-BE49-F238E27FC236}">
                <a16:creationId xmlns:a16="http://schemas.microsoft.com/office/drawing/2014/main" id="{896E7E7C-332C-7389-DF37-DD1CD8950A14}"/>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892012" y="4164124"/>
            <a:ext cx="2584830" cy="212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5">
            <a:hlinkClick r:id="rId4"/>
            <a:extLst>
              <a:ext uri="{FF2B5EF4-FFF2-40B4-BE49-F238E27FC236}">
                <a16:creationId xmlns:a16="http://schemas.microsoft.com/office/drawing/2014/main" id="{C0CBA511-3953-CE88-0534-47C3B5399C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7" name="Image 6">
            <a:extLst>
              <a:ext uri="{FF2B5EF4-FFF2-40B4-BE49-F238E27FC236}">
                <a16:creationId xmlns:a16="http://schemas.microsoft.com/office/drawing/2014/main" id="{61A1C39B-0CE8-7B1A-52DE-61548C01082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51274" y="4223620"/>
            <a:ext cx="2983399" cy="1989909"/>
          </a:xfrm>
          <a:prstGeom prst="rect">
            <a:avLst/>
          </a:prstGeom>
        </p:spPr>
      </p:pic>
      <p:pic>
        <p:nvPicPr>
          <p:cNvPr id="9" name="Image 8">
            <a:extLst>
              <a:ext uri="{FF2B5EF4-FFF2-40B4-BE49-F238E27FC236}">
                <a16:creationId xmlns:a16="http://schemas.microsoft.com/office/drawing/2014/main" id="{1FE629B8-10E6-101C-401F-F6E25D61653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74422" y="860265"/>
            <a:ext cx="5733846" cy="3225288"/>
          </a:xfrm>
          <a:prstGeom prst="rect">
            <a:avLst/>
          </a:prstGeom>
          <a:ln>
            <a:noFill/>
          </a:ln>
          <a:effectLst>
            <a:outerShdw blurRad="292100" dist="139700" dir="2700000" algn="tl" rotWithShape="0">
              <a:srgbClr val="333333">
                <a:alpha val="65000"/>
              </a:srgbClr>
            </a:outerShdw>
          </a:effectLst>
        </p:spPr>
      </p:pic>
      <p:pic>
        <p:nvPicPr>
          <p:cNvPr id="11" name="Image 10">
            <a:extLst>
              <a:ext uri="{FF2B5EF4-FFF2-40B4-BE49-F238E27FC236}">
                <a16:creationId xmlns:a16="http://schemas.microsoft.com/office/drawing/2014/main" id="{92EA184E-719F-AC30-5F43-C405159C956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556921" y="4378440"/>
            <a:ext cx="3635079" cy="1835089"/>
          </a:xfrm>
          <a:prstGeom prst="rect">
            <a:avLst/>
          </a:prstGeom>
        </p:spPr>
      </p:pic>
      <p:pic>
        <p:nvPicPr>
          <p:cNvPr id="5" name="Image 4">
            <a:extLst>
              <a:ext uri="{FF2B5EF4-FFF2-40B4-BE49-F238E27FC236}">
                <a16:creationId xmlns:a16="http://schemas.microsoft.com/office/drawing/2014/main" id="{10EC354E-E112-4F76-DA33-1A7D877BD03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324534" y="1332599"/>
            <a:ext cx="2923866" cy="2304656"/>
          </a:xfrm>
          <a:prstGeom prst="rect">
            <a:avLst/>
          </a:prstGeom>
        </p:spPr>
      </p:pic>
      <p:pic>
        <p:nvPicPr>
          <p:cNvPr id="2" name="Image 1">
            <a:extLst>
              <a:ext uri="{FF2B5EF4-FFF2-40B4-BE49-F238E27FC236}">
                <a16:creationId xmlns:a16="http://schemas.microsoft.com/office/drawing/2014/main" id="{0E9ADEE8-E14F-C246-7608-452F091C903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b="-10611"/>
          <a:stretch/>
        </p:blipFill>
        <p:spPr>
          <a:xfrm>
            <a:off x="1063552" y="2538775"/>
            <a:ext cx="2241751" cy="1681313"/>
          </a:xfrm>
          <a:prstGeom prst="rect">
            <a:avLst/>
          </a:prstGeom>
        </p:spPr>
      </p:pic>
      <p:pic>
        <p:nvPicPr>
          <p:cNvPr id="12" name="Image 11">
            <a:extLst>
              <a:ext uri="{FF2B5EF4-FFF2-40B4-BE49-F238E27FC236}">
                <a16:creationId xmlns:a16="http://schemas.microsoft.com/office/drawing/2014/main" id="{A0FB6E11-564D-58C3-9087-0E25F1A95B5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82845" y="1153891"/>
            <a:ext cx="2079355" cy="1384884"/>
          </a:xfrm>
          <a:prstGeom prst="rect">
            <a:avLst/>
          </a:prstGeom>
        </p:spPr>
      </p:pic>
      <p:sp>
        <p:nvSpPr>
          <p:cNvPr id="13" name="Ellipse 12"/>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2918319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u contenu 1"/>
          <p:cNvSpPr>
            <a:spLocks noGrp="1"/>
          </p:cNvSpPr>
          <p:nvPr>
            <p:ph idx="4294967295"/>
          </p:nvPr>
        </p:nvSpPr>
        <p:spPr/>
        <p:txBody>
          <a:bodyPr/>
          <a:lstStyle/>
          <a:p>
            <a:pPr marL="0" indent="0">
              <a:buNone/>
            </a:pPr>
            <a:r>
              <a:rPr lang="fr-FR" dirty="0"/>
              <a:t> </a:t>
            </a:r>
          </a:p>
        </p:txBody>
      </p:sp>
      <p:sp>
        <p:nvSpPr>
          <p:cNvPr id="3" name="Titre 2"/>
          <p:cNvSpPr>
            <a:spLocks noGrp="1"/>
          </p:cNvSpPr>
          <p:nvPr>
            <p:ph type="title"/>
          </p:nvPr>
        </p:nvSpPr>
        <p:spPr/>
        <p:txBody>
          <a:bodyPr>
            <a:normAutofit fontScale="90000"/>
          </a:bodyPr>
          <a:lstStyle/>
          <a:p>
            <a:r>
              <a:rPr lang="fr-FR" cap="all" dirty="0"/>
              <a:t>PNT démonstration de Résilience en FINLAND &amp; NORWAY</a:t>
            </a:r>
          </a:p>
        </p:txBody>
      </p:sp>
      <p:pic>
        <p:nvPicPr>
          <p:cNvPr id="5" name="Image 4">
            <a:extLst>
              <a:ext uri="{FF2B5EF4-FFF2-40B4-BE49-F238E27FC236}">
                <a16:creationId xmlns:a16="http://schemas.microsoft.com/office/drawing/2014/main" id="{2E61033C-DF70-4399-A689-1A653DB401D7}"/>
              </a:ext>
            </a:extLst>
          </p:cNvPr>
          <p:cNvPicPr>
            <a:picLocks noChangeAspect="1"/>
          </p:cNvPicPr>
          <p:nvPr/>
        </p:nvPicPr>
        <p:blipFill>
          <a:blip r:embed="rId2"/>
          <a:stretch>
            <a:fillRect/>
          </a:stretch>
        </p:blipFill>
        <p:spPr>
          <a:xfrm>
            <a:off x="6698322" y="850006"/>
            <a:ext cx="5134596" cy="4798954"/>
          </a:xfrm>
          <a:prstGeom prst="rect">
            <a:avLst/>
          </a:prstGeom>
        </p:spPr>
      </p:pic>
      <p:pic>
        <p:nvPicPr>
          <p:cNvPr id="7" name="Image 6">
            <a:extLst>
              <a:ext uri="{FF2B5EF4-FFF2-40B4-BE49-F238E27FC236}">
                <a16:creationId xmlns:a16="http://schemas.microsoft.com/office/drawing/2014/main" id="{DA4944AC-AB33-38DD-D074-5F40F91307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012" y="1221969"/>
            <a:ext cx="6188925" cy="3466097"/>
          </a:xfrm>
          <a:prstGeom prst="rect">
            <a:avLst/>
          </a:prstGeom>
        </p:spPr>
      </p:pic>
      <p:sp>
        <p:nvSpPr>
          <p:cNvPr id="8" name="ZoneTexte 7">
            <a:extLst>
              <a:ext uri="{FF2B5EF4-FFF2-40B4-BE49-F238E27FC236}">
                <a16:creationId xmlns:a16="http://schemas.microsoft.com/office/drawing/2014/main" id="{B5251E98-23DB-E88E-675B-340B8BE1A33E}"/>
              </a:ext>
            </a:extLst>
          </p:cNvPr>
          <p:cNvSpPr txBox="1"/>
          <p:nvPr/>
        </p:nvSpPr>
        <p:spPr>
          <a:xfrm>
            <a:off x="1005840" y="4950075"/>
            <a:ext cx="4346126" cy="1015663"/>
          </a:xfrm>
          <a:prstGeom prst="rect">
            <a:avLst/>
          </a:prstGeom>
          <a:noFill/>
        </p:spPr>
        <p:txBody>
          <a:bodyPr wrap="none" rtlCol="0">
            <a:spAutoFit/>
          </a:bodyPr>
          <a:lstStyle/>
          <a:p>
            <a:r>
              <a:rPr lang="fr-FR" sz="2000" b="1" cap="all" dirty="0">
                <a:solidFill>
                  <a:srgbClr val="1E3C7D"/>
                </a:solidFill>
              </a:rPr>
              <a:t>NAVWAR DEFENSIF</a:t>
            </a:r>
          </a:p>
          <a:p>
            <a:r>
              <a:rPr lang="fr-FR" sz="2000" b="1" cap="all" dirty="0">
                <a:solidFill>
                  <a:srgbClr val="1E3C7D"/>
                </a:solidFill>
              </a:rPr>
              <a:t>ESSAIS de vulnérabilité</a:t>
            </a:r>
          </a:p>
          <a:p>
            <a:r>
              <a:rPr lang="fr-FR" sz="2000" b="1" cap="all" dirty="0">
                <a:solidFill>
                  <a:srgbClr val="1E3C7D"/>
                </a:solidFill>
              </a:rPr>
              <a:t>Entraînement et exercice Live</a:t>
            </a:r>
          </a:p>
        </p:txBody>
      </p:sp>
      <p:sp>
        <p:nvSpPr>
          <p:cNvPr id="9" name="Ellipse 8"/>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2401704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294641" y="245736"/>
            <a:ext cx="11186583" cy="616016"/>
          </a:xfrm>
        </p:spPr>
        <p:txBody>
          <a:bodyPr>
            <a:normAutofit/>
          </a:bodyPr>
          <a:lstStyle/>
          <a:p>
            <a:pPr>
              <a:defRPr/>
            </a:pPr>
            <a:r>
              <a:rPr lang="fr-FR" cap="all" dirty="0" err="1">
                <a:solidFill>
                  <a:srgbClr val="112753"/>
                </a:solidFill>
                <a:latin typeface="Segoe UI Black"/>
              </a:rPr>
              <a:t>Resilent</a:t>
            </a:r>
            <a:r>
              <a:rPr lang="fr-FR" cap="all" dirty="0">
                <a:solidFill>
                  <a:srgbClr val="112753"/>
                </a:solidFill>
                <a:latin typeface="Segoe UI Black"/>
              </a:rPr>
              <a:t> PNT ou </a:t>
            </a:r>
            <a:r>
              <a:rPr lang="fr-FR" cap="all" dirty="0" err="1">
                <a:solidFill>
                  <a:srgbClr val="112753"/>
                </a:solidFill>
                <a:latin typeface="Segoe UI Black"/>
              </a:rPr>
              <a:t>Assured</a:t>
            </a:r>
            <a:r>
              <a:rPr lang="fr-FR" cap="all" dirty="0">
                <a:solidFill>
                  <a:srgbClr val="112753"/>
                </a:solidFill>
                <a:latin typeface="Segoe UI Black"/>
              </a:rPr>
              <a:t> PNT</a:t>
            </a:r>
            <a:endParaRPr lang="en-GB" cap="all" dirty="0">
              <a:solidFill>
                <a:srgbClr val="112753"/>
              </a:solidFill>
              <a:latin typeface="Segoe UI Black"/>
            </a:endParaRPr>
          </a:p>
        </p:txBody>
      </p:sp>
      <p:sp>
        <p:nvSpPr>
          <p:cNvPr id="9" name="Rectangle 3"/>
          <p:cNvSpPr txBox="1">
            <a:spLocks noChangeArrowheads="1"/>
          </p:cNvSpPr>
          <p:nvPr/>
        </p:nvSpPr>
        <p:spPr bwMode="gray">
          <a:xfrm>
            <a:off x="294641" y="1325879"/>
            <a:ext cx="11551919" cy="4839971"/>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800"/>
              </a:spcBef>
              <a:spcAft>
                <a:spcPts val="600"/>
              </a:spcAft>
              <a:buFont typeface="Arial" pitchFamily="34" charset="0"/>
              <a:buNone/>
              <a:defRPr sz="1450" b="1" kern="1200">
                <a:solidFill>
                  <a:schemeClr val="accent1"/>
                </a:solidFill>
                <a:latin typeface="+mn-lt"/>
                <a:ea typeface="+mn-ea"/>
                <a:cs typeface="+mn-cs"/>
              </a:defRPr>
            </a:lvl1pPr>
            <a:lvl2pPr marL="0" indent="0" algn="l" defTabSz="914400" rtl="0" eaLnBrk="1" latinLnBrk="0" hangingPunct="1">
              <a:lnSpc>
                <a:spcPct val="100000"/>
              </a:lnSpc>
              <a:spcBef>
                <a:spcPts val="600"/>
              </a:spcBef>
              <a:spcAft>
                <a:spcPts val="600"/>
              </a:spcAft>
              <a:buClr>
                <a:schemeClr val="accent3"/>
              </a:buClr>
              <a:buFont typeface="Wingdings 2" panose="05020102010507070707" pitchFamily="18" charset="2"/>
              <a:buNone/>
              <a:defRPr sz="1100" kern="1200">
                <a:solidFill>
                  <a:schemeClr val="accent2"/>
                </a:solidFill>
                <a:latin typeface="+mn-lt"/>
                <a:ea typeface="+mn-ea"/>
                <a:cs typeface="+mn-cs"/>
              </a:defRPr>
            </a:lvl2pPr>
            <a:lvl3pPr marL="144000" indent="-144000" algn="l" defTabSz="914400" rtl="0" eaLnBrk="1" latinLnBrk="0" hangingPunct="1">
              <a:lnSpc>
                <a:spcPct val="100000"/>
              </a:lnSpc>
              <a:spcBef>
                <a:spcPts val="600"/>
              </a:spcBef>
              <a:spcAft>
                <a:spcPts val="600"/>
              </a:spcAft>
              <a:buClr>
                <a:schemeClr val="accent3"/>
              </a:buClr>
              <a:buSzPct val="100000"/>
              <a:buFont typeface="Wingdings 2" panose="05020102010507070707" pitchFamily="18" charset="2"/>
              <a:buChar char="¿"/>
              <a:defRPr sz="1100" kern="1200">
                <a:solidFill>
                  <a:schemeClr val="accent2"/>
                </a:solidFill>
                <a:latin typeface="+mn-lt"/>
                <a:ea typeface="+mn-ea"/>
                <a:cs typeface="+mn-cs"/>
              </a:defRPr>
            </a:lvl3pPr>
            <a:lvl4pPr marL="360000" indent="-144000" algn="l" defTabSz="914400" rtl="0" eaLnBrk="1" latinLnBrk="0" hangingPunct="1">
              <a:lnSpc>
                <a:spcPct val="120000"/>
              </a:lnSpc>
              <a:spcBef>
                <a:spcPts val="0"/>
              </a:spcBef>
              <a:buClr>
                <a:schemeClr val="accent3"/>
              </a:buClr>
              <a:buSzPct val="100000"/>
              <a:buFont typeface="Arial Black" panose="020B0A04020102020204" pitchFamily="34" charset="0"/>
              <a:buChar char="&gt;"/>
              <a:defRPr sz="1100" kern="1200">
                <a:solidFill>
                  <a:schemeClr val="accent2"/>
                </a:solidFill>
                <a:latin typeface="+mn-lt"/>
                <a:ea typeface="+mn-ea"/>
                <a:cs typeface="+mn-cs"/>
              </a:defRPr>
            </a:lvl4pPr>
            <a:lvl5pPr marL="612000" indent="-144000" algn="l" defTabSz="914400" rtl="0" eaLnBrk="1" latinLnBrk="0" hangingPunct="1">
              <a:lnSpc>
                <a:spcPct val="120000"/>
              </a:lnSpc>
              <a:spcBef>
                <a:spcPts val="0"/>
              </a:spcBef>
              <a:buClr>
                <a:schemeClr val="accent3"/>
              </a:buClr>
              <a:buSzPct val="100000"/>
              <a:buFont typeface="Wingdings" panose="05000000000000000000" pitchFamily="2" charset="2"/>
              <a:buChar char="w"/>
              <a:defRPr sz="11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792">
              <a:lnSpc>
                <a:spcPct val="90000"/>
              </a:lnSpc>
              <a:spcBef>
                <a:spcPts val="600"/>
              </a:spcBef>
              <a:spcAft>
                <a:spcPts val="1200"/>
              </a:spcAft>
              <a:buClr>
                <a:schemeClr val="accent1"/>
              </a:buClr>
            </a:pPr>
            <a:r>
              <a:rPr lang="fr-FR" sz="3200" dirty="0">
                <a:solidFill>
                  <a:srgbClr val="112753"/>
                </a:solidFill>
                <a:cs typeface="Arial" pitchFamily="34" charset="0"/>
              </a:rPr>
              <a:t>Détecter et alerter</a:t>
            </a:r>
          </a:p>
          <a:p>
            <a:pPr marL="355629" lvl="1" indent="-171399" defTabSz="914792" fontAlgn="base">
              <a:lnSpc>
                <a:spcPct val="110000"/>
              </a:lnSpc>
              <a:spcAft>
                <a:spcPts val="1200"/>
              </a:spcAft>
              <a:buClr>
                <a:schemeClr val="accent1"/>
              </a:buClr>
              <a:buSzPct val="100000"/>
              <a:buFont typeface="Wingdings" pitchFamily="2" charset="2"/>
              <a:buChar char="§"/>
              <a:defRPr/>
            </a:pPr>
            <a:r>
              <a:rPr lang="fr-FR" sz="1800" dirty="0">
                <a:solidFill>
                  <a:schemeClr val="tx2"/>
                </a:solidFill>
                <a:cs typeface="Arial" pitchFamily="34" charset="0"/>
              </a:rPr>
              <a:t>Détection et se protéger des interférences </a:t>
            </a:r>
            <a:r>
              <a:rPr lang="fr-FR" sz="2000" b="1" dirty="0">
                <a:solidFill>
                  <a:schemeClr val="accent1"/>
                </a:solidFill>
                <a:cs typeface="Arial" pitchFamily="34" charset="0"/>
              </a:rPr>
              <a:t>(IDM) </a:t>
            </a:r>
            <a:r>
              <a:rPr lang="fr-FR" sz="1800" dirty="0">
                <a:solidFill>
                  <a:schemeClr val="tx2"/>
                </a:solidFill>
                <a:cs typeface="Arial" pitchFamily="34" charset="0"/>
              </a:rPr>
              <a:t>sur les signaux GNSS tels que le </a:t>
            </a:r>
            <a:r>
              <a:rPr lang="fr-FR" sz="2000" b="1" dirty="0" err="1">
                <a:solidFill>
                  <a:schemeClr val="accent1"/>
                </a:solidFill>
                <a:cs typeface="Arial" pitchFamily="34" charset="0"/>
              </a:rPr>
              <a:t>Jamming</a:t>
            </a:r>
            <a:r>
              <a:rPr lang="fr-FR" sz="2000" b="1" dirty="0">
                <a:solidFill>
                  <a:schemeClr val="accent1"/>
                </a:solidFill>
                <a:cs typeface="Arial" pitchFamily="34" charset="0"/>
              </a:rPr>
              <a:t>, Spoofing et </a:t>
            </a:r>
            <a:r>
              <a:rPr lang="fr-FR" sz="2000" b="1" dirty="0" err="1">
                <a:solidFill>
                  <a:schemeClr val="accent1"/>
                </a:solidFill>
                <a:cs typeface="Arial" pitchFamily="34" charset="0"/>
              </a:rPr>
              <a:t>Meaconing</a:t>
            </a:r>
            <a:r>
              <a:rPr lang="fr-FR" sz="1800" dirty="0">
                <a:solidFill>
                  <a:schemeClr val="tx2"/>
                </a:solidFill>
                <a:cs typeface="Arial" pitchFamily="34" charset="0"/>
              </a:rPr>
              <a:t> du GNSS afin d’empêcher la navigation inertielle et la fonction temps d’utiliser des </a:t>
            </a:r>
            <a:r>
              <a:rPr lang="fr-FR" sz="2000" b="1" dirty="0">
                <a:solidFill>
                  <a:schemeClr val="accent1"/>
                </a:solidFill>
                <a:cs typeface="Arial" pitchFamily="34" charset="0"/>
              </a:rPr>
              <a:t>données de position et de synchronisation corrompues lors des phases d’alignement ou d’hybridation.</a:t>
            </a:r>
            <a:r>
              <a:rPr lang="fr-FR" sz="1800" dirty="0">
                <a:solidFill>
                  <a:schemeClr val="tx2"/>
                </a:solidFill>
                <a:cs typeface="Arial" pitchFamily="34" charset="0"/>
              </a:rPr>
              <a:t>
Cette détection est basée sur des algorithmes développés pour empêcher les fonctions de navigation et de synchronisation d’utiliser des signaux GNSS corrompus ou inexacts lors de l’initialisation ou du fonctionnement.
Cette capacité tire parti des performances de la </a:t>
            </a:r>
            <a:r>
              <a:rPr lang="fr-FR" sz="2000" b="1" dirty="0">
                <a:solidFill>
                  <a:schemeClr val="accent1"/>
                </a:solidFill>
                <a:cs typeface="Arial" pitchFamily="34" charset="0"/>
              </a:rPr>
              <a:t>mini-horloge atomique au plus près </a:t>
            </a:r>
            <a:r>
              <a:rPr lang="fr-FR" sz="1800" dirty="0">
                <a:solidFill>
                  <a:schemeClr val="tx2"/>
                </a:solidFill>
                <a:cs typeface="Arial" pitchFamily="34" charset="0"/>
              </a:rPr>
              <a:t>de la fonction de navigation GNSS/NAV proposée pour détecter les attaques de relecture / </a:t>
            </a:r>
            <a:r>
              <a:rPr lang="fr-FR" sz="1800" dirty="0" err="1">
                <a:solidFill>
                  <a:schemeClr val="tx2"/>
                </a:solidFill>
                <a:cs typeface="Arial" pitchFamily="34" charset="0"/>
              </a:rPr>
              <a:t>meaconing</a:t>
            </a:r>
            <a:r>
              <a:rPr lang="fr-FR" sz="1800" dirty="0">
                <a:solidFill>
                  <a:schemeClr val="tx2"/>
                </a:solidFill>
                <a:cs typeface="Arial" pitchFamily="34" charset="0"/>
              </a:rPr>
              <a:t> en </a:t>
            </a:r>
            <a:r>
              <a:rPr lang="fr-FR" sz="2000" b="1" dirty="0">
                <a:solidFill>
                  <a:schemeClr val="accent1"/>
                </a:solidFill>
                <a:cs typeface="Arial" pitchFamily="34" charset="0"/>
              </a:rPr>
              <a:t>détectant les sauts ou variation de timing</a:t>
            </a:r>
          </a:p>
        </p:txBody>
      </p:sp>
      <p:sp>
        <p:nvSpPr>
          <p:cNvPr id="4" name="Ellipse 3"/>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38699067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294641" y="245736"/>
            <a:ext cx="11186583" cy="616016"/>
          </a:xfrm>
        </p:spPr>
        <p:txBody>
          <a:bodyPr>
            <a:normAutofit/>
          </a:bodyPr>
          <a:lstStyle/>
          <a:p>
            <a:pPr>
              <a:defRPr/>
            </a:pPr>
            <a:r>
              <a:rPr lang="fr-FR" cap="all" dirty="0" err="1">
                <a:solidFill>
                  <a:srgbClr val="112753"/>
                </a:solidFill>
                <a:latin typeface="Segoe UI Black"/>
              </a:rPr>
              <a:t>Resilent</a:t>
            </a:r>
            <a:r>
              <a:rPr lang="fr-FR" cap="all" dirty="0">
                <a:solidFill>
                  <a:srgbClr val="112753"/>
                </a:solidFill>
                <a:latin typeface="Segoe UI Black"/>
              </a:rPr>
              <a:t> PNT ou </a:t>
            </a:r>
            <a:r>
              <a:rPr lang="fr-FR" cap="all" dirty="0" err="1">
                <a:solidFill>
                  <a:srgbClr val="112753"/>
                </a:solidFill>
                <a:latin typeface="Segoe UI Black"/>
              </a:rPr>
              <a:t>Assured</a:t>
            </a:r>
            <a:r>
              <a:rPr lang="fr-FR" cap="all" dirty="0">
                <a:solidFill>
                  <a:srgbClr val="112753"/>
                </a:solidFill>
                <a:latin typeface="Segoe UI Black"/>
              </a:rPr>
              <a:t> PNT</a:t>
            </a:r>
            <a:endParaRPr lang="en-GB" cap="all" dirty="0">
              <a:solidFill>
                <a:srgbClr val="112753"/>
              </a:solidFill>
              <a:latin typeface="Segoe UI Black"/>
            </a:endParaRPr>
          </a:p>
        </p:txBody>
      </p:sp>
      <p:sp>
        <p:nvSpPr>
          <p:cNvPr id="9" name="Rectangle 3"/>
          <p:cNvSpPr txBox="1">
            <a:spLocks noChangeArrowheads="1"/>
          </p:cNvSpPr>
          <p:nvPr/>
        </p:nvSpPr>
        <p:spPr bwMode="gray">
          <a:xfrm>
            <a:off x="294641" y="1325879"/>
            <a:ext cx="11551919" cy="4839971"/>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800"/>
              </a:spcBef>
              <a:spcAft>
                <a:spcPts val="600"/>
              </a:spcAft>
              <a:buFont typeface="Arial" pitchFamily="34" charset="0"/>
              <a:buNone/>
              <a:defRPr sz="1450" b="1" kern="1200">
                <a:solidFill>
                  <a:schemeClr val="accent1"/>
                </a:solidFill>
                <a:latin typeface="+mn-lt"/>
                <a:ea typeface="+mn-ea"/>
                <a:cs typeface="+mn-cs"/>
              </a:defRPr>
            </a:lvl1pPr>
            <a:lvl2pPr marL="0" indent="0" algn="l" defTabSz="914400" rtl="0" eaLnBrk="1" latinLnBrk="0" hangingPunct="1">
              <a:lnSpc>
                <a:spcPct val="100000"/>
              </a:lnSpc>
              <a:spcBef>
                <a:spcPts val="600"/>
              </a:spcBef>
              <a:spcAft>
                <a:spcPts val="600"/>
              </a:spcAft>
              <a:buClr>
                <a:schemeClr val="accent3"/>
              </a:buClr>
              <a:buFont typeface="Wingdings 2" panose="05020102010507070707" pitchFamily="18" charset="2"/>
              <a:buNone/>
              <a:defRPr sz="1100" kern="1200">
                <a:solidFill>
                  <a:schemeClr val="accent2"/>
                </a:solidFill>
                <a:latin typeface="+mn-lt"/>
                <a:ea typeface="+mn-ea"/>
                <a:cs typeface="+mn-cs"/>
              </a:defRPr>
            </a:lvl2pPr>
            <a:lvl3pPr marL="144000" indent="-144000" algn="l" defTabSz="914400" rtl="0" eaLnBrk="1" latinLnBrk="0" hangingPunct="1">
              <a:lnSpc>
                <a:spcPct val="100000"/>
              </a:lnSpc>
              <a:spcBef>
                <a:spcPts val="600"/>
              </a:spcBef>
              <a:spcAft>
                <a:spcPts val="600"/>
              </a:spcAft>
              <a:buClr>
                <a:schemeClr val="accent3"/>
              </a:buClr>
              <a:buSzPct val="100000"/>
              <a:buFont typeface="Wingdings 2" panose="05020102010507070707" pitchFamily="18" charset="2"/>
              <a:buChar char="¿"/>
              <a:defRPr sz="1100" kern="1200">
                <a:solidFill>
                  <a:schemeClr val="accent2"/>
                </a:solidFill>
                <a:latin typeface="+mn-lt"/>
                <a:ea typeface="+mn-ea"/>
                <a:cs typeface="+mn-cs"/>
              </a:defRPr>
            </a:lvl3pPr>
            <a:lvl4pPr marL="360000" indent="-144000" algn="l" defTabSz="914400" rtl="0" eaLnBrk="1" latinLnBrk="0" hangingPunct="1">
              <a:lnSpc>
                <a:spcPct val="120000"/>
              </a:lnSpc>
              <a:spcBef>
                <a:spcPts val="0"/>
              </a:spcBef>
              <a:buClr>
                <a:schemeClr val="accent3"/>
              </a:buClr>
              <a:buSzPct val="100000"/>
              <a:buFont typeface="Arial Black" panose="020B0A04020102020204" pitchFamily="34" charset="0"/>
              <a:buChar char="&gt;"/>
              <a:defRPr sz="1100" kern="1200">
                <a:solidFill>
                  <a:schemeClr val="accent2"/>
                </a:solidFill>
                <a:latin typeface="+mn-lt"/>
                <a:ea typeface="+mn-ea"/>
                <a:cs typeface="+mn-cs"/>
              </a:defRPr>
            </a:lvl4pPr>
            <a:lvl5pPr marL="612000" indent="-144000" algn="l" defTabSz="914400" rtl="0" eaLnBrk="1" latinLnBrk="0" hangingPunct="1">
              <a:lnSpc>
                <a:spcPct val="120000"/>
              </a:lnSpc>
              <a:spcBef>
                <a:spcPts val="0"/>
              </a:spcBef>
              <a:buClr>
                <a:schemeClr val="accent3"/>
              </a:buClr>
              <a:buSzPct val="100000"/>
              <a:buFont typeface="Wingdings" panose="05000000000000000000" pitchFamily="2" charset="2"/>
              <a:buChar char="w"/>
              <a:defRPr sz="11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defTabSz="914792" fontAlgn="base">
              <a:lnSpc>
                <a:spcPct val="90000"/>
              </a:lnSpc>
              <a:spcAft>
                <a:spcPts val="1200"/>
              </a:spcAft>
              <a:buClr>
                <a:schemeClr val="accent1"/>
              </a:buClr>
              <a:buSzPct val="100000"/>
              <a:defRPr/>
            </a:pPr>
            <a:r>
              <a:rPr lang="fr-FR" sz="3200" b="1" dirty="0">
                <a:solidFill>
                  <a:srgbClr val="112753"/>
                </a:solidFill>
                <a:cs typeface="Arial" pitchFamily="34" charset="0"/>
              </a:rPr>
              <a:t>Continuer à opérer</a:t>
            </a:r>
          </a:p>
          <a:p>
            <a:pPr marL="355629" lvl="1" indent="-171399" defTabSz="914792" fontAlgn="base">
              <a:lnSpc>
                <a:spcPct val="110000"/>
              </a:lnSpc>
              <a:spcAft>
                <a:spcPts val="1200"/>
              </a:spcAft>
              <a:buClr>
                <a:schemeClr val="accent1"/>
              </a:buClr>
              <a:buSzPct val="100000"/>
              <a:buFont typeface="Wingdings" pitchFamily="2" charset="2"/>
              <a:buChar char="§"/>
              <a:defRPr/>
            </a:pPr>
            <a:r>
              <a:rPr lang="fr-FR" sz="1800" dirty="0">
                <a:solidFill>
                  <a:schemeClr val="tx2"/>
                </a:solidFill>
                <a:cs typeface="Arial" pitchFamily="34" charset="0"/>
              </a:rPr>
              <a:t>Le calcul d’une solution </a:t>
            </a:r>
            <a:r>
              <a:rPr lang="fr-FR" sz="2000" b="1" dirty="0">
                <a:solidFill>
                  <a:schemeClr val="accent1"/>
                </a:solidFill>
                <a:cs typeface="Arial" pitchFamily="34" charset="0"/>
              </a:rPr>
              <a:t>PNT absolue et autonome </a:t>
            </a:r>
            <a:r>
              <a:rPr lang="fr-FR" sz="1800" dirty="0">
                <a:solidFill>
                  <a:schemeClr val="tx2"/>
                </a:solidFill>
                <a:cs typeface="Arial" pitchFamily="34" charset="0"/>
              </a:rPr>
              <a:t>afin de poursuivre des missions opérationnelles dans un environnement « GNSS </a:t>
            </a:r>
            <a:r>
              <a:rPr lang="fr-FR" sz="1800" dirty="0" err="1">
                <a:solidFill>
                  <a:schemeClr val="tx2"/>
                </a:solidFill>
                <a:cs typeface="Arial" pitchFamily="34" charset="0"/>
              </a:rPr>
              <a:t>denied</a:t>
            </a:r>
            <a:r>
              <a:rPr lang="fr-FR" sz="1800" dirty="0">
                <a:solidFill>
                  <a:schemeClr val="tx2"/>
                </a:solidFill>
                <a:cs typeface="Arial" pitchFamily="34" charset="0"/>
              </a:rPr>
              <a:t> » pendant plusieurs heures
La performance de « </a:t>
            </a:r>
            <a:r>
              <a:rPr lang="fr-FR" sz="1800" dirty="0" err="1">
                <a:solidFill>
                  <a:schemeClr val="tx2"/>
                </a:solidFill>
                <a:cs typeface="Arial" pitchFamily="34" charset="0"/>
              </a:rPr>
              <a:t>holdover</a:t>
            </a:r>
            <a:r>
              <a:rPr lang="fr-FR" sz="1800" dirty="0">
                <a:solidFill>
                  <a:schemeClr val="tx2"/>
                </a:solidFill>
                <a:cs typeface="Arial" pitchFamily="34" charset="0"/>
              </a:rPr>
              <a:t>» ou de maintien proposée comme potentiel de croissance peut être de la classe de </a:t>
            </a:r>
            <a:r>
              <a:rPr lang="fr-FR" sz="2000" b="1" dirty="0">
                <a:solidFill>
                  <a:schemeClr val="accent1"/>
                </a:solidFill>
                <a:cs typeface="Arial" pitchFamily="34" charset="0"/>
              </a:rPr>
              <a:t>1 </a:t>
            </a:r>
            <a:r>
              <a:rPr lang="fr-FR" sz="2000" b="1" dirty="0" err="1">
                <a:solidFill>
                  <a:schemeClr val="accent1"/>
                </a:solidFill>
                <a:cs typeface="Arial" pitchFamily="34" charset="0"/>
              </a:rPr>
              <a:t>μs</a:t>
            </a:r>
            <a:r>
              <a:rPr lang="fr-FR" sz="2000" b="1" dirty="0">
                <a:solidFill>
                  <a:schemeClr val="accent1"/>
                </a:solidFill>
                <a:cs typeface="Arial" pitchFamily="34" charset="0"/>
              </a:rPr>
              <a:t> par rapport à l’UTC sur quelques heures </a:t>
            </a:r>
            <a:r>
              <a:rPr lang="fr-FR" sz="1800" dirty="0">
                <a:solidFill>
                  <a:schemeClr val="tx2"/>
                </a:solidFill>
                <a:cs typeface="Arial" pitchFamily="34" charset="0"/>
              </a:rPr>
              <a:t>à l’aide d’une </a:t>
            </a:r>
            <a:r>
              <a:rPr lang="fr-FR" sz="2000" b="1" dirty="0">
                <a:solidFill>
                  <a:schemeClr val="accent1"/>
                </a:solidFill>
                <a:cs typeface="Arial" pitchFamily="34" charset="0"/>
              </a:rPr>
              <a:t>micro-horloge atomique </a:t>
            </a:r>
            <a:r>
              <a:rPr lang="fr-FR" sz="1800" dirty="0">
                <a:solidFill>
                  <a:schemeClr val="tx2"/>
                </a:solidFill>
                <a:cs typeface="Arial" pitchFamily="34" charset="0"/>
              </a:rPr>
              <a:t>(Cs ou Rb) intégrée à l’intérieur de l’IRS. 
Cette horloge a un impact limité sur la consommation électrique du système, avec une consommation électrique de &lt;0,5W en régime permanent. 
Cette horloge peut être facilement intégrée dans l’IRS grâce à sa taille et son poids limités (50,8 x 50,8 x 19,5 mm, 75g)</a:t>
            </a:r>
          </a:p>
        </p:txBody>
      </p:sp>
      <p:sp>
        <p:nvSpPr>
          <p:cNvPr id="4" name="Ellipse 3"/>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23290005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294641" y="245736"/>
            <a:ext cx="11186583" cy="616016"/>
          </a:xfrm>
        </p:spPr>
        <p:txBody>
          <a:bodyPr>
            <a:normAutofit/>
          </a:bodyPr>
          <a:lstStyle/>
          <a:p>
            <a:pPr>
              <a:defRPr/>
            </a:pPr>
            <a:r>
              <a:rPr lang="fr-FR" cap="all" dirty="0" err="1">
                <a:solidFill>
                  <a:srgbClr val="112753"/>
                </a:solidFill>
                <a:latin typeface="Segoe UI Black"/>
              </a:rPr>
              <a:t>Resilent</a:t>
            </a:r>
            <a:r>
              <a:rPr lang="fr-FR" cap="all" dirty="0">
                <a:solidFill>
                  <a:srgbClr val="112753"/>
                </a:solidFill>
                <a:latin typeface="Segoe UI Black"/>
              </a:rPr>
              <a:t> PNT ou </a:t>
            </a:r>
            <a:r>
              <a:rPr lang="fr-FR" cap="all" dirty="0" err="1">
                <a:solidFill>
                  <a:srgbClr val="112753"/>
                </a:solidFill>
                <a:latin typeface="Segoe UI Black"/>
              </a:rPr>
              <a:t>Assured</a:t>
            </a:r>
            <a:r>
              <a:rPr lang="fr-FR" cap="all" dirty="0">
                <a:solidFill>
                  <a:srgbClr val="112753"/>
                </a:solidFill>
                <a:latin typeface="Segoe UI Black"/>
              </a:rPr>
              <a:t> PNT</a:t>
            </a:r>
            <a:endParaRPr lang="en-GB" cap="all" dirty="0">
              <a:solidFill>
                <a:srgbClr val="112753"/>
              </a:solidFill>
              <a:latin typeface="Segoe UI Black"/>
            </a:endParaRPr>
          </a:p>
        </p:txBody>
      </p:sp>
      <p:sp>
        <p:nvSpPr>
          <p:cNvPr id="9" name="Rectangle 3"/>
          <p:cNvSpPr txBox="1">
            <a:spLocks noChangeArrowheads="1"/>
          </p:cNvSpPr>
          <p:nvPr/>
        </p:nvSpPr>
        <p:spPr bwMode="gray">
          <a:xfrm>
            <a:off x="294641" y="1325879"/>
            <a:ext cx="11551919" cy="4839971"/>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800"/>
              </a:spcBef>
              <a:spcAft>
                <a:spcPts val="600"/>
              </a:spcAft>
              <a:buFont typeface="Arial" pitchFamily="34" charset="0"/>
              <a:buNone/>
              <a:defRPr sz="1450" b="1" kern="1200">
                <a:solidFill>
                  <a:schemeClr val="accent1"/>
                </a:solidFill>
                <a:latin typeface="+mn-lt"/>
                <a:ea typeface="+mn-ea"/>
                <a:cs typeface="+mn-cs"/>
              </a:defRPr>
            </a:lvl1pPr>
            <a:lvl2pPr marL="0" indent="0" algn="l" defTabSz="914400" rtl="0" eaLnBrk="1" latinLnBrk="0" hangingPunct="1">
              <a:lnSpc>
                <a:spcPct val="100000"/>
              </a:lnSpc>
              <a:spcBef>
                <a:spcPts val="600"/>
              </a:spcBef>
              <a:spcAft>
                <a:spcPts val="600"/>
              </a:spcAft>
              <a:buClr>
                <a:schemeClr val="accent3"/>
              </a:buClr>
              <a:buFont typeface="Wingdings 2" panose="05020102010507070707" pitchFamily="18" charset="2"/>
              <a:buNone/>
              <a:defRPr sz="1100" kern="1200">
                <a:solidFill>
                  <a:schemeClr val="accent2"/>
                </a:solidFill>
                <a:latin typeface="+mn-lt"/>
                <a:ea typeface="+mn-ea"/>
                <a:cs typeface="+mn-cs"/>
              </a:defRPr>
            </a:lvl2pPr>
            <a:lvl3pPr marL="144000" indent="-144000" algn="l" defTabSz="914400" rtl="0" eaLnBrk="1" latinLnBrk="0" hangingPunct="1">
              <a:lnSpc>
                <a:spcPct val="100000"/>
              </a:lnSpc>
              <a:spcBef>
                <a:spcPts val="600"/>
              </a:spcBef>
              <a:spcAft>
                <a:spcPts val="600"/>
              </a:spcAft>
              <a:buClr>
                <a:schemeClr val="accent3"/>
              </a:buClr>
              <a:buSzPct val="100000"/>
              <a:buFont typeface="Wingdings 2" panose="05020102010507070707" pitchFamily="18" charset="2"/>
              <a:buChar char="¿"/>
              <a:defRPr sz="1100" kern="1200">
                <a:solidFill>
                  <a:schemeClr val="accent2"/>
                </a:solidFill>
                <a:latin typeface="+mn-lt"/>
                <a:ea typeface="+mn-ea"/>
                <a:cs typeface="+mn-cs"/>
              </a:defRPr>
            </a:lvl3pPr>
            <a:lvl4pPr marL="360000" indent="-144000" algn="l" defTabSz="914400" rtl="0" eaLnBrk="1" latinLnBrk="0" hangingPunct="1">
              <a:lnSpc>
                <a:spcPct val="120000"/>
              </a:lnSpc>
              <a:spcBef>
                <a:spcPts val="0"/>
              </a:spcBef>
              <a:buClr>
                <a:schemeClr val="accent3"/>
              </a:buClr>
              <a:buSzPct val="100000"/>
              <a:buFont typeface="Arial Black" panose="020B0A04020102020204" pitchFamily="34" charset="0"/>
              <a:buChar char="&gt;"/>
              <a:defRPr sz="1100" kern="1200">
                <a:solidFill>
                  <a:schemeClr val="accent2"/>
                </a:solidFill>
                <a:latin typeface="+mn-lt"/>
                <a:ea typeface="+mn-ea"/>
                <a:cs typeface="+mn-cs"/>
              </a:defRPr>
            </a:lvl4pPr>
            <a:lvl5pPr marL="612000" indent="-144000" algn="l" defTabSz="914400" rtl="0" eaLnBrk="1" latinLnBrk="0" hangingPunct="1">
              <a:lnSpc>
                <a:spcPct val="120000"/>
              </a:lnSpc>
              <a:spcBef>
                <a:spcPts val="0"/>
              </a:spcBef>
              <a:buClr>
                <a:schemeClr val="accent3"/>
              </a:buClr>
              <a:buSzPct val="100000"/>
              <a:buFont typeface="Wingdings" panose="05000000000000000000" pitchFamily="2" charset="2"/>
              <a:buChar char="w"/>
              <a:defRPr sz="11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defTabSz="914792" fontAlgn="base">
              <a:lnSpc>
                <a:spcPct val="90000"/>
              </a:lnSpc>
              <a:spcAft>
                <a:spcPts val="1200"/>
              </a:spcAft>
              <a:buClr>
                <a:schemeClr val="accent1"/>
              </a:buClr>
              <a:buSzPct val="100000"/>
              <a:defRPr/>
            </a:pPr>
            <a:r>
              <a:rPr lang="fr-FR" sz="3200" b="1" dirty="0">
                <a:solidFill>
                  <a:srgbClr val="112753"/>
                </a:solidFill>
                <a:cs typeface="Arial" pitchFamily="34" charset="0"/>
              </a:rPr>
              <a:t>Distribuer</a:t>
            </a:r>
          </a:p>
          <a:p>
            <a:pPr marL="355629" lvl="1" indent="-171399" defTabSz="914792" fontAlgn="base">
              <a:lnSpc>
                <a:spcPct val="110000"/>
              </a:lnSpc>
              <a:spcAft>
                <a:spcPts val="1200"/>
              </a:spcAft>
              <a:buClr>
                <a:schemeClr val="accent1"/>
              </a:buClr>
              <a:buSzPct val="100000"/>
              <a:buFont typeface="Wingdings" pitchFamily="2" charset="2"/>
              <a:buChar char="§"/>
              <a:defRPr/>
            </a:pPr>
            <a:r>
              <a:rPr lang="fr-FR" sz="1800" dirty="0">
                <a:solidFill>
                  <a:schemeClr val="tx2"/>
                </a:solidFill>
                <a:cs typeface="Arial" pitchFamily="34" charset="0"/>
              </a:rPr>
              <a:t>Fournir les signaux A-PNT nécessaires, au bon format, à tous les systèmes abonnés du bord avec une architecture modulaire. </a:t>
            </a:r>
          </a:p>
          <a:p>
            <a:pPr marL="355629" lvl="1" indent="-171399" defTabSz="914792" fontAlgn="base">
              <a:lnSpc>
                <a:spcPct val="110000"/>
              </a:lnSpc>
              <a:spcAft>
                <a:spcPts val="1200"/>
              </a:spcAft>
              <a:buClr>
                <a:schemeClr val="accent1"/>
              </a:buClr>
              <a:buSzPct val="100000"/>
              <a:buFont typeface="Wingdings" pitchFamily="2" charset="2"/>
              <a:buChar char="§"/>
              <a:defRPr/>
            </a:pPr>
            <a:r>
              <a:rPr lang="fr-FR" sz="1800" dirty="0">
                <a:solidFill>
                  <a:schemeClr val="tx2"/>
                </a:solidFill>
                <a:cs typeface="Arial" pitchFamily="34" charset="0"/>
              </a:rPr>
              <a:t>Compte tenu du </a:t>
            </a:r>
            <a:r>
              <a:rPr lang="fr-FR" sz="1800" dirty="0" err="1">
                <a:solidFill>
                  <a:schemeClr val="tx2"/>
                </a:solidFill>
                <a:cs typeface="Arial" pitchFamily="34" charset="0"/>
              </a:rPr>
              <a:t>SWaP</a:t>
            </a:r>
            <a:r>
              <a:rPr lang="fr-FR" sz="1800" dirty="0">
                <a:solidFill>
                  <a:schemeClr val="tx2"/>
                </a:solidFill>
                <a:cs typeface="Arial" pitchFamily="34" charset="0"/>
              </a:rPr>
              <a:t>-C des micro-horloges </a:t>
            </a:r>
            <a:r>
              <a:rPr lang="fr-FR" sz="2000" b="1" dirty="0">
                <a:solidFill>
                  <a:schemeClr val="accent1"/>
                </a:solidFill>
                <a:cs typeface="Arial" pitchFamily="34" charset="0"/>
              </a:rPr>
              <a:t>d’autres horloges asservies peuvent être présentes à bord </a:t>
            </a:r>
            <a:r>
              <a:rPr lang="fr-FR" sz="1800" dirty="0">
                <a:solidFill>
                  <a:schemeClr val="tx2"/>
                </a:solidFill>
                <a:cs typeface="Arial" pitchFamily="34" charset="0"/>
              </a:rPr>
              <a:t>pour augmenter la redondance dans un </a:t>
            </a:r>
            <a:r>
              <a:rPr lang="fr-FR" sz="2000" b="1" dirty="0">
                <a:solidFill>
                  <a:schemeClr val="accent1"/>
                </a:solidFill>
                <a:cs typeface="Arial" pitchFamily="34" charset="0"/>
              </a:rPr>
              <a:t>réseau synchronisé cohérent. </a:t>
            </a:r>
            <a:endParaRPr lang="en-US" sz="2000" b="1" dirty="0">
              <a:solidFill>
                <a:schemeClr val="accent1"/>
              </a:solidFill>
              <a:cs typeface="Arial" pitchFamily="34" charset="0"/>
            </a:endParaRPr>
          </a:p>
        </p:txBody>
      </p:sp>
      <p:sp>
        <p:nvSpPr>
          <p:cNvPr id="4" name="Ellipse 3"/>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4203734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F9BACD8-437F-195E-23E0-C1E08062ED2B}"/>
              </a:ext>
            </a:extLst>
          </p:cNvPr>
          <p:cNvSpPr>
            <a:spLocks noGrp="1"/>
          </p:cNvSpPr>
          <p:nvPr>
            <p:ph type="body" sz="quarter" idx="10"/>
          </p:nvPr>
        </p:nvSpPr>
        <p:spPr/>
        <p:txBody>
          <a:bodyPr/>
          <a:lstStyle/>
          <a:p>
            <a:r>
              <a:rPr lang="fr-FR" dirty="0"/>
              <a:t>Les Horloges</a:t>
            </a:r>
          </a:p>
        </p:txBody>
      </p:sp>
      <p:pic>
        <p:nvPicPr>
          <p:cNvPr id="7" name="Picture Placeholder 6">
            <a:extLst>
              <a:ext uri="{FF2B5EF4-FFF2-40B4-BE49-F238E27FC236}">
                <a16:creationId xmlns:a16="http://schemas.microsoft.com/office/drawing/2014/main" id="{D0DA8094-6117-7278-9F27-C860A82A0661}"/>
              </a:ext>
            </a:extLst>
          </p:cNvPr>
          <p:cNvPicPr>
            <a:picLocks noGrp="1" noChangeAspect="1"/>
          </p:cNvPicPr>
          <p:nvPr>
            <p:ph type="pic" sz="quarter" idx="22"/>
          </p:nvPr>
        </p:nvPicPr>
        <p:blipFill>
          <a:blip r:embed="rId2" cstate="email">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294708948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C9A328DD-9046-495F-88F1-73847CD62CC6}"/>
              </a:ext>
            </a:extLst>
          </p:cNvPr>
          <p:cNvSpPr>
            <a:spLocks noGrp="1"/>
          </p:cNvSpPr>
          <p:nvPr>
            <p:ph type="title"/>
          </p:nvPr>
        </p:nvSpPr>
        <p:spPr/>
        <p:txBody>
          <a:bodyPr>
            <a:normAutofit fontScale="90000"/>
          </a:bodyPr>
          <a:lstStyle/>
          <a:p>
            <a:r>
              <a:rPr lang="en-US" sz="3200" dirty="0"/>
              <a:t>AGENDA</a:t>
            </a:r>
            <a:endParaRPr lang="fr-FR" dirty="0"/>
          </a:p>
        </p:txBody>
      </p:sp>
      <p:sp>
        <p:nvSpPr>
          <p:cNvPr id="530" name="Freeform 360"/>
          <p:cNvSpPr>
            <a:spLocks/>
          </p:cNvSpPr>
          <p:nvPr>
            <p:custDataLst>
              <p:tags r:id="rId1"/>
            </p:custDataLst>
          </p:nvPr>
        </p:nvSpPr>
        <p:spPr bwMode="auto">
          <a:xfrm>
            <a:off x="9157467" y="6386394"/>
            <a:ext cx="12557" cy="51257"/>
          </a:xfrm>
          <a:custGeom>
            <a:avLst/>
            <a:gdLst>
              <a:gd name="T0" fmla="*/ 0 w 33"/>
              <a:gd name="T1" fmla="*/ 0 h 6"/>
              <a:gd name="T2" fmla="*/ 2694 w 33"/>
              <a:gd name="T3" fmla="*/ 9790 h 6"/>
              <a:gd name="T4" fmla="*/ 5773 w 33"/>
              <a:gd name="T5" fmla="*/ 29369 h 6"/>
              <a:gd name="T6" fmla="*/ 8852 w 33"/>
              <a:gd name="T7" fmla="*/ 48948 h 6"/>
              <a:gd name="T8" fmla="*/ 12700 w 33"/>
              <a:gd name="T9" fmla="*/ 5873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6">
                <a:moveTo>
                  <a:pt x="0" y="0"/>
                </a:moveTo>
                <a:lnTo>
                  <a:pt x="7" y="1"/>
                </a:lnTo>
                <a:lnTo>
                  <a:pt x="15" y="3"/>
                </a:lnTo>
                <a:lnTo>
                  <a:pt x="23" y="5"/>
                </a:lnTo>
                <a:lnTo>
                  <a:pt x="33" y="6"/>
                </a:lnTo>
              </a:path>
            </a:pathLst>
          </a:custGeom>
          <a:solidFill>
            <a:schemeClr val="bg1">
              <a:lumMod val="75000"/>
            </a:schemeClr>
          </a:solidFill>
          <a:ln w="9525" cmpd="sng">
            <a:solidFill>
              <a:srgbClr val="FFFFFF"/>
            </a:solidFill>
            <a:prstDash val="solid"/>
            <a:round/>
            <a:headEnd/>
            <a:tailEnd/>
          </a:ln>
        </p:spPr>
        <p:txBody>
          <a:bodyPr/>
          <a:lstStyle/>
          <a:p>
            <a:pPr defTabSz="1219170">
              <a:defRPr/>
            </a:pPr>
            <a:endParaRPr lang="fr-FR" sz="2400">
              <a:solidFill>
                <a:srgbClr val="000000"/>
              </a:solidFill>
              <a:latin typeface="Arial"/>
            </a:endParaRPr>
          </a:p>
        </p:txBody>
      </p:sp>
      <p:sp>
        <p:nvSpPr>
          <p:cNvPr id="531" name="Freeform 361"/>
          <p:cNvSpPr>
            <a:spLocks/>
          </p:cNvSpPr>
          <p:nvPr>
            <p:custDataLst>
              <p:tags r:id="rId2"/>
            </p:custDataLst>
          </p:nvPr>
        </p:nvSpPr>
        <p:spPr bwMode="auto">
          <a:xfrm>
            <a:off x="9165315" y="6375311"/>
            <a:ext cx="4708" cy="49872"/>
          </a:xfrm>
          <a:custGeom>
            <a:avLst/>
            <a:gdLst>
              <a:gd name="T0" fmla="*/ 4762 w 13"/>
              <a:gd name="T1" fmla="*/ 57150 h 30"/>
              <a:gd name="T2" fmla="*/ 4762 w 13"/>
              <a:gd name="T3" fmla="*/ 0 h 30"/>
              <a:gd name="T4" fmla="*/ 0 w 13"/>
              <a:gd name="T5" fmla="*/ 0 h 30"/>
              <a:gd name="T6" fmla="*/ 0 60000 65536"/>
              <a:gd name="T7" fmla="*/ 0 60000 65536"/>
              <a:gd name="T8" fmla="*/ 0 60000 65536"/>
            </a:gdLst>
            <a:ahLst/>
            <a:cxnLst>
              <a:cxn ang="T6">
                <a:pos x="T0" y="T1"/>
              </a:cxn>
              <a:cxn ang="T7">
                <a:pos x="T2" y="T3"/>
              </a:cxn>
              <a:cxn ang="T8">
                <a:pos x="T4" y="T5"/>
              </a:cxn>
            </a:cxnLst>
            <a:rect l="0" t="0" r="r" b="b"/>
            <a:pathLst>
              <a:path w="13" h="30">
                <a:moveTo>
                  <a:pt x="13" y="30"/>
                </a:moveTo>
                <a:lnTo>
                  <a:pt x="13" y="0"/>
                </a:lnTo>
                <a:lnTo>
                  <a:pt x="0" y="0"/>
                </a:lnTo>
              </a:path>
            </a:pathLst>
          </a:custGeom>
          <a:solidFill>
            <a:schemeClr val="bg1">
              <a:lumMod val="75000"/>
            </a:schemeClr>
          </a:solidFill>
          <a:ln w="9525" cmpd="sng">
            <a:solidFill>
              <a:srgbClr val="FFFFFF"/>
            </a:solidFill>
            <a:prstDash val="solid"/>
            <a:round/>
            <a:headEnd/>
            <a:tailEnd/>
          </a:ln>
        </p:spPr>
        <p:txBody>
          <a:bodyPr/>
          <a:lstStyle/>
          <a:p>
            <a:pPr defTabSz="1219170">
              <a:defRPr/>
            </a:pPr>
            <a:endParaRPr lang="fr-FR" sz="2400">
              <a:solidFill>
                <a:srgbClr val="000000"/>
              </a:solidFill>
              <a:latin typeface="Arial"/>
            </a:endParaRPr>
          </a:p>
        </p:txBody>
      </p:sp>
      <p:sp>
        <p:nvSpPr>
          <p:cNvPr id="579" name="ZoneTexte 578"/>
          <p:cNvSpPr txBox="1"/>
          <p:nvPr/>
        </p:nvSpPr>
        <p:spPr>
          <a:xfrm>
            <a:off x="6686544" y="6332909"/>
            <a:ext cx="3325398" cy="276999"/>
          </a:xfrm>
          <a:prstGeom prst="rect">
            <a:avLst/>
          </a:prstGeom>
          <a:noFill/>
        </p:spPr>
        <p:txBody>
          <a:bodyPr wrap="none" rtlCol="0">
            <a:spAutoFit/>
          </a:bodyPr>
          <a:lstStyle/>
          <a:p>
            <a:pPr algn="ctr" defTabSz="914377">
              <a:defRPr/>
            </a:pPr>
            <a:r>
              <a:rPr lang="fr-FR" sz="1200" b="1" dirty="0">
                <a:solidFill>
                  <a:srgbClr val="FF0000"/>
                </a:solidFill>
                <a:latin typeface="Calibri"/>
              </a:rPr>
              <a:t>SAFRAN ELECTRONICS </a:t>
            </a:r>
            <a:r>
              <a:rPr lang="fr-FR" sz="1200" b="1">
                <a:solidFill>
                  <a:srgbClr val="FF0000"/>
                </a:solidFill>
                <a:latin typeface="Calibri"/>
              </a:rPr>
              <a:t>&amp; DEFENSE </a:t>
            </a:r>
            <a:r>
              <a:rPr lang="fr-FR" sz="1200" b="1" dirty="0">
                <a:solidFill>
                  <a:srgbClr val="FF0000"/>
                </a:solidFill>
                <a:latin typeface="Calibri"/>
              </a:rPr>
              <a:t>CONFIDENTIAL</a:t>
            </a:r>
          </a:p>
        </p:txBody>
      </p:sp>
      <p:sp>
        <p:nvSpPr>
          <p:cNvPr id="586" name="Rectangle à coins arrondis 585"/>
          <p:cNvSpPr/>
          <p:nvPr/>
        </p:nvSpPr>
        <p:spPr>
          <a:xfrm>
            <a:off x="143340" y="1061055"/>
            <a:ext cx="11905323" cy="5214349"/>
          </a:xfrm>
          <a:prstGeom prst="roundRect">
            <a:avLst>
              <a:gd name="adj" fmla="val 10943"/>
            </a:avLst>
          </a:prstGeom>
          <a:solidFill>
            <a:schemeClr val="bg1"/>
          </a:solid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sz="2400"/>
          </a:p>
        </p:txBody>
      </p:sp>
      <p:sp>
        <p:nvSpPr>
          <p:cNvPr id="588" name="Espace réservé du contenu 7"/>
          <p:cNvSpPr txBox="1">
            <a:spLocks/>
          </p:cNvSpPr>
          <p:nvPr/>
        </p:nvSpPr>
        <p:spPr bwMode="gray">
          <a:xfrm>
            <a:off x="1591733" y="2316479"/>
            <a:ext cx="9568957" cy="3586741"/>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800"/>
              </a:spcBef>
              <a:spcAft>
                <a:spcPts val="600"/>
              </a:spcAft>
              <a:buFont typeface="Arial" pitchFamily="34" charset="0"/>
              <a:buNone/>
              <a:defRPr sz="1450" b="1" kern="1200">
                <a:solidFill>
                  <a:schemeClr val="accent1"/>
                </a:solidFill>
                <a:latin typeface="+mn-lt"/>
                <a:ea typeface="+mn-ea"/>
                <a:cs typeface="+mn-cs"/>
              </a:defRPr>
            </a:lvl1pPr>
            <a:lvl2pPr marL="0" indent="0" algn="l" defTabSz="914400" rtl="0" eaLnBrk="1" latinLnBrk="0" hangingPunct="1">
              <a:lnSpc>
                <a:spcPct val="100000"/>
              </a:lnSpc>
              <a:spcBef>
                <a:spcPts val="600"/>
              </a:spcBef>
              <a:spcAft>
                <a:spcPts val="600"/>
              </a:spcAft>
              <a:buClr>
                <a:schemeClr val="accent3"/>
              </a:buClr>
              <a:buFont typeface="Wingdings 2" panose="05020102010507070707" pitchFamily="18" charset="2"/>
              <a:buNone/>
              <a:defRPr sz="1100" kern="1200">
                <a:solidFill>
                  <a:schemeClr val="accent2"/>
                </a:solidFill>
                <a:latin typeface="+mn-lt"/>
                <a:ea typeface="+mn-ea"/>
                <a:cs typeface="+mn-cs"/>
              </a:defRPr>
            </a:lvl2pPr>
            <a:lvl3pPr marL="144000" indent="-144000" algn="l" defTabSz="914400" rtl="0" eaLnBrk="1" latinLnBrk="0" hangingPunct="1">
              <a:lnSpc>
                <a:spcPct val="100000"/>
              </a:lnSpc>
              <a:spcBef>
                <a:spcPts val="600"/>
              </a:spcBef>
              <a:spcAft>
                <a:spcPts val="600"/>
              </a:spcAft>
              <a:buClr>
                <a:schemeClr val="accent3"/>
              </a:buClr>
              <a:buSzPct val="100000"/>
              <a:buFont typeface="Wingdings 2" panose="05020102010507070707" pitchFamily="18" charset="2"/>
              <a:buChar char="¿"/>
              <a:defRPr sz="1100" kern="1200">
                <a:solidFill>
                  <a:schemeClr val="accent2"/>
                </a:solidFill>
                <a:latin typeface="+mn-lt"/>
                <a:ea typeface="+mn-ea"/>
                <a:cs typeface="+mn-cs"/>
              </a:defRPr>
            </a:lvl3pPr>
            <a:lvl4pPr marL="360000" indent="-144000" algn="l" defTabSz="914400" rtl="0" eaLnBrk="1" latinLnBrk="0" hangingPunct="1">
              <a:lnSpc>
                <a:spcPct val="120000"/>
              </a:lnSpc>
              <a:spcBef>
                <a:spcPts val="0"/>
              </a:spcBef>
              <a:buClr>
                <a:schemeClr val="accent3"/>
              </a:buClr>
              <a:buSzPct val="100000"/>
              <a:buFont typeface="Arial Black" panose="020B0A04020102020204" pitchFamily="34" charset="0"/>
              <a:buChar char="&gt;"/>
              <a:defRPr sz="1100" kern="1200" baseline="0">
                <a:solidFill>
                  <a:schemeClr val="accent2"/>
                </a:solidFill>
                <a:latin typeface="+mn-lt"/>
                <a:ea typeface="+mn-ea"/>
                <a:cs typeface="+mn-cs"/>
              </a:defRPr>
            </a:lvl4pPr>
            <a:lvl5pPr marL="612000" indent="-144000" algn="l" defTabSz="914400" rtl="0" eaLnBrk="1" latinLnBrk="0" hangingPunct="1">
              <a:lnSpc>
                <a:spcPct val="120000"/>
              </a:lnSpc>
              <a:spcBef>
                <a:spcPts val="0"/>
              </a:spcBef>
              <a:buClr>
                <a:schemeClr val="accent3"/>
              </a:buClr>
              <a:buSzPct val="100000"/>
              <a:buFont typeface="Wingdings" panose="05000000000000000000" pitchFamily="2" charset="2"/>
              <a:buChar char="w"/>
              <a:defRPr sz="11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spcAft>
                <a:spcPts val="1200"/>
              </a:spcAft>
            </a:pPr>
            <a:r>
              <a:rPr lang="fr-FR" altLang="fr-FR" sz="1867" cap="all" dirty="0">
                <a:latin typeface="+mj-lt"/>
              </a:rPr>
              <a:t>09h00	- NAVWAR</a:t>
            </a:r>
          </a:p>
          <a:p>
            <a:pPr>
              <a:spcBef>
                <a:spcPts val="1200"/>
              </a:spcBef>
              <a:spcAft>
                <a:spcPts val="1200"/>
              </a:spcAft>
            </a:pPr>
            <a:r>
              <a:rPr lang="fr-FR" altLang="fr-FR" sz="1867" cap="all" dirty="0">
                <a:latin typeface="+mj-lt"/>
              </a:rPr>
              <a:t>09h30	- Horloges atomiques embarquées et distribution du temps</a:t>
            </a:r>
          </a:p>
          <a:p>
            <a:pPr>
              <a:spcBef>
                <a:spcPts val="1200"/>
              </a:spcBef>
              <a:spcAft>
                <a:spcPts val="1200"/>
              </a:spcAft>
            </a:pPr>
            <a:r>
              <a:rPr lang="fr-FR" altLang="fr-FR" sz="1867" dirty="0">
                <a:latin typeface="+mj-lt"/>
              </a:rPr>
              <a:t>09h50	- </a:t>
            </a:r>
            <a:r>
              <a:rPr lang="fr-FR" altLang="fr-FR" sz="1867" cap="all" dirty="0">
                <a:latin typeface="+mj-lt"/>
              </a:rPr>
              <a:t>Introduction du multi-capteur</a:t>
            </a:r>
          </a:p>
          <a:p>
            <a:pPr>
              <a:spcBef>
                <a:spcPts val="1200"/>
              </a:spcBef>
              <a:spcAft>
                <a:spcPts val="1200"/>
              </a:spcAft>
              <a:buClr>
                <a:schemeClr val="accent4"/>
              </a:buClr>
            </a:pPr>
            <a:r>
              <a:rPr lang="fr-FR" altLang="fr-FR" sz="1867" cap="all" dirty="0">
                <a:latin typeface="+mj-lt"/>
              </a:rPr>
              <a:t>10h05	- APPONTAGE AUTOMATIQUE</a:t>
            </a:r>
          </a:p>
          <a:p>
            <a:pPr>
              <a:spcBef>
                <a:spcPts val="1200"/>
              </a:spcBef>
              <a:spcAft>
                <a:spcPts val="1200"/>
              </a:spcAft>
              <a:buClr>
                <a:schemeClr val="accent4"/>
              </a:buClr>
            </a:pPr>
            <a:r>
              <a:rPr lang="fr-FR" altLang="fr-FR" sz="1867" cap="all" dirty="0">
                <a:latin typeface="+mj-lt"/>
              </a:rPr>
              <a:t>10h20 	- CONCLUSION</a:t>
            </a:r>
          </a:p>
        </p:txBody>
      </p:sp>
      <p:pic>
        <p:nvPicPr>
          <p:cNvPr id="589" name="Image 58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3765" y="2316479"/>
            <a:ext cx="664425" cy="674117"/>
          </a:xfrm>
          <a:prstGeom prst="rect">
            <a:avLst/>
          </a:prstGeom>
        </p:spPr>
      </p:pic>
      <p:sp>
        <p:nvSpPr>
          <p:cNvPr id="3" name="Ellipse 2"/>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19729885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541259-3ECB-4F95-8219-E9B703356050}"/>
              </a:ext>
            </a:extLst>
          </p:cNvPr>
          <p:cNvSpPr>
            <a:spLocks noGrp="1"/>
          </p:cNvSpPr>
          <p:nvPr>
            <p:ph type="title"/>
          </p:nvPr>
        </p:nvSpPr>
        <p:spPr/>
        <p:txBody>
          <a:bodyPr/>
          <a:lstStyle/>
          <a:p>
            <a:r>
              <a:rPr lang="fr-FR" dirty="0"/>
              <a:t>Axes d’efforts </a:t>
            </a:r>
            <a:endParaRPr lang="fr-CH" dirty="0"/>
          </a:p>
        </p:txBody>
      </p:sp>
      <p:sp>
        <p:nvSpPr>
          <p:cNvPr id="3" name="Espace réservé du texte 2">
            <a:extLst>
              <a:ext uri="{FF2B5EF4-FFF2-40B4-BE49-F238E27FC236}">
                <a16:creationId xmlns:a16="http://schemas.microsoft.com/office/drawing/2014/main" id="{AF92A7EC-77B3-4167-8F6F-E139329106D1}"/>
              </a:ext>
            </a:extLst>
          </p:cNvPr>
          <p:cNvSpPr>
            <a:spLocks noGrp="1"/>
          </p:cNvSpPr>
          <p:nvPr>
            <p:ph type="body" sz="quarter" idx="21"/>
          </p:nvPr>
        </p:nvSpPr>
        <p:spPr>
          <a:xfrm>
            <a:off x="465082" y="1030981"/>
            <a:ext cx="11261836" cy="5707985"/>
          </a:xfrm>
        </p:spPr>
        <p:txBody>
          <a:bodyPr vert="horz" lIns="91440" tIns="45720" rIns="91440" bIns="45720" rtlCol="0" anchor="t">
            <a:normAutofit/>
          </a:bodyPr>
          <a:lstStyle/>
          <a:p>
            <a:pPr marL="0" indent="0">
              <a:buNone/>
            </a:pPr>
            <a:r>
              <a:rPr lang="fr-FR" sz="1900" dirty="0">
                <a:solidFill>
                  <a:schemeClr val="tx1"/>
                </a:solidFill>
              </a:rPr>
              <a:t>Les horloge Rb de haute précision pour les applications de défense doivent présenter les caractéristiques suivantes : </a:t>
            </a:r>
          </a:p>
          <a:p>
            <a:r>
              <a:rPr lang="fr-FR" sz="1699" dirty="0">
                <a:solidFill>
                  <a:schemeClr val="tx1"/>
                </a:solidFill>
              </a:rPr>
              <a:t>Maintien du temps absolu </a:t>
            </a:r>
            <a:r>
              <a:rPr lang="fr-FR" sz="1699" b="1" dirty="0">
                <a:solidFill>
                  <a:schemeClr val="tx1"/>
                </a:solidFill>
              </a:rPr>
              <a:t>meilleur qu’1us sur 24 heures </a:t>
            </a:r>
            <a:r>
              <a:rPr lang="fr-FR" sz="1699" dirty="0">
                <a:solidFill>
                  <a:schemeClr val="tx1"/>
                </a:solidFill>
              </a:rPr>
              <a:t>pour une résilience assurée en cas d’indisponibilité des signaux GNSS. </a:t>
            </a:r>
          </a:p>
          <a:p>
            <a:r>
              <a:rPr lang="fr-FR" sz="1699" dirty="0">
                <a:solidFill>
                  <a:schemeClr val="tx1"/>
                </a:solidFill>
              </a:rPr>
              <a:t>Une </a:t>
            </a:r>
            <a:r>
              <a:rPr lang="fr-FR" sz="1699" b="1" dirty="0">
                <a:solidFill>
                  <a:schemeClr val="tx1"/>
                </a:solidFill>
              </a:rPr>
              <a:t>stabilité de fréquence</a:t>
            </a:r>
            <a:r>
              <a:rPr lang="fr-FR" sz="1699" dirty="0">
                <a:solidFill>
                  <a:schemeClr val="tx1"/>
                </a:solidFill>
              </a:rPr>
              <a:t> recherchée principalement dans des conditions extrêmes de température mais aussi aux dynamiques élevées pour les applications aériennes, terrestres ou tactiques</a:t>
            </a:r>
          </a:p>
          <a:p>
            <a:r>
              <a:rPr lang="fr-FR" sz="1699" b="1" dirty="0" err="1">
                <a:solidFill>
                  <a:schemeClr val="tx1"/>
                </a:solidFill>
              </a:rPr>
              <a:t>SWaP</a:t>
            </a:r>
            <a:r>
              <a:rPr lang="fr-FR" sz="1699" b="1" dirty="0">
                <a:solidFill>
                  <a:schemeClr val="tx1"/>
                </a:solidFill>
              </a:rPr>
              <a:t>-C permettant de</a:t>
            </a:r>
            <a:r>
              <a:rPr lang="fr-FR" sz="1699" dirty="0">
                <a:solidFill>
                  <a:schemeClr val="tx1"/>
                </a:solidFill>
              </a:rPr>
              <a:t> s’adapter à des plates-formes modulaires</a:t>
            </a:r>
          </a:p>
          <a:p>
            <a:r>
              <a:rPr lang="fr-FR" sz="1699" dirty="0">
                <a:solidFill>
                  <a:schemeClr val="tx1"/>
                </a:solidFill>
              </a:rPr>
              <a:t>Amélioration du </a:t>
            </a:r>
            <a:r>
              <a:rPr lang="fr-FR" sz="1699" b="1" dirty="0">
                <a:solidFill>
                  <a:schemeClr val="tx1"/>
                </a:solidFill>
              </a:rPr>
              <a:t>bruit de phase </a:t>
            </a:r>
            <a:r>
              <a:rPr lang="fr-FR" sz="1699" dirty="0">
                <a:solidFill>
                  <a:schemeClr val="tx1"/>
                </a:solidFill>
              </a:rPr>
              <a:t>pour les communications numériques et les systèmes SATCOM, ainsi que d’autres applications de défense telles que les applications radar, l’IFF, le guidage de missiles, la guerre électronique - EW. </a:t>
            </a:r>
          </a:p>
          <a:p>
            <a:r>
              <a:rPr lang="fr-FR" sz="1699" b="1" dirty="0">
                <a:solidFill>
                  <a:schemeClr val="tx1"/>
                </a:solidFill>
              </a:rPr>
              <a:t>Performances de au redémarrage à chaud de pointe, </a:t>
            </a:r>
            <a:r>
              <a:rPr lang="fr-FR" sz="1699" dirty="0">
                <a:solidFill>
                  <a:schemeClr val="tx1"/>
                </a:solidFill>
              </a:rPr>
              <a:t>afin de maintenir un niveau de synchronisation précis même en cas d’interruptions d’opérations et de cycles marche/arrêt. </a:t>
            </a:r>
          </a:p>
          <a:p>
            <a:r>
              <a:rPr lang="fr-FR" sz="1699" b="1" dirty="0">
                <a:solidFill>
                  <a:schemeClr val="tx1"/>
                </a:solidFill>
              </a:rPr>
              <a:t>Temps de préchauffage rapide </a:t>
            </a:r>
            <a:r>
              <a:rPr lang="fr-FR" sz="1699" dirty="0">
                <a:solidFill>
                  <a:schemeClr val="tx1"/>
                </a:solidFill>
              </a:rPr>
              <a:t>afin d’atteindre rapidement des performances stables. </a:t>
            </a:r>
            <a:endParaRPr lang="fr-FR" dirty="0">
              <a:solidFill>
                <a:schemeClr val="tx1"/>
              </a:solidFill>
              <a:latin typeface="Segoe UI"/>
              <a:cs typeface="Segoe UI"/>
            </a:endParaRPr>
          </a:p>
        </p:txBody>
      </p:sp>
      <p:sp>
        <p:nvSpPr>
          <p:cNvPr id="4" name="Espace réservé du numéro de diapositive 46">
            <a:extLst>
              <a:ext uri="{FF2B5EF4-FFF2-40B4-BE49-F238E27FC236}">
                <a16:creationId xmlns:a16="http://schemas.microsoft.com/office/drawing/2014/main" id="{856B87AC-4E40-3380-33B4-C00B70CDD282}"/>
              </a:ext>
            </a:extLst>
          </p:cNvPr>
          <p:cNvSpPr txBox="1">
            <a:spLocks/>
          </p:cNvSpPr>
          <p:nvPr/>
        </p:nvSpPr>
        <p:spPr>
          <a:xfrm>
            <a:off x="10657848" y="6413119"/>
            <a:ext cx="451275" cy="219456"/>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3782C43-7533-4CE7-94CC-8F091034FBE1}" type="slidenum">
              <a:rPr kumimoji="0" lang="fr-FR" sz="800" b="0" i="0" u="none" strike="noStrike" kern="1200" cap="none" spc="0" normalizeH="0" baseline="0" noProof="0" smtClean="0">
                <a:ln>
                  <a:noFill/>
                </a:ln>
                <a:solidFill>
                  <a:srgbClr val="4F4F4F"/>
                </a:solidFill>
                <a:effectLst/>
                <a:uLnTx/>
                <a:uFillTx/>
                <a:latin typeface="Segoe UI" panose="020B0502040204020203" pitchFamily="34" charset="0"/>
                <a:ea typeface="+mn-ea"/>
                <a:cs typeface="Segoe UI" panose="020B0502040204020203"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fr-FR" sz="800" b="0" i="0" u="none" strike="noStrike" kern="1200" cap="none" spc="0" normalizeH="0" baseline="0" noProof="0">
              <a:ln>
                <a:noFill/>
              </a:ln>
              <a:solidFill>
                <a:srgbClr val="4F4F4F"/>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1092640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6" descr="A close up of electronics&#10;&#10;Description automatically generated">
            <a:extLst>
              <a:ext uri="{FF2B5EF4-FFF2-40B4-BE49-F238E27FC236}">
                <a16:creationId xmlns:a16="http://schemas.microsoft.com/office/drawing/2014/main" id="{29D2D50F-AB5C-40E0-B386-247F8103F604}"/>
              </a:ext>
            </a:extLst>
          </p:cNvPr>
          <p:cNvPicPr>
            <a:picLocks noGrp="1" noChangeAspect="1"/>
          </p:cNvPicPr>
          <p:nvPr>
            <p:ph type="pic" sz="quarter" idx="16"/>
          </p:nvPr>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p:spPr>
      </p:pic>
      <p:sp>
        <p:nvSpPr>
          <p:cNvPr id="2" name="Rectangle 1"/>
          <p:cNvSpPr/>
          <p:nvPr/>
        </p:nvSpPr>
        <p:spPr>
          <a:xfrm>
            <a:off x="0" y="0"/>
            <a:ext cx="4168140" cy="528320"/>
          </a:xfrm>
          <a:prstGeom prst="rect">
            <a:avLst/>
          </a:prstGeom>
          <a:solidFill>
            <a:srgbClr val="042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16548793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RÉFÉRENCES TEMPS MILITAIRES ET STRATÉGIQUES EN FRANCE </a:t>
            </a:r>
          </a:p>
        </p:txBody>
      </p:sp>
      <p:sp>
        <p:nvSpPr>
          <p:cNvPr id="6" name="Slide Number Placeholder 5"/>
          <p:cNvSpPr>
            <a:spLocks noGrp="1"/>
          </p:cNvSpPr>
          <p:nvPr>
            <p:ph type="sldNum" sz="quarter" idx="4294967295"/>
          </p:nvPr>
        </p:nvSpPr>
        <p:spPr/>
        <p:txBody>
          <a:bodyPr/>
          <a:lstStyle/>
          <a:p>
            <a:pPr marL="0" marR="0" lvl="0" indent="0" algn="ctr" defTabSz="914400" rtl="0" eaLnBrk="1" fontAlgn="auto" latinLnBrk="0" hangingPunct="1">
              <a:lnSpc>
                <a:spcPct val="87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B6B6B">
                    <a:lumMod val="75000"/>
                    <a:lumOff val="25000"/>
                  </a:srgbClr>
                </a:solidFill>
                <a:effectLst/>
                <a:uLnTx/>
                <a:uFillTx/>
                <a:latin typeface="Segoe UI" panose="020B0502040204020203" pitchFamily="34" charset="0"/>
                <a:ea typeface="+mn-ea"/>
                <a:cs typeface="Segoe UI" panose="020B0502040204020203" pitchFamily="34" charset="0"/>
              </a:rPr>
              <a:t> </a:t>
            </a:r>
          </a:p>
        </p:txBody>
      </p:sp>
      <p:sp>
        <p:nvSpPr>
          <p:cNvPr id="21" name="Text Placeholder 5"/>
          <p:cNvSpPr txBox="1">
            <a:spLocks/>
          </p:cNvSpPr>
          <p:nvPr/>
        </p:nvSpPr>
        <p:spPr>
          <a:xfrm>
            <a:off x="349250" y="624081"/>
            <a:ext cx="9804988" cy="5181600"/>
          </a:xfrm>
          <a:prstGeom prst="rect">
            <a:avLst/>
          </a:prstGeom>
        </p:spPr>
        <p:txBody>
          <a:bodyPr anchor="t">
            <a:normAutofit/>
          </a:bodyPr>
          <a:lstStyle>
            <a:lvl1pPr marL="0" indent="0" algn="l" defTabSz="914400" rtl="0" eaLnBrk="1" latinLnBrk="0" hangingPunct="1">
              <a:lnSpc>
                <a:spcPct val="87000"/>
              </a:lnSpc>
              <a:spcBef>
                <a:spcPts val="1000"/>
              </a:spcBef>
              <a:buFont typeface="Calibri" panose="020F0502020204030204" pitchFamily="34" charset="0"/>
              <a:buChar char="​"/>
              <a:defRPr sz="1800" b="1" kern="1200" cap="all" baseline="0">
                <a:solidFill>
                  <a:schemeClr val="tx2"/>
                </a:solidFill>
                <a:latin typeface="Calibri" panose="020F0502020204030204" pitchFamily="34" charset="0"/>
                <a:ea typeface="+mn-ea"/>
                <a:cs typeface="Arial" panose="020B0604020202020204" pitchFamily="34" charset="0"/>
              </a:defRPr>
            </a:lvl1pPr>
            <a:lvl2pPr marL="161925" indent="-161925" algn="l" defTabSz="914400" rtl="0" eaLnBrk="1" latinLnBrk="0" hangingPunct="1">
              <a:lnSpc>
                <a:spcPct val="87000"/>
              </a:lnSpc>
              <a:spcBef>
                <a:spcPts val="500"/>
              </a:spcBef>
              <a:buFont typeface="Arial" panose="020B0604020202020204" pitchFamily="34" charset="0"/>
              <a:buChar char="•"/>
              <a:defRPr sz="1800" b="0" kern="1200">
                <a:solidFill>
                  <a:schemeClr val="tx2"/>
                </a:solidFill>
                <a:latin typeface="Calibri" panose="020F0502020204030204" pitchFamily="34" charset="0"/>
                <a:ea typeface="+mn-ea"/>
                <a:cs typeface="Arial" panose="020B0604020202020204" pitchFamily="34" charset="0"/>
              </a:defRPr>
            </a:lvl2pPr>
            <a:lvl3pPr marL="361950" indent="-190500" algn="l" defTabSz="914400" rtl="0" eaLnBrk="1" latinLnBrk="0" hangingPunct="1">
              <a:lnSpc>
                <a:spcPct val="87000"/>
              </a:lnSpc>
              <a:spcBef>
                <a:spcPts val="500"/>
              </a:spcBef>
              <a:buFont typeface="Calibri" panose="020F0502020204030204" pitchFamily="34" charset="0"/>
              <a:buChar char="‒"/>
              <a:defRPr sz="1400" kern="1200">
                <a:solidFill>
                  <a:schemeClr val="tx2"/>
                </a:solidFill>
                <a:latin typeface="Calibri" panose="020F0502020204030204" pitchFamily="34" charset="0"/>
                <a:ea typeface="+mn-ea"/>
                <a:cs typeface="Arial" panose="020B0604020202020204" pitchFamily="34" charset="0"/>
              </a:defRPr>
            </a:lvl3pPr>
            <a:lvl4pPr marL="361950" indent="0" algn="l" defTabSz="914400" rtl="0" eaLnBrk="1" latinLnBrk="0" hangingPunct="1">
              <a:lnSpc>
                <a:spcPct val="87000"/>
              </a:lnSpc>
              <a:spcBef>
                <a:spcPts val="500"/>
              </a:spcBef>
              <a:buFont typeface="Calibri" panose="020F0502020204030204" pitchFamily="34" charset="0"/>
              <a:buChar char="​"/>
              <a:defRPr sz="1200" i="1" kern="1200">
                <a:solidFill>
                  <a:schemeClr val="tx2"/>
                </a:solidFill>
                <a:latin typeface="Calibri" panose="020F0502020204030204" pitchFamily="34" charset="0"/>
                <a:ea typeface="+mn-ea"/>
                <a:cs typeface="Arial" panose="020B0604020202020204" pitchFamily="34" charset="0"/>
              </a:defRPr>
            </a:lvl4pPr>
            <a:lvl5pPr marL="542925" indent="0" algn="l" defTabSz="914400" rtl="0" eaLnBrk="1" latinLnBrk="0" hangingPunct="1">
              <a:lnSpc>
                <a:spcPct val="87000"/>
              </a:lnSpc>
              <a:spcBef>
                <a:spcPts val="500"/>
              </a:spcBef>
              <a:buFontTx/>
              <a:buNone/>
              <a:defRPr sz="1100" i="1" kern="1200">
                <a:solidFill>
                  <a:schemeClr val="bg1">
                    <a:lumMod val="50000"/>
                  </a:schemeClr>
                </a:solidFill>
                <a:latin typeface="Calibri" panose="020F0502020204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marR="0" lvl="2" indent="-190500" algn="l" defTabSz="914400" rtl="0" eaLnBrk="1" fontAlgn="auto" latinLnBrk="0" hangingPunct="1">
              <a:lnSpc>
                <a:spcPct val="87000"/>
              </a:lnSpc>
              <a:spcBef>
                <a:spcPts val="500"/>
              </a:spcBef>
              <a:spcAft>
                <a:spcPts val="0"/>
              </a:spcAft>
              <a:buClrTx/>
              <a:buSzTx/>
              <a:buFont typeface="Calibri" panose="020F0502020204030204" pitchFamily="34" charset="0"/>
              <a:buChar char="‒"/>
              <a:tabLst/>
              <a:defRPr/>
            </a:pPr>
            <a:endParaRPr kumimoji="0" lang="en-US" sz="2400" b="0" i="0" u="none" strike="noStrike" kern="1200" cap="none" spc="0" normalizeH="0" baseline="0" noProof="0" dirty="0">
              <a:ln>
                <a:noFill/>
              </a:ln>
              <a:solidFill>
                <a:srgbClr val="4F4F4F"/>
              </a:solidFill>
              <a:effectLst/>
              <a:uLnTx/>
              <a:uFillTx/>
              <a:latin typeface="Segoe UI"/>
              <a:ea typeface="+mn-ea"/>
              <a:cs typeface="Segoe UI"/>
            </a:endParaRPr>
          </a:p>
          <a:p>
            <a:pPr>
              <a:buNone/>
            </a:pPr>
            <a:r>
              <a:rPr lang="en-GB" altLang="en-US" dirty="0">
                <a:solidFill>
                  <a:srgbClr val="1E3C7D"/>
                </a:solidFill>
                <a:latin typeface="+mj-lt"/>
              </a:rPr>
              <a:t>Galileo </a:t>
            </a:r>
          </a:p>
          <a:p>
            <a:pPr marL="273050" lvl="1" indent="-273050">
              <a:buNone/>
            </a:pPr>
            <a:r>
              <a:rPr lang="en-GB" altLang="en-US" sz="1400" dirty="0">
                <a:solidFill>
                  <a:srgbClr val="1E3C7D"/>
                </a:solidFill>
                <a:latin typeface="+mn-lt"/>
              </a:rPr>
              <a:t>Rubidium Atomic Frequency Standard (RAFS)</a:t>
            </a:r>
          </a:p>
          <a:p>
            <a:pPr marL="273050" lvl="1" indent="-273050">
              <a:buNone/>
            </a:pPr>
            <a:r>
              <a:rPr lang="en-GB" altLang="en-US" sz="1400" dirty="0">
                <a:solidFill>
                  <a:srgbClr val="1E3C7D"/>
                </a:solidFill>
                <a:latin typeface="+mn-lt"/>
              </a:rPr>
              <a:t>Passive Hydrogen Maser (PHM)</a:t>
            </a:r>
          </a:p>
          <a:p>
            <a:pPr marL="273050" lvl="1" indent="-273050">
              <a:buNone/>
            </a:pPr>
            <a:r>
              <a:rPr lang="en-GB" altLang="en-US" sz="1400" dirty="0">
                <a:solidFill>
                  <a:srgbClr val="1E3C7D"/>
                </a:solidFill>
                <a:latin typeface="+mn-lt"/>
              </a:rPr>
              <a:t>Gears / Geode / ESA &amp; GSA PRS simulation </a:t>
            </a:r>
            <a:endParaRPr lang="en-US" altLang="en-US" sz="1400" dirty="0">
              <a:solidFill>
                <a:srgbClr val="1E3C7D"/>
              </a:solidFill>
              <a:latin typeface="+mn-lt"/>
            </a:endParaRPr>
          </a:p>
        </p:txBody>
      </p:sp>
      <p:pic>
        <p:nvPicPr>
          <p:cNvPr id="9" name="Picture 8" descr="D:\Data_FDR\Divers\Image\RAFS IOV.jpg">
            <a:extLst>
              <a:ext uri="{FF2B5EF4-FFF2-40B4-BE49-F238E27FC236}">
                <a16:creationId xmlns:a16="http://schemas.microsoft.com/office/drawing/2014/main" id="{FB524063-2C26-472A-8BE6-CFCCDAA2DC9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18141" y="1093565"/>
            <a:ext cx="989020" cy="795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D:\Data_FDR\Divers\Image\Maser\PHM-A.JPG">
            <a:extLst>
              <a:ext uri="{FF2B5EF4-FFF2-40B4-BE49-F238E27FC236}">
                <a16:creationId xmlns:a16="http://schemas.microsoft.com/office/drawing/2014/main" id="{83203094-241C-4B0A-B98F-EA5ACA5924F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11557" y="2531253"/>
            <a:ext cx="2287772" cy="1715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1">
            <a:extLst>
              <a:ext uri="{FF2B5EF4-FFF2-40B4-BE49-F238E27FC236}">
                <a16:creationId xmlns:a16="http://schemas.microsoft.com/office/drawing/2014/main" id="{0D85DBDF-CB1B-4560-ADCB-4036AACFD27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115866" y="975241"/>
            <a:ext cx="1132607" cy="1492150"/>
          </a:xfrm>
          <a:prstGeom prst="rect">
            <a:avLst/>
          </a:prstGeom>
        </p:spPr>
      </p:pic>
      <p:sp>
        <p:nvSpPr>
          <p:cNvPr id="16" name="Rectangle 4">
            <a:extLst>
              <a:ext uri="{FF2B5EF4-FFF2-40B4-BE49-F238E27FC236}">
                <a16:creationId xmlns:a16="http://schemas.microsoft.com/office/drawing/2014/main" id="{685A6C39-B136-43F7-86D8-4741D18BEA18}"/>
              </a:ext>
            </a:extLst>
          </p:cNvPr>
          <p:cNvSpPr txBox="1">
            <a:spLocks noChangeArrowheads="1"/>
          </p:cNvSpPr>
          <p:nvPr/>
        </p:nvSpPr>
        <p:spPr>
          <a:xfrm>
            <a:off x="2334184" y="2634450"/>
            <a:ext cx="2548596" cy="1901212"/>
          </a:xfrm>
          <a:prstGeom prst="rect">
            <a:avLst/>
          </a:prstGeom>
        </p:spPr>
        <p:txBody>
          <a:bodyPr vert="horz" lIns="91440" tIns="45720" rIns="91440" bIns="45720" rtlCol="0">
            <a:normAutofit/>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7000"/>
              </a:lnSpc>
              <a:spcBef>
                <a:spcPts val="1000"/>
              </a:spcBef>
              <a:spcAft>
                <a:spcPts val="0"/>
              </a:spcAft>
              <a:buClrTx/>
              <a:buSzTx/>
              <a:buFontTx/>
              <a:buNone/>
              <a:tabLst/>
              <a:defRPr/>
            </a:pPr>
            <a:r>
              <a:rPr lang="fr-FR" altLang="fr-FR" b="1" dirty="0">
                <a:solidFill>
                  <a:srgbClr val="1E3C7D"/>
                </a:solidFill>
                <a:latin typeface="+mj-lt"/>
                <a:cs typeface="Arial" pitchFamily="34" charset="0"/>
              </a:rPr>
              <a:t>Baie SNLE</a:t>
            </a:r>
          </a:p>
          <a:p>
            <a:pPr marL="6350" marR="0" lvl="1" indent="-6350" fontAlgn="auto">
              <a:spcAft>
                <a:spcPts val="0"/>
              </a:spcAft>
              <a:buClrTx/>
              <a:buSzTx/>
              <a:defRPr/>
            </a:pPr>
            <a:r>
              <a:rPr lang="fr-FR" altLang="fr-FR" sz="1400" dirty="0">
                <a:solidFill>
                  <a:srgbClr val="1E3C7D"/>
                </a:solidFill>
                <a:latin typeface="+mn-lt"/>
                <a:cs typeface="Arial" panose="020B0604020202020204" pitchFamily="34" charset="0"/>
              </a:rPr>
              <a:t>Horloge de très grande précision pour le système de navigation des SNLE NG/2G+/3G</a:t>
            </a:r>
          </a:p>
        </p:txBody>
      </p:sp>
      <p:sp>
        <p:nvSpPr>
          <p:cNvPr id="17" name="Rectangle 5">
            <a:extLst>
              <a:ext uri="{FF2B5EF4-FFF2-40B4-BE49-F238E27FC236}">
                <a16:creationId xmlns:a16="http://schemas.microsoft.com/office/drawing/2014/main" id="{4FB6858D-B619-4A9E-8668-D490E2EC8148}"/>
              </a:ext>
            </a:extLst>
          </p:cNvPr>
          <p:cNvSpPr>
            <a:spLocks noChangeArrowheads="1"/>
          </p:cNvSpPr>
          <p:nvPr/>
        </p:nvSpPr>
        <p:spPr bwMode="auto">
          <a:xfrm>
            <a:off x="7900750" y="1058502"/>
            <a:ext cx="3955970" cy="2215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1200" b="1">
                <a:solidFill>
                  <a:schemeClr val="tx1"/>
                </a:solidFill>
                <a:latin typeface="Digital"/>
              </a:defRPr>
            </a:lvl1pPr>
            <a:lvl2pPr marL="742950" indent="-285750" eaLnBrk="0" hangingPunct="0">
              <a:defRPr sz="1200" b="1">
                <a:solidFill>
                  <a:schemeClr val="tx1"/>
                </a:solidFill>
                <a:latin typeface="Digital"/>
              </a:defRPr>
            </a:lvl2pPr>
            <a:lvl3pPr marL="1143000" indent="-228600" eaLnBrk="0" hangingPunct="0">
              <a:defRPr sz="1200" b="1">
                <a:solidFill>
                  <a:schemeClr val="tx1"/>
                </a:solidFill>
                <a:latin typeface="Digital"/>
              </a:defRPr>
            </a:lvl3pPr>
            <a:lvl4pPr marL="1600200" indent="-228600" eaLnBrk="0" hangingPunct="0">
              <a:defRPr sz="1200" b="1">
                <a:solidFill>
                  <a:schemeClr val="tx1"/>
                </a:solidFill>
                <a:latin typeface="Digital"/>
              </a:defRPr>
            </a:lvl4pPr>
            <a:lvl5pPr marL="2057400" indent="-228600" eaLnBrk="0" hangingPunct="0">
              <a:defRPr sz="1200" b="1">
                <a:solidFill>
                  <a:schemeClr val="tx1"/>
                </a:solidFill>
                <a:latin typeface="Digital"/>
              </a:defRPr>
            </a:lvl5pPr>
            <a:lvl6pPr marL="2514600" indent="-228600" algn="ctr" eaLnBrk="0" fontAlgn="base" hangingPunct="0">
              <a:spcBef>
                <a:spcPct val="0"/>
              </a:spcBef>
              <a:spcAft>
                <a:spcPct val="0"/>
              </a:spcAft>
              <a:defRPr sz="1200" b="1">
                <a:solidFill>
                  <a:schemeClr val="tx1"/>
                </a:solidFill>
                <a:latin typeface="Digital"/>
              </a:defRPr>
            </a:lvl6pPr>
            <a:lvl7pPr marL="2971800" indent="-228600" algn="ctr" eaLnBrk="0" fontAlgn="base" hangingPunct="0">
              <a:spcBef>
                <a:spcPct val="0"/>
              </a:spcBef>
              <a:spcAft>
                <a:spcPct val="0"/>
              </a:spcAft>
              <a:defRPr sz="1200" b="1">
                <a:solidFill>
                  <a:schemeClr val="tx1"/>
                </a:solidFill>
                <a:latin typeface="Digital"/>
              </a:defRPr>
            </a:lvl7pPr>
            <a:lvl8pPr marL="3429000" indent="-228600" algn="ctr" eaLnBrk="0" fontAlgn="base" hangingPunct="0">
              <a:spcBef>
                <a:spcPct val="0"/>
              </a:spcBef>
              <a:spcAft>
                <a:spcPct val="0"/>
              </a:spcAft>
              <a:defRPr sz="1200" b="1">
                <a:solidFill>
                  <a:schemeClr val="tx1"/>
                </a:solidFill>
                <a:latin typeface="Digital"/>
              </a:defRPr>
            </a:lvl8pPr>
            <a:lvl9pPr marL="3886200" indent="-228600" algn="ctr" eaLnBrk="0" fontAlgn="base" hangingPunct="0">
              <a:spcBef>
                <a:spcPct val="0"/>
              </a:spcBef>
              <a:spcAft>
                <a:spcPct val="0"/>
              </a:spcAft>
              <a:defRPr sz="1200" b="1">
                <a:solidFill>
                  <a:schemeClr val="tx1"/>
                </a:solidFill>
                <a:latin typeface="Digital"/>
              </a:defRPr>
            </a:lvl9pPr>
          </a:lstStyle>
          <a:p>
            <a:pPr marL="0" marR="0" lvl="0" indent="0" algn="l" defTabSz="914400" rtl="0" eaLnBrk="1" fontAlgn="auto" latinLnBrk="0" hangingPunct="1">
              <a:lnSpc>
                <a:spcPct val="100000"/>
              </a:lnSpc>
              <a:spcBef>
                <a:spcPct val="20000"/>
              </a:spcBef>
              <a:spcAft>
                <a:spcPts val="0"/>
              </a:spcAft>
              <a:buClr>
                <a:srgbClr val="FF3300"/>
              </a:buClr>
              <a:buSzTx/>
              <a:buFontTx/>
              <a:buNone/>
              <a:tabLst/>
              <a:defRPr/>
            </a:pPr>
            <a:r>
              <a:rPr lang="fr-FR" altLang="fr-FR" sz="1800" dirty="0">
                <a:solidFill>
                  <a:srgbClr val="1E3C7D"/>
                </a:solidFill>
                <a:latin typeface="+mj-lt"/>
                <a:cs typeface="Arial" pitchFamily="34" charset="0"/>
              </a:rPr>
              <a:t>Système SGDH</a:t>
            </a:r>
          </a:p>
          <a:p>
            <a:pPr marL="0" marR="0" lvl="1" indent="0" algn="l" defTabSz="914400" rtl="0" eaLnBrk="1" fontAlgn="auto" latinLnBrk="0" hangingPunct="1">
              <a:lnSpc>
                <a:spcPct val="100000"/>
              </a:lnSpc>
              <a:spcBef>
                <a:spcPct val="20000"/>
              </a:spcBef>
              <a:spcAft>
                <a:spcPts val="0"/>
              </a:spcAft>
              <a:buClr>
                <a:srgbClr val="FF6600"/>
              </a:buClr>
              <a:buSzTx/>
              <a:tabLst/>
              <a:defRPr/>
            </a:pPr>
            <a:r>
              <a:rPr lang="fr-FR" altLang="fr-FR" sz="1400" b="0" dirty="0">
                <a:solidFill>
                  <a:srgbClr val="1E3C7D"/>
                </a:solidFill>
                <a:latin typeface="+mn-lt"/>
                <a:cs typeface="Arial" panose="020B0604020202020204" pitchFamily="34" charset="0"/>
              </a:rPr>
              <a:t>Distribution de l’heure sur l’ensemble des bases aériennes de l’Armée de l’Air</a:t>
            </a:r>
          </a:p>
          <a:p>
            <a:pPr marL="0" marR="0" lvl="1" indent="0" algn="l" defTabSz="914400" rtl="0" eaLnBrk="1" fontAlgn="auto" latinLnBrk="0" hangingPunct="1">
              <a:lnSpc>
                <a:spcPct val="100000"/>
              </a:lnSpc>
              <a:spcBef>
                <a:spcPct val="20000"/>
              </a:spcBef>
              <a:spcAft>
                <a:spcPts val="0"/>
              </a:spcAft>
              <a:buClr>
                <a:srgbClr val="FF6600"/>
              </a:buClr>
              <a:buSzTx/>
              <a:tabLst/>
              <a:defRPr/>
            </a:pPr>
            <a:r>
              <a:rPr lang="fr-FR" altLang="fr-FR" sz="1400" b="0" dirty="0">
                <a:solidFill>
                  <a:srgbClr val="1E3C7D"/>
                </a:solidFill>
                <a:latin typeface="+mn-lt"/>
                <a:cs typeface="Arial" panose="020B0604020202020204" pitchFamily="34" charset="0"/>
              </a:rPr>
              <a:t>SCCOA</a:t>
            </a:r>
          </a:p>
          <a:p>
            <a:pPr marL="0" marR="0" lvl="1" indent="0" algn="l" defTabSz="914400" rtl="0" eaLnBrk="1" fontAlgn="auto" latinLnBrk="0" hangingPunct="1">
              <a:lnSpc>
                <a:spcPct val="100000"/>
              </a:lnSpc>
              <a:spcBef>
                <a:spcPct val="20000"/>
              </a:spcBef>
              <a:spcAft>
                <a:spcPts val="0"/>
              </a:spcAft>
              <a:buClr>
                <a:srgbClr val="FF6600"/>
              </a:buClr>
              <a:buSzTx/>
              <a:tabLst/>
              <a:defRPr/>
            </a:pPr>
            <a:r>
              <a:rPr lang="fr-FR" altLang="fr-FR" sz="1400" b="0" dirty="0">
                <a:solidFill>
                  <a:srgbClr val="1E3C7D"/>
                </a:solidFill>
                <a:latin typeface="+mn-lt"/>
                <a:cs typeface="Arial" panose="020B0604020202020204" pitchFamily="34" charset="0"/>
              </a:rPr>
              <a:t>Socrate</a:t>
            </a:r>
          </a:p>
        </p:txBody>
      </p:sp>
      <p:sp>
        <p:nvSpPr>
          <p:cNvPr id="18" name="Rectangle 5">
            <a:extLst>
              <a:ext uri="{FF2B5EF4-FFF2-40B4-BE49-F238E27FC236}">
                <a16:creationId xmlns:a16="http://schemas.microsoft.com/office/drawing/2014/main" id="{0146B8CC-D0A5-4E4A-99B0-8B8CF415F852}"/>
              </a:ext>
            </a:extLst>
          </p:cNvPr>
          <p:cNvSpPr>
            <a:spLocks noChangeArrowheads="1"/>
          </p:cNvSpPr>
          <p:nvPr/>
        </p:nvSpPr>
        <p:spPr bwMode="auto">
          <a:xfrm>
            <a:off x="4140164" y="4808510"/>
            <a:ext cx="3684587"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1200" b="1">
                <a:solidFill>
                  <a:schemeClr val="tx1"/>
                </a:solidFill>
                <a:latin typeface="Digital"/>
              </a:defRPr>
            </a:lvl1pPr>
            <a:lvl2pPr marL="742950" indent="-285750" eaLnBrk="0" hangingPunct="0">
              <a:defRPr sz="1200" b="1">
                <a:solidFill>
                  <a:schemeClr val="tx1"/>
                </a:solidFill>
                <a:latin typeface="Digital"/>
              </a:defRPr>
            </a:lvl2pPr>
            <a:lvl3pPr marL="1143000" indent="-228600" eaLnBrk="0" hangingPunct="0">
              <a:defRPr sz="1200" b="1">
                <a:solidFill>
                  <a:schemeClr val="tx1"/>
                </a:solidFill>
                <a:latin typeface="Digital"/>
              </a:defRPr>
            </a:lvl3pPr>
            <a:lvl4pPr marL="1600200" indent="-228600" eaLnBrk="0" hangingPunct="0">
              <a:defRPr sz="1200" b="1">
                <a:solidFill>
                  <a:schemeClr val="tx1"/>
                </a:solidFill>
                <a:latin typeface="Digital"/>
              </a:defRPr>
            </a:lvl4pPr>
            <a:lvl5pPr marL="2057400" indent="-228600" eaLnBrk="0" hangingPunct="0">
              <a:defRPr sz="1200" b="1">
                <a:solidFill>
                  <a:schemeClr val="tx1"/>
                </a:solidFill>
                <a:latin typeface="Digital"/>
              </a:defRPr>
            </a:lvl5pPr>
            <a:lvl6pPr marL="2514600" indent="-228600" algn="ctr" eaLnBrk="0" fontAlgn="base" hangingPunct="0">
              <a:spcBef>
                <a:spcPct val="0"/>
              </a:spcBef>
              <a:spcAft>
                <a:spcPct val="0"/>
              </a:spcAft>
              <a:defRPr sz="1200" b="1">
                <a:solidFill>
                  <a:schemeClr val="tx1"/>
                </a:solidFill>
                <a:latin typeface="Digital"/>
              </a:defRPr>
            </a:lvl6pPr>
            <a:lvl7pPr marL="2971800" indent="-228600" algn="ctr" eaLnBrk="0" fontAlgn="base" hangingPunct="0">
              <a:spcBef>
                <a:spcPct val="0"/>
              </a:spcBef>
              <a:spcAft>
                <a:spcPct val="0"/>
              </a:spcAft>
              <a:defRPr sz="1200" b="1">
                <a:solidFill>
                  <a:schemeClr val="tx1"/>
                </a:solidFill>
                <a:latin typeface="Digital"/>
              </a:defRPr>
            </a:lvl7pPr>
            <a:lvl8pPr marL="3429000" indent="-228600" algn="ctr" eaLnBrk="0" fontAlgn="base" hangingPunct="0">
              <a:spcBef>
                <a:spcPct val="0"/>
              </a:spcBef>
              <a:spcAft>
                <a:spcPct val="0"/>
              </a:spcAft>
              <a:defRPr sz="1200" b="1">
                <a:solidFill>
                  <a:schemeClr val="tx1"/>
                </a:solidFill>
                <a:latin typeface="Digital"/>
              </a:defRPr>
            </a:lvl8pPr>
            <a:lvl9pPr marL="3886200" indent="-228600" algn="ctr" eaLnBrk="0" fontAlgn="base" hangingPunct="0">
              <a:spcBef>
                <a:spcPct val="0"/>
              </a:spcBef>
              <a:spcAft>
                <a:spcPct val="0"/>
              </a:spcAft>
              <a:defRPr sz="1200" b="1">
                <a:solidFill>
                  <a:schemeClr val="tx1"/>
                </a:solidFill>
                <a:latin typeface="Digital"/>
              </a:defRPr>
            </a:lvl9pPr>
          </a:lstStyle>
          <a:p>
            <a:pPr marL="0" marR="0" lvl="0" indent="0" algn="l" defTabSz="914400" rtl="0" eaLnBrk="1" fontAlgn="auto" latinLnBrk="0" hangingPunct="1">
              <a:lnSpc>
                <a:spcPct val="100000"/>
              </a:lnSpc>
              <a:spcBef>
                <a:spcPct val="20000"/>
              </a:spcBef>
              <a:spcAft>
                <a:spcPts val="0"/>
              </a:spcAft>
              <a:buClr>
                <a:srgbClr val="FF3300"/>
              </a:buClr>
              <a:buSzTx/>
              <a:buFontTx/>
              <a:buNone/>
              <a:tabLst/>
              <a:defRPr/>
            </a:pPr>
            <a:r>
              <a:rPr lang="fr-FR" altLang="fr-FR" sz="1800" dirty="0">
                <a:solidFill>
                  <a:srgbClr val="1E3C7D"/>
                </a:solidFill>
                <a:latin typeface="+mj-lt"/>
                <a:cs typeface="Arial" pitchFamily="34" charset="0"/>
              </a:rPr>
              <a:t>CLOTILDE / MONGE</a:t>
            </a:r>
          </a:p>
          <a:p>
            <a:pPr marL="6350" lvl="1" indent="-6350" eaLnBrk="1" hangingPunct="1">
              <a:lnSpc>
                <a:spcPct val="87000"/>
              </a:lnSpc>
              <a:spcBef>
                <a:spcPts val="500"/>
              </a:spcBef>
              <a:defRPr/>
            </a:pPr>
            <a:r>
              <a:rPr lang="fr-FR" altLang="fr-FR" sz="1400" b="0" dirty="0">
                <a:solidFill>
                  <a:srgbClr val="1E3C7D"/>
                </a:solidFill>
                <a:latin typeface="+mn-lt"/>
                <a:cs typeface="Arial" panose="020B0604020202020204" pitchFamily="34" charset="0"/>
              </a:rPr>
              <a:t>Synchronisation des moyens de mesure &amp; télémétrie dans les centres d’essais</a:t>
            </a:r>
          </a:p>
        </p:txBody>
      </p:sp>
      <p:pic>
        <p:nvPicPr>
          <p:cNvPr id="20" name="Image 19">
            <a:extLst>
              <a:ext uri="{FF2B5EF4-FFF2-40B4-BE49-F238E27FC236}">
                <a16:creationId xmlns:a16="http://schemas.microsoft.com/office/drawing/2014/main" id="{BC36B53B-DF80-4549-ABD0-E5300646288D}"/>
              </a:ext>
            </a:extLst>
          </p:cNvPr>
          <p:cNvPicPr preferRelativeResize="0">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38137" y="2926016"/>
            <a:ext cx="1436127" cy="957423"/>
          </a:xfrm>
          <a:prstGeom prst="rect">
            <a:avLst/>
          </a:prstGeom>
        </p:spPr>
      </p:pic>
      <p:graphicFrame>
        <p:nvGraphicFramePr>
          <p:cNvPr id="22" name="Object 2">
            <a:extLst>
              <a:ext uri="{FF2B5EF4-FFF2-40B4-BE49-F238E27FC236}">
                <a16:creationId xmlns:a16="http://schemas.microsoft.com/office/drawing/2014/main" id="{6EE2A9B8-57A3-412C-A22A-6A1BE433CCD8}"/>
              </a:ext>
            </a:extLst>
          </p:cNvPr>
          <p:cNvGraphicFramePr>
            <a:graphicFrameLocks noChangeAspect="1"/>
          </p:cNvGraphicFramePr>
          <p:nvPr>
            <p:extLst>
              <p:ext uri="{D42A27DB-BD31-4B8C-83A1-F6EECF244321}">
                <p14:modId xmlns:p14="http://schemas.microsoft.com/office/powerpoint/2010/main" val="3525858210"/>
              </p:ext>
            </p:extLst>
          </p:nvPr>
        </p:nvGraphicFramePr>
        <p:xfrm>
          <a:off x="9866486" y="1926323"/>
          <a:ext cx="1008568" cy="1937147"/>
        </p:xfrm>
        <a:graphic>
          <a:graphicData uri="http://schemas.openxmlformats.org/presentationml/2006/ole">
            <mc:AlternateContent xmlns:mc="http://schemas.openxmlformats.org/markup-compatibility/2006">
              <mc:Choice xmlns:v="urn:schemas-microsoft-com:vml" Requires="v">
                <p:oleObj name="Photo Editor Photo" r:id="rId7" imgW="1991003" imgH="4371429" progId="">
                  <p:embed/>
                </p:oleObj>
              </mc:Choice>
              <mc:Fallback>
                <p:oleObj name="Photo Editor Photo" r:id="rId7" imgW="1991003" imgH="4371429" progId="">
                  <p:embed/>
                  <p:pic>
                    <p:nvPicPr>
                      <p:cNvPr id="22" name="Object 2">
                        <a:extLst>
                          <a:ext uri="{FF2B5EF4-FFF2-40B4-BE49-F238E27FC236}">
                            <a16:creationId xmlns:a16="http://schemas.microsoft.com/office/drawing/2014/main" id="{6EE2A9B8-57A3-412C-A22A-6A1BE433CC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66486" y="1926323"/>
                        <a:ext cx="1008568" cy="1937147"/>
                      </a:xfrm>
                      <a:prstGeom prst="rect">
                        <a:avLst/>
                      </a:prstGeom>
                      <a:noFill/>
                      <a:ln>
                        <a:noFill/>
                      </a:ln>
                      <a:effectLst/>
                    </p:spPr>
                  </p:pic>
                </p:oleObj>
              </mc:Fallback>
            </mc:AlternateContent>
          </a:graphicData>
        </a:graphic>
      </p:graphicFrame>
      <p:pic>
        <p:nvPicPr>
          <p:cNvPr id="23" name="Image 22">
            <a:extLst>
              <a:ext uri="{FF2B5EF4-FFF2-40B4-BE49-F238E27FC236}">
                <a16:creationId xmlns:a16="http://schemas.microsoft.com/office/drawing/2014/main" id="{463AE321-E201-4B71-A52B-E1BC990ED616}"/>
              </a:ext>
            </a:extLst>
          </p:cNvPr>
          <p:cNvPicPr preferRelativeResize="0">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146578" y="4832660"/>
            <a:ext cx="1017088" cy="906774"/>
          </a:xfrm>
          <a:prstGeom prst="rect">
            <a:avLst/>
          </a:prstGeom>
        </p:spPr>
      </p:pic>
      <p:pic>
        <p:nvPicPr>
          <p:cNvPr id="24" name="Picture 8">
            <a:extLst>
              <a:ext uri="{FF2B5EF4-FFF2-40B4-BE49-F238E27FC236}">
                <a16:creationId xmlns:a16="http://schemas.microsoft.com/office/drawing/2014/main" id="{91AD255D-C3C6-4FE3-B330-F3A48A2F749E}"/>
              </a:ext>
            </a:extLst>
          </p:cNvPr>
          <p:cNvPicPr preferRelativeResize="0">
            <a:picLocks noChangeAspect="1" noChangeArrowheads="1"/>
          </p:cNvPicPr>
          <p:nvPr/>
        </p:nvPicPr>
        <p:blipFill rotWithShape="1">
          <a:blip r:embed="rId10" cstate="email">
            <a:extLst>
              <a:ext uri="{28A0092B-C50C-407E-A947-70E740481C1C}">
                <a14:useLocalDpi xmlns:a14="http://schemas.microsoft.com/office/drawing/2010/main"/>
              </a:ext>
            </a:extLst>
          </a:blip>
          <a:srcRect l="9486" t="11883" r="7217" b="7311"/>
          <a:stretch/>
        </p:blipFill>
        <p:spPr bwMode="auto">
          <a:xfrm>
            <a:off x="3146578" y="5842124"/>
            <a:ext cx="1017088" cy="592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4">
            <a:extLst>
              <a:ext uri="{FF2B5EF4-FFF2-40B4-BE49-F238E27FC236}">
                <a16:creationId xmlns:a16="http://schemas.microsoft.com/office/drawing/2014/main" id="{9D2CBD33-3D3B-4E85-80C7-FC87D2F45A8B}"/>
              </a:ext>
            </a:extLst>
          </p:cNvPr>
          <p:cNvSpPr txBox="1">
            <a:spLocks noChangeArrowheads="1"/>
          </p:cNvSpPr>
          <p:nvPr/>
        </p:nvSpPr>
        <p:spPr>
          <a:xfrm>
            <a:off x="0" y="4882133"/>
            <a:ext cx="3124946" cy="390757"/>
          </a:xfrm>
          <a:prstGeom prst="rect">
            <a:avLst/>
          </a:prstGeom>
        </p:spPr>
        <p:txBody>
          <a:bodyPr vert="horz" lIns="91440" tIns="45720" rIns="91440" bIns="45720" rtlCol="0">
            <a:noAutofit/>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r-FR" altLang="fr-FR" b="1" dirty="0">
                <a:solidFill>
                  <a:srgbClr val="1E3C7D"/>
                </a:solidFill>
                <a:latin typeface="+mj-lt"/>
                <a:cs typeface="Arial" pitchFamily="34" charset="0"/>
              </a:rPr>
              <a:t>Synchronisation SYDEREC</a:t>
            </a:r>
          </a:p>
        </p:txBody>
      </p:sp>
      <p:pic>
        <p:nvPicPr>
          <p:cNvPr id="26" name="Image 25">
            <a:extLst>
              <a:ext uri="{FF2B5EF4-FFF2-40B4-BE49-F238E27FC236}">
                <a16:creationId xmlns:a16="http://schemas.microsoft.com/office/drawing/2014/main" id="{DC97FBFB-F698-4EAB-B691-4D14E48F732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03356" y="5236475"/>
            <a:ext cx="794414" cy="871068"/>
          </a:xfrm>
          <a:prstGeom prst="rect">
            <a:avLst/>
          </a:prstGeom>
        </p:spPr>
      </p:pic>
      <p:pic>
        <p:nvPicPr>
          <p:cNvPr id="27" name="Image 26">
            <a:extLst>
              <a:ext uri="{FF2B5EF4-FFF2-40B4-BE49-F238E27FC236}">
                <a16:creationId xmlns:a16="http://schemas.microsoft.com/office/drawing/2014/main" id="{687ABB28-4D34-4E8A-B18B-E651C86CB6B8}"/>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761514" y="4795892"/>
            <a:ext cx="1505314" cy="1051211"/>
          </a:xfrm>
          <a:prstGeom prst="rect">
            <a:avLst/>
          </a:prstGeom>
        </p:spPr>
      </p:pic>
      <p:sp>
        <p:nvSpPr>
          <p:cNvPr id="28" name="Rectangle 4">
            <a:extLst>
              <a:ext uri="{FF2B5EF4-FFF2-40B4-BE49-F238E27FC236}">
                <a16:creationId xmlns:a16="http://schemas.microsoft.com/office/drawing/2014/main" id="{7944DE3F-6245-4D8B-89FA-382998CAB1F7}"/>
              </a:ext>
            </a:extLst>
          </p:cNvPr>
          <p:cNvSpPr txBox="1">
            <a:spLocks noChangeArrowheads="1"/>
          </p:cNvSpPr>
          <p:nvPr/>
        </p:nvSpPr>
        <p:spPr>
          <a:xfrm>
            <a:off x="9304332" y="4821463"/>
            <a:ext cx="2768643" cy="781122"/>
          </a:xfrm>
          <a:prstGeom prst="rect">
            <a:avLst/>
          </a:prstGeom>
        </p:spPr>
        <p:txBody>
          <a:bodyPr vert="horz" lIns="91440" tIns="45720" rIns="91440" bIns="45720" rtlCol="0">
            <a:noAutofit/>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7000"/>
              </a:lnSpc>
              <a:spcBef>
                <a:spcPts val="1000"/>
              </a:spcBef>
              <a:spcAft>
                <a:spcPts val="0"/>
              </a:spcAft>
              <a:buClrTx/>
              <a:buSzTx/>
              <a:buFontTx/>
              <a:buNone/>
              <a:tabLst/>
              <a:defRPr/>
            </a:pPr>
            <a:r>
              <a:rPr lang="fr-FR" altLang="fr-FR" b="1" dirty="0">
                <a:solidFill>
                  <a:srgbClr val="1E3C7D"/>
                </a:solidFill>
                <a:latin typeface="+mj-lt"/>
                <a:cs typeface="Arial" pitchFamily="34" charset="0"/>
              </a:rPr>
              <a:t>Synchronisation PR4G</a:t>
            </a:r>
          </a:p>
          <a:p>
            <a:pPr marL="273050" marR="0" lvl="1" indent="-273050" fontAlgn="auto">
              <a:spcAft>
                <a:spcPts val="0"/>
              </a:spcAft>
              <a:buClrTx/>
              <a:buSzTx/>
              <a:buFontTx/>
              <a:buNone/>
              <a:tabLst/>
              <a:defRPr/>
            </a:pPr>
            <a:r>
              <a:rPr lang="fr-FR" altLang="fr-FR" sz="1400" dirty="0">
                <a:solidFill>
                  <a:srgbClr val="1E3C7D"/>
                </a:solidFill>
                <a:latin typeface="+mn-lt"/>
                <a:cs typeface="Arial" panose="020B0604020202020204" pitchFamily="34" charset="0"/>
              </a:rPr>
              <a:t>Baie de Maintenance </a:t>
            </a:r>
          </a:p>
        </p:txBody>
      </p:sp>
      <p:pic>
        <p:nvPicPr>
          <p:cNvPr id="14" name="Image 13">
            <a:extLst>
              <a:ext uri="{FF2B5EF4-FFF2-40B4-BE49-F238E27FC236}">
                <a16:creationId xmlns:a16="http://schemas.microsoft.com/office/drawing/2014/main" id="{389F8309-7696-4A20-A464-78148510325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253584" y="3228947"/>
            <a:ext cx="1061402" cy="1421050"/>
          </a:xfrm>
          <a:prstGeom prst="rect">
            <a:avLst/>
          </a:prstGeom>
        </p:spPr>
      </p:pic>
      <p:pic>
        <p:nvPicPr>
          <p:cNvPr id="19" name="Picture 4" descr="Le triomphant">
            <a:extLst>
              <a:ext uri="{FF2B5EF4-FFF2-40B4-BE49-F238E27FC236}">
                <a16:creationId xmlns:a16="http://schemas.microsoft.com/office/drawing/2014/main" id="{0E0A98F9-EC30-4582-B45A-C8CB5DC6C92C}"/>
              </a:ext>
            </a:extLst>
          </p:cNvPr>
          <p:cNvPicPr preferRelativeResize="0">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92794" y="2583883"/>
            <a:ext cx="1592140" cy="102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Ellipse 28"/>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2375347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FADF629-4D44-4829-8DD2-46B2A33557CF}"/>
              </a:ext>
            </a:extLst>
          </p:cNvPr>
          <p:cNvSpPr>
            <a:spLocks noGrp="1"/>
          </p:cNvSpPr>
          <p:nvPr>
            <p:ph type="title"/>
          </p:nvPr>
        </p:nvSpPr>
        <p:spPr/>
        <p:txBody>
          <a:bodyPr/>
          <a:lstStyle/>
          <a:p>
            <a:r>
              <a:rPr lang="fr-FR" sz="2600" dirty="0"/>
              <a:t>Exemple de Besoins opérationnels </a:t>
            </a:r>
          </a:p>
        </p:txBody>
      </p:sp>
      <p:graphicFrame>
        <p:nvGraphicFramePr>
          <p:cNvPr id="2" name="Table 2">
            <a:extLst>
              <a:ext uri="{FF2B5EF4-FFF2-40B4-BE49-F238E27FC236}">
                <a16:creationId xmlns:a16="http://schemas.microsoft.com/office/drawing/2014/main" id="{C32AD11B-D3CF-476A-8B46-468E0B032471}"/>
              </a:ext>
            </a:extLst>
          </p:cNvPr>
          <p:cNvGraphicFramePr>
            <a:graphicFrameLocks noGrp="1"/>
          </p:cNvGraphicFramePr>
          <p:nvPr/>
        </p:nvGraphicFramePr>
        <p:xfrm>
          <a:off x="7444238" y="418865"/>
          <a:ext cx="4520750" cy="2296911"/>
        </p:xfrm>
        <a:graphic>
          <a:graphicData uri="http://schemas.openxmlformats.org/drawingml/2006/table">
            <a:tbl>
              <a:tblPr firstRow="1" bandRow="1">
                <a:tableStyleId>{5C22544A-7EE6-4342-B048-85BDC9FD1C3A}</a:tableStyleId>
              </a:tblPr>
              <a:tblGrid>
                <a:gridCol w="2236657">
                  <a:extLst>
                    <a:ext uri="{9D8B030D-6E8A-4147-A177-3AD203B41FA5}">
                      <a16:colId xmlns:a16="http://schemas.microsoft.com/office/drawing/2014/main" val="808411242"/>
                    </a:ext>
                  </a:extLst>
                </a:gridCol>
                <a:gridCol w="2284093">
                  <a:extLst>
                    <a:ext uri="{9D8B030D-6E8A-4147-A177-3AD203B41FA5}">
                      <a16:colId xmlns:a16="http://schemas.microsoft.com/office/drawing/2014/main" val="966940221"/>
                    </a:ext>
                  </a:extLst>
                </a:gridCol>
              </a:tblGrid>
              <a:tr h="499247">
                <a:tc>
                  <a:txBody>
                    <a:bodyPr/>
                    <a:lstStyle/>
                    <a:p>
                      <a:pPr lvl="0" algn="ctr">
                        <a:buNone/>
                      </a:pPr>
                      <a:r>
                        <a:rPr lang="fr-FR" sz="1200" noProof="0"/>
                        <a:t>Applications </a:t>
                      </a:r>
                    </a:p>
                  </a:txBody>
                  <a:tcPr/>
                </a:tc>
                <a:tc>
                  <a:txBody>
                    <a:bodyPr/>
                    <a:lstStyle/>
                    <a:p>
                      <a:pPr algn="ctr"/>
                      <a:r>
                        <a:rPr lang="fr-FR" sz="1200" noProof="0"/>
                        <a:t>Precision/Resilience requise </a:t>
                      </a:r>
                    </a:p>
                  </a:txBody>
                  <a:tcPr/>
                </a:tc>
                <a:extLst>
                  <a:ext uri="{0D108BD9-81ED-4DB2-BD59-A6C34878D82A}">
                    <a16:rowId xmlns:a16="http://schemas.microsoft.com/office/drawing/2014/main" val="3293628782"/>
                  </a:ext>
                </a:extLst>
              </a:tr>
              <a:tr h="348626">
                <a:tc>
                  <a:txBody>
                    <a:bodyPr/>
                    <a:lstStyle/>
                    <a:p>
                      <a:r>
                        <a:rPr lang="fr-FR" sz="1100" noProof="0" dirty="0"/>
                        <a:t>Liaison 16</a:t>
                      </a:r>
                    </a:p>
                  </a:txBody>
                  <a:tcPr/>
                </a:tc>
                <a:tc>
                  <a:txBody>
                    <a:bodyPr/>
                    <a:lstStyle/>
                    <a:p>
                      <a:r>
                        <a:rPr lang="fr-FR" sz="1100" noProof="0" dirty="0"/>
                        <a:t>&lt;2µs</a:t>
                      </a:r>
                    </a:p>
                  </a:txBody>
                  <a:tcPr/>
                </a:tc>
                <a:extLst>
                  <a:ext uri="{0D108BD9-81ED-4DB2-BD59-A6C34878D82A}">
                    <a16:rowId xmlns:a16="http://schemas.microsoft.com/office/drawing/2014/main" val="1182139382"/>
                  </a:ext>
                </a:extLst>
              </a:tr>
              <a:tr h="310392">
                <a:tc>
                  <a:txBody>
                    <a:bodyPr/>
                    <a:lstStyle/>
                    <a:p>
                      <a:r>
                        <a:rPr lang="fr-FR" sz="1100" noProof="0" dirty="0" err="1"/>
                        <a:t>Reseaux</a:t>
                      </a:r>
                      <a:r>
                        <a:rPr lang="fr-FR" sz="1100" noProof="0" dirty="0"/>
                        <a:t> LTE (4G) </a:t>
                      </a:r>
                    </a:p>
                  </a:txBody>
                  <a:tcPr/>
                </a:tc>
                <a:tc>
                  <a:txBody>
                    <a:bodyPr/>
                    <a:lstStyle/>
                    <a:p>
                      <a:r>
                        <a:rPr lang="fr-FR" sz="1100" noProof="0"/>
                        <a:t>1,5µs</a:t>
                      </a:r>
                    </a:p>
                  </a:txBody>
                  <a:tcPr/>
                </a:tc>
                <a:extLst>
                  <a:ext uri="{0D108BD9-81ED-4DB2-BD59-A6C34878D82A}">
                    <a16:rowId xmlns:a16="http://schemas.microsoft.com/office/drawing/2014/main" val="2760544867"/>
                  </a:ext>
                </a:extLst>
              </a:tr>
              <a:tr h="544286">
                <a:tc>
                  <a:txBody>
                    <a:bodyPr/>
                    <a:lstStyle/>
                    <a:p>
                      <a:r>
                        <a:rPr lang="fr-FR" sz="1100" noProof="0"/>
                        <a:t>Infrastructures critiques </a:t>
                      </a:r>
                    </a:p>
                    <a:p>
                      <a:r>
                        <a:rPr lang="fr-FR" sz="1100" noProof="0"/>
                        <a:t>Navigation aerienne / Datacenter /banques </a:t>
                      </a:r>
                    </a:p>
                  </a:txBody>
                  <a:tcPr/>
                </a:tc>
                <a:tc>
                  <a:txBody>
                    <a:bodyPr/>
                    <a:lstStyle/>
                    <a:p>
                      <a:r>
                        <a:rPr lang="fr-FR" sz="1100" noProof="0"/>
                        <a:t>100µs</a:t>
                      </a:r>
                    </a:p>
                  </a:txBody>
                  <a:tcPr/>
                </a:tc>
                <a:extLst>
                  <a:ext uri="{0D108BD9-81ED-4DB2-BD59-A6C34878D82A}">
                    <a16:rowId xmlns:a16="http://schemas.microsoft.com/office/drawing/2014/main" val="3898529765"/>
                  </a:ext>
                </a:extLst>
              </a:tr>
              <a:tr h="544286">
                <a:tc>
                  <a:txBody>
                    <a:bodyPr/>
                    <a:lstStyle/>
                    <a:p>
                      <a:r>
                        <a:rPr lang="fr-FR" sz="1100" noProof="0" dirty="0"/>
                        <a:t>Synchronisation réseau informatique</a:t>
                      </a:r>
                    </a:p>
                  </a:txBody>
                  <a:tcPr/>
                </a:tc>
                <a:tc>
                  <a:txBody>
                    <a:bodyPr/>
                    <a:lstStyle/>
                    <a:p>
                      <a:r>
                        <a:rPr lang="fr-FR" sz="1100" noProof="0" dirty="0"/>
                        <a:t>1ms</a:t>
                      </a:r>
                    </a:p>
                  </a:txBody>
                  <a:tcPr/>
                </a:tc>
                <a:extLst>
                  <a:ext uri="{0D108BD9-81ED-4DB2-BD59-A6C34878D82A}">
                    <a16:rowId xmlns:a16="http://schemas.microsoft.com/office/drawing/2014/main" val="1700447029"/>
                  </a:ext>
                </a:extLst>
              </a:tr>
            </a:tbl>
          </a:graphicData>
        </a:graphic>
      </p:graphicFrame>
      <p:cxnSp>
        <p:nvCxnSpPr>
          <p:cNvPr id="6" name="Connecteur droit avec flèche 5">
            <a:extLst>
              <a:ext uri="{FF2B5EF4-FFF2-40B4-BE49-F238E27FC236}">
                <a16:creationId xmlns:a16="http://schemas.microsoft.com/office/drawing/2014/main" id="{55F86F3B-E6C4-4C26-ABE7-A0839EA859A1}"/>
              </a:ext>
            </a:extLst>
          </p:cNvPr>
          <p:cNvCxnSpPr>
            <a:cxnSpLocks/>
          </p:cNvCxnSpPr>
          <p:nvPr/>
        </p:nvCxnSpPr>
        <p:spPr>
          <a:xfrm flipV="1">
            <a:off x="1587954" y="1089933"/>
            <a:ext cx="0" cy="43638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8C9CB740-69EA-4D13-9D5D-A7449A06EB93}"/>
              </a:ext>
            </a:extLst>
          </p:cNvPr>
          <p:cNvCxnSpPr>
            <a:cxnSpLocks/>
          </p:cNvCxnSpPr>
          <p:nvPr/>
        </p:nvCxnSpPr>
        <p:spPr>
          <a:xfrm>
            <a:off x="1587954" y="5453743"/>
            <a:ext cx="78935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08B1C72B-48E8-4DAB-9869-01A3A66C8145}"/>
              </a:ext>
            </a:extLst>
          </p:cNvPr>
          <p:cNvSpPr txBox="1"/>
          <p:nvPr/>
        </p:nvSpPr>
        <p:spPr>
          <a:xfrm rot="16200000">
            <a:off x="624870" y="2967208"/>
            <a:ext cx="1556836" cy="369332"/>
          </a:xfrm>
          <a:prstGeom prst="rect">
            <a:avLst/>
          </a:prstGeom>
          <a:noFill/>
        </p:spPr>
        <p:txBody>
          <a:bodyPr wrap="none" rtlCol="0">
            <a:spAutoFit/>
          </a:bodyPr>
          <a:lstStyle/>
          <a:p>
            <a:r>
              <a:rPr lang="en-GB" dirty="0" err="1"/>
              <a:t>Ecart</a:t>
            </a:r>
            <a:r>
              <a:rPr lang="en-GB" dirty="0"/>
              <a:t> à </a:t>
            </a:r>
            <a:r>
              <a:rPr lang="en-GB" dirty="0" err="1"/>
              <a:t>l’UTC</a:t>
            </a:r>
            <a:endParaRPr lang="en-GB" dirty="0"/>
          </a:p>
        </p:txBody>
      </p:sp>
      <p:sp>
        <p:nvSpPr>
          <p:cNvPr id="12" name="ZoneTexte 11">
            <a:extLst>
              <a:ext uri="{FF2B5EF4-FFF2-40B4-BE49-F238E27FC236}">
                <a16:creationId xmlns:a16="http://schemas.microsoft.com/office/drawing/2014/main" id="{440DAA9F-1ABB-4EFC-AF52-73357709B821}"/>
              </a:ext>
            </a:extLst>
          </p:cNvPr>
          <p:cNvSpPr txBox="1"/>
          <p:nvPr/>
        </p:nvSpPr>
        <p:spPr>
          <a:xfrm>
            <a:off x="4157285" y="5440256"/>
            <a:ext cx="2223686" cy="369332"/>
          </a:xfrm>
          <a:prstGeom prst="rect">
            <a:avLst/>
          </a:prstGeom>
          <a:noFill/>
        </p:spPr>
        <p:txBody>
          <a:bodyPr wrap="none" rtlCol="0">
            <a:spAutoFit/>
          </a:bodyPr>
          <a:lstStyle/>
          <a:p>
            <a:r>
              <a:rPr lang="en-GB"/>
              <a:t>Durée de la mission</a:t>
            </a:r>
          </a:p>
        </p:txBody>
      </p:sp>
      <p:sp>
        <p:nvSpPr>
          <p:cNvPr id="13" name="Bulle narrative : ronde 12">
            <a:extLst>
              <a:ext uri="{FF2B5EF4-FFF2-40B4-BE49-F238E27FC236}">
                <a16:creationId xmlns:a16="http://schemas.microsoft.com/office/drawing/2014/main" id="{FE68D13C-B175-4FDC-96A0-133A107D49D9}"/>
              </a:ext>
            </a:extLst>
          </p:cNvPr>
          <p:cNvSpPr/>
          <p:nvPr/>
        </p:nvSpPr>
        <p:spPr>
          <a:xfrm>
            <a:off x="1675709" y="1013702"/>
            <a:ext cx="2304613" cy="951637"/>
          </a:xfrm>
          <a:prstGeom prst="wedgeEllipseCallout">
            <a:avLst>
              <a:gd name="adj1" fmla="val 73601"/>
              <a:gd name="adj2" fmla="val 568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err="1"/>
              <a:t>Réseaux</a:t>
            </a:r>
            <a:r>
              <a:rPr lang="en-GB"/>
              <a:t> </a:t>
            </a:r>
            <a:r>
              <a:rPr lang="en-GB" err="1"/>
              <a:t>Informatiques</a:t>
            </a:r>
            <a:endParaRPr lang="en-GB"/>
          </a:p>
        </p:txBody>
      </p:sp>
      <p:sp>
        <p:nvSpPr>
          <p:cNvPr id="14" name="Bulle narrative : ronde 13">
            <a:extLst>
              <a:ext uri="{FF2B5EF4-FFF2-40B4-BE49-F238E27FC236}">
                <a16:creationId xmlns:a16="http://schemas.microsoft.com/office/drawing/2014/main" id="{571B21A9-73A6-45C7-BA29-C7624BC19EAA}"/>
              </a:ext>
            </a:extLst>
          </p:cNvPr>
          <p:cNvSpPr/>
          <p:nvPr/>
        </p:nvSpPr>
        <p:spPr>
          <a:xfrm>
            <a:off x="7268996" y="4401671"/>
            <a:ext cx="2304613" cy="951637"/>
          </a:xfrm>
          <a:prstGeom prst="wedgeEllipseCallout">
            <a:avLst>
              <a:gd name="adj1" fmla="val 73601"/>
              <a:gd name="adj2" fmla="val 568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Besoins</a:t>
            </a:r>
            <a:r>
              <a:rPr lang="en-GB" dirty="0"/>
              <a:t> </a:t>
            </a:r>
            <a:r>
              <a:rPr lang="en-GB" dirty="0" err="1"/>
              <a:t>Stratégiques</a:t>
            </a:r>
            <a:endParaRPr lang="en-GB" dirty="0"/>
          </a:p>
        </p:txBody>
      </p:sp>
      <p:sp>
        <p:nvSpPr>
          <p:cNvPr id="15" name="Bulle narrative : ronde 14">
            <a:extLst>
              <a:ext uri="{FF2B5EF4-FFF2-40B4-BE49-F238E27FC236}">
                <a16:creationId xmlns:a16="http://schemas.microsoft.com/office/drawing/2014/main" id="{BAD1044A-CDC7-4251-B9DF-ABB302ECDBCD}"/>
              </a:ext>
            </a:extLst>
          </p:cNvPr>
          <p:cNvSpPr/>
          <p:nvPr/>
        </p:nvSpPr>
        <p:spPr>
          <a:xfrm>
            <a:off x="1587954" y="4416843"/>
            <a:ext cx="2304613" cy="951637"/>
          </a:xfrm>
          <a:prstGeom prst="wedgeEllipseCallout">
            <a:avLst>
              <a:gd name="adj1" fmla="val 73601"/>
              <a:gd name="adj2" fmla="val 568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Réseaux</a:t>
            </a:r>
            <a:r>
              <a:rPr lang="en-GB" dirty="0"/>
              <a:t> 4G</a:t>
            </a:r>
          </a:p>
        </p:txBody>
      </p:sp>
      <p:sp>
        <p:nvSpPr>
          <p:cNvPr id="16" name="Bulle narrative : ronde 15">
            <a:extLst>
              <a:ext uri="{FF2B5EF4-FFF2-40B4-BE49-F238E27FC236}">
                <a16:creationId xmlns:a16="http://schemas.microsoft.com/office/drawing/2014/main" id="{D58E6CFB-D530-4047-B3F9-8ABC30595EC3}"/>
              </a:ext>
            </a:extLst>
          </p:cNvPr>
          <p:cNvSpPr/>
          <p:nvPr/>
        </p:nvSpPr>
        <p:spPr>
          <a:xfrm>
            <a:off x="4441372" y="2568044"/>
            <a:ext cx="2450412" cy="951637"/>
          </a:xfrm>
          <a:prstGeom prst="wedgeEllipseCallout">
            <a:avLst>
              <a:gd name="adj1" fmla="val 73601"/>
              <a:gd name="adj2" fmla="val 568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Infrastructures critiques</a:t>
            </a:r>
          </a:p>
        </p:txBody>
      </p:sp>
      <p:sp>
        <p:nvSpPr>
          <p:cNvPr id="3" name="ZoneTexte 2">
            <a:extLst>
              <a:ext uri="{FF2B5EF4-FFF2-40B4-BE49-F238E27FC236}">
                <a16:creationId xmlns:a16="http://schemas.microsoft.com/office/drawing/2014/main" id="{954CFD74-0ED1-4C1F-ACDE-E40DAEAD78B9}"/>
              </a:ext>
            </a:extLst>
          </p:cNvPr>
          <p:cNvSpPr txBox="1"/>
          <p:nvPr/>
        </p:nvSpPr>
        <p:spPr>
          <a:xfrm>
            <a:off x="1011149" y="1242398"/>
            <a:ext cx="620683" cy="369332"/>
          </a:xfrm>
          <a:prstGeom prst="rect">
            <a:avLst/>
          </a:prstGeom>
          <a:noFill/>
        </p:spPr>
        <p:txBody>
          <a:bodyPr wrap="none" rtlCol="0">
            <a:spAutoFit/>
          </a:bodyPr>
          <a:lstStyle/>
          <a:p>
            <a:r>
              <a:rPr lang="fr-FR" dirty="0"/>
              <a:t>1ms</a:t>
            </a:r>
          </a:p>
        </p:txBody>
      </p:sp>
      <p:sp>
        <p:nvSpPr>
          <p:cNvPr id="17" name="ZoneTexte 16">
            <a:extLst>
              <a:ext uri="{FF2B5EF4-FFF2-40B4-BE49-F238E27FC236}">
                <a16:creationId xmlns:a16="http://schemas.microsoft.com/office/drawing/2014/main" id="{34BB63FF-F013-40FC-AC86-5E914946AE4E}"/>
              </a:ext>
            </a:extLst>
          </p:cNvPr>
          <p:cNvSpPr txBox="1"/>
          <p:nvPr/>
        </p:nvSpPr>
        <p:spPr>
          <a:xfrm>
            <a:off x="1011148" y="4857114"/>
            <a:ext cx="561372" cy="369332"/>
          </a:xfrm>
          <a:prstGeom prst="rect">
            <a:avLst/>
          </a:prstGeom>
          <a:noFill/>
        </p:spPr>
        <p:txBody>
          <a:bodyPr wrap="none" rtlCol="0">
            <a:spAutoFit/>
          </a:bodyPr>
          <a:lstStyle/>
          <a:p>
            <a:r>
              <a:rPr lang="fr-FR" dirty="0"/>
              <a:t>1µs</a:t>
            </a:r>
          </a:p>
        </p:txBody>
      </p:sp>
      <p:sp>
        <p:nvSpPr>
          <p:cNvPr id="18" name="ZoneTexte 17">
            <a:extLst>
              <a:ext uri="{FF2B5EF4-FFF2-40B4-BE49-F238E27FC236}">
                <a16:creationId xmlns:a16="http://schemas.microsoft.com/office/drawing/2014/main" id="{C5F300D4-7F82-44B2-B5B0-2C9DA2E25300}"/>
              </a:ext>
            </a:extLst>
          </p:cNvPr>
          <p:cNvSpPr txBox="1"/>
          <p:nvPr/>
        </p:nvSpPr>
        <p:spPr>
          <a:xfrm>
            <a:off x="8949278" y="5478125"/>
            <a:ext cx="755335" cy="369332"/>
          </a:xfrm>
          <a:prstGeom prst="rect">
            <a:avLst/>
          </a:prstGeom>
          <a:noFill/>
        </p:spPr>
        <p:txBody>
          <a:bodyPr wrap="none" rtlCol="0">
            <a:spAutoFit/>
          </a:bodyPr>
          <a:lstStyle/>
          <a:p>
            <a:r>
              <a:rPr lang="fr-FR" dirty="0"/>
              <a:t>&gt;100j</a:t>
            </a:r>
          </a:p>
        </p:txBody>
      </p:sp>
      <p:sp>
        <p:nvSpPr>
          <p:cNvPr id="19" name="ZoneTexte 18">
            <a:extLst>
              <a:ext uri="{FF2B5EF4-FFF2-40B4-BE49-F238E27FC236}">
                <a16:creationId xmlns:a16="http://schemas.microsoft.com/office/drawing/2014/main" id="{D1943457-1EFF-4165-ACEB-0E5412D0B54E}"/>
              </a:ext>
            </a:extLst>
          </p:cNvPr>
          <p:cNvSpPr txBox="1"/>
          <p:nvPr/>
        </p:nvSpPr>
        <p:spPr>
          <a:xfrm>
            <a:off x="2517514" y="5440256"/>
            <a:ext cx="441146" cy="369332"/>
          </a:xfrm>
          <a:prstGeom prst="rect">
            <a:avLst/>
          </a:prstGeom>
          <a:noFill/>
        </p:spPr>
        <p:txBody>
          <a:bodyPr wrap="none" rtlCol="0">
            <a:spAutoFit/>
          </a:bodyPr>
          <a:lstStyle/>
          <a:p>
            <a:r>
              <a:rPr lang="fr-FR" dirty="0"/>
              <a:t>1h</a:t>
            </a:r>
          </a:p>
        </p:txBody>
      </p:sp>
    </p:spTree>
    <p:extLst>
      <p:ext uri="{BB962C8B-B14F-4D97-AF65-F5344CB8AC3E}">
        <p14:creationId xmlns:p14="http://schemas.microsoft.com/office/powerpoint/2010/main" val="30234969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C478D4A-A5ED-46E2-AAE9-D843F72A6ECD}"/>
              </a:ext>
            </a:extLst>
          </p:cNvPr>
          <p:cNvPicPr>
            <a:picLocks noChangeAspect="1"/>
          </p:cNvPicPr>
          <p:nvPr/>
        </p:nvPicPr>
        <p:blipFill>
          <a:blip r:embed="rId2"/>
          <a:stretch>
            <a:fillRect/>
          </a:stretch>
        </p:blipFill>
        <p:spPr>
          <a:xfrm>
            <a:off x="2349683" y="1089729"/>
            <a:ext cx="7492633" cy="4779678"/>
          </a:xfrm>
          <a:prstGeom prst="rect">
            <a:avLst/>
          </a:prstGeom>
        </p:spPr>
      </p:pic>
      <p:sp>
        <p:nvSpPr>
          <p:cNvPr id="2" name="Titre 1">
            <a:extLst>
              <a:ext uri="{FF2B5EF4-FFF2-40B4-BE49-F238E27FC236}">
                <a16:creationId xmlns:a16="http://schemas.microsoft.com/office/drawing/2014/main" id="{3263C119-BA61-41D7-A0A5-E94EE47E2ED6}"/>
              </a:ext>
            </a:extLst>
          </p:cNvPr>
          <p:cNvSpPr>
            <a:spLocks noGrp="1"/>
          </p:cNvSpPr>
          <p:nvPr>
            <p:ph type="title"/>
          </p:nvPr>
        </p:nvSpPr>
        <p:spPr/>
        <p:txBody>
          <a:bodyPr/>
          <a:lstStyle/>
          <a:p>
            <a:r>
              <a:rPr lang="fr-FR" dirty="0"/>
              <a:t>Choix de la techno en fonction du Besoin Mission</a:t>
            </a:r>
          </a:p>
        </p:txBody>
      </p:sp>
      <p:grpSp>
        <p:nvGrpSpPr>
          <p:cNvPr id="14" name="Groupe 13">
            <a:extLst>
              <a:ext uri="{FF2B5EF4-FFF2-40B4-BE49-F238E27FC236}">
                <a16:creationId xmlns:a16="http://schemas.microsoft.com/office/drawing/2014/main" id="{556F6D51-D10E-4DF0-869D-283A55683A16}"/>
              </a:ext>
            </a:extLst>
          </p:cNvPr>
          <p:cNvGrpSpPr/>
          <p:nvPr/>
        </p:nvGrpSpPr>
        <p:grpSpPr>
          <a:xfrm>
            <a:off x="3426978" y="4246397"/>
            <a:ext cx="3353966" cy="801765"/>
            <a:chOff x="3426978" y="4246397"/>
            <a:chExt cx="3527526" cy="801765"/>
          </a:xfrm>
        </p:grpSpPr>
        <p:cxnSp>
          <p:nvCxnSpPr>
            <p:cNvPr id="7" name="Connecteur droit 6">
              <a:extLst>
                <a:ext uri="{FF2B5EF4-FFF2-40B4-BE49-F238E27FC236}">
                  <a16:creationId xmlns:a16="http://schemas.microsoft.com/office/drawing/2014/main" id="{C2430640-1E20-4BE8-B6A1-1846CC3A3FD9}"/>
                </a:ext>
              </a:extLst>
            </p:cNvPr>
            <p:cNvCxnSpPr>
              <a:cxnSpLocks/>
            </p:cNvCxnSpPr>
            <p:nvPr/>
          </p:nvCxnSpPr>
          <p:spPr>
            <a:xfrm>
              <a:off x="3426978" y="4246397"/>
              <a:ext cx="3527526" cy="0"/>
            </a:xfrm>
            <a:prstGeom prst="line">
              <a:avLst/>
            </a:prstGeom>
            <a:ln/>
          </p:spPr>
          <p:style>
            <a:lnRef idx="3">
              <a:schemeClr val="dk1"/>
            </a:lnRef>
            <a:fillRef idx="0">
              <a:schemeClr val="dk1"/>
            </a:fillRef>
            <a:effectRef idx="2">
              <a:schemeClr val="dk1"/>
            </a:effectRef>
            <a:fontRef idx="minor">
              <a:schemeClr val="tx1"/>
            </a:fontRef>
          </p:style>
        </p:cxnSp>
        <p:cxnSp>
          <p:nvCxnSpPr>
            <p:cNvPr id="9" name="Connecteur droit 8">
              <a:extLst>
                <a:ext uri="{FF2B5EF4-FFF2-40B4-BE49-F238E27FC236}">
                  <a16:creationId xmlns:a16="http://schemas.microsoft.com/office/drawing/2014/main" id="{5C9D7783-26E4-465E-B515-92149ED186A9}"/>
                </a:ext>
              </a:extLst>
            </p:cNvPr>
            <p:cNvCxnSpPr>
              <a:cxnSpLocks/>
            </p:cNvCxnSpPr>
            <p:nvPr/>
          </p:nvCxnSpPr>
          <p:spPr>
            <a:xfrm flipV="1">
              <a:off x="6954504" y="4246397"/>
              <a:ext cx="0" cy="801765"/>
            </a:xfrm>
            <a:prstGeom prst="line">
              <a:avLst/>
            </a:prstGeom>
            <a:ln/>
          </p:spPr>
          <p:style>
            <a:lnRef idx="3">
              <a:schemeClr val="dk1"/>
            </a:lnRef>
            <a:fillRef idx="0">
              <a:schemeClr val="dk1"/>
            </a:fillRef>
            <a:effectRef idx="2">
              <a:schemeClr val="dk1"/>
            </a:effectRef>
            <a:fontRef idx="minor">
              <a:schemeClr val="tx1"/>
            </a:fontRef>
          </p:style>
        </p:cxnSp>
      </p:grpSp>
      <p:sp>
        <p:nvSpPr>
          <p:cNvPr id="16" name="ZoneTexte 15">
            <a:extLst>
              <a:ext uri="{FF2B5EF4-FFF2-40B4-BE49-F238E27FC236}">
                <a16:creationId xmlns:a16="http://schemas.microsoft.com/office/drawing/2014/main" id="{947784D6-170F-485E-8B22-AF015A5B9DF9}"/>
              </a:ext>
            </a:extLst>
          </p:cNvPr>
          <p:cNvSpPr txBox="1"/>
          <p:nvPr/>
        </p:nvSpPr>
        <p:spPr>
          <a:xfrm>
            <a:off x="1521670" y="6020709"/>
            <a:ext cx="9148658" cy="369332"/>
          </a:xfrm>
          <a:prstGeom prst="rect">
            <a:avLst/>
          </a:prstGeom>
          <a:noFill/>
        </p:spPr>
        <p:txBody>
          <a:bodyPr wrap="none" rtlCol="0">
            <a:spAutoFit/>
          </a:bodyPr>
          <a:lstStyle/>
          <a:p>
            <a:r>
              <a:rPr lang="en-GB" dirty="0"/>
              <a:t>Pour </a:t>
            </a:r>
            <a:r>
              <a:rPr lang="en-GB" dirty="0" err="1"/>
              <a:t>chaque</a:t>
            </a:r>
            <a:r>
              <a:rPr lang="en-GB" dirty="0"/>
              <a:t> type </a:t>
            </a:r>
            <a:r>
              <a:rPr lang="en-GB" dirty="0" err="1"/>
              <a:t>d’horloge</a:t>
            </a:r>
            <a:r>
              <a:rPr lang="en-GB" dirty="0"/>
              <a:t>, </a:t>
            </a:r>
            <a:r>
              <a:rPr lang="en-GB" dirty="0" err="1"/>
              <a:t>toute</a:t>
            </a:r>
            <a:r>
              <a:rPr lang="en-GB" dirty="0"/>
              <a:t> performance au dessus de la </a:t>
            </a:r>
            <a:r>
              <a:rPr lang="en-GB" dirty="0" err="1"/>
              <a:t>courbe</a:t>
            </a:r>
            <a:r>
              <a:rPr lang="en-GB" dirty="0"/>
              <a:t> </a:t>
            </a:r>
            <a:r>
              <a:rPr lang="en-GB" dirty="0" err="1"/>
              <a:t>est</a:t>
            </a:r>
            <a:r>
              <a:rPr lang="en-GB" dirty="0"/>
              <a:t> </a:t>
            </a:r>
            <a:r>
              <a:rPr lang="en-GB" dirty="0" err="1"/>
              <a:t>atteignable</a:t>
            </a:r>
            <a:endParaRPr lang="en-GB" dirty="0"/>
          </a:p>
        </p:txBody>
      </p:sp>
      <p:sp>
        <p:nvSpPr>
          <p:cNvPr id="15" name="ZoneTexte 14">
            <a:extLst>
              <a:ext uri="{FF2B5EF4-FFF2-40B4-BE49-F238E27FC236}">
                <a16:creationId xmlns:a16="http://schemas.microsoft.com/office/drawing/2014/main" id="{431CA5A5-4794-4565-B36C-12D28470647E}"/>
              </a:ext>
            </a:extLst>
          </p:cNvPr>
          <p:cNvSpPr txBox="1"/>
          <p:nvPr/>
        </p:nvSpPr>
        <p:spPr>
          <a:xfrm>
            <a:off x="6496250" y="5013528"/>
            <a:ext cx="569387" cy="369332"/>
          </a:xfrm>
          <a:prstGeom prst="rect">
            <a:avLst/>
          </a:prstGeom>
          <a:noFill/>
        </p:spPr>
        <p:txBody>
          <a:bodyPr wrap="none" rtlCol="0">
            <a:spAutoFit/>
          </a:bodyPr>
          <a:lstStyle/>
          <a:p>
            <a:r>
              <a:rPr lang="fr-FR" dirty="0"/>
              <a:t>24h</a:t>
            </a:r>
          </a:p>
        </p:txBody>
      </p:sp>
      <p:sp>
        <p:nvSpPr>
          <p:cNvPr id="17" name="ZoneTexte 16">
            <a:extLst>
              <a:ext uri="{FF2B5EF4-FFF2-40B4-BE49-F238E27FC236}">
                <a16:creationId xmlns:a16="http://schemas.microsoft.com/office/drawing/2014/main" id="{6053A7A1-C1E1-43F0-BF9F-A72F4066CE3C}"/>
              </a:ext>
            </a:extLst>
          </p:cNvPr>
          <p:cNvSpPr txBox="1"/>
          <p:nvPr/>
        </p:nvSpPr>
        <p:spPr>
          <a:xfrm>
            <a:off x="3278356" y="3910429"/>
            <a:ext cx="561372" cy="369332"/>
          </a:xfrm>
          <a:prstGeom prst="rect">
            <a:avLst/>
          </a:prstGeom>
          <a:noFill/>
        </p:spPr>
        <p:txBody>
          <a:bodyPr wrap="none" rtlCol="0">
            <a:spAutoFit/>
          </a:bodyPr>
          <a:lstStyle/>
          <a:p>
            <a:r>
              <a:rPr lang="fr-FR" dirty="0"/>
              <a:t>1µs</a:t>
            </a:r>
          </a:p>
        </p:txBody>
      </p:sp>
    </p:spTree>
    <p:extLst>
      <p:ext uri="{BB962C8B-B14F-4D97-AF65-F5344CB8AC3E}">
        <p14:creationId xmlns:p14="http://schemas.microsoft.com/office/powerpoint/2010/main" val="1517441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hart, scatter chart&#10;&#10;Description automatically generated">
            <a:extLst>
              <a:ext uri="{FF2B5EF4-FFF2-40B4-BE49-F238E27FC236}">
                <a16:creationId xmlns:a16="http://schemas.microsoft.com/office/drawing/2014/main" id="{31E2D687-6040-7090-D327-C6D8190E4940}"/>
              </a:ext>
            </a:extLst>
          </p:cNvPr>
          <p:cNvPicPr>
            <a:picLocks noGrp="1" noChangeAspect="1"/>
          </p:cNvPicPr>
          <p:nvPr>
            <p:ph idx="4294967295"/>
          </p:nvPr>
        </p:nvPicPr>
        <p:blipFill>
          <a:blip r:embed="rId2"/>
          <a:stretch>
            <a:fillRect/>
          </a:stretch>
        </p:blipFill>
        <p:spPr/>
      </p:pic>
      <p:sp>
        <p:nvSpPr>
          <p:cNvPr id="3" name="Title 2">
            <a:extLst>
              <a:ext uri="{FF2B5EF4-FFF2-40B4-BE49-F238E27FC236}">
                <a16:creationId xmlns:a16="http://schemas.microsoft.com/office/drawing/2014/main" id="{21B7D4AC-2202-2A59-5762-E51971F1EFD6}"/>
              </a:ext>
            </a:extLst>
          </p:cNvPr>
          <p:cNvSpPr>
            <a:spLocks noGrp="1"/>
          </p:cNvSpPr>
          <p:nvPr>
            <p:ph type="title"/>
          </p:nvPr>
        </p:nvSpPr>
        <p:spPr/>
        <p:txBody>
          <a:bodyPr/>
          <a:lstStyle/>
          <a:p>
            <a:r>
              <a:rPr lang="fr-FR" dirty="0"/>
              <a:t>NOS TECHNOLOGIES D'OSCILLATEURS  </a:t>
            </a:r>
          </a:p>
        </p:txBody>
      </p:sp>
      <p:pic>
        <p:nvPicPr>
          <p:cNvPr id="14" name="Picture 13">
            <a:extLst>
              <a:ext uri="{FF2B5EF4-FFF2-40B4-BE49-F238E27FC236}">
                <a16:creationId xmlns:a16="http://schemas.microsoft.com/office/drawing/2014/main" id="{132F8E66-0B72-5857-BCEC-E34BFC3466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0394" y="1372037"/>
            <a:ext cx="4434966" cy="3743353"/>
          </a:xfrm>
          <a:prstGeom prst="rect">
            <a:avLst/>
          </a:prstGeom>
        </p:spPr>
      </p:pic>
      <p:sp>
        <p:nvSpPr>
          <p:cNvPr id="7" name="Ellipse 6"/>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19" name="Image 18">
            <a:extLst>
              <a:ext uri="{FF2B5EF4-FFF2-40B4-BE49-F238E27FC236}">
                <a16:creationId xmlns:a16="http://schemas.microsoft.com/office/drawing/2014/main" id="{91C6C883-3FA2-43CC-918D-A3F5341E09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04381" y="1164391"/>
            <a:ext cx="5620680" cy="4243803"/>
          </a:xfrm>
          <a:prstGeom prst="rect">
            <a:avLst/>
          </a:prstGeom>
        </p:spPr>
      </p:pic>
    </p:spTree>
    <p:extLst>
      <p:ext uri="{BB962C8B-B14F-4D97-AF65-F5344CB8AC3E}">
        <p14:creationId xmlns:p14="http://schemas.microsoft.com/office/powerpoint/2010/main" val="460451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486E3B-4FE2-4272-E954-7B886C6BACC3}"/>
              </a:ext>
            </a:extLst>
          </p:cNvPr>
          <p:cNvSpPr>
            <a:spLocks noGrp="1"/>
          </p:cNvSpPr>
          <p:nvPr>
            <p:ph idx="4294967295"/>
          </p:nvPr>
        </p:nvSpPr>
        <p:spPr/>
        <p:txBody>
          <a:bodyPr/>
          <a:lstStyle/>
          <a:p>
            <a:pPr marL="0" indent="0">
              <a:buNone/>
            </a:pPr>
            <a:r>
              <a:rPr lang="fr-FR" dirty="0"/>
              <a:t> </a:t>
            </a:r>
          </a:p>
        </p:txBody>
      </p:sp>
      <p:sp>
        <p:nvSpPr>
          <p:cNvPr id="3" name="Title 2">
            <a:extLst>
              <a:ext uri="{FF2B5EF4-FFF2-40B4-BE49-F238E27FC236}">
                <a16:creationId xmlns:a16="http://schemas.microsoft.com/office/drawing/2014/main" id="{6DB96C6C-D170-480E-3091-C2451D338359}"/>
              </a:ext>
            </a:extLst>
          </p:cNvPr>
          <p:cNvSpPr>
            <a:spLocks noGrp="1"/>
          </p:cNvSpPr>
          <p:nvPr>
            <p:ph type="title"/>
          </p:nvPr>
        </p:nvSpPr>
        <p:spPr/>
        <p:txBody>
          <a:bodyPr/>
          <a:lstStyle/>
          <a:p>
            <a:r>
              <a:rPr lang="fr-FR" dirty="0"/>
              <a:t>EXPERTISE TEMPS CHEZ SAFRAN ELECTRONICS &amp; DEFENSE</a:t>
            </a:r>
          </a:p>
        </p:txBody>
      </p:sp>
      <p:pic>
        <p:nvPicPr>
          <p:cNvPr id="5" name="Picture 4">
            <a:extLst>
              <a:ext uri="{FF2B5EF4-FFF2-40B4-BE49-F238E27FC236}">
                <a16:creationId xmlns:a16="http://schemas.microsoft.com/office/drawing/2014/main" id="{893FE48C-83DA-DC9B-34CF-CB9E52A901A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3714" y="1104401"/>
            <a:ext cx="6847551" cy="2885396"/>
          </a:xfrm>
          <a:prstGeom prst="rect">
            <a:avLst/>
          </a:prstGeom>
          <a:ln>
            <a:noFill/>
          </a:ln>
          <a:effectLst>
            <a:outerShdw blurRad="292100" dist="139700" dir="2700000" algn="tl" rotWithShape="0">
              <a:srgbClr val="333333">
                <a:alpha val="65000"/>
              </a:srgbClr>
            </a:outerShdw>
          </a:effectLst>
        </p:spPr>
      </p:pic>
      <p:pic>
        <p:nvPicPr>
          <p:cNvPr id="6" name="Picture 5" descr="Graphical user interface, text, application&#10;&#10;Description automatically generated">
            <a:extLst>
              <a:ext uri="{FF2B5EF4-FFF2-40B4-BE49-F238E27FC236}">
                <a16:creationId xmlns:a16="http://schemas.microsoft.com/office/drawing/2014/main" id="{AACC495F-3145-5FF7-8140-8B21A744CF39}"/>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l="59340" t="7841" b="33036"/>
          <a:stretch/>
        </p:blipFill>
        <p:spPr>
          <a:xfrm>
            <a:off x="7483151" y="738731"/>
            <a:ext cx="4407337" cy="351931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A04AFA2A-71BE-EBDC-0640-1353CF7FA36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83151" y="4361701"/>
            <a:ext cx="4371829" cy="1907289"/>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1E0EAB2C-71E0-A1DB-E995-D0430FDF529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4516" y="4245393"/>
            <a:ext cx="1763923" cy="1321468"/>
          </a:xfrm>
          <a:prstGeom prst="rect">
            <a:avLst/>
          </a:prstGeom>
        </p:spPr>
      </p:pic>
      <p:pic>
        <p:nvPicPr>
          <p:cNvPr id="10" name="Picture 9">
            <a:extLst>
              <a:ext uri="{FF2B5EF4-FFF2-40B4-BE49-F238E27FC236}">
                <a16:creationId xmlns:a16="http://schemas.microsoft.com/office/drawing/2014/main" id="{B9110787-E2BF-D60C-C119-2A2FF79B3A7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794751" y="4310901"/>
            <a:ext cx="1968731" cy="1259680"/>
          </a:xfrm>
          <a:prstGeom prst="rect">
            <a:avLst/>
          </a:prstGeom>
        </p:spPr>
      </p:pic>
      <p:pic>
        <p:nvPicPr>
          <p:cNvPr id="1026" name="Picture 2" descr="LPFRS/AV1 Airborne Rubidium Oscillator">
            <a:extLst>
              <a:ext uri="{FF2B5EF4-FFF2-40B4-BE49-F238E27FC236}">
                <a16:creationId xmlns:a16="http://schemas.microsoft.com/office/drawing/2014/main" id="{DD9457CF-719E-5215-3A51-CCB0DCA8EAEC}"/>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l="32054" t="25976" r="31594" b="22753"/>
          <a:stretch/>
        </p:blipFill>
        <p:spPr bwMode="auto">
          <a:xfrm>
            <a:off x="2373441" y="4400515"/>
            <a:ext cx="1567543" cy="122825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Syrlinks - Crystal oscillators (OCXO) || WDI AG">
            <a:extLst>
              <a:ext uri="{FF2B5EF4-FFF2-40B4-BE49-F238E27FC236}">
                <a16:creationId xmlns:a16="http://schemas.microsoft.com/office/drawing/2014/main" id="{79050C45-8657-9EFF-E168-43605B214677}"/>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292205" y="5425334"/>
            <a:ext cx="1434880" cy="6217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mpany - Orolia">
            <a:extLst>
              <a:ext uri="{FF2B5EF4-FFF2-40B4-BE49-F238E27FC236}">
                <a16:creationId xmlns:a16="http://schemas.microsoft.com/office/drawing/2014/main" id="{15CF62D2-5997-34B2-E96C-359A2D0F638D}"/>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130667" y="5297903"/>
            <a:ext cx="1261434" cy="840956"/>
          </a:xfrm>
          <a:prstGeom prst="rect">
            <a:avLst/>
          </a:prstGeom>
          <a:noFill/>
          <a:extLst>
            <a:ext uri="{909E8E84-426E-40DD-AFC4-6F175D3DCCD1}">
              <a14:hiddenFill xmlns:a14="http://schemas.microsoft.com/office/drawing/2010/main">
                <a:solidFill>
                  <a:srgbClr val="FFFFFF"/>
                </a:solidFill>
              </a14:hiddenFill>
            </a:ext>
          </a:extLst>
        </p:spPr>
      </p:pic>
      <p:sp>
        <p:nvSpPr>
          <p:cNvPr id="15" name="Arrow: Right 14">
            <a:extLst>
              <a:ext uri="{FF2B5EF4-FFF2-40B4-BE49-F238E27FC236}">
                <a16:creationId xmlns:a16="http://schemas.microsoft.com/office/drawing/2014/main" id="{F623A699-C084-B0DF-740D-AE03B0348163}"/>
              </a:ext>
            </a:extLst>
          </p:cNvPr>
          <p:cNvSpPr/>
          <p:nvPr/>
        </p:nvSpPr>
        <p:spPr>
          <a:xfrm>
            <a:off x="7091265" y="2948472"/>
            <a:ext cx="391886" cy="27991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Arrow: Right 15">
            <a:extLst>
              <a:ext uri="{FF2B5EF4-FFF2-40B4-BE49-F238E27FC236}">
                <a16:creationId xmlns:a16="http://schemas.microsoft.com/office/drawing/2014/main" id="{0F7E04E9-5ED1-7C56-4737-E678B8EE02BC}"/>
              </a:ext>
            </a:extLst>
          </p:cNvPr>
          <p:cNvSpPr/>
          <p:nvPr/>
        </p:nvSpPr>
        <p:spPr>
          <a:xfrm rot="5400000">
            <a:off x="9424304" y="4115302"/>
            <a:ext cx="391886" cy="27991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p:cNvSpPr/>
          <p:nvPr/>
        </p:nvSpPr>
        <p:spPr>
          <a:xfrm>
            <a:off x="11868495" y="158224"/>
            <a:ext cx="192021" cy="19629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18" name="Image 17">
            <a:extLst>
              <a:ext uri="{FF2B5EF4-FFF2-40B4-BE49-F238E27FC236}">
                <a16:creationId xmlns:a16="http://schemas.microsoft.com/office/drawing/2014/main" id="{9613CD4A-F418-4900-8170-7CEF79A69A3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547160" y="4400515"/>
            <a:ext cx="1484874" cy="1035680"/>
          </a:xfrm>
          <a:prstGeom prst="rect">
            <a:avLst/>
          </a:prstGeom>
        </p:spPr>
      </p:pic>
    </p:spTree>
    <p:extLst>
      <p:ext uri="{BB962C8B-B14F-4D97-AF65-F5344CB8AC3E}">
        <p14:creationId xmlns:p14="http://schemas.microsoft.com/office/powerpoint/2010/main" val="42364209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93164AF-8A6F-47B5-A133-EC005F12DEE6}"/>
              </a:ext>
            </a:extLst>
          </p:cNvPr>
          <p:cNvSpPr/>
          <p:nvPr/>
        </p:nvSpPr>
        <p:spPr>
          <a:xfrm>
            <a:off x="4735539" y="1777599"/>
            <a:ext cx="3510099" cy="62324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70C0"/>
                </a:solidFill>
                <a:effectLst/>
                <a:uLnTx/>
                <a:uFillTx/>
                <a:latin typeface="Arial"/>
                <a:ea typeface="+mn-ea"/>
                <a:cs typeface="+mn-cs"/>
              </a:rPr>
              <a:t>Ground &amp; Industrial Atomic clocks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70C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CC0099"/>
                </a:solidFill>
                <a:effectLst/>
                <a:uLnTx/>
                <a:uFillTx/>
                <a:latin typeface="CIDFont+F2"/>
                <a:ea typeface="+mn-ea"/>
                <a:cs typeface="+mn-cs"/>
              </a:rPr>
              <a:t>Heritage in Industry, Science &amp; Metrology</a:t>
            </a:r>
          </a:p>
        </p:txBody>
      </p:sp>
      <p:sp>
        <p:nvSpPr>
          <p:cNvPr id="27" name="Rectangle 26">
            <a:extLst>
              <a:ext uri="{FF2B5EF4-FFF2-40B4-BE49-F238E27FC236}">
                <a16:creationId xmlns:a16="http://schemas.microsoft.com/office/drawing/2014/main" id="{8CA492A7-EE13-4372-9322-5A398F0A57B6}"/>
              </a:ext>
            </a:extLst>
          </p:cNvPr>
          <p:cNvSpPr/>
          <p:nvPr/>
        </p:nvSpPr>
        <p:spPr>
          <a:xfrm>
            <a:off x="5517311" y="2552522"/>
            <a:ext cx="1413789" cy="298543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E5DAB"/>
                </a:solidFill>
                <a:effectLst/>
                <a:uLnTx/>
                <a:uFillTx/>
                <a:latin typeface="Segoe UI" panose="020B0502040204020203" pitchFamily="34" charset="0"/>
                <a:ea typeface="+mn-ea"/>
                <a:cs typeface="Segoe UI" panose="020B0502040204020203" pitchFamily="34" charset="0"/>
              </a:rPr>
              <a:t>Active/Passive Hydrogen Maser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E5DAB"/>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E5DAB"/>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E5DAB"/>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E5DAB"/>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E5DAB"/>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E5DAB"/>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E5DAB"/>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E5DAB"/>
                </a:solidFill>
                <a:effectLst/>
                <a:uLnTx/>
                <a:uFillTx/>
                <a:latin typeface="Segoe UI" panose="020B0502040204020203" pitchFamily="34" charset="0"/>
                <a:ea typeface="+mn-ea"/>
                <a:cs typeface="Segoe UI" panose="020B0502040204020203" pitchFamily="34" charset="0"/>
              </a:rPr>
              <a:t>Primary reference sources &amp; frequency and stability instrument</a:t>
            </a:r>
            <a:r>
              <a:rPr kumimoji="0" lang="en-US" sz="1200" b="0" i="0" u="none" strike="noStrike" kern="1200" cap="none" spc="0" normalizeH="0" baseline="0" noProof="0" dirty="0">
                <a:ln>
                  <a:noFill/>
                </a:ln>
                <a:solidFill>
                  <a:srgbClr val="1E5DAB"/>
                </a:solidFill>
                <a:effectLst/>
                <a:uLnTx/>
                <a:uFillTx/>
                <a:latin typeface="Segoe UI"/>
                <a:ea typeface="+mn-ea"/>
                <a:cs typeface="Segoe UI"/>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E5DAB"/>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E5DAB"/>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E5DAB"/>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E5DAB"/>
                </a:solidFill>
                <a:effectLst/>
                <a:uLnTx/>
                <a:uFillTx/>
                <a:latin typeface="Segoe UI" panose="020B0502040204020203" pitchFamily="34" charset="0"/>
                <a:ea typeface="+mn-ea"/>
                <a:cs typeface="Segoe UI" panose="020B0502040204020203" pitchFamily="34" charset="0"/>
              </a:rPr>
              <a:t>Low SWAP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1E5DAB"/>
                </a:solidFill>
                <a:effectLst/>
                <a:uLnTx/>
                <a:uFillTx/>
                <a:latin typeface="Segoe UI" panose="020B0502040204020203" pitchFamily="34" charset="0"/>
                <a:ea typeface="+mn-ea"/>
                <a:cs typeface="Segoe UI" panose="020B0502040204020203" pitchFamily="34" charset="0"/>
              </a:rPr>
              <a:t>Rb</a:t>
            </a:r>
            <a:r>
              <a:rPr kumimoji="0" lang="en-US" sz="1000" b="0" i="0" u="none" strike="noStrike" kern="1200" cap="none" spc="0" normalizeH="0" baseline="0" noProof="0" dirty="0">
                <a:ln>
                  <a:noFill/>
                </a:ln>
                <a:solidFill>
                  <a:srgbClr val="1E5DAB"/>
                </a:solidFill>
                <a:effectLst/>
                <a:uLnTx/>
                <a:uFillTx/>
                <a:latin typeface="Segoe UI" panose="020B0502040204020203" pitchFamily="34" charset="0"/>
                <a:ea typeface="+mn-ea"/>
                <a:cs typeface="Segoe UI" panose="020B0502040204020203" pitchFamily="34" charset="0"/>
              </a:rPr>
              <a:t> Sources </a:t>
            </a:r>
          </a:p>
        </p:txBody>
      </p:sp>
      <p:pic>
        <p:nvPicPr>
          <p:cNvPr id="28" name="Picture 2" descr="pHMaser 1008">
            <a:extLst>
              <a:ext uri="{FF2B5EF4-FFF2-40B4-BE49-F238E27FC236}">
                <a16:creationId xmlns:a16="http://schemas.microsoft.com/office/drawing/2014/main" id="{9EF864B8-6519-49B1-8027-010A0EB0269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58510" y="2942235"/>
            <a:ext cx="606202" cy="606202"/>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 2">
            <a:extLst>
              <a:ext uri="{FF2B5EF4-FFF2-40B4-BE49-F238E27FC236}">
                <a16:creationId xmlns:a16="http://schemas.microsoft.com/office/drawing/2014/main" id="{3361E0C6-730F-49F8-A952-2D05BC868CA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25504" y="2495712"/>
            <a:ext cx="734374" cy="964926"/>
          </a:xfrm>
          <a:prstGeom prst="rect">
            <a:avLst/>
          </a:prstGeom>
          <a:noFill/>
          <a:ln w="9525">
            <a:noFill/>
            <a:miter lim="800000"/>
            <a:headEnd/>
            <a:tailEnd/>
          </a:ln>
        </p:spPr>
      </p:pic>
      <p:pic>
        <p:nvPicPr>
          <p:cNvPr id="30" name="Picture 34">
            <a:extLst>
              <a:ext uri="{FF2B5EF4-FFF2-40B4-BE49-F238E27FC236}">
                <a16:creationId xmlns:a16="http://schemas.microsoft.com/office/drawing/2014/main" id="{772DC492-366A-4CCB-8486-DAFD5D9B2061}"/>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642024" y="3658458"/>
            <a:ext cx="841964" cy="40735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0">
            <a:extLst>
              <a:ext uri="{FF2B5EF4-FFF2-40B4-BE49-F238E27FC236}">
                <a16:creationId xmlns:a16="http://schemas.microsoft.com/office/drawing/2014/main" id="{E6932077-A9DB-4846-A90D-6736597CA9A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25575" y="3949934"/>
            <a:ext cx="878374" cy="514296"/>
          </a:xfrm>
          <a:prstGeom prst="rect">
            <a:avLst/>
          </a:prstGeom>
          <a:noFill/>
          <a:extLst>
            <a:ext uri="{909E8E84-426E-40DD-AFC4-6F175D3DCCD1}">
              <a14:hiddenFill xmlns:a14="http://schemas.microsoft.com/office/drawing/2010/main">
                <a:solidFill>
                  <a:srgbClr val="FFFFFF"/>
                </a:solidFill>
              </a14:hiddenFill>
            </a:ext>
          </a:extLst>
        </p:spPr>
      </p:pic>
      <p:pic>
        <p:nvPicPr>
          <p:cNvPr id="32" name="Image 31" descr="Une image contenant texte&#10;&#10;Description générée automatiquement">
            <a:extLst>
              <a:ext uri="{FF2B5EF4-FFF2-40B4-BE49-F238E27FC236}">
                <a16:creationId xmlns:a16="http://schemas.microsoft.com/office/drawing/2014/main" id="{088952E1-3372-4D0A-A752-A2865E8D8DE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072300" y="4865727"/>
            <a:ext cx="491628" cy="475244"/>
          </a:xfrm>
          <a:prstGeom prst="rect">
            <a:avLst/>
          </a:prstGeom>
        </p:spPr>
      </p:pic>
      <p:pic>
        <p:nvPicPr>
          <p:cNvPr id="33" name="Picture 28">
            <a:extLst>
              <a:ext uri="{FF2B5EF4-FFF2-40B4-BE49-F238E27FC236}">
                <a16:creationId xmlns:a16="http://schemas.microsoft.com/office/drawing/2014/main" id="{E6F0759A-E361-4F5D-8E3F-30C3BA1AECDC}"/>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614701" y="5180482"/>
            <a:ext cx="605741" cy="46595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a:extLst>
              <a:ext uri="{FF2B5EF4-FFF2-40B4-BE49-F238E27FC236}">
                <a16:creationId xmlns:a16="http://schemas.microsoft.com/office/drawing/2014/main" id="{158C6553-44EA-473E-A8B5-3BC70D807027}"/>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613899" y="4557661"/>
            <a:ext cx="589914" cy="453780"/>
          </a:xfrm>
          <a:prstGeom prst="rect">
            <a:avLst/>
          </a:prstGeom>
          <a:noFill/>
          <a:extLst>
            <a:ext uri="{909E8E84-426E-40DD-AFC4-6F175D3DCCD1}">
              <a14:hiddenFill xmlns:a14="http://schemas.microsoft.com/office/drawing/2010/main">
                <a:solidFill>
                  <a:srgbClr val="FFFFFF"/>
                </a:solidFill>
              </a14:hiddenFill>
            </a:ext>
          </a:extLst>
        </p:spPr>
      </p:pic>
      <p:pic>
        <p:nvPicPr>
          <p:cNvPr id="57" name="Image 3" descr="T:\Interne\T4S\logo\T4S_iprecision_Logo_iRez_Pantone2748+021C_t4orange_slogan_72dpi.jpg">
            <a:extLst>
              <a:ext uri="{FF2B5EF4-FFF2-40B4-BE49-F238E27FC236}">
                <a16:creationId xmlns:a16="http://schemas.microsoft.com/office/drawing/2014/main" id="{C04D010D-D618-4F22-BFAB-98B5D4DACBC8}"/>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104966" y="3127415"/>
            <a:ext cx="606202" cy="333223"/>
          </a:xfrm>
          <a:prstGeom prst="rect">
            <a:avLst/>
          </a:prstGeom>
          <a:noFill/>
          <a:ln w="9525">
            <a:noFill/>
            <a:miter lim="800000"/>
            <a:headEnd/>
            <a:tailEnd/>
          </a:ln>
        </p:spPr>
      </p:pic>
      <p:pic>
        <p:nvPicPr>
          <p:cNvPr id="103" name="Image 102">
            <a:extLst>
              <a:ext uri="{FF2B5EF4-FFF2-40B4-BE49-F238E27FC236}">
                <a16:creationId xmlns:a16="http://schemas.microsoft.com/office/drawing/2014/main" id="{F48EC373-DE7B-41A1-B7DD-E9EF05B5AB7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641415" y="3647170"/>
            <a:ext cx="1963410" cy="2029100"/>
          </a:xfrm>
          <a:prstGeom prst="rect">
            <a:avLst/>
          </a:prstGeom>
        </p:spPr>
      </p:pic>
      <p:pic>
        <p:nvPicPr>
          <p:cNvPr id="105" name="Image 104">
            <a:extLst>
              <a:ext uri="{FF2B5EF4-FFF2-40B4-BE49-F238E27FC236}">
                <a16:creationId xmlns:a16="http://schemas.microsoft.com/office/drawing/2014/main" id="{F678B651-698F-4061-B7B4-9422C8E738E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817599" y="2640380"/>
            <a:ext cx="842906" cy="561135"/>
          </a:xfrm>
          <a:prstGeom prst="rect">
            <a:avLst/>
          </a:prstGeom>
          <a:ln>
            <a:noFill/>
          </a:ln>
          <a:effectLst>
            <a:outerShdw blurRad="292100" dist="139700" dir="2700000" algn="tl" rotWithShape="0">
              <a:srgbClr val="333333">
                <a:alpha val="65000"/>
              </a:srgbClr>
            </a:outerShdw>
          </a:effectLst>
        </p:spPr>
      </p:pic>
      <p:sp>
        <p:nvSpPr>
          <p:cNvPr id="106" name="ZoneTexte 105">
            <a:extLst>
              <a:ext uri="{FF2B5EF4-FFF2-40B4-BE49-F238E27FC236}">
                <a16:creationId xmlns:a16="http://schemas.microsoft.com/office/drawing/2014/main" id="{CAC3906E-4D31-4409-8EC2-831F750B85FC}"/>
              </a:ext>
            </a:extLst>
          </p:cNvPr>
          <p:cNvSpPr txBox="1"/>
          <p:nvPr/>
        </p:nvSpPr>
        <p:spPr>
          <a:xfrm>
            <a:off x="7129923" y="3186972"/>
            <a:ext cx="139258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2060"/>
                </a:solidFill>
                <a:effectLst/>
                <a:uLnTx/>
                <a:uFillTx/>
                <a:latin typeface="Segoe UI" panose="020B0502040204020203" pitchFamily="34" charset="0"/>
                <a:ea typeface="+mn-ea"/>
                <a:cs typeface="Segoe UI" panose="020B0502040204020203" pitchFamily="34" charset="0"/>
              </a:rPr>
              <a:t>SCIENCE &amp; METROLOGY</a:t>
            </a:r>
            <a:endParaRPr kumimoji="0" lang="fr-CH" sz="1400" b="1" i="0" u="none" strike="noStrike" kern="1200" cap="none" spc="0" normalizeH="0" baseline="0" noProof="0" dirty="0">
              <a:ln>
                <a:noFill/>
              </a:ln>
              <a:solidFill>
                <a:srgbClr val="002060"/>
              </a:solidFill>
              <a:effectLst/>
              <a:uLnTx/>
              <a:uFillTx/>
              <a:latin typeface="Segoe UI" panose="020B0502040204020203" pitchFamily="34" charset="0"/>
              <a:ea typeface="+mn-ea"/>
              <a:cs typeface="Segoe UI" panose="020B0502040204020203" pitchFamily="34" charset="0"/>
            </a:endParaRPr>
          </a:p>
        </p:txBody>
      </p:sp>
      <p:pic>
        <p:nvPicPr>
          <p:cNvPr id="107" name="Image 106">
            <a:extLst>
              <a:ext uri="{FF2B5EF4-FFF2-40B4-BE49-F238E27FC236}">
                <a16:creationId xmlns:a16="http://schemas.microsoft.com/office/drawing/2014/main" id="{232E5EB7-A9BB-457D-ACAC-38F1C1640AE8}"/>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683987" y="2630889"/>
            <a:ext cx="809039" cy="578684"/>
          </a:xfrm>
          <a:prstGeom prst="rect">
            <a:avLst/>
          </a:prstGeom>
          <a:ln>
            <a:noFill/>
          </a:ln>
          <a:effectLst>
            <a:outerShdw blurRad="292100" dist="139700" dir="2700000" algn="tl" rotWithShape="0">
              <a:srgbClr val="333333">
                <a:alpha val="65000"/>
              </a:srgbClr>
            </a:outerShdw>
          </a:effectLst>
        </p:spPr>
      </p:pic>
      <p:sp>
        <p:nvSpPr>
          <p:cNvPr id="83" name="Rectangle : coins arrondis 82">
            <a:extLst>
              <a:ext uri="{FF2B5EF4-FFF2-40B4-BE49-F238E27FC236}">
                <a16:creationId xmlns:a16="http://schemas.microsoft.com/office/drawing/2014/main" id="{D4EA6D5F-C396-464A-BB6C-E1FC6F97F0F5}"/>
              </a:ext>
            </a:extLst>
          </p:cNvPr>
          <p:cNvSpPr/>
          <p:nvPr/>
        </p:nvSpPr>
        <p:spPr>
          <a:xfrm>
            <a:off x="4457224" y="1280972"/>
            <a:ext cx="4232971" cy="4272198"/>
          </a:xfrm>
          <a:prstGeom prst="roundRect">
            <a:avLst/>
          </a:prstGeom>
          <a:solidFill>
            <a:schemeClr val="bg2">
              <a:alpha val="23137"/>
            </a:schemeClr>
          </a:solidFill>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nvGrpSpPr>
          <p:cNvPr id="108" name="Groupe 107">
            <a:extLst>
              <a:ext uri="{FF2B5EF4-FFF2-40B4-BE49-F238E27FC236}">
                <a16:creationId xmlns:a16="http://schemas.microsoft.com/office/drawing/2014/main" id="{C2A2A63F-8EFB-43D6-815A-7C2C23C0D5C4}"/>
              </a:ext>
            </a:extLst>
          </p:cNvPr>
          <p:cNvGrpSpPr/>
          <p:nvPr/>
        </p:nvGrpSpPr>
        <p:grpSpPr>
          <a:xfrm>
            <a:off x="165733" y="1283287"/>
            <a:ext cx="4218966" cy="4291425"/>
            <a:chOff x="106238" y="1814468"/>
            <a:chExt cx="4218966" cy="4291425"/>
          </a:xfrm>
        </p:grpSpPr>
        <p:sp>
          <p:nvSpPr>
            <p:cNvPr id="23" name="Rectangle 22">
              <a:extLst>
                <a:ext uri="{FF2B5EF4-FFF2-40B4-BE49-F238E27FC236}">
                  <a16:creationId xmlns:a16="http://schemas.microsoft.com/office/drawing/2014/main" id="{4E3E7EB1-2D44-49A4-98BF-9992941FD9E3}"/>
                </a:ext>
              </a:extLst>
            </p:cNvPr>
            <p:cNvSpPr/>
            <p:nvPr/>
          </p:nvSpPr>
          <p:spPr>
            <a:xfrm>
              <a:off x="397932" y="1939180"/>
              <a:ext cx="3463608"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70C0"/>
                  </a:solidFill>
                  <a:effectLst/>
                  <a:uLnTx/>
                  <a:uFillTx/>
                  <a:latin typeface="Arial"/>
                  <a:ea typeface="+mn-ea"/>
                  <a:cs typeface="+mn-cs"/>
                </a:rPr>
                <a:t>Space Ultra Stable OCXOs  </a:t>
              </a:r>
              <a:r>
                <a:rPr kumimoji="0" lang="fr-CH" sz="1100" b="1" i="0" u="none" strike="noStrike" kern="1200" cap="none" spc="0" normalizeH="0" baseline="0" noProof="0" dirty="0">
                  <a:ln>
                    <a:noFill/>
                  </a:ln>
                  <a:solidFill>
                    <a:srgbClr val="0070C0"/>
                  </a:solidFill>
                  <a:effectLst/>
                  <a:uLnTx/>
                  <a:uFillTx/>
                  <a:latin typeface="Arial"/>
                  <a:ea typeface="+mn-ea"/>
                  <a:cs typeface="+mn-cs"/>
                </a:rPr>
                <a:t>&amp; </a:t>
              </a:r>
              <a:r>
                <a:rPr kumimoji="0" lang="en-US" sz="1100" b="1" i="0" u="none" strike="noStrike" kern="1200" cap="none" spc="0" normalizeH="0" baseline="0" noProof="0" dirty="0">
                  <a:ln>
                    <a:noFill/>
                  </a:ln>
                  <a:solidFill>
                    <a:srgbClr val="0070C0"/>
                  </a:solidFill>
                  <a:effectLst/>
                  <a:uLnTx/>
                  <a:uFillTx/>
                  <a:latin typeface="Arial"/>
                  <a:ea typeface="+mn-ea"/>
                  <a:cs typeface="+mn-cs"/>
                </a:rPr>
                <a:t>Atomic clocks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70C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CC0099"/>
                  </a:solidFill>
                  <a:effectLst/>
                  <a:uLnTx/>
                  <a:uFillTx/>
                  <a:latin typeface="CIDFont+F2"/>
                  <a:ea typeface="Calibri" panose="020F0502020204030204" pitchFamily="34" charset="0"/>
                  <a:cs typeface="CIDFont+F2"/>
                </a:rPr>
                <a:t>Flight heritage missions with European &amp; International space agencies, as well as, commercial payload providers </a:t>
              </a:r>
              <a:endParaRPr kumimoji="0" lang="fr-CH" sz="1000" b="1" i="0" u="none" strike="noStrike" kern="1200" cap="none" spc="0" normalizeH="0" baseline="0" noProof="0" dirty="0">
                <a:ln>
                  <a:noFill/>
                </a:ln>
                <a:solidFill>
                  <a:srgbClr val="CC0099"/>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100" b="1" i="0" u="none" strike="noStrike" kern="1200" cap="none" spc="0" normalizeH="0" baseline="0" noProof="0" dirty="0">
                <a:ln>
                  <a:noFill/>
                </a:ln>
                <a:solidFill>
                  <a:srgbClr val="0070C0"/>
                </a:solidFill>
                <a:effectLst/>
                <a:uLnTx/>
                <a:uFillTx/>
                <a:latin typeface="Arial"/>
                <a:ea typeface="+mn-ea"/>
                <a:cs typeface="+mn-cs"/>
              </a:endParaRPr>
            </a:p>
          </p:txBody>
        </p:sp>
        <p:pic>
          <p:nvPicPr>
            <p:cNvPr id="44" name="Picture 2" descr="Master OCXO Oscillator">
              <a:extLst>
                <a:ext uri="{FF2B5EF4-FFF2-40B4-BE49-F238E27FC236}">
                  <a16:creationId xmlns:a16="http://schemas.microsoft.com/office/drawing/2014/main" id="{A14DEB7A-AB27-4EDB-B202-5B92AB9707D3}"/>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47006" y="2894033"/>
              <a:ext cx="796125" cy="55568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5" name="Picture 8" descr="Rubidium Atomic Frequency Standard">
              <a:extLst>
                <a:ext uri="{FF2B5EF4-FFF2-40B4-BE49-F238E27FC236}">
                  <a16:creationId xmlns:a16="http://schemas.microsoft.com/office/drawing/2014/main" id="{B4441C04-B5BF-42B8-BB81-D4F8BF229489}"/>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260080" y="4440725"/>
              <a:ext cx="796126" cy="54559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6" name="Picture 10" descr="Passive Hydrogen Maser (PHM)">
              <a:extLst>
                <a:ext uri="{FF2B5EF4-FFF2-40B4-BE49-F238E27FC236}">
                  <a16:creationId xmlns:a16="http://schemas.microsoft.com/office/drawing/2014/main" id="{7BACD5DF-74BB-4C64-BE81-D3844F549DC9}"/>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52788" y="5240692"/>
              <a:ext cx="796126" cy="54559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7" name="Picture 4" descr="Low Noise Master OCXO Oscillator">
              <a:extLst>
                <a:ext uri="{FF2B5EF4-FFF2-40B4-BE49-F238E27FC236}">
                  <a16:creationId xmlns:a16="http://schemas.microsoft.com/office/drawing/2014/main" id="{892C5E23-0153-416C-858B-EE315B57F65D}"/>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252788" y="3609667"/>
              <a:ext cx="796125" cy="54559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2A8B5A7E-E904-4441-9440-D8C7765251EA}"/>
                </a:ext>
              </a:extLst>
            </p:cNvPr>
            <p:cNvSpPr/>
            <p:nvPr/>
          </p:nvSpPr>
          <p:spPr>
            <a:xfrm>
              <a:off x="645068" y="3404354"/>
              <a:ext cx="54373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1E5DAB"/>
                  </a:solidFill>
                  <a:effectLst/>
                  <a:uLnTx/>
                  <a:uFillTx/>
                  <a:latin typeface="Segoe UI"/>
                  <a:ea typeface="+mn-ea"/>
                  <a:cs typeface="Segoe UI"/>
                </a:rPr>
                <a:t>OCXO</a:t>
              </a:r>
              <a:endParaRPr kumimoji="0" lang="fr-CH" sz="1000" b="0" i="0" u="none" strike="noStrike" kern="1200" cap="none" spc="0" normalizeH="0" baseline="0" noProof="0" dirty="0">
                <a:ln>
                  <a:noFill/>
                </a:ln>
                <a:solidFill>
                  <a:srgbClr val="1E5DAB"/>
                </a:solidFill>
                <a:effectLst/>
                <a:uLnTx/>
                <a:uFillTx/>
                <a:latin typeface="Arial"/>
                <a:ea typeface="+mn-ea"/>
                <a:cs typeface="+mn-cs"/>
              </a:endParaRPr>
            </a:p>
          </p:txBody>
        </p:sp>
        <p:sp>
          <p:nvSpPr>
            <p:cNvPr id="49" name="Rectangle 48">
              <a:extLst>
                <a:ext uri="{FF2B5EF4-FFF2-40B4-BE49-F238E27FC236}">
                  <a16:creationId xmlns:a16="http://schemas.microsoft.com/office/drawing/2014/main" id="{DF1A7F30-EC1F-474F-832B-3F25433AED51}"/>
                </a:ext>
              </a:extLst>
            </p:cNvPr>
            <p:cNvSpPr/>
            <p:nvPr/>
          </p:nvSpPr>
          <p:spPr>
            <a:xfrm>
              <a:off x="552101" y="4144263"/>
              <a:ext cx="1149674"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err="1">
                  <a:ln>
                    <a:noFill/>
                  </a:ln>
                  <a:solidFill>
                    <a:srgbClr val="1E5DAB"/>
                  </a:solidFill>
                  <a:effectLst/>
                  <a:uLnTx/>
                  <a:uFillTx/>
                  <a:latin typeface="Segoe UI"/>
                  <a:ea typeface="+mn-ea"/>
                  <a:cs typeface="Segoe UI"/>
                </a:rPr>
                <a:t>Rb</a:t>
              </a:r>
              <a:r>
                <a:rPr kumimoji="0" lang="en-US" sz="800" b="1" i="0" u="none" strike="noStrike" kern="1200" cap="none" spc="0" normalizeH="0" baseline="0" noProof="0" dirty="0">
                  <a:ln>
                    <a:noFill/>
                  </a:ln>
                  <a:solidFill>
                    <a:srgbClr val="1E5DAB"/>
                  </a:solidFill>
                  <a:effectLst/>
                  <a:uLnTx/>
                  <a:uFillTx/>
                  <a:latin typeface="Segoe UI"/>
                  <a:ea typeface="+mn-ea"/>
                  <a:cs typeface="Segoe UI"/>
                </a:rPr>
                <a:t> Atomic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1E5DAB"/>
                  </a:solidFill>
                  <a:effectLst/>
                  <a:uLnTx/>
                  <a:uFillTx/>
                  <a:latin typeface="Segoe UI"/>
                  <a:ea typeface="+mn-ea"/>
                  <a:cs typeface="Segoe UI"/>
                </a:rPr>
                <a:t>Frequency Standard</a:t>
              </a:r>
              <a:endParaRPr kumimoji="0" lang="fr-FR" sz="800" b="1" i="0" u="none" strike="noStrike" kern="1200" cap="none" spc="0" normalizeH="0" baseline="0" noProof="0" dirty="0">
                <a:ln>
                  <a:noFill/>
                </a:ln>
                <a:solidFill>
                  <a:srgbClr val="1E5DAB"/>
                </a:solidFill>
                <a:effectLst/>
                <a:uLnTx/>
                <a:uFillTx/>
                <a:latin typeface="Segoe UI"/>
                <a:ea typeface="+mn-ea"/>
                <a:cs typeface="Segoe UI"/>
              </a:endParaRPr>
            </a:p>
          </p:txBody>
        </p:sp>
        <p:sp>
          <p:nvSpPr>
            <p:cNvPr id="50" name="Rectangle 49">
              <a:extLst>
                <a:ext uri="{FF2B5EF4-FFF2-40B4-BE49-F238E27FC236}">
                  <a16:creationId xmlns:a16="http://schemas.microsoft.com/office/drawing/2014/main" id="{57B083E0-D426-4F45-ABE6-EE43D45CF9F2}"/>
                </a:ext>
              </a:extLst>
            </p:cNvPr>
            <p:cNvSpPr/>
            <p:nvPr/>
          </p:nvSpPr>
          <p:spPr>
            <a:xfrm>
              <a:off x="577475" y="4942087"/>
              <a:ext cx="989373"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1E5DAB"/>
                  </a:solidFill>
                  <a:effectLst/>
                  <a:uLnTx/>
                  <a:uFillTx/>
                  <a:latin typeface="Segoe UI"/>
                  <a:ea typeface="+mn-ea"/>
                  <a:cs typeface="Segoe UI"/>
                </a:rPr>
                <a:t>Passive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err="1">
                  <a:ln>
                    <a:noFill/>
                  </a:ln>
                  <a:solidFill>
                    <a:srgbClr val="1E5DAB"/>
                  </a:solidFill>
                  <a:effectLst/>
                  <a:uLnTx/>
                  <a:uFillTx/>
                  <a:latin typeface="Segoe UI"/>
                  <a:ea typeface="+mn-ea"/>
                  <a:cs typeface="Segoe UI"/>
                </a:rPr>
                <a:t>Hydrogen</a:t>
              </a:r>
              <a:r>
                <a:rPr kumimoji="0" lang="fr-FR" sz="800" b="1" i="0" u="none" strike="noStrike" kern="1200" cap="none" spc="0" normalizeH="0" baseline="0" noProof="0" dirty="0">
                  <a:ln>
                    <a:noFill/>
                  </a:ln>
                  <a:solidFill>
                    <a:srgbClr val="1E5DAB"/>
                  </a:solidFill>
                  <a:effectLst/>
                  <a:uLnTx/>
                  <a:uFillTx/>
                  <a:latin typeface="Segoe UI"/>
                  <a:ea typeface="+mn-ea"/>
                  <a:cs typeface="Segoe UI"/>
                </a:rPr>
                <a:t> Maser</a:t>
              </a:r>
            </a:p>
          </p:txBody>
        </p:sp>
        <p:pic>
          <p:nvPicPr>
            <p:cNvPr id="79" name="Picture 46" descr="ASI | Agenzia Spaziale Italiana">
              <a:extLst>
                <a:ext uri="{FF2B5EF4-FFF2-40B4-BE49-F238E27FC236}">
                  <a16:creationId xmlns:a16="http://schemas.microsoft.com/office/drawing/2014/main" id="{F6694DBF-0380-41A3-A28B-8AD8F8E15B1E}"/>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1912706" y="5605541"/>
              <a:ext cx="98012" cy="45719"/>
            </a:xfrm>
            <a:prstGeom prst="rect">
              <a:avLst/>
            </a:prstGeom>
            <a:noFill/>
            <a:extLst>
              <a:ext uri="{909E8E84-426E-40DD-AFC4-6F175D3DCCD1}">
                <a14:hiddenFill xmlns:a14="http://schemas.microsoft.com/office/drawing/2010/main">
                  <a:solidFill>
                    <a:srgbClr val="FFFFFF"/>
                  </a:solidFill>
                </a14:hiddenFill>
              </a:ext>
            </a:extLst>
          </p:spPr>
        </p:pic>
        <p:sp>
          <p:nvSpPr>
            <p:cNvPr id="84" name="ZoneTexte 83">
              <a:extLst>
                <a:ext uri="{FF2B5EF4-FFF2-40B4-BE49-F238E27FC236}">
                  <a16:creationId xmlns:a16="http://schemas.microsoft.com/office/drawing/2014/main" id="{D0588108-C90F-4B73-AD9A-BB10A868D037}"/>
                </a:ext>
              </a:extLst>
            </p:cNvPr>
            <p:cNvSpPr txBox="1"/>
            <p:nvPr/>
          </p:nvSpPr>
          <p:spPr>
            <a:xfrm>
              <a:off x="1065362" y="3750379"/>
              <a:ext cx="95648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1F4384"/>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rPr>
                <a:t>&gt;130FM</a:t>
              </a:r>
              <a:endParaRPr kumimoji="0" lang="fr-CH" sz="1000" b="1" i="0" u="none" strike="noStrike" kern="1200" cap="none" spc="0" normalizeH="0" baseline="0" noProof="0" dirty="0">
                <a:ln>
                  <a:noFill/>
                </a:ln>
                <a:solidFill>
                  <a:srgbClr val="1F4384"/>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endParaRPr>
            </a:p>
          </p:txBody>
        </p:sp>
        <p:sp>
          <p:nvSpPr>
            <p:cNvPr id="85" name="ZoneTexte 84">
              <a:extLst>
                <a:ext uri="{FF2B5EF4-FFF2-40B4-BE49-F238E27FC236}">
                  <a16:creationId xmlns:a16="http://schemas.microsoft.com/office/drawing/2014/main" id="{EFE44507-EB3A-4D9A-957F-07E7E9264147}"/>
                </a:ext>
              </a:extLst>
            </p:cNvPr>
            <p:cNvSpPr txBox="1"/>
            <p:nvPr/>
          </p:nvSpPr>
          <p:spPr>
            <a:xfrm>
              <a:off x="1072161" y="3004614"/>
              <a:ext cx="95648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1F4384"/>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rPr>
                <a:t>&gt;250FM</a:t>
              </a:r>
              <a:endParaRPr kumimoji="0" lang="fr-CH" sz="1000" b="1" i="0" u="none" strike="noStrike" kern="1200" cap="none" spc="0" normalizeH="0" baseline="0" noProof="0" dirty="0">
                <a:ln>
                  <a:noFill/>
                </a:ln>
                <a:solidFill>
                  <a:srgbClr val="1F4384"/>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endParaRPr>
            </a:p>
          </p:txBody>
        </p:sp>
        <p:sp>
          <p:nvSpPr>
            <p:cNvPr id="86" name="Rectangle 85">
              <a:extLst>
                <a:ext uri="{FF2B5EF4-FFF2-40B4-BE49-F238E27FC236}">
                  <a16:creationId xmlns:a16="http://schemas.microsoft.com/office/drawing/2014/main" id="{8045EBE1-9D98-4DF4-9D90-64C91BF605B0}"/>
                </a:ext>
              </a:extLst>
            </p:cNvPr>
            <p:cNvSpPr/>
            <p:nvPr/>
          </p:nvSpPr>
          <p:spPr>
            <a:xfrm>
              <a:off x="1106347" y="5418134"/>
              <a:ext cx="671979"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altLang="fr-FR" sz="1200" b="1" i="0" u="none" strike="noStrike" kern="1200" cap="none" spc="0" normalizeH="0" baseline="0" noProof="0" dirty="0">
                  <a:ln>
                    <a:noFill/>
                  </a:ln>
                  <a:solidFill>
                    <a:srgbClr val="1F4384"/>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rPr>
                <a:t>53 FM </a:t>
              </a:r>
              <a:endParaRPr kumimoji="0" lang="fr-CH" sz="1200" b="0" i="0" u="none" strike="noStrike" kern="1200" cap="none" spc="0" normalizeH="0" baseline="0" noProof="0" dirty="0">
                <a:ln>
                  <a:noFill/>
                </a:ln>
                <a:solidFill>
                  <a:srgbClr val="1F4384"/>
                </a:solidFill>
                <a:effectLst/>
                <a:uLnTx/>
                <a:uFillTx/>
                <a:latin typeface="Arial"/>
                <a:ea typeface="+mn-ea"/>
                <a:cs typeface="+mn-cs"/>
              </a:endParaRPr>
            </a:p>
          </p:txBody>
        </p:sp>
        <p:sp>
          <p:nvSpPr>
            <p:cNvPr id="87" name="Rectangle 86">
              <a:extLst>
                <a:ext uri="{FF2B5EF4-FFF2-40B4-BE49-F238E27FC236}">
                  <a16:creationId xmlns:a16="http://schemas.microsoft.com/office/drawing/2014/main" id="{8E7C4AA2-86E8-43E4-BD9F-16A5010A5576}"/>
                </a:ext>
              </a:extLst>
            </p:cNvPr>
            <p:cNvSpPr/>
            <p:nvPr/>
          </p:nvSpPr>
          <p:spPr>
            <a:xfrm>
              <a:off x="1106347" y="4605706"/>
              <a:ext cx="760144"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altLang="fr-FR" sz="1200" b="1" i="0" u="none" strike="noStrike" kern="1200" cap="none" spc="0" normalizeH="0" baseline="0" noProof="0" dirty="0">
                  <a:ln>
                    <a:noFill/>
                  </a:ln>
                  <a:solidFill>
                    <a:srgbClr val="1F4384"/>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rPr>
                <a:t>114 FM </a:t>
              </a:r>
              <a:endParaRPr kumimoji="0" lang="fr-CH" sz="1200" b="0" i="0" u="none" strike="noStrike" kern="1200" cap="none" spc="0" normalizeH="0" baseline="0" noProof="0" dirty="0">
                <a:ln>
                  <a:noFill/>
                </a:ln>
                <a:solidFill>
                  <a:srgbClr val="1F4384"/>
                </a:solidFill>
                <a:effectLst/>
                <a:uLnTx/>
                <a:uFillTx/>
                <a:latin typeface="Arial"/>
                <a:ea typeface="+mn-ea"/>
                <a:cs typeface="+mn-cs"/>
              </a:endParaRPr>
            </a:p>
          </p:txBody>
        </p:sp>
        <p:grpSp>
          <p:nvGrpSpPr>
            <p:cNvPr id="96" name="Groupe 95">
              <a:extLst>
                <a:ext uri="{FF2B5EF4-FFF2-40B4-BE49-F238E27FC236}">
                  <a16:creationId xmlns:a16="http://schemas.microsoft.com/office/drawing/2014/main" id="{E595E982-6640-4F05-BABF-564A4132CD76}"/>
                </a:ext>
              </a:extLst>
            </p:cNvPr>
            <p:cNvGrpSpPr/>
            <p:nvPr/>
          </p:nvGrpSpPr>
          <p:grpSpPr>
            <a:xfrm>
              <a:off x="1937526" y="4450654"/>
              <a:ext cx="747879" cy="732010"/>
              <a:chOff x="1907997" y="4225221"/>
              <a:chExt cx="1281069" cy="1292864"/>
            </a:xfrm>
          </p:grpSpPr>
          <p:pic>
            <p:nvPicPr>
              <p:cNvPr id="89" name="Picture 14" descr="RÃ©sultat de recherche d'images pour &quot;european  flag&quot;">
                <a:extLst>
                  <a:ext uri="{FF2B5EF4-FFF2-40B4-BE49-F238E27FC236}">
                    <a16:creationId xmlns:a16="http://schemas.microsoft.com/office/drawing/2014/main" id="{CDC9650D-342D-40B9-B59D-07999299481A}"/>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2667000" y="5201693"/>
                <a:ext cx="520451" cy="3163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 name="Picture 2" descr="ESA - Galileo satellites">
                <a:extLst>
                  <a:ext uri="{FF2B5EF4-FFF2-40B4-BE49-F238E27FC236}">
                    <a16:creationId xmlns:a16="http://schemas.microsoft.com/office/drawing/2014/main" id="{AF75DACA-F285-4404-989A-DBCFE418F5CE}"/>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1907997" y="4225221"/>
                <a:ext cx="1281069" cy="9081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7" name="Groupe 96">
              <a:extLst>
                <a:ext uri="{FF2B5EF4-FFF2-40B4-BE49-F238E27FC236}">
                  <a16:creationId xmlns:a16="http://schemas.microsoft.com/office/drawing/2014/main" id="{C57C41C1-114E-45C4-A734-415A6CD64877}"/>
                </a:ext>
              </a:extLst>
            </p:cNvPr>
            <p:cNvGrpSpPr/>
            <p:nvPr/>
          </p:nvGrpSpPr>
          <p:grpSpPr>
            <a:xfrm>
              <a:off x="1961712" y="5235655"/>
              <a:ext cx="730209" cy="785489"/>
              <a:chOff x="2899420" y="3957029"/>
              <a:chExt cx="1331402" cy="1336562"/>
            </a:xfrm>
          </p:grpSpPr>
          <p:pic>
            <p:nvPicPr>
              <p:cNvPr id="91" name="Picture 24" descr="RÃ©sultat de recherche d'images pour &quot;japan flag&quot;">
                <a:extLst>
                  <a:ext uri="{FF2B5EF4-FFF2-40B4-BE49-F238E27FC236}">
                    <a16:creationId xmlns:a16="http://schemas.microsoft.com/office/drawing/2014/main" id="{CD5C97CC-A009-416D-A9B1-09314B7ECB2D}"/>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3661715" y="4930709"/>
                <a:ext cx="516502" cy="3628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3" name="Image 92">
                <a:extLst>
                  <a:ext uri="{FF2B5EF4-FFF2-40B4-BE49-F238E27FC236}">
                    <a16:creationId xmlns:a16="http://schemas.microsoft.com/office/drawing/2014/main" id="{8348A580-4737-467E-BF64-1B870BDE12A0}"/>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2899420" y="3957029"/>
                <a:ext cx="1331402" cy="908141"/>
              </a:xfrm>
              <a:prstGeom prst="rect">
                <a:avLst/>
              </a:prstGeom>
            </p:spPr>
          </p:pic>
        </p:grpSp>
        <p:grpSp>
          <p:nvGrpSpPr>
            <p:cNvPr id="99" name="Groupe 98">
              <a:extLst>
                <a:ext uri="{FF2B5EF4-FFF2-40B4-BE49-F238E27FC236}">
                  <a16:creationId xmlns:a16="http://schemas.microsoft.com/office/drawing/2014/main" id="{D2BB70C8-0B0F-4727-A97B-4C9DC6922206}"/>
                </a:ext>
              </a:extLst>
            </p:cNvPr>
            <p:cNvGrpSpPr/>
            <p:nvPr/>
          </p:nvGrpSpPr>
          <p:grpSpPr>
            <a:xfrm>
              <a:off x="2782427" y="5255940"/>
              <a:ext cx="783103" cy="740849"/>
              <a:chOff x="7214717" y="4229352"/>
              <a:chExt cx="1437888" cy="1287500"/>
            </a:xfrm>
          </p:grpSpPr>
          <p:pic>
            <p:nvPicPr>
              <p:cNvPr id="90" name="Picture 20" descr="Flag of India.svg">
                <a:extLst>
                  <a:ext uri="{FF2B5EF4-FFF2-40B4-BE49-F238E27FC236}">
                    <a16:creationId xmlns:a16="http://schemas.microsoft.com/office/drawing/2014/main" id="{060D5F79-9924-4D3B-B70A-BDA9BBDF86CF}"/>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8132514" y="5200679"/>
                <a:ext cx="520091" cy="3161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4" name="Picture 4" descr="upload.wikimedia.org/wikipedia/pt/thumb/6/62/IR...">
                <a:extLst>
                  <a:ext uri="{FF2B5EF4-FFF2-40B4-BE49-F238E27FC236}">
                    <a16:creationId xmlns:a16="http://schemas.microsoft.com/office/drawing/2014/main" id="{D23811E6-12CD-410A-8060-CA441EF0A67F}"/>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7214717" y="4229352"/>
                <a:ext cx="1417989" cy="908141"/>
              </a:xfrm>
              <a:prstGeom prst="rect">
                <a:avLst/>
              </a:prstGeom>
              <a:noFill/>
              <a:extLst>
                <a:ext uri="{909E8E84-426E-40DD-AFC4-6F175D3DCCD1}">
                  <a14:hiddenFill xmlns:a14="http://schemas.microsoft.com/office/drawing/2010/main">
                    <a:solidFill>
                      <a:srgbClr val="FFFFFF"/>
                    </a:solidFill>
                  </a14:hiddenFill>
                </a:ext>
              </a:extLst>
            </p:spPr>
          </p:pic>
        </p:grpSp>
        <p:sp>
          <p:nvSpPr>
            <p:cNvPr id="100" name="Rectangle 99">
              <a:extLst>
                <a:ext uri="{FF2B5EF4-FFF2-40B4-BE49-F238E27FC236}">
                  <a16:creationId xmlns:a16="http://schemas.microsoft.com/office/drawing/2014/main" id="{E35CC514-4BD1-4897-B98A-F7BB4A85368C}"/>
                </a:ext>
              </a:extLst>
            </p:cNvPr>
            <p:cNvSpPr/>
            <p:nvPr/>
          </p:nvSpPr>
          <p:spPr>
            <a:xfrm>
              <a:off x="1806490" y="3000710"/>
              <a:ext cx="2518714" cy="943913"/>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F4384"/>
                  </a:solidFill>
                  <a:effectLst/>
                  <a:uLnTx/>
                  <a:uFillTx/>
                  <a:latin typeface="Segoe UI" panose="020B0502040204020203" pitchFamily="34" charset="0"/>
                  <a:ea typeface="Calibri" panose="020F0502020204030204" pitchFamily="34" charset="0"/>
                  <a:cs typeface="Segoe UI" panose="020B0502040204020203" pitchFamily="34" charset="0"/>
                </a:rPr>
                <a:t>Application payload</a:t>
              </a:r>
              <a:r>
                <a:rPr kumimoji="0" lang="en-US" sz="1050" b="0" i="0" u="none" strike="noStrike" kern="1200" cap="none" spc="0" normalizeH="0" baseline="0" noProof="0" dirty="0">
                  <a:ln>
                    <a:noFill/>
                  </a:ln>
                  <a:solidFill>
                    <a:srgbClr val="1F4384"/>
                  </a:solidFill>
                  <a:effectLst/>
                  <a:uLnTx/>
                  <a:uFillTx/>
                  <a:latin typeface="Segoe UI" panose="020B0502040204020203" pitchFamily="34" charset="0"/>
                  <a:ea typeface="Calibri" panose="020F0502020204030204" pitchFamily="34" charset="0"/>
                  <a:cs typeface="Segoe UI" panose="020B0502040204020203" pitchFamily="34" charset="0"/>
                </a:rPr>
                <a:t>: </a:t>
              </a:r>
              <a:br>
                <a:rPr kumimoji="0" lang="en-US" sz="1050" b="0" i="0" u="none" strike="noStrike" kern="1200" cap="none" spc="0" normalizeH="0" baseline="0" noProof="0" dirty="0">
                  <a:ln>
                    <a:noFill/>
                  </a:ln>
                  <a:solidFill>
                    <a:srgbClr val="1F4384"/>
                  </a:solidFill>
                  <a:effectLst/>
                  <a:uLnTx/>
                  <a:uFillTx/>
                  <a:latin typeface="Segoe UI" panose="020B0502040204020203" pitchFamily="34" charset="0"/>
                  <a:ea typeface="Calibri" panose="020F0502020204030204" pitchFamily="34" charset="0"/>
                  <a:cs typeface="Segoe UI" panose="020B0502040204020203" pitchFamily="34" charset="0"/>
                </a:rPr>
              </a:br>
              <a:r>
                <a:rPr kumimoji="0" lang="en-US" sz="1050" b="0" i="0" u="none" strike="noStrike" kern="1200" cap="none" spc="0" normalizeH="0" baseline="0" noProof="0" dirty="0">
                  <a:ln>
                    <a:noFill/>
                  </a:ln>
                  <a:solidFill>
                    <a:srgbClr val="1F4384"/>
                  </a:solidFill>
                  <a:effectLst/>
                  <a:uLnTx/>
                  <a:uFillTx/>
                  <a:latin typeface="Segoe UI" panose="020B0502040204020203" pitchFamily="34" charset="0"/>
                  <a:ea typeface="Calibri" panose="020F0502020204030204" pitchFamily="34" charset="0"/>
                  <a:cs typeface="Segoe UI" panose="020B0502040204020203" pitchFamily="34" charset="0"/>
                </a:rPr>
                <a:t>Space-based Telecommunications, GNSS PNT, EO Observation &amp; SAR, Master clock and complementary market</a:t>
              </a:r>
              <a:endParaRPr kumimoji="0" lang="fr-CH" sz="1000" b="0" i="0" u="none" strike="noStrike" kern="1200" cap="none" spc="0" normalizeH="0" baseline="0" noProof="0" dirty="0">
                <a:ln>
                  <a:noFill/>
                </a:ln>
                <a:solidFill>
                  <a:srgbClr val="1F4384"/>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101" name="Rectangle 100">
              <a:extLst>
                <a:ext uri="{FF2B5EF4-FFF2-40B4-BE49-F238E27FC236}">
                  <a16:creationId xmlns:a16="http://schemas.microsoft.com/office/drawing/2014/main" id="{E224FEF7-4F8C-4C5C-9301-588D3994F570}"/>
                </a:ext>
              </a:extLst>
            </p:cNvPr>
            <p:cNvSpPr/>
            <p:nvPr/>
          </p:nvSpPr>
          <p:spPr>
            <a:xfrm>
              <a:off x="2051032" y="4112553"/>
              <a:ext cx="1370312"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4384"/>
                  </a:solidFill>
                  <a:effectLst/>
                  <a:uLnTx/>
                  <a:uFillTx/>
                  <a:latin typeface="Segoe UI" panose="020B0502040204020203" pitchFamily="34" charset="0"/>
                  <a:ea typeface="Calibri" panose="020F0502020204030204" pitchFamily="34" charset="0"/>
                  <a:cs typeface="Segoe UI" panose="020B0502040204020203" pitchFamily="34" charset="0"/>
                </a:rPr>
                <a:t>GNSS programs </a:t>
              </a:r>
              <a:endParaRPr kumimoji="0" lang="fr-CH" sz="1200" b="0" i="0" u="none" strike="noStrike" kern="1200" cap="none" spc="0" normalizeH="0" baseline="0" noProof="0" dirty="0">
                <a:ln>
                  <a:noFill/>
                </a:ln>
                <a:solidFill>
                  <a:srgbClr val="6B6B6B"/>
                </a:solidFill>
                <a:effectLst/>
                <a:uLnTx/>
                <a:uFillTx/>
                <a:latin typeface="Arial"/>
                <a:ea typeface="+mn-ea"/>
                <a:cs typeface="+mn-cs"/>
              </a:endParaRPr>
            </a:p>
          </p:txBody>
        </p:sp>
        <p:sp>
          <p:nvSpPr>
            <p:cNvPr id="102" name="Rectangle 101">
              <a:extLst>
                <a:ext uri="{FF2B5EF4-FFF2-40B4-BE49-F238E27FC236}">
                  <a16:creationId xmlns:a16="http://schemas.microsoft.com/office/drawing/2014/main" id="{6692A9DA-66C2-4624-9BAE-B77C9B55C055}"/>
                </a:ext>
              </a:extLst>
            </p:cNvPr>
            <p:cNvSpPr/>
            <p:nvPr/>
          </p:nvSpPr>
          <p:spPr>
            <a:xfrm>
              <a:off x="2742838" y="4545244"/>
              <a:ext cx="1310040" cy="415498"/>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6B6B6B"/>
                </a:buClr>
                <a:buSzTx/>
                <a:buFont typeface="Wingdings 3" pitchFamily="18" charset="2"/>
                <a:buNone/>
                <a:tabLst/>
                <a:defRPr/>
              </a:pPr>
              <a:r>
                <a:rPr kumimoji="0" lang="en-GB" altLang="en-US" sz="105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G2S constellation</a:t>
              </a:r>
              <a:endParaRPr kumimoji="0" lang="en-GB" altLang="en-US" sz="1050" b="1" i="0" u="none" strike="noStrike" kern="1200" cap="none" spc="0" normalizeH="0" baseline="0" noProof="0" dirty="0">
                <a:ln>
                  <a:noFill/>
                </a:ln>
                <a:solidFill>
                  <a:prstClr val="white"/>
                </a:solidFill>
                <a:effectLst/>
                <a:uLnTx/>
                <a:uFillTx/>
                <a:latin typeface="Segoe UI"/>
                <a:ea typeface="+mn-ea"/>
                <a:cs typeface="Segoe UI"/>
              </a:endParaRPr>
            </a:p>
            <a:p>
              <a:pPr marL="0" marR="0" lvl="0" indent="0" algn="ctr" defTabSz="914400" rtl="0" eaLnBrk="1" fontAlgn="auto" latinLnBrk="0" hangingPunct="1">
                <a:lnSpc>
                  <a:spcPct val="100000"/>
                </a:lnSpc>
                <a:spcBef>
                  <a:spcPts val="0"/>
                </a:spcBef>
                <a:spcAft>
                  <a:spcPts val="0"/>
                </a:spcAft>
                <a:buClr>
                  <a:srgbClr val="6B6B6B"/>
                </a:buClr>
                <a:buSzTx/>
                <a:buFont typeface="Wingdings 3" pitchFamily="18" charset="2"/>
                <a:buNone/>
                <a:tabLst/>
                <a:defRPr/>
              </a:pPr>
              <a:r>
                <a:rPr kumimoji="0" lang="en-GB" altLang="en-US" sz="1050" b="1" i="0" u="none" strike="noStrike" kern="1200" cap="none" spc="0" normalizeH="0" baseline="0" noProof="0" dirty="0">
                  <a:ln>
                    <a:noFill/>
                  </a:ln>
                  <a:solidFill>
                    <a:prstClr val="white"/>
                  </a:solidFill>
                  <a:effectLst/>
                  <a:uLnTx/>
                  <a:uFillTx/>
                  <a:latin typeface="Segoe UI"/>
                  <a:ea typeface="+mn-ea"/>
                  <a:cs typeface="Segoe UI"/>
                </a:rPr>
                <a:t>€65m orders !</a:t>
              </a:r>
              <a:endParaRPr kumimoji="0" lang="fr-CH" altLang="fr-FR" sz="11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82" name="Rectangle : coins arrondis 81">
              <a:extLst>
                <a:ext uri="{FF2B5EF4-FFF2-40B4-BE49-F238E27FC236}">
                  <a16:creationId xmlns:a16="http://schemas.microsoft.com/office/drawing/2014/main" id="{2156E706-716C-40C1-9C59-5BC6E0ABA006}"/>
                </a:ext>
              </a:extLst>
            </p:cNvPr>
            <p:cNvSpPr/>
            <p:nvPr/>
          </p:nvSpPr>
          <p:spPr>
            <a:xfrm>
              <a:off x="106238" y="1814468"/>
              <a:ext cx="4043357" cy="4291425"/>
            </a:xfrm>
            <a:prstGeom prst="roundRect">
              <a:avLst/>
            </a:prstGeom>
            <a:solidFill>
              <a:schemeClr val="bg2">
                <a:alpha val="23137"/>
              </a:schemeClr>
            </a:solidFill>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sp>
        <p:nvSpPr>
          <p:cNvPr id="3" name="Titre 2">
            <a:extLst>
              <a:ext uri="{FF2B5EF4-FFF2-40B4-BE49-F238E27FC236}">
                <a16:creationId xmlns:a16="http://schemas.microsoft.com/office/drawing/2014/main" id="{2DA70121-B72B-40DB-AE4C-091A29C152DD}"/>
              </a:ext>
            </a:extLst>
          </p:cNvPr>
          <p:cNvSpPr>
            <a:spLocks noGrp="1"/>
          </p:cNvSpPr>
          <p:nvPr>
            <p:ph type="title"/>
          </p:nvPr>
        </p:nvSpPr>
        <p:spPr/>
        <p:txBody>
          <a:bodyPr>
            <a:normAutofit fontScale="90000"/>
          </a:bodyPr>
          <a:lstStyle/>
          <a:p>
            <a:r>
              <a:rPr lang="en-GB" sz="3200" b="1" dirty="0">
                <a:solidFill>
                  <a:schemeClr val="accent1"/>
                </a:solidFill>
              </a:rPr>
              <a:t>Technologies </a:t>
            </a:r>
            <a:r>
              <a:rPr lang="en-GB" sz="3200" b="1" dirty="0" err="1">
                <a:solidFill>
                  <a:schemeClr val="accent1"/>
                </a:solidFill>
              </a:rPr>
              <a:t>d’horloges</a:t>
            </a:r>
            <a:r>
              <a:rPr lang="en-GB" sz="3200" b="1" dirty="0">
                <a:solidFill>
                  <a:schemeClr val="accent1"/>
                </a:solidFill>
              </a:rPr>
              <a:t> de pointe </a:t>
            </a:r>
            <a:endParaRPr lang="fr-CH" dirty="0"/>
          </a:p>
        </p:txBody>
      </p:sp>
      <p:grpSp>
        <p:nvGrpSpPr>
          <p:cNvPr id="18" name="Groupe 17">
            <a:extLst>
              <a:ext uri="{FF2B5EF4-FFF2-40B4-BE49-F238E27FC236}">
                <a16:creationId xmlns:a16="http://schemas.microsoft.com/office/drawing/2014/main" id="{C0577B9B-8CA5-4625-B885-EED672F47798}"/>
              </a:ext>
            </a:extLst>
          </p:cNvPr>
          <p:cNvGrpSpPr/>
          <p:nvPr/>
        </p:nvGrpSpPr>
        <p:grpSpPr>
          <a:xfrm>
            <a:off x="8762720" y="1335678"/>
            <a:ext cx="3513704" cy="4217492"/>
            <a:chOff x="7482687" y="2953915"/>
            <a:chExt cx="4625894" cy="4217492"/>
          </a:xfrm>
        </p:grpSpPr>
        <p:sp>
          <p:nvSpPr>
            <p:cNvPr id="19" name="Rectangle 18">
              <a:extLst>
                <a:ext uri="{FF2B5EF4-FFF2-40B4-BE49-F238E27FC236}">
                  <a16:creationId xmlns:a16="http://schemas.microsoft.com/office/drawing/2014/main" id="{D1FE6A7D-B2C0-43E7-9C89-E73D15702DCA}"/>
                </a:ext>
              </a:extLst>
            </p:cNvPr>
            <p:cNvSpPr/>
            <p:nvPr/>
          </p:nvSpPr>
          <p:spPr>
            <a:xfrm>
              <a:off x="7496719" y="2953915"/>
              <a:ext cx="4611862" cy="784830"/>
            </a:xfrm>
            <a:prstGeom prst="rect">
              <a:avLst/>
            </a:prstGeom>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srgbClr val="1F4384"/>
                  </a:solidFill>
                  <a:effectLst/>
                  <a:uLnTx/>
                  <a:uFillTx/>
                  <a:latin typeface="Segoe UI" panose="020B0502040204020203" pitchFamily="34" charset="0"/>
                  <a:ea typeface="+mn-ea"/>
                  <a:cs typeface="Segoe UI" panose="020B0502040204020203" pitchFamily="34" charset="0"/>
                </a:rPr>
                <a:t>Core competencies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srgbClr val="6B6B6B"/>
                  </a:solidFill>
                  <a:effectLst/>
                  <a:uLnTx/>
                  <a:uFillTx/>
                  <a:latin typeface="Segoe UI" panose="020B0502040204020203" pitchFamily="34" charset="0"/>
                  <a:ea typeface="+mn-ea"/>
                  <a:cs typeface="Segoe UI" panose="020B0502040204020203" pitchFamily="34" charset="0"/>
                </a:rPr>
                <a:t>Timing &amp; Frequency Reference </a:t>
              </a:r>
              <a:r>
                <a:rPr kumimoji="0" lang="fr-FR" sz="1200" b="0" i="0" u="none" strike="noStrike" kern="1200" cap="none" spc="0" normalizeH="0" baseline="0" noProof="0" dirty="0" err="1">
                  <a:ln>
                    <a:noFill/>
                  </a:ln>
                  <a:solidFill>
                    <a:srgbClr val="6B6B6B"/>
                  </a:solidFill>
                  <a:effectLst/>
                  <a:uLnTx/>
                  <a:uFillTx/>
                  <a:latin typeface="Segoe UI" panose="020B0502040204020203" pitchFamily="34" charset="0"/>
                  <a:ea typeface="+mn-ea"/>
                  <a:cs typeface="Segoe UI" panose="020B0502040204020203" pitchFamily="34" charset="0"/>
                </a:rPr>
                <a:t>systems</a:t>
              </a:r>
              <a:endParaRPr kumimoji="0" lang="fr-FR" sz="1200" b="0" i="0" u="none" strike="noStrike" kern="1200" cap="none" spc="0" normalizeH="0" baseline="0" noProof="0" dirty="0">
                <a:ln>
                  <a:noFill/>
                </a:ln>
                <a:solidFill>
                  <a:srgbClr val="6B6B6B"/>
                </a:solidFill>
                <a:effectLst/>
                <a:uLnTx/>
                <a:uFillTx/>
                <a:latin typeface="Segoe UI" panose="020B0502040204020203" pitchFamily="34" charset="0"/>
                <a:ea typeface="+mn-ea"/>
                <a:cs typeface="Segoe UI"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srgbClr val="6B6B6B"/>
                  </a:solidFill>
                  <a:effectLst/>
                  <a:uLnTx/>
                  <a:uFillTx/>
                  <a:latin typeface="Segoe UI" panose="020B0502040204020203" pitchFamily="34" charset="0"/>
                  <a:ea typeface="+mn-ea"/>
                  <a:cs typeface="Segoe UI" panose="020B0502040204020203" pitchFamily="34" charset="0"/>
                </a:rPr>
                <a:t>Atomic </a:t>
              </a:r>
              <a:r>
                <a:rPr kumimoji="0" lang="fr-FR" sz="1200" b="0" i="0" u="none" strike="noStrike" kern="1200" cap="none" spc="0" normalizeH="0" baseline="0" noProof="0" dirty="0" err="1">
                  <a:ln>
                    <a:noFill/>
                  </a:ln>
                  <a:solidFill>
                    <a:srgbClr val="6B6B6B"/>
                  </a:solidFill>
                  <a:effectLst/>
                  <a:uLnTx/>
                  <a:uFillTx/>
                  <a:latin typeface="Segoe UI" panose="020B0502040204020203" pitchFamily="34" charset="0"/>
                  <a:ea typeface="+mn-ea"/>
                  <a:cs typeface="Segoe UI" panose="020B0502040204020203" pitchFamily="34" charset="0"/>
                </a:rPr>
                <a:t>Clocks</a:t>
              </a:r>
              <a:r>
                <a:rPr kumimoji="0" lang="fr-FR" sz="1200" b="0" i="0" u="none" strike="noStrike" kern="1200" cap="none" spc="0" normalizeH="0" baseline="0" noProof="0" dirty="0">
                  <a:ln>
                    <a:noFill/>
                  </a:ln>
                  <a:solidFill>
                    <a:srgbClr val="6B6B6B"/>
                  </a:solidFill>
                  <a:effectLst/>
                  <a:uLnTx/>
                  <a:uFillTx/>
                  <a:latin typeface="Segoe UI" panose="020B0502040204020203" pitchFamily="34" charset="0"/>
                  <a:ea typeface="+mn-ea"/>
                  <a:cs typeface="Segoe UI" panose="020B0502040204020203" pitchFamily="34" charset="0"/>
                </a:rPr>
                <a:t> &amp; </a:t>
              </a:r>
              <a:r>
                <a:rPr kumimoji="0" lang="fr-FR" sz="1200" b="0" i="0" u="none" strike="noStrike" kern="1200" cap="none" spc="0" normalizeH="0" baseline="0" noProof="0" dirty="0" err="1">
                  <a:ln>
                    <a:noFill/>
                  </a:ln>
                  <a:solidFill>
                    <a:srgbClr val="6B6B6B"/>
                  </a:solidFill>
                  <a:effectLst/>
                  <a:uLnTx/>
                  <a:uFillTx/>
                  <a:latin typeface="Segoe UI" panose="020B0502040204020203" pitchFamily="34" charset="0"/>
                  <a:ea typeface="+mn-ea"/>
                  <a:cs typeface="Segoe UI" panose="020B0502040204020203" pitchFamily="34" charset="0"/>
                </a:rPr>
                <a:t>Oscillators</a:t>
              </a:r>
              <a:r>
                <a:rPr kumimoji="0" lang="fr-FR" sz="1200" b="0" i="0" u="none" strike="noStrike" kern="1200" cap="none" spc="0" normalizeH="0" baseline="0" noProof="0" dirty="0">
                  <a:ln>
                    <a:noFill/>
                  </a:ln>
                  <a:solidFill>
                    <a:srgbClr val="6B6B6B"/>
                  </a:solidFill>
                  <a:effectLst/>
                  <a:uLnTx/>
                  <a:uFillTx/>
                  <a:latin typeface="Segoe UI" panose="020B0502040204020203" pitchFamily="34" charset="0"/>
                  <a:ea typeface="+mn-ea"/>
                  <a:cs typeface="Segoe UI" panose="020B0502040204020203" pitchFamily="34" charset="0"/>
                </a:rPr>
                <a:t> </a:t>
              </a:r>
              <a:endParaRPr kumimoji="0" lang="en-US" sz="1200" b="0" i="0" u="none" strike="noStrike" kern="1200" cap="none" spc="0" normalizeH="0" baseline="0" noProof="0" dirty="0">
                <a:ln>
                  <a:noFill/>
                </a:ln>
                <a:solidFill>
                  <a:srgbClr val="6B6B6B"/>
                </a:solidFill>
                <a:effectLst/>
                <a:uLnTx/>
                <a:uFillTx/>
                <a:latin typeface="Segoe UI" panose="020B0502040204020203" pitchFamily="34" charset="0"/>
                <a:ea typeface="+mn-ea"/>
                <a:cs typeface="Segoe UI" panose="020B0502040204020203" pitchFamily="34" charset="0"/>
              </a:endParaRPr>
            </a:p>
          </p:txBody>
        </p:sp>
        <p:sp>
          <p:nvSpPr>
            <p:cNvPr id="20" name="Rectangle 19">
              <a:extLst>
                <a:ext uri="{FF2B5EF4-FFF2-40B4-BE49-F238E27FC236}">
                  <a16:creationId xmlns:a16="http://schemas.microsoft.com/office/drawing/2014/main" id="{50FC88AC-0B7C-4E9D-B518-59D1438501E7}"/>
                </a:ext>
              </a:extLst>
            </p:cNvPr>
            <p:cNvSpPr/>
            <p:nvPr/>
          </p:nvSpPr>
          <p:spPr>
            <a:xfrm>
              <a:off x="7482687" y="3861333"/>
              <a:ext cx="4355044" cy="892552"/>
            </a:xfrm>
            <a:prstGeom prst="rect">
              <a:avLst/>
            </a:prstGeom>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384"/>
                  </a:solidFill>
                  <a:effectLst/>
                  <a:uLnTx/>
                  <a:uFillTx/>
                  <a:latin typeface="Segoe UI" panose="020B0502040204020203" pitchFamily="34" charset="0"/>
                  <a:ea typeface="+mn-ea"/>
                  <a:cs typeface="Segoe UI" panose="020B0502040204020203" pitchFamily="34" charset="0"/>
                </a:rPr>
                <a:t>Our References </a:t>
              </a:r>
              <a:endParaRPr kumimoji="0" lang="en-US" sz="1600" b="0" i="0" u="none" strike="noStrike" kern="1200" cap="none" spc="0" normalizeH="0" baseline="0" noProof="0" dirty="0">
                <a:ln>
                  <a:noFill/>
                </a:ln>
                <a:solidFill>
                  <a:srgbClr val="1F4384"/>
                </a:solidFill>
                <a:effectLst/>
                <a:uLnTx/>
                <a:uFillTx/>
                <a:latin typeface="Segoe UI" panose="020B0502040204020203" pitchFamily="34" charset="0"/>
                <a:ea typeface="+mn-ea"/>
                <a:cs typeface="Segoe UI" panose="020B0502040204020203" pitchFamily="34" charset="0"/>
              </a:endParaRPr>
            </a:p>
            <a:p>
              <a:pPr marL="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6B6B6B"/>
                  </a:solidFill>
                  <a:effectLst/>
                  <a:uLnTx/>
                  <a:uFillTx/>
                  <a:latin typeface="Segoe UI" panose="020B0502040204020203" pitchFamily="34" charset="0"/>
                  <a:ea typeface="+mn-ea"/>
                  <a:cs typeface="Segoe UI" panose="020B0502040204020203" pitchFamily="34" charset="0"/>
                </a:rPr>
                <a:t>European &amp; International space agencies</a:t>
              </a:r>
            </a:p>
            <a:p>
              <a:pPr marL="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6B6B6B"/>
                  </a:solidFill>
                  <a:effectLst/>
                  <a:uLnTx/>
                  <a:uFillTx/>
                  <a:latin typeface="Segoe UI" panose="020B0502040204020203" pitchFamily="34" charset="0"/>
                  <a:ea typeface="+mn-ea"/>
                  <a:cs typeface="Segoe UI" panose="020B0502040204020203" pitchFamily="34" charset="0"/>
                </a:rPr>
                <a:t>Commercial payload providers</a:t>
              </a:r>
            </a:p>
            <a:p>
              <a:pPr marL="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6B6B6B"/>
                  </a:solidFill>
                  <a:effectLst/>
                  <a:uLnTx/>
                  <a:uFillTx/>
                  <a:latin typeface="Segoe UI" panose="020B0502040204020203" pitchFamily="34" charset="0"/>
                  <a:ea typeface="+mn-ea"/>
                  <a:cs typeface="Segoe UI" panose="020B0502040204020203" pitchFamily="34" charset="0"/>
                </a:rPr>
                <a:t>OEMs in Industry and Defense </a:t>
              </a:r>
            </a:p>
          </p:txBody>
        </p:sp>
        <p:sp>
          <p:nvSpPr>
            <p:cNvPr id="21" name="Rectangle 20">
              <a:extLst>
                <a:ext uri="{FF2B5EF4-FFF2-40B4-BE49-F238E27FC236}">
                  <a16:creationId xmlns:a16="http://schemas.microsoft.com/office/drawing/2014/main" id="{3AA8B9DD-D78E-4E43-95B1-045B633E23D4}"/>
                </a:ext>
              </a:extLst>
            </p:cNvPr>
            <p:cNvSpPr/>
            <p:nvPr/>
          </p:nvSpPr>
          <p:spPr>
            <a:xfrm>
              <a:off x="7497673" y="4909249"/>
              <a:ext cx="4121751" cy="2262158"/>
            </a:xfrm>
            <a:prstGeom prst="rect">
              <a:avLst/>
            </a:prstGeom>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1600" b="1" i="0" u="none" strike="noStrike" kern="1200" cap="none" spc="0" normalizeH="0" baseline="0" noProof="0" dirty="0">
                  <a:ln>
                    <a:noFill/>
                  </a:ln>
                  <a:solidFill>
                    <a:srgbClr val="1F4384"/>
                  </a:solidFill>
                  <a:effectLst/>
                  <a:uLnTx/>
                  <a:uFillTx/>
                  <a:latin typeface="Segoe UI" panose="020B0502040204020203" pitchFamily="34" charset="0"/>
                  <a:ea typeface="+mn-ea"/>
                  <a:cs typeface="Segoe UI" panose="020B0502040204020203" pitchFamily="34" charset="0"/>
                </a:rPr>
                <a:t>Ground Applications </a:t>
              </a:r>
            </a:p>
            <a:p>
              <a:pPr marL="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6B6B6B"/>
                  </a:solidFill>
                  <a:effectLst/>
                  <a:uLnTx/>
                  <a:uFillTx/>
                  <a:latin typeface="Segoe UI" panose="020B0502040204020203" pitchFamily="34" charset="0"/>
                  <a:ea typeface="+mn-ea"/>
                  <a:cs typeface="Segoe UI" panose="020B0502040204020203" pitchFamily="34" charset="0"/>
                </a:rPr>
                <a:t>Timing and </a:t>
              </a:r>
              <a:r>
                <a:rPr kumimoji="0" lang="en-US" sz="1200" b="0" i="0" u="none" strike="noStrike" kern="1200" cap="none" spc="0" normalizeH="0" baseline="0" noProof="0" dirty="0" err="1">
                  <a:ln>
                    <a:noFill/>
                  </a:ln>
                  <a:solidFill>
                    <a:srgbClr val="6B6B6B"/>
                  </a:solidFill>
                  <a:effectLst/>
                  <a:uLnTx/>
                  <a:uFillTx/>
                  <a:latin typeface="Segoe UI" panose="020B0502040204020203" pitchFamily="34" charset="0"/>
                  <a:ea typeface="+mn-ea"/>
                  <a:cs typeface="Segoe UI" panose="020B0502040204020203" pitchFamily="34" charset="0"/>
                </a:rPr>
                <a:t>Synchronisation</a:t>
              </a:r>
              <a:endParaRPr kumimoji="0" lang="en-US" sz="1200" b="0" i="0" u="none" strike="noStrike" kern="1200" cap="none" spc="0" normalizeH="0" baseline="0" noProof="0" dirty="0">
                <a:ln>
                  <a:noFill/>
                </a:ln>
                <a:solidFill>
                  <a:srgbClr val="6B6B6B"/>
                </a:solidFill>
                <a:effectLst/>
                <a:uLnTx/>
                <a:uFillTx/>
                <a:latin typeface="Segoe UI" panose="020B0502040204020203" pitchFamily="34" charset="0"/>
                <a:ea typeface="+mn-ea"/>
                <a:cs typeface="Segoe UI" panose="020B0502040204020203" pitchFamily="34" charset="0"/>
              </a:endParaRPr>
            </a:p>
            <a:p>
              <a:pPr marL="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6B6B6B"/>
                  </a:solidFill>
                  <a:effectLst/>
                  <a:uLnTx/>
                  <a:uFillTx/>
                  <a:latin typeface="Segoe UI" panose="020B0502040204020203" pitchFamily="34" charset="0"/>
                  <a:ea typeface="+mn-ea"/>
                  <a:cs typeface="Segoe UI" panose="020B0502040204020203" pitchFamily="34" charset="0"/>
                </a:rPr>
                <a:t>Defense/Critical infrastructures/UAV</a:t>
              </a:r>
            </a:p>
            <a:p>
              <a:pPr marL="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6B6B6B"/>
                  </a:solidFill>
                  <a:effectLst/>
                  <a:uLnTx/>
                  <a:uFillTx/>
                  <a:latin typeface="Segoe UI" panose="020B0502040204020203" pitchFamily="34" charset="0"/>
                  <a:ea typeface="+mn-ea"/>
                  <a:cs typeface="Segoe UI" panose="020B0502040204020203" pitchFamily="34" charset="0"/>
                </a:rPr>
                <a:t>Satcom/Telecom/Audio-Video</a:t>
              </a:r>
            </a:p>
            <a:p>
              <a:pPr marL="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6B6B6B"/>
                  </a:solidFill>
                  <a:effectLst/>
                  <a:uLnTx/>
                  <a:uFillTx/>
                  <a:latin typeface="Segoe UI" panose="020B0502040204020203" pitchFamily="34" charset="0"/>
                  <a:ea typeface="+mn-ea"/>
                  <a:cs typeface="Segoe UI" panose="020B0502040204020203" pitchFamily="34" charset="0"/>
                </a:rPr>
                <a:t>GNSS PNT </a:t>
              </a:r>
            </a:p>
            <a:p>
              <a:pPr marL="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6B6B6B"/>
                  </a:solidFill>
                  <a:effectLst/>
                  <a:uLnTx/>
                  <a:uFillTx/>
                  <a:latin typeface="Segoe UI" panose="020B0502040204020203" pitchFamily="34" charset="0"/>
                  <a:ea typeface="+mn-ea"/>
                  <a:cs typeface="Segoe UI" panose="020B0502040204020203" pitchFamily="34" charset="0"/>
                </a:rPr>
                <a:t>LEO </a:t>
              </a:r>
            </a:p>
            <a:p>
              <a:pPr marL="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6B6B6B"/>
                  </a:solidFill>
                  <a:effectLst/>
                  <a:uLnTx/>
                  <a:uFillTx/>
                  <a:latin typeface="Segoe UI" panose="020B0502040204020203" pitchFamily="34" charset="0"/>
                  <a:ea typeface="+mn-ea"/>
                  <a:cs typeface="Segoe UI" panose="020B0502040204020203" pitchFamily="34" charset="0"/>
                </a:rPr>
                <a:t>Mobile systems/UUVs/sensors</a:t>
              </a:r>
            </a:p>
            <a:p>
              <a:pPr marL="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6B6B6B"/>
                  </a:solidFill>
                  <a:effectLst/>
                  <a:uLnTx/>
                  <a:uFillTx/>
                  <a:latin typeface="Segoe UI" panose="020B0502040204020203" pitchFamily="34" charset="0"/>
                  <a:ea typeface="+mn-ea"/>
                  <a:cs typeface="Segoe UI" panose="020B0502040204020203" pitchFamily="34" charset="0"/>
                </a:rPr>
                <a:t>Ground segment systems</a:t>
              </a:r>
            </a:p>
            <a:p>
              <a:pPr marL="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6B6B6B"/>
                  </a:solidFill>
                  <a:effectLst/>
                  <a:uLnTx/>
                  <a:uFillTx/>
                  <a:latin typeface="Segoe UI" panose="020B0502040204020203" pitchFamily="34" charset="0"/>
                  <a:ea typeface="+mn-ea"/>
                  <a:cs typeface="Segoe UI" panose="020B0502040204020203" pitchFamily="34" charset="0"/>
                </a:rPr>
                <a:t>Science &amp; Metrology</a:t>
              </a:r>
              <a:endParaRPr kumimoji="0" lang="fr-CH" sz="1200" b="0" i="0" u="none" strike="noStrike" kern="1200" cap="none" spc="0" normalizeH="0" baseline="0" noProof="0" dirty="0">
                <a:ln>
                  <a:noFill/>
                </a:ln>
                <a:solidFill>
                  <a:srgbClr val="6B6B6B"/>
                </a:solidFill>
                <a:effectLst/>
                <a:uLnTx/>
                <a:uFillTx/>
                <a:latin typeface="Segoe UI" panose="020B0502040204020203" pitchFamily="34" charset="0"/>
                <a:ea typeface="+mn-ea"/>
                <a:cs typeface="Segoe UI" panose="020B0502040204020203" pitchFamily="34" charset="0"/>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200" b="0" i="0" u="none" strike="noStrike" kern="1200" cap="none" spc="0" normalizeH="0" baseline="0" noProof="0" dirty="0">
                <a:ln>
                  <a:noFill/>
                </a:ln>
                <a:solidFill>
                  <a:srgbClr val="6B6B6B"/>
                </a:solidFill>
                <a:effectLst/>
                <a:uLnTx/>
                <a:uFillTx/>
                <a:latin typeface="Segoe UI" panose="020B0502040204020203" pitchFamily="34" charset="0"/>
                <a:ea typeface="+mn-ea"/>
                <a:cs typeface="Segoe UI" panose="020B0502040204020203" pitchFamily="34" charset="0"/>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200" b="0" i="0" u="none" strike="noStrike" kern="1200" cap="none" spc="0" normalizeH="0" baseline="0" noProof="0" dirty="0">
                <a:ln>
                  <a:noFill/>
                </a:ln>
                <a:solidFill>
                  <a:srgbClr val="6B6B6B"/>
                </a:solidFill>
                <a:effectLst/>
                <a:uLnTx/>
                <a:uFillTx/>
                <a:latin typeface="Segoe UI" panose="020B0502040204020203" pitchFamily="34" charset="0"/>
                <a:ea typeface="+mn-ea"/>
                <a:cs typeface="Segoe UI" panose="020B0502040204020203" pitchFamily="34" charset="0"/>
              </a:endParaRPr>
            </a:p>
          </p:txBody>
        </p:sp>
      </p:grpSp>
      <p:sp>
        <p:nvSpPr>
          <p:cNvPr id="111" name="Rectangle : coins arrondis 110">
            <a:extLst>
              <a:ext uri="{FF2B5EF4-FFF2-40B4-BE49-F238E27FC236}">
                <a16:creationId xmlns:a16="http://schemas.microsoft.com/office/drawing/2014/main" id="{FA6829A2-2A39-4EAF-A6D5-1466394B76B1}"/>
              </a:ext>
            </a:extLst>
          </p:cNvPr>
          <p:cNvSpPr/>
          <p:nvPr/>
        </p:nvSpPr>
        <p:spPr>
          <a:xfrm>
            <a:off x="5072300" y="4876683"/>
            <a:ext cx="1272247" cy="63332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8313092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C7FE8C87-2846-400C-8FA0-26CC6A42BAFB}"/>
              </a:ext>
            </a:extLst>
          </p:cNvPr>
          <p:cNvSpPr>
            <a:spLocks noGrp="1"/>
          </p:cNvSpPr>
          <p:nvPr>
            <p:ph type="title"/>
          </p:nvPr>
        </p:nvSpPr>
        <p:spPr/>
        <p:txBody>
          <a:bodyPr>
            <a:normAutofit fontScale="90000"/>
          </a:bodyPr>
          <a:lstStyle/>
          <a:p>
            <a:r>
              <a:rPr lang="fr-FR" sz="2400" dirty="0">
                <a:solidFill>
                  <a:schemeClr val="tx1"/>
                </a:solidFill>
                <a:latin typeface="Segoe UI"/>
                <a:cs typeface="Segoe UI"/>
              </a:rPr>
              <a:t>Besoins de synchronisation défense  : </a:t>
            </a:r>
            <a:r>
              <a:rPr lang="en-US" sz="2400" dirty="0">
                <a:solidFill>
                  <a:schemeClr val="tx1"/>
                </a:solidFill>
              </a:rPr>
              <a:t>Combined Joint All Domain Command and Control</a:t>
            </a:r>
            <a:r>
              <a:rPr lang="fr-FR" sz="2400" dirty="0">
                <a:solidFill>
                  <a:schemeClr val="tx1"/>
                </a:solidFill>
                <a:latin typeface="Segoe UI"/>
                <a:cs typeface="Segoe UI"/>
              </a:rPr>
              <a:t>  (</a:t>
            </a:r>
            <a:r>
              <a:rPr lang="fr-CH" sz="2400" dirty="0">
                <a:solidFill>
                  <a:schemeClr val="tx1"/>
                </a:solidFill>
              </a:rPr>
              <a:t>CJADC)</a:t>
            </a:r>
          </a:p>
        </p:txBody>
      </p:sp>
      <p:pic>
        <p:nvPicPr>
          <p:cNvPr id="7" name="Image 6">
            <a:extLst>
              <a:ext uri="{FF2B5EF4-FFF2-40B4-BE49-F238E27FC236}">
                <a16:creationId xmlns:a16="http://schemas.microsoft.com/office/drawing/2014/main" id="{C35319A1-C60A-4D8D-AEDC-4D1ABA9D7D8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650"/>
          <a:stretch/>
        </p:blipFill>
        <p:spPr>
          <a:xfrm>
            <a:off x="919989" y="1101361"/>
            <a:ext cx="10352021" cy="5231061"/>
          </a:xfrm>
          <a:prstGeom prst="rect">
            <a:avLst/>
          </a:prstGeom>
        </p:spPr>
      </p:pic>
      <p:sp>
        <p:nvSpPr>
          <p:cNvPr id="6" name="Espace réservé du numéro de diapositive 3">
            <a:extLst>
              <a:ext uri="{FF2B5EF4-FFF2-40B4-BE49-F238E27FC236}">
                <a16:creationId xmlns:a16="http://schemas.microsoft.com/office/drawing/2014/main" id="{9085C953-E150-44A9-8530-CC57954AA75E}"/>
              </a:ext>
            </a:extLst>
          </p:cNvPr>
          <p:cNvSpPr>
            <a:spLocks noGrp="1"/>
          </p:cNvSpPr>
          <p:nvPr>
            <p:ph type="sldNum" sz="quarter" idx="12"/>
          </p:nvPr>
        </p:nvSpPr>
        <p:spPr>
          <a:xfrm>
            <a:off x="10857461" y="6626505"/>
            <a:ext cx="451275" cy="215414"/>
          </a:xfr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87000"/>
              </a:lnSpc>
              <a:spcBef>
                <a:spcPts val="0"/>
              </a:spcBef>
              <a:spcAft>
                <a:spcPts val="0"/>
              </a:spcAft>
              <a:buClrTx/>
              <a:buSzTx/>
              <a:buFontTx/>
              <a:buNone/>
              <a:tabLst/>
              <a:defRPr/>
            </a:pPr>
            <a:fld id="{4AFB4012-18CF-43C5-A0B3-2A6D22C68156}" type="slidenum">
              <a:rPr lang="fr-FR" smtClean="0"/>
              <a:pPr marL="0" marR="0" lvl="0" indent="0" algn="ctr" defTabSz="914400" rtl="0" eaLnBrk="1" fontAlgn="auto" latinLnBrk="0" hangingPunct="1">
                <a:lnSpc>
                  <a:spcPct val="87000"/>
                </a:lnSpc>
                <a:spcBef>
                  <a:spcPts val="0"/>
                </a:spcBef>
                <a:spcAft>
                  <a:spcPts val="0"/>
                </a:spcAft>
                <a:buClrTx/>
                <a:buSzTx/>
                <a:buFontTx/>
                <a:buNone/>
                <a:tabLst/>
                <a:defRPr/>
              </a:pPr>
              <a:t>28</a:t>
            </a:fld>
            <a:endParaRPr kumimoji="0" lang="fr-FR" sz="1000" b="0" i="0" u="none" strike="noStrike" kern="1200" cap="none" spc="0" normalizeH="0" baseline="0" noProof="0">
              <a:ln>
                <a:noFill/>
              </a:ln>
              <a:solidFill>
                <a:srgbClr val="6B6B6B">
                  <a:lumMod val="75000"/>
                  <a:lumOff val="25000"/>
                </a:srgbClr>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42688433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F87D5C-4D35-ACAD-6D9B-377F31C30592}"/>
              </a:ext>
            </a:extLst>
          </p:cNvPr>
          <p:cNvSpPr>
            <a:spLocks noGrp="1"/>
          </p:cNvSpPr>
          <p:nvPr>
            <p:ph type="title"/>
          </p:nvPr>
        </p:nvSpPr>
        <p:spPr/>
        <p:txBody>
          <a:bodyPr/>
          <a:lstStyle/>
          <a:p>
            <a:r>
              <a:rPr lang="fr-CH" dirty="0"/>
              <a:t>mRO-50 </a:t>
            </a:r>
            <a:r>
              <a:rPr lang="fr-CH" dirty="0" err="1"/>
              <a:t>Ruggedized</a:t>
            </a:r>
            <a:endParaRPr lang="fr-CH" dirty="0"/>
          </a:p>
        </p:txBody>
      </p:sp>
      <p:pic>
        <p:nvPicPr>
          <p:cNvPr id="10" name="Image 9">
            <a:extLst>
              <a:ext uri="{FF2B5EF4-FFF2-40B4-BE49-F238E27FC236}">
                <a16:creationId xmlns:a16="http://schemas.microsoft.com/office/drawing/2014/main" id="{CA86AB1D-F56A-A5E6-4BCC-ADB39BF701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4255"/>
          <a:stretch/>
        </p:blipFill>
        <p:spPr>
          <a:xfrm>
            <a:off x="1457743" y="1317458"/>
            <a:ext cx="8740408" cy="4621351"/>
          </a:xfrm>
          <a:prstGeom prst="rect">
            <a:avLst/>
          </a:prstGeom>
        </p:spPr>
      </p:pic>
    </p:spTree>
    <p:extLst>
      <p:ext uri="{BB962C8B-B14F-4D97-AF65-F5344CB8AC3E}">
        <p14:creationId xmlns:p14="http://schemas.microsoft.com/office/powerpoint/2010/main" val="2430600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riangle 15">
            <a:extLst>
              <a:ext uri="{FF2B5EF4-FFF2-40B4-BE49-F238E27FC236}">
                <a16:creationId xmlns:a16="http://schemas.microsoft.com/office/drawing/2014/main" id="{DCCAAFF6-FF41-0341-BCE8-268E311BD4E4}"/>
              </a:ext>
            </a:extLst>
          </p:cNvPr>
          <p:cNvSpPr/>
          <p:nvPr/>
        </p:nvSpPr>
        <p:spPr>
          <a:xfrm rot="10800000">
            <a:off x="7835405" y="4810964"/>
            <a:ext cx="1102627" cy="336037"/>
          </a:xfrm>
          <a:prstGeom prst="triangle">
            <a:avLst>
              <a:gd name="adj" fmla="val 50000"/>
            </a:avLst>
          </a:prstGeom>
          <a:solidFill>
            <a:srgbClr val="072948"/>
          </a:solidFill>
          <a:ln>
            <a:noFill/>
          </a:ln>
          <a:effectLst>
            <a:outerShdw blurRad="50800" dist="50800" dir="5400000" algn="ctr"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200">
              <a:solidFill>
                <a:srgbClr val="FF0000"/>
              </a:solidFill>
            </a:endParaRPr>
          </a:p>
        </p:txBody>
      </p:sp>
      <p:sp>
        <p:nvSpPr>
          <p:cNvPr id="22" name="Rectangle 21">
            <a:extLst>
              <a:ext uri="{FF2B5EF4-FFF2-40B4-BE49-F238E27FC236}">
                <a16:creationId xmlns:a16="http://schemas.microsoft.com/office/drawing/2014/main" id="{4911C086-C657-0B48-B121-94EBBD08D70B}"/>
              </a:ext>
            </a:extLst>
          </p:cNvPr>
          <p:cNvSpPr/>
          <p:nvPr/>
        </p:nvSpPr>
        <p:spPr>
          <a:xfrm>
            <a:off x="5533813" y="2081920"/>
            <a:ext cx="1803010" cy="2337425"/>
          </a:xfrm>
          <a:prstGeom prst="rect">
            <a:avLst/>
          </a:prstGeom>
          <a:solidFill>
            <a:srgbClr val="072948"/>
          </a:solidFill>
          <a:ln>
            <a:noFill/>
          </a:ln>
          <a:effectLst>
            <a:outerShdw blurRad="50800" dist="50800" dir="5400000" algn="ctr"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200"/>
          </a:p>
        </p:txBody>
      </p:sp>
      <p:sp>
        <p:nvSpPr>
          <p:cNvPr id="25" name="Rectangle 24">
            <a:extLst>
              <a:ext uri="{FF2B5EF4-FFF2-40B4-BE49-F238E27FC236}">
                <a16:creationId xmlns:a16="http://schemas.microsoft.com/office/drawing/2014/main" id="{B13F1752-14B9-9C4D-BE0A-4A20878BA385}"/>
              </a:ext>
            </a:extLst>
          </p:cNvPr>
          <p:cNvSpPr/>
          <p:nvPr/>
        </p:nvSpPr>
        <p:spPr>
          <a:xfrm>
            <a:off x="7475035" y="2081919"/>
            <a:ext cx="1635588" cy="2316063"/>
          </a:xfrm>
          <a:prstGeom prst="rect">
            <a:avLst/>
          </a:prstGeom>
          <a:gradFill>
            <a:gsLst>
              <a:gs pos="0">
                <a:schemeClr val="bg1"/>
              </a:gs>
              <a:gs pos="100000">
                <a:schemeClr val="bg1">
                  <a:lumMod val="85000"/>
                </a:schemeClr>
              </a:gs>
            </a:gsLst>
            <a:lin ang="5400000" scaled="1"/>
          </a:gradFill>
          <a:ln>
            <a:noFill/>
          </a:ln>
          <a:effectLst>
            <a:outerShdw blurRad="50800" dist="50800" dir="5400000" sx="96000" sy="96000" algn="ctr" rotWithShape="0">
              <a:schemeClr val="tx1">
                <a:lumMod val="95000"/>
                <a:lumOff val="5000"/>
                <a:alpha val="3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200">
              <a:solidFill>
                <a:srgbClr val="FF0000"/>
              </a:solidFill>
            </a:endParaRPr>
          </a:p>
        </p:txBody>
      </p:sp>
      <p:sp>
        <p:nvSpPr>
          <p:cNvPr id="27" name="Rectangle 26">
            <a:extLst>
              <a:ext uri="{FF2B5EF4-FFF2-40B4-BE49-F238E27FC236}">
                <a16:creationId xmlns:a16="http://schemas.microsoft.com/office/drawing/2014/main" id="{CA3E5296-5899-2B4A-B070-FF65C182ADC9}"/>
              </a:ext>
            </a:extLst>
          </p:cNvPr>
          <p:cNvSpPr/>
          <p:nvPr/>
        </p:nvSpPr>
        <p:spPr>
          <a:xfrm>
            <a:off x="9267395" y="2055912"/>
            <a:ext cx="1635588" cy="2363433"/>
          </a:xfrm>
          <a:prstGeom prst="rect">
            <a:avLst/>
          </a:prstGeom>
          <a:solidFill>
            <a:srgbClr val="072948"/>
          </a:solidFill>
          <a:ln>
            <a:noFill/>
          </a:ln>
          <a:effectLst>
            <a:outerShdw blurRad="50800" dist="50800" dir="5400000" algn="ctr"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200"/>
          </a:p>
        </p:txBody>
      </p:sp>
      <p:grpSp>
        <p:nvGrpSpPr>
          <p:cNvPr id="29" name="Groupe 28">
            <a:extLst>
              <a:ext uri="{FF2B5EF4-FFF2-40B4-BE49-F238E27FC236}">
                <a16:creationId xmlns:a16="http://schemas.microsoft.com/office/drawing/2014/main" id="{47A6726A-0B91-3B44-B4BE-EBDA41BE7084}"/>
              </a:ext>
            </a:extLst>
          </p:cNvPr>
          <p:cNvGrpSpPr/>
          <p:nvPr/>
        </p:nvGrpSpPr>
        <p:grpSpPr>
          <a:xfrm>
            <a:off x="3" y="1651341"/>
            <a:ext cx="4366716" cy="3950153"/>
            <a:chOff x="0" y="1238499"/>
            <a:chExt cx="3275037" cy="2962615"/>
          </a:xfrm>
        </p:grpSpPr>
        <p:sp>
          <p:nvSpPr>
            <p:cNvPr id="30" name="Ellipse 29">
              <a:extLst>
                <a:ext uri="{FF2B5EF4-FFF2-40B4-BE49-F238E27FC236}">
                  <a16:creationId xmlns:a16="http://schemas.microsoft.com/office/drawing/2014/main" id="{0782B1BA-BB40-094A-AF34-16B924C46E05}"/>
                </a:ext>
              </a:extLst>
            </p:cNvPr>
            <p:cNvSpPr/>
            <p:nvPr/>
          </p:nvSpPr>
          <p:spPr>
            <a:xfrm>
              <a:off x="250702" y="1238499"/>
              <a:ext cx="3024335" cy="2962615"/>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solidFill>
                <a:schemeClr val="bg1"/>
              </a:solidFill>
            </a:ln>
            <a:effectLst>
              <a:outerShdw blurRad="50800" dist="381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200" dirty="0"/>
            </a:p>
          </p:txBody>
        </p:sp>
        <p:cxnSp>
          <p:nvCxnSpPr>
            <p:cNvPr id="31" name="Connecteur droit 30">
              <a:extLst>
                <a:ext uri="{FF2B5EF4-FFF2-40B4-BE49-F238E27FC236}">
                  <a16:creationId xmlns:a16="http://schemas.microsoft.com/office/drawing/2014/main" id="{3EE1784F-E6D5-844D-8A6A-912217835E49}"/>
                </a:ext>
              </a:extLst>
            </p:cNvPr>
            <p:cNvCxnSpPr>
              <a:cxnSpLocks/>
            </p:cNvCxnSpPr>
            <p:nvPr/>
          </p:nvCxnSpPr>
          <p:spPr>
            <a:xfrm flipH="1" flipV="1">
              <a:off x="0" y="1271183"/>
              <a:ext cx="655633" cy="4459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Ellipse 31">
              <a:extLst>
                <a:ext uri="{FF2B5EF4-FFF2-40B4-BE49-F238E27FC236}">
                  <a16:creationId xmlns:a16="http://schemas.microsoft.com/office/drawing/2014/main" id="{3C9316DD-9768-434A-8543-A02B1F8A46AB}"/>
                </a:ext>
              </a:extLst>
            </p:cNvPr>
            <p:cNvSpPr/>
            <p:nvPr/>
          </p:nvSpPr>
          <p:spPr>
            <a:xfrm>
              <a:off x="591692" y="1666579"/>
              <a:ext cx="127880" cy="127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200"/>
            </a:p>
          </p:txBody>
        </p:sp>
        <p:cxnSp>
          <p:nvCxnSpPr>
            <p:cNvPr id="33" name="Connecteur droit 32">
              <a:extLst>
                <a:ext uri="{FF2B5EF4-FFF2-40B4-BE49-F238E27FC236}">
                  <a16:creationId xmlns:a16="http://schemas.microsoft.com/office/drawing/2014/main" id="{02E9AF2F-E469-5247-A2FD-C82C81BCBAAD}"/>
                </a:ext>
              </a:extLst>
            </p:cNvPr>
            <p:cNvCxnSpPr>
              <a:cxnSpLocks/>
            </p:cNvCxnSpPr>
            <p:nvPr/>
          </p:nvCxnSpPr>
          <p:spPr>
            <a:xfrm flipV="1">
              <a:off x="0" y="3434521"/>
              <a:ext cx="423748" cy="30309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Ellipse 33">
              <a:extLst>
                <a:ext uri="{FF2B5EF4-FFF2-40B4-BE49-F238E27FC236}">
                  <a16:creationId xmlns:a16="http://schemas.microsoft.com/office/drawing/2014/main" id="{B49F018A-B77B-A54B-8C44-28C28EAA8998}"/>
                </a:ext>
              </a:extLst>
            </p:cNvPr>
            <p:cNvSpPr/>
            <p:nvPr/>
          </p:nvSpPr>
          <p:spPr>
            <a:xfrm>
              <a:off x="379818" y="3361565"/>
              <a:ext cx="127880" cy="127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200"/>
            </a:p>
          </p:txBody>
        </p:sp>
      </p:grpSp>
      <p:grpSp>
        <p:nvGrpSpPr>
          <p:cNvPr id="2" name="Groupe 1"/>
          <p:cNvGrpSpPr/>
          <p:nvPr/>
        </p:nvGrpSpPr>
        <p:grpSpPr>
          <a:xfrm>
            <a:off x="7831218" y="1287324"/>
            <a:ext cx="923221" cy="1117664"/>
            <a:chOff x="4563915" y="1285623"/>
            <a:chExt cx="692416" cy="838248"/>
          </a:xfrm>
        </p:grpSpPr>
        <p:sp>
          <p:nvSpPr>
            <p:cNvPr id="16" name="Ellipse 15">
              <a:extLst>
                <a:ext uri="{FF2B5EF4-FFF2-40B4-BE49-F238E27FC236}">
                  <a16:creationId xmlns:a16="http://schemas.microsoft.com/office/drawing/2014/main" id="{C7DE2642-E121-934F-8AFB-51EE1BC8D31A}"/>
                </a:ext>
              </a:extLst>
            </p:cNvPr>
            <p:cNvSpPr/>
            <p:nvPr/>
          </p:nvSpPr>
          <p:spPr>
            <a:xfrm>
              <a:off x="4595598" y="1406802"/>
              <a:ext cx="616188" cy="616188"/>
            </a:xfrm>
            <a:prstGeom prst="ellipse">
              <a:avLst/>
            </a:prstGeom>
            <a:gradFill>
              <a:gsLst>
                <a:gs pos="0">
                  <a:schemeClr val="bg1">
                    <a:lumMod val="95000"/>
                  </a:schemeClr>
                </a:gs>
                <a:gs pos="100000">
                  <a:schemeClr val="bg1">
                    <a:lumMod val="85000"/>
                  </a:schemeClr>
                </a:gs>
              </a:gsLst>
              <a:lin ang="5400000" scaled="1"/>
            </a:gradFill>
            <a:ln w="15875">
              <a:solidFill>
                <a:schemeClr val="bg1"/>
              </a:solidFill>
            </a:ln>
            <a:effectLst>
              <a:outerShdw blurRad="50800" dist="50800" dir="5400000" sx="96000" sy="96000" algn="ctr" rotWithShape="0">
                <a:schemeClr val="tx1">
                  <a:lumMod val="95000"/>
                  <a:lumOff val="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200">
                <a:solidFill>
                  <a:srgbClr val="FF0000"/>
                </a:solidFill>
              </a:endParaRPr>
            </a:p>
          </p:txBody>
        </p:sp>
        <p:cxnSp>
          <p:nvCxnSpPr>
            <p:cNvPr id="17" name="Connecteur droit 16">
              <a:extLst>
                <a:ext uri="{FF2B5EF4-FFF2-40B4-BE49-F238E27FC236}">
                  <a16:creationId xmlns:a16="http://schemas.microsoft.com/office/drawing/2014/main" id="{DA663362-0227-6E49-90F1-6D1C015EE043}"/>
                </a:ext>
              </a:extLst>
            </p:cNvPr>
            <p:cNvCxnSpPr>
              <a:cxnSpLocks/>
            </p:cNvCxnSpPr>
            <p:nvPr/>
          </p:nvCxnSpPr>
          <p:spPr>
            <a:xfrm flipV="1">
              <a:off x="4770513" y="2028112"/>
              <a:ext cx="54881" cy="9575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Ellipse 17">
              <a:extLst>
                <a:ext uri="{FF2B5EF4-FFF2-40B4-BE49-F238E27FC236}">
                  <a16:creationId xmlns:a16="http://schemas.microsoft.com/office/drawing/2014/main" id="{D783D888-D2C0-5C42-AFCB-5A959FC3AC95}"/>
                </a:ext>
              </a:extLst>
            </p:cNvPr>
            <p:cNvSpPr/>
            <p:nvPr/>
          </p:nvSpPr>
          <p:spPr>
            <a:xfrm>
              <a:off x="4800081" y="1982842"/>
              <a:ext cx="63644" cy="63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200">
                <a:solidFill>
                  <a:srgbClr val="FF0000"/>
                </a:solidFill>
              </a:endParaRPr>
            </a:p>
          </p:txBody>
        </p:sp>
        <p:sp>
          <p:nvSpPr>
            <p:cNvPr id="19" name="Ellipse 18">
              <a:extLst>
                <a:ext uri="{FF2B5EF4-FFF2-40B4-BE49-F238E27FC236}">
                  <a16:creationId xmlns:a16="http://schemas.microsoft.com/office/drawing/2014/main" id="{C0CBA8F1-68A4-7C4C-8BB8-3CAF9F1E33A4}"/>
                </a:ext>
              </a:extLst>
            </p:cNvPr>
            <p:cNvSpPr/>
            <p:nvPr/>
          </p:nvSpPr>
          <p:spPr>
            <a:xfrm>
              <a:off x="5087518" y="1447203"/>
              <a:ext cx="63644" cy="63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200">
                <a:solidFill>
                  <a:srgbClr val="FF0000"/>
                </a:solidFill>
              </a:endParaRPr>
            </a:p>
          </p:txBody>
        </p:sp>
        <p:pic>
          <p:nvPicPr>
            <p:cNvPr id="24" name="Image 23" descr="Une image contenant dessin&#10;&#10;Description générée automatiquement">
              <a:extLst>
                <a:ext uri="{FF2B5EF4-FFF2-40B4-BE49-F238E27FC236}">
                  <a16:creationId xmlns:a16="http://schemas.microsoft.com/office/drawing/2014/main" id="{E10FDD09-FD3D-124D-9BD2-7CFAD11EA3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63915" y="1394467"/>
              <a:ext cx="677439" cy="616188"/>
            </a:xfrm>
            <a:prstGeom prst="rect">
              <a:avLst/>
            </a:prstGeom>
          </p:spPr>
        </p:pic>
        <p:cxnSp>
          <p:nvCxnSpPr>
            <p:cNvPr id="35" name="Connecteur droit 34">
              <a:extLst>
                <a:ext uri="{FF2B5EF4-FFF2-40B4-BE49-F238E27FC236}">
                  <a16:creationId xmlns:a16="http://schemas.microsoft.com/office/drawing/2014/main" id="{464FE39C-D266-C44B-A404-1A1350244EB7}"/>
                </a:ext>
              </a:extLst>
            </p:cNvPr>
            <p:cNvCxnSpPr>
              <a:cxnSpLocks/>
            </p:cNvCxnSpPr>
            <p:nvPr/>
          </p:nvCxnSpPr>
          <p:spPr>
            <a:xfrm flipV="1">
              <a:off x="5133120" y="1285623"/>
              <a:ext cx="123211" cy="176098"/>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7" name="Rectangle 36">
            <a:extLst>
              <a:ext uri="{FF2B5EF4-FFF2-40B4-BE49-F238E27FC236}">
                <a16:creationId xmlns:a16="http://schemas.microsoft.com/office/drawing/2014/main" id="{9CE08A35-E51D-0D45-BDC0-54B18AA93884}"/>
              </a:ext>
            </a:extLst>
          </p:cNvPr>
          <p:cNvSpPr/>
          <p:nvPr/>
        </p:nvSpPr>
        <p:spPr>
          <a:xfrm>
            <a:off x="6952906" y="5326415"/>
            <a:ext cx="3065216" cy="584775"/>
          </a:xfrm>
          <a:prstGeom prst="rect">
            <a:avLst/>
          </a:prstGeom>
        </p:spPr>
        <p:txBody>
          <a:bodyPr wrap="square">
            <a:spAutoFit/>
          </a:bodyPr>
          <a:lstStyle/>
          <a:p>
            <a:pPr marL="0" lvl="1" algn="ctr">
              <a:spcBef>
                <a:spcPct val="0"/>
              </a:spcBef>
            </a:pPr>
            <a:r>
              <a:rPr lang="en-US" sz="3200" b="1" dirty="0">
                <a:solidFill>
                  <a:srgbClr val="072948"/>
                </a:solidFill>
                <a:latin typeface="Century Gothic"/>
              </a:rPr>
              <a:t>Safran PNT</a:t>
            </a:r>
            <a:endParaRPr lang="en-US" sz="1467" dirty="0">
              <a:solidFill>
                <a:srgbClr val="072948"/>
              </a:solidFill>
              <a:latin typeface="Century Gothic"/>
            </a:endParaRPr>
          </a:p>
        </p:txBody>
      </p:sp>
      <p:sp>
        <p:nvSpPr>
          <p:cNvPr id="40" name="Titre 1"/>
          <p:cNvSpPr txBox="1">
            <a:spLocks/>
          </p:cNvSpPr>
          <p:nvPr/>
        </p:nvSpPr>
        <p:spPr>
          <a:xfrm>
            <a:off x="158668" y="267555"/>
            <a:ext cx="11704323" cy="574324"/>
          </a:xfrm>
          <a:prstGeom prst="rect">
            <a:avLst/>
          </a:prstGeom>
          <a:noFill/>
        </p:spPr>
        <p:txBody>
          <a:bodyPr vert="horz" wrap="square" lIns="121920" tIns="60960" rIns="121920" bIns="60960" rtlCol="0" anchor="ctr">
            <a:spAutoFit/>
          </a:bodyPr>
          <a:lstStyle>
            <a:lvl1pPr algn="l" defTabSz="914792" rtl="0" eaLnBrk="1" latinLnBrk="0" hangingPunct="1">
              <a:spcBef>
                <a:spcPct val="0"/>
              </a:spcBef>
              <a:buNone/>
              <a:defRPr lang="fr-FR" sz="2199" b="0" i="0" kern="1200" cap="none" spc="0" baseline="0" dirty="0">
                <a:solidFill>
                  <a:schemeClr val="accent4"/>
                </a:solidFill>
                <a:latin typeface="+mj-lt"/>
                <a:ea typeface="+mn-ea"/>
                <a:cs typeface="+mn-cs"/>
              </a:defRPr>
            </a:lvl1pPr>
          </a:lstStyle>
          <a:p>
            <a:pPr defTabSz="1219512">
              <a:defRPr/>
            </a:pPr>
            <a:r>
              <a:rPr lang="en-US" sz="2932" dirty="0">
                <a:solidFill>
                  <a:srgbClr val="112753"/>
                </a:solidFill>
                <a:latin typeface="Segoe UI Black"/>
              </a:rPr>
              <a:t>Safran PNT : un nouveau leader sur le </a:t>
            </a:r>
            <a:r>
              <a:rPr lang="en-US" sz="2932" dirty="0" err="1">
                <a:solidFill>
                  <a:srgbClr val="112753"/>
                </a:solidFill>
                <a:latin typeface="Segoe UI Black"/>
              </a:rPr>
              <a:t>marché</a:t>
            </a:r>
            <a:r>
              <a:rPr lang="en-US" sz="2932" dirty="0">
                <a:solidFill>
                  <a:srgbClr val="112753"/>
                </a:solidFill>
                <a:latin typeface="Segoe UI Black"/>
              </a:rPr>
              <a:t> </a:t>
            </a:r>
            <a:r>
              <a:rPr lang="en-US" sz="2932" dirty="0" err="1">
                <a:solidFill>
                  <a:srgbClr val="112753"/>
                </a:solidFill>
                <a:latin typeface="Segoe UI Black"/>
              </a:rPr>
              <a:t>mondial</a:t>
            </a:r>
            <a:endParaRPr lang="en-US" sz="2932" dirty="0">
              <a:solidFill>
                <a:srgbClr val="112753"/>
              </a:solidFill>
              <a:latin typeface="Segoe UI Black"/>
            </a:endParaRPr>
          </a:p>
        </p:txBody>
      </p:sp>
      <p:sp>
        <p:nvSpPr>
          <p:cNvPr id="42" name="ZoneTexte 41">
            <a:extLst>
              <a:ext uri="{FF2B5EF4-FFF2-40B4-BE49-F238E27FC236}">
                <a16:creationId xmlns:a16="http://schemas.microsoft.com/office/drawing/2014/main" id="{771DEFA9-E6E0-8843-8FDB-97876095AF9B}"/>
              </a:ext>
            </a:extLst>
          </p:cNvPr>
          <p:cNvSpPr txBox="1"/>
          <p:nvPr/>
        </p:nvSpPr>
        <p:spPr>
          <a:xfrm>
            <a:off x="5533813" y="2089597"/>
            <a:ext cx="1803010" cy="1477328"/>
          </a:xfrm>
          <a:prstGeom prst="rect">
            <a:avLst/>
          </a:prstGeom>
          <a:noFill/>
        </p:spPr>
        <p:txBody>
          <a:bodyPr wrap="square" tIns="0" bIns="0" rtlCol="0" anchor="b">
            <a:spAutoFit/>
          </a:bodyPr>
          <a:lstStyle/>
          <a:p>
            <a:pPr algn="ctr"/>
            <a:r>
              <a:rPr lang="en-US" sz="3200" b="1" dirty="0" err="1">
                <a:solidFill>
                  <a:prstClr val="white"/>
                </a:solidFill>
                <a:latin typeface="Century Gothic"/>
              </a:rPr>
              <a:t>Orolia</a:t>
            </a:r>
            <a:endParaRPr lang="en-US" sz="3200" b="1" dirty="0">
              <a:solidFill>
                <a:prstClr val="white"/>
              </a:solidFill>
              <a:latin typeface="Century Gothic"/>
            </a:endParaRPr>
          </a:p>
          <a:p>
            <a:pPr algn="ctr"/>
            <a:endParaRPr lang="en-US" sz="3200" b="1" dirty="0">
              <a:solidFill>
                <a:prstClr val="white"/>
              </a:solidFill>
              <a:latin typeface="Century Gothic"/>
            </a:endParaRPr>
          </a:p>
          <a:p>
            <a:pPr algn="ctr"/>
            <a:r>
              <a:rPr lang="en-US" sz="3200" b="1" dirty="0" err="1">
                <a:solidFill>
                  <a:prstClr val="white"/>
                </a:solidFill>
                <a:latin typeface="Century Gothic"/>
              </a:rPr>
              <a:t>Syrlinks</a:t>
            </a:r>
            <a:endParaRPr lang="en-US" sz="3200" b="1" dirty="0">
              <a:solidFill>
                <a:prstClr val="white"/>
              </a:solidFill>
              <a:latin typeface="Century Gothic"/>
            </a:endParaRPr>
          </a:p>
        </p:txBody>
      </p:sp>
      <p:sp>
        <p:nvSpPr>
          <p:cNvPr id="43" name="ZoneTexte 42">
            <a:extLst>
              <a:ext uri="{FF2B5EF4-FFF2-40B4-BE49-F238E27FC236}">
                <a16:creationId xmlns:a16="http://schemas.microsoft.com/office/drawing/2014/main" id="{771DEFA9-E6E0-8843-8FDB-97876095AF9B}"/>
              </a:ext>
            </a:extLst>
          </p:cNvPr>
          <p:cNvSpPr txBox="1"/>
          <p:nvPr/>
        </p:nvSpPr>
        <p:spPr>
          <a:xfrm>
            <a:off x="9318969" y="1861827"/>
            <a:ext cx="1532443" cy="1210652"/>
          </a:xfrm>
          <a:prstGeom prst="rect">
            <a:avLst/>
          </a:prstGeom>
          <a:noFill/>
        </p:spPr>
        <p:txBody>
          <a:bodyPr wrap="square" tIns="0" bIns="0" rtlCol="0" anchor="b">
            <a:spAutoFit/>
          </a:bodyPr>
          <a:lstStyle/>
          <a:p>
            <a:pPr algn="ctr"/>
            <a:r>
              <a:rPr lang="en-US" sz="1467" b="1" dirty="0">
                <a:solidFill>
                  <a:prstClr val="white"/>
                </a:solidFill>
                <a:latin typeface="Century Gothic"/>
              </a:rPr>
              <a:t>Part of</a:t>
            </a:r>
          </a:p>
          <a:p>
            <a:pPr algn="ctr"/>
            <a:r>
              <a:rPr lang="en-US" sz="3200" b="1" dirty="0">
                <a:solidFill>
                  <a:prstClr val="white"/>
                </a:solidFill>
                <a:latin typeface="Century Gothic"/>
              </a:rPr>
              <a:t>SED SAS</a:t>
            </a:r>
          </a:p>
        </p:txBody>
      </p:sp>
      <p:sp>
        <p:nvSpPr>
          <p:cNvPr id="45" name="Rectangle 35">
            <a:extLst>
              <a:ext uri="{FF2B5EF4-FFF2-40B4-BE49-F238E27FC236}">
                <a16:creationId xmlns:a16="http://schemas.microsoft.com/office/drawing/2014/main" id="{8F9DD8B7-771C-BA45-9E21-C90A8B040185}"/>
              </a:ext>
            </a:extLst>
          </p:cNvPr>
          <p:cNvSpPr>
            <a:spLocks/>
          </p:cNvSpPr>
          <p:nvPr/>
        </p:nvSpPr>
        <p:spPr bwMode="auto">
          <a:xfrm>
            <a:off x="7526725" y="2426764"/>
            <a:ext cx="1506472"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68933"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fr-FR" sz="1600" b="1" dirty="0">
                <a:solidFill>
                  <a:srgbClr val="072948"/>
                </a:solidFill>
                <a:latin typeface="Century Gothic"/>
                <a:ea typeface="+mn-ea"/>
              </a:rPr>
              <a:t>Safran Sensing</a:t>
            </a:r>
          </a:p>
          <a:p>
            <a:pPr algn="ctr" eaLnBrk="1" hangingPunct="1"/>
            <a:r>
              <a:rPr lang="en-US" altLang="fr-FR" sz="1600" b="1" dirty="0">
                <a:solidFill>
                  <a:srgbClr val="072948"/>
                </a:solidFill>
                <a:latin typeface="Century Gothic"/>
                <a:ea typeface="+mn-ea"/>
              </a:rPr>
              <a:t>Technologies</a:t>
            </a:r>
          </a:p>
          <a:p>
            <a:pPr algn="ctr" eaLnBrk="1" hangingPunct="1"/>
            <a:r>
              <a:rPr lang="en-US" altLang="fr-FR" sz="1600" b="1" dirty="0">
                <a:solidFill>
                  <a:srgbClr val="072948"/>
                </a:solidFill>
                <a:latin typeface="Century Gothic"/>
                <a:ea typeface="+mn-ea"/>
                <a:cs typeface="Arial" pitchFamily="34" charset="0"/>
              </a:rPr>
              <a:t>&amp; SED Germany</a:t>
            </a:r>
            <a:endParaRPr lang="fr-FR" altLang="fr-FR" sz="1600" dirty="0">
              <a:solidFill>
                <a:srgbClr val="FF0000"/>
              </a:solidFill>
              <a:cs typeface="Arial" pitchFamily="34" charset="0"/>
            </a:endParaRPr>
          </a:p>
        </p:txBody>
      </p:sp>
      <p:sp>
        <p:nvSpPr>
          <p:cNvPr id="26" name="Ellipse 25"/>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3692152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93B93E1-B4A8-3BA0-3517-0D0F10F84454}"/>
              </a:ext>
            </a:extLst>
          </p:cNvPr>
          <p:cNvSpPr>
            <a:spLocks noGrp="1"/>
          </p:cNvSpPr>
          <p:nvPr>
            <p:ph type="ftr" sz="quarter" idx="11"/>
          </p:nvPr>
        </p:nvSpPr>
        <p:spPr/>
        <p:txBody>
          <a:bodyPr/>
          <a:lstStyle/>
          <a:p>
            <a:endParaRPr lang="fr-FR" dirty="0"/>
          </a:p>
        </p:txBody>
      </p:sp>
      <p:sp>
        <p:nvSpPr>
          <p:cNvPr id="3" name="Titre 2">
            <a:extLst>
              <a:ext uri="{FF2B5EF4-FFF2-40B4-BE49-F238E27FC236}">
                <a16:creationId xmlns:a16="http://schemas.microsoft.com/office/drawing/2014/main" id="{18FF4F64-99EB-EEF0-AB3F-5D4496128A38}"/>
              </a:ext>
            </a:extLst>
          </p:cNvPr>
          <p:cNvSpPr>
            <a:spLocks noGrp="1"/>
          </p:cNvSpPr>
          <p:nvPr>
            <p:ph type="title"/>
          </p:nvPr>
        </p:nvSpPr>
        <p:spPr/>
        <p:txBody>
          <a:bodyPr/>
          <a:lstStyle/>
          <a:p>
            <a:r>
              <a:rPr lang="fr-FR" dirty="0"/>
              <a:t>MMAC ?</a:t>
            </a:r>
          </a:p>
        </p:txBody>
      </p:sp>
      <p:sp>
        <p:nvSpPr>
          <p:cNvPr id="4" name="Espace réservé du texte 3">
            <a:extLst>
              <a:ext uri="{FF2B5EF4-FFF2-40B4-BE49-F238E27FC236}">
                <a16:creationId xmlns:a16="http://schemas.microsoft.com/office/drawing/2014/main" id="{7F340A2E-B21D-6F40-8030-F94447B91D28}"/>
              </a:ext>
            </a:extLst>
          </p:cNvPr>
          <p:cNvSpPr>
            <a:spLocks noGrp="1"/>
          </p:cNvSpPr>
          <p:nvPr>
            <p:ph type="body" sz="quarter" idx="21"/>
          </p:nvPr>
        </p:nvSpPr>
        <p:spPr/>
        <p:txBody>
          <a:bodyPr/>
          <a:lstStyle/>
          <a:p>
            <a:endParaRPr lang="fr-FR" dirty="0"/>
          </a:p>
        </p:txBody>
      </p:sp>
    </p:spTree>
    <p:extLst>
      <p:ext uri="{BB962C8B-B14F-4D97-AF65-F5344CB8AC3E}">
        <p14:creationId xmlns:p14="http://schemas.microsoft.com/office/powerpoint/2010/main" val="15513302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A69353A-E3E1-DA9C-573D-C568D9A82B6C}"/>
              </a:ext>
            </a:extLst>
          </p:cNvPr>
          <p:cNvSpPr>
            <a:spLocks noGrp="1"/>
          </p:cNvSpPr>
          <p:nvPr>
            <p:ph type="title"/>
          </p:nvPr>
        </p:nvSpPr>
        <p:spPr>
          <a:xfrm>
            <a:off x="243714" y="256373"/>
            <a:ext cx="11948286" cy="569207"/>
          </a:xfrm>
        </p:spPr>
        <p:txBody>
          <a:bodyPr>
            <a:noAutofit/>
          </a:bodyPr>
          <a:lstStyle/>
          <a:p>
            <a:r>
              <a:rPr lang="fr-FR" cap="all" dirty="0"/>
              <a:t>intégration d’horloges atomiques pour le RAFALE</a:t>
            </a:r>
          </a:p>
        </p:txBody>
      </p:sp>
      <p:sp>
        <p:nvSpPr>
          <p:cNvPr id="4" name="Espace réservé de la date 3">
            <a:extLst>
              <a:ext uri="{FF2B5EF4-FFF2-40B4-BE49-F238E27FC236}">
                <a16:creationId xmlns:a16="http://schemas.microsoft.com/office/drawing/2014/main" id="{FC4DDBF7-4D51-7382-6E79-2EB433758A52}"/>
              </a:ext>
            </a:extLst>
          </p:cNvPr>
          <p:cNvSpPr>
            <a:spLocks noGrp="1"/>
          </p:cNvSpPr>
          <p:nvPr>
            <p:ph type="dt" sz="half"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70E1D"/>
                </a:solidFill>
                <a:effectLst/>
                <a:uLnTx/>
                <a:uFillTx/>
                <a:latin typeface="Segoe UI"/>
                <a:ea typeface="+mn-ea"/>
                <a:cs typeface="+mn-cs"/>
              </a:rPr>
              <a:t>  </a:t>
            </a:r>
          </a:p>
        </p:txBody>
      </p:sp>
      <p:pic>
        <p:nvPicPr>
          <p:cNvPr id="7" name="Image 6">
            <a:extLst>
              <a:ext uri="{FF2B5EF4-FFF2-40B4-BE49-F238E27FC236}">
                <a16:creationId xmlns:a16="http://schemas.microsoft.com/office/drawing/2014/main" id="{ED70E94C-9A22-D024-9597-EB7D85CF03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22250" y="3662524"/>
            <a:ext cx="3228510" cy="2100983"/>
          </a:xfrm>
          <a:prstGeom prst="rect">
            <a:avLst/>
          </a:prstGeom>
        </p:spPr>
      </p:pic>
      <p:sp>
        <p:nvSpPr>
          <p:cNvPr id="8" name="ZoneTexte 7">
            <a:extLst>
              <a:ext uri="{FF2B5EF4-FFF2-40B4-BE49-F238E27FC236}">
                <a16:creationId xmlns:a16="http://schemas.microsoft.com/office/drawing/2014/main" id="{E98FB5D5-9F78-6048-5F5B-FC7520D54095}"/>
              </a:ext>
            </a:extLst>
          </p:cNvPr>
          <p:cNvSpPr txBox="1"/>
          <p:nvPr/>
        </p:nvSpPr>
        <p:spPr>
          <a:xfrm>
            <a:off x="3773783" y="4181902"/>
            <a:ext cx="121237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cap="all" dirty="0">
                <a:solidFill>
                  <a:srgbClr val="1E3C7D"/>
                </a:solidFill>
                <a:latin typeface="+mj-lt"/>
                <a:cs typeface="Arial" panose="020B0604020202020204" pitchFamily="34" charset="0"/>
              </a:rPr>
              <a:t>MMAC</a:t>
            </a:r>
          </a:p>
        </p:txBody>
      </p:sp>
      <p:pic>
        <p:nvPicPr>
          <p:cNvPr id="10" name="Picture 9">
            <a:extLst>
              <a:ext uri="{FF2B5EF4-FFF2-40B4-BE49-F238E27FC236}">
                <a16:creationId xmlns:a16="http://schemas.microsoft.com/office/drawing/2014/main" id="{48FE0E38-EE35-E3E8-300F-DA0FAF848A0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0368" y="4509029"/>
            <a:ext cx="1773126" cy="1571490"/>
          </a:xfrm>
          <a:prstGeom prst="rect">
            <a:avLst/>
          </a:prstGeom>
          <a:ln>
            <a:noFill/>
          </a:ln>
          <a:effectLst>
            <a:outerShdw blurRad="292100" dist="139700" dir="2700000" algn="tl" rotWithShape="0">
              <a:srgbClr val="333333">
                <a:alpha val="65000"/>
              </a:srgbClr>
            </a:outerShdw>
          </a:effectLst>
        </p:spPr>
      </p:pic>
      <p:sp>
        <p:nvSpPr>
          <p:cNvPr id="13" name="ZoneTexte 7">
            <a:extLst>
              <a:ext uri="{FF2B5EF4-FFF2-40B4-BE49-F238E27FC236}">
                <a16:creationId xmlns:a16="http://schemas.microsoft.com/office/drawing/2014/main" id="{C63D460E-944D-7DCA-7BAA-BC278BAC23EB}"/>
              </a:ext>
            </a:extLst>
          </p:cNvPr>
          <p:cNvSpPr txBox="1"/>
          <p:nvPr/>
        </p:nvSpPr>
        <p:spPr>
          <a:xfrm>
            <a:off x="887164" y="4220298"/>
            <a:ext cx="13660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cap="all" dirty="0">
                <a:solidFill>
                  <a:srgbClr val="1E3C7D"/>
                </a:solidFill>
                <a:latin typeface="+mj-lt"/>
                <a:cs typeface="Arial" panose="020B0604020202020204" pitchFamily="34" charset="0"/>
              </a:rPr>
              <a:t>mRO-50</a:t>
            </a:r>
          </a:p>
        </p:txBody>
      </p:sp>
      <p:pic>
        <p:nvPicPr>
          <p:cNvPr id="15" name="Image 14">
            <a:extLst>
              <a:ext uri="{FF2B5EF4-FFF2-40B4-BE49-F238E27FC236}">
                <a16:creationId xmlns:a16="http://schemas.microsoft.com/office/drawing/2014/main" id="{9613CD4A-F418-4900-8170-7CEF79A69A3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27615" y="4674620"/>
            <a:ext cx="1884272" cy="1314255"/>
          </a:xfrm>
          <a:prstGeom prst="rect">
            <a:avLst/>
          </a:prstGeom>
        </p:spPr>
      </p:pic>
      <p:pic>
        <p:nvPicPr>
          <p:cNvPr id="2" name="Image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0510" y="1304279"/>
            <a:ext cx="5474806" cy="2792633"/>
          </a:xfrm>
          <a:prstGeom prst="rect">
            <a:avLst/>
          </a:prstGeom>
        </p:spPr>
      </p:pic>
      <p:pic>
        <p:nvPicPr>
          <p:cNvPr id="16" name="Image 15"/>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3306" b="97177" l="233" r="97404">
                        <a14:backgroundMark x1="82196" y1="74480" x2="82263" y2="75520"/>
                        <a14:backgroundMark x1="85790" y1="74777" x2="87488" y2="72697"/>
                      </a14:backgroundRemoval>
                    </a14:imgEffect>
                  </a14:imgLayer>
                </a14:imgProps>
              </a:ext>
              <a:ext uri="{28A0092B-C50C-407E-A947-70E740481C1C}">
                <a14:useLocalDpi xmlns:a14="http://schemas.microsoft.com/office/drawing/2010/main"/>
              </a:ext>
            </a:extLst>
          </a:blip>
          <a:srcRect/>
          <a:stretch/>
        </p:blipFill>
        <p:spPr>
          <a:xfrm>
            <a:off x="6713294" y="947487"/>
            <a:ext cx="2623211" cy="2350277"/>
          </a:xfrm>
          <a:prstGeom prst="rect">
            <a:avLst/>
          </a:prstGeom>
          <a:noFill/>
        </p:spPr>
      </p:pic>
      <p:sp>
        <p:nvSpPr>
          <p:cNvPr id="11" name="Ellipse 10"/>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4" name="Rectangle 4">
            <a:extLst>
              <a:ext uri="{FF2B5EF4-FFF2-40B4-BE49-F238E27FC236}">
                <a16:creationId xmlns:a16="http://schemas.microsoft.com/office/drawing/2014/main" id="{685A6C39-B136-43F7-86D8-4741D18BEA18}"/>
              </a:ext>
            </a:extLst>
          </p:cNvPr>
          <p:cNvSpPr txBox="1">
            <a:spLocks noChangeArrowheads="1"/>
          </p:cNvSpPr>
          <p:nvPr/>
        </p:nvSpPr>
        <p:spPr>
          <a:xfrm>
            <a:off x="1798826" y="5992039"/>
            <a:ext cx="2796540" cy="361428"/>
          </a:xfrm>
          <a:prstGeom prst="rect">
            <a:avLst/>
          </a:prstGeom>
        </p:spPr>
        <p:txBody>
          <a:bodyPr vert="horz" lIns="91440" tIns="45720" rIns="91440" bIns="45720" rtlCol="0">
            <a:normAutofit/>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7000"/>
              </a:lnSpc>
              <a:spcBef>
                <a:spcPts val="1000"/>
              </a:spcBef>
              <a:spcAft>
                <a:spcPts val="0"/>
              </a:spcAft>
              <a:buClrTx/>
              <a:buSzTx/>
              <a:buFontTx/>
              <a:buNone/>
              <a:tabLst/>
              <a:defRPr/>
            </a:pPr>
            <a:r>
              <a:rPr lang="fr-FR" altLang="fr-FR" b="1" dirty="0">
                <a:solidFill>
                  <a:srgbClr val="1E3C7D"/>
                </a:solidFill>
                <a:latin typeface="+mj-lt"/>
                <a:cs typeface="Arial" pitchFamily="34" charset="0"/>
              </a:rPr>
              <a:t>ITAR Free – Souverain</a:t>
            </a:r>
          </a:p>
        </p:txBody>
      </p:sp>
    </p:spTree>
    <p:extLst>
      <p:ext uri="{BB962C8B-B14F-4D97-AF65-F5344CB8AC3E}">
        <p14:creationId xmlns:p14="http://schemas.microsoft.com/office/powerpoint/2010/main" val="33332760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513157" y="272664"/>
            <a:ext cx="11704323" cy="543547"/>
          </a:xfrm>
          <a:prstGeom prst="rect">
            <a:avLst/>
          </a:prstGeom>
          <a:noFill/>
        </p:spPr>
        <p:txBody>
          <a:bodyPr wrap="square" rtlCol="0">
            <a:spAutoFit/>
          </a:bodyP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l"/>
            <a:r>
              <a:rPr kumimoji="0" lang="fr-FR" sz="2932" b="0" i="0" u="none" strike="noStrike" kern="1200" cap="none" spc="0" normalizeH="0" baseline="0" noProof="0" dirty="0">
                <a:ln>
                  <a:noFill/>
                </a:ln>
                <a:solidFill>
                  <a:srgbClr val="112753"/>
                </a:solidFill>
                <a:effectLst/>
                <a:uLnTx/>
                <a:uFillTx/>
                <a:latin typeface="Segoe UI Black"/>
                <a:ea typeface="+mj-ea"/>
                <a:cs typeface="Arial" pitchFamily="34" charset="0"/>
              </a:rPr>
              <a:t>Résilience : principes de </a:t>
            </a:r>
            <a:r>
              <a:rPr kumimoji="0" lang="fr-FR" sz="2932" b="0" i="0" u="none" strike="noStrike" kern="1200" cap="none" spc="0" normalizeH="0" baseline="0" noProof="0" dirty="0" err="1">
                <a:ln>
                  <a:noFill/>
                </a:ln>
                <a:solidFill>
                  <a:srgbClr val="112753"/>
                </a:solidFill>
                <a:effectLst/>
                <a:uLnTx/>
                <a:uFillTx/>
                <a:latin typeface="Segoe UI Black"/>
                <a:ea typeface="+mj-ea"/>
                <a:cs typeface="Arial" pitchFamily="34" charset="0"/>
              </a:rPr>
              <a:t>l’h</a:t>
            </a:r>
            <a:r>
              <a:rPr lang="fr-FR" sz="2932" dirty="0" err="1">
                <a:solidFill>
                  <a:schemeClr val="accent2"/>
                </a:solidFill>
                <a:latin typeface="+mj-lt"/>
                <a:ea typeface="+mj-ea"/>
                <a:cs typeface="Arial" pitchFamily="34" charset="0"/>
              </a:rPr>
              <a:t>ybridation</a:t>
            </a:r>
            <a:r>
              <a:rPr lang="fr-FR" sz="2932" dirty="0">
                <a:solidFill>
                  <a:schemeClr val="accent2"/>
                </a:solidFill>
                <a:latin typeface="+mj-lt"/>
                <a:ea typeface="+mj-ea"/>
                <a:cs typeface="Arial" pitchFamily="34" charset="0"/>
              </a:rPr>
              <a:t> GNSS protégée </a:t>
            </a:r>
          </a:p>
        </p:txBody>
      </p:sp>
      <p:sp>
        <p:nvSpPr>
          <p:cNvPr id="5" name="Rectangle : coins arrondis 6">
            <a:extLst>
              <a:ext uri="{FF2B5EF4-FFF2-40B4-BE49-F238E27FC236}">
                <a16:creationId xmlns:a16="http://schemas.microsoft.com/office/drawing/2014/main" id="{232C6E95-88FD-49FD-9F49-DCF9B96CC5AA}"/>
              </a:ext>
            </a:extLst>
          </p:cNvPr>
          <p:cNvSpPr/>
          <p:nvPr/>
        </p:nvSpPr>
        <p:spPr>
          <a:xfrm>
            <a:off x="1202218" y="3792581"/>
            <a:ext cx="4232761" cy="1611333"/>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rial"/>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fr-FR" sz="1800" b="1" i="0" u="sng" strike="noStrike" kern="0" cap="none" spc="0" normalizeH="0" baseline="0" noProof="0" dirty="0">
                <a:ln>
                  <a:noFill/>
                </a:ln>
                <a:effectLst/>
                <a:uLnTx/>
                <a:uFillTx/>
                <a:latin typeface="Arial"/>
                <a:ea typeface="+mn-ea"/>
                <a:cs typeface="+mn-cs"/>
              </a:rPr>
              <a:t>Atomic </a:t>
            </a:r>
            <a:r>
              <a:rPr lang="fr-FR" sz="1800" b="1" u="sng" kern="0" dirty="0">
                <a:latin typeface="Arial"/>
              </a:rPr>
              <a:t>C</a:t>
            </a:r>
            <a:r>
              <a:rPr kumimoji="0" lang="fr-FR" sz="1800" b="1" i="0" u="sng" strike="noStrike" kern="0" cap="none" spc="0" normalizeH="0" baseline="0" noProof="0" dirty="0">
                <a:ln>
                  <a:noFill/>
                </a:ln>
                <a:effectLst/>
                <a:uLnTx/>
                <a:uFillTx/>
                <a:latin typeface="Arial"/>
                <a:ea typeface="+mn-ea"/>
                <a:cs typeface="+mn-cs"/>
              </a:rPr>
              <a:t>lock </a:t>
            </a:r>
            <a:r>
              <a:rPr kumimoji="0" lang="fr-FR" sz="1800" b="1" i="0" u="sng" strike="noStrike" kern="0" cap="none" spc="0" normalizeH="0" baseline="0" noProof="0" dirty="0" err="1">
                <a:ln>
                  <a:noFill/>
                </a:ln>
                <a:effectLst/>
                <a:uLnTx/>
                <a:uFillTx/>
                <a:latin typeface="Arial"/>
                <a:ea typeface="+mn-ea"/>
                <a:cs typeface="+mn-cs"/>
              </a:rPr>
              <a:t>Board</a:t>
            </a:r>
            <a:endParaRPr kumimoji="0" lang="fr-FR" sz="1800" b="1" i="0" u="sng" strike="noStrike" kern="0" cap="none" spc="0" normalizeH="0" baseline="0" noProof="0" dirty="0">
              <a:ln>
                <a:noFill/>
              </a:ln>
              <a:effectLst/>
              <a:uLnTx/>
              <a:uFillTx/>
              <a:latin typeface="Arial"/>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err="1">
                <a:ln>
                  <a:noFill/>
                </a:ln>
                <a:effectLst/>
                <a:uLnTx/>
                <a:uFillTx/>
                <a:latin typeface="Arial"/>
                <a:ea typeface="+mn-ea"/>
                <a:cs typeface="+mn-cs"/>
              </a:rPr>
              <a:t>Dedicated</a:t>
            </a:r>
            <a:r>
              <a:rPr kumimoji="0" lang="fr-FR" sz="1800" b="0" i="0" u="none" strike="noStrike" kern="0" cap="none" spc="0" normalizeH="0" baseline="0" noProof="0" dirty="0">
                <a:ln>
                  <a:noFill/>
                </a:ln>
                <a:effectLst/>
                <a:uLnTx/>
                <a:uFillTx/>
                <a:latin typeface="Arial"/>
                <a:ea typeface="+mn-ea"/>
                <a:cs typeface="+mn-cs"/>
              </a:rPr>
              <a:t> « </a:t>
            </a:r>
            <a:r>
              <a:rPr kumimoji="0" lang="fr-FR" sz="1800" b="0" i="0" u="none" strike="noStrike" kern="0" cap="none" spc="0" normalizeH="0" baseline="0" noProof="0" dirty="0" err="1">
                <a:ln>
                  <a:noFill/>
                </a:ln>
                <a:effectLst/>
                <a:uLnTx/>
                <a:uFillTx/>
                <a:latin typeface="Arial"/>
                <a:ea typeface="+mn-ea"/>
                <a:cs typeface="+mn-cs"/>
              </a:rPr>
              <a:t>sensor</a:t>
            </a:r>
            <a:r>
              <a:rPr kumimoji="0" lang="fr-FR" sz="1800" b="0" i="0" u="none" strike="noStrike" kern="0" cap="none" spc="0" normalizeH="0" baseline="0" noProof="0" dirty="0">
                <a:ln>
                  <a:noFill/>
                </a:ln>
                <a:effectLst/>
                <a:uLnTx/>
                <a:uFillTx/>
                <a:latin typeface="Arial"/>
                <a:ea typeface="+mn-ea"/>
                <a:cs typeface="+mn-cs"/>
              </a:rPr>
              <a:t> » GNSS </a:t>
            </a:r>
            <a:r>
              <a:rPr kumimoji="0" lang="fr-FR" sz="1800" b="0" i="0" u="none" strike="noStrike" kern="0" cap="none" spc="0" normalizeH="0" baseline="0" noProof="0" dirty="0" err="1">
                <a:ln>
                  <a:noFill/>
                </a:ln>
                <a:effectLst/>
                <a:uLnTx/>
                <a:uFillTx/>
                <a:latin typeface="Arial"/>
                <a:ea typeface="+mn-ea"/>
                <a:cs typeface="+mn-cs"/>
              </a:rPr>
              <a:t>receiver</a:t>
            </a:r>
            <a:endParaRPr kumimoji="0" lang="fr-FR" sz="1800" b="0" i="0" u="none" strike="noStrike" kern="0" cap="none" spc="0" normalizeH="0" baseline="0" noProof="0" dirty="0">
              <a:ln>
                <a:noFill/>
              </a:ln>
              <a:effectLst/>
              <a:uLnTx/>
              <a:uFillTx/>
              <a:latin typeface="Arial"/>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err="1">
                <a:ln>
                  <a:noFill/>
                </a:ln>
                <a:effectLst/>
                <a:uLnTx/>
                <a:uFillTx/>
                <a:latin typeface="Arial"/>
                <a:ea typeface="+mn-ea"/>
                <a:cs typeface="+mn-cs"/>
              </a:rPr>
              <a:t>Jamming</a:t>
            </a:r>
            <a:r>
              <a:rPr kumimoji="0" lang="fr-FR" sz="1800" b="0" i="0" u="none" strike="noStrike" kern="0" cap="none" spc="0" normalizeH="0" baseline="0" noProof="0" dirty="0">
                <a:ln>
                  <a:noFill/>
                </a:ln>
                <a:effectLst/>
                <a:uLnTx/>
                <a:uFillTx/>
                <a:latin typeface="Arial"/>
                <a:ea typeface="+mn-ea"/>
                <a:cs typeface="+mn-cs"/>
              </a:rPr>
              <a:t>/spoofing </a:t>
            </a:r>
            <a:r>
              <a:rPr kumimoji="0" lang="fr-FR" sz="1800" b="0" i="0" u="none" strike="noStrike" kern="0" cap="none" spc="0" normalizeH="0" baseline="0" noProof="0" dirty="0" err="1">
                <a:ln>
                  <a:noFill/>
                </a:ln>
                <a:effectLst/>
                <a:uLnTx/>
                <a:uFillTx/>
                <a:latin typeface="Arial"/>
                <a:ea typeface="+mn-ea"/>
                <a:cs typeface="+mn-cs"/>
              </a:rPr>
              <a:t>detection</a:t>
            </a:r>
            <a:endParaRPr kumimoji="0" lang="fr-FR" sz="1800" b="0" i="0" u="none" strike="noStrike" kern="0" cap="none" spc="0" normalizeH="0" baseline="0" noProof="0" dirty="0">
              <a:ln>
                <a:noFill/>
              </a:ln>
              <a:effectLst/>
              <a:uLnTx/>
              <a:uFillTx/>
              <a:latin typeface="Arial"/>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effectLst/>
                <a:uLnTx/>
                <a:uFillTx/>
                <a:latin typeface="Arial"/>
                <a:ea typeface="+mn-ea"/>
                <a:cs typeface="+mn-cs"/>
              </a:rPr>
              <a:t>Local </a:t>
            </a:r>
            <a:r>
              <a:rPr kumimoji="0" lang="fr-FR" sz="1800" b="0" i="0" u="none" strike="noStrike" kern="0" cap="none" spc="0" normalizeH="0" baseline="0" noProof="0" dirty="0" err="1">
                <a:ln>
                  <a:noFill/>
                </a:ln>
                <a:effectLst/>
                <a:uLnTx/>
                <a:uFillTx/>
                <a:latin typeface="Arial"/>
                <a:ea typeface="+mn-ea"/>
                <a:cs typeface="+mn-cs"/>
              </a:rPr>
              <a:t>oscilator</a:t>
            </a:r>
            <a:endParaRPr kumimoji="0" lang="fr-FR" sz="1800" b="0" i="0" u="none" strike="noStrike" kern="0" cap="none" spc="0" normalizeH="0" baseline="0" noProof="0" dirty="0">
              <a:ln>
                <a:noFill/>
              </a:ln>
              <a:effectLst/>
              <a:uLnTx/>
              <a:uFillTx/>
              <a:latin typeface="Arial"/>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dirty="0">
                <a:ln>
                  <a:noFill/>
                </a:ln>
                <a:solidFill>
                  <a:srgbClr val="F37321"/>
                </a:solidFill>
                <a:effectLst/>
                <a:uLnTx/>
                <a:uFillTx/>
                <a:latin typeface="Arial"/>
                <a:ea typeface="+mn-ea"/>
                <a:cs typeface="+mn-cs"/>
              </a:rPr>
              <a:t>GNSS </a:t>
            </a:r>
            <a:r>
              <a:rPr kumimoji="0" lang="fr-FR" sz="1800" b="1" i="0" u="none" strike="noStrike" kern="0" cap="none" spc="0" normalizeH="0" baseline="0" noProof="0" dirty="0" err="1">
                <a:ln>
                  <a:noFill/>
                </a:ln>
                <a:solidFill>
                  <a:srgbClr val="F37321"/>
                </a:solidFill>
                <a:effectLst/>
                <a:uLnTx/>
                <a:uFillTx/>
                <a:latin typeface="Arial"/>
                <a:ea typeface="+mn-ea"/>
                <a:cs typeface="+mn-cs"/>
              </a:rPr>
              <a:t>integrity</a:t>
            </a:r>
            <a:r>
              <a:rPr kumimoji="0" lang="fr-FR" sz="1800" b="1" i="0" u="none" strike="noStrike" kern="0" cap="none" spc="0" normalizeH="0" baseline="0" noProof="0" dirty="0">
                <a:ln>
                  <a:noFill/>
                </a:ln>
                <a:solidFill>
                  <a:srgbClr val="F37321"/>
                </a:solidFill>
                <a:effectLst/>
                <a:uLnTx/>
                <a:uFillTx/>
                <a:latin typeface="Arial"/>
                <a:ea typeface="+mn-ea"/>
                <a:cs typeface="+mn-cs"/>
              </a:rPr>
              <a:t> check + résilient timing + distribution</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rial"/>
              <a:ea typeface="+mn-ea"/>
              <a:cs typeface="+mn-cs"/>
            </a:endParaRPr>
          </a:p>
        </p:txBody>
      </p:sp>
      <p:sp>
        <p:nvSpPr>
          <p:cNvPr id="6" name="Triangle isocèle 5">
            <a:extLst>
              <a:ext uri="{FF2B5EF4-FFF2-40B4-BE49-F238E27FC236}">
                <a16:creationId xmlns:a16="http://schemas.microsoft.com/office/drawing/2014/main" id="{45D08796-7151-4D17-9615-286ECB30FB60}"/>
              </a:ext>
            </a:extLst>
          </p:cNvPr>
          <p:cNvSpPr/>
          <p:nvPr/>
        </p:nvSpPr>
        <p:spPr>
          <a:xfrm>
            <a:off x="3379233" y="902483"/>
            <a:ext cx="1786660" cy="998028"/>
          </a:xfrm>
          <a:prstGeom prst="triangle">
            <a:avLst/>
          </a:prstGeom>
          <a:solidFill>
            <a:srgbClr val="1F4384"/>
          </a:solidFill>
          <a:ln w="12700" cap="flat" cmpd="sng" algn="ctr">
            <a:solidFill>
              <a:srgbClr val="1F4384">
                <a:shade val="50000"/>
              </a:srgbClr>
            </a:solidFill>
            <a:prstDash val="solid"/>
            <a:miter lim="800000"/>
          </a:ln>
          <a:effectLst/>
        </p:spPr>
        <p:txBody>
          <a:bodyPr rtlCol="0" anchor="ct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prstClr val="white"/>
                </a:solidFill>
                <a:effectLst/>
                <a:uLnTx/>
                <a:uFillTx/>
                <a:latin typeface="Arial"/>
                <a:ea typeface="+mn-ea"/>
                <a:cs typeface="+mn-cs"/>
              </a:rPr>
              <a:t>GNSS</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err="1">
                <a:ln>
                  <a:noFill/>
                </a:ln>
                <a:solidFill>
                  <a:prstClr val="white"/>
                </a:solidFill>
                <a:effectLst/>
                <a:uLnTx/>
                <a:uFillTx/>
                <a:latin typeface="Arial"/>
                <a:ea typeface="+mn-ea"/>
                <a:cs typeface="+mn-cs"/>
              </a:rPr>
              <a:t>Antenna</a:t>
            </a:r>
            <a:r>
              <a:rPr kumimoji="0" lang="fr-FR" sz="1400" b="0" i="0" u="none" strike="noStrike" kern="0" cap="none" spc="0" normalizeH="0" baseline="0" noProof="0" dirty="0">
                <a:ln>
                  <a:noFill/>
                </a:ln>
                <a:solidFill>
                  <a:prstClr val="white"/>
                </a:solidFill>
                <a:effectLst/>
                <a:uLnTx/>
                <a:uFillTx/>
                <a:latin typeface="Arial"/>
                <a:ea typeface="+mn-ea"/>
                <a:cs typeface="+mn-cs"/>
              </a:rPr>
              <a:t> </a:t>
            </a:r>
          </a:p>
        </p:txBody>
      </p:sp>
      <p:cxnSp>
        <p:nvCxnSpPr>
          <p:cNvPr id="7" name="Connecteur droit 6">
            <a:extLst>
              <a:ext uri="{FF2B5EF4-FFF2-40B4-BE49-F238E27FC236}">
                <a16:creationId xmlns:a16="http://schemas.microsoft.com/office/drawing/2014/main" id="{9CEED0A9-3A97-4A00-853C-37AD72148DD9}"/>
              </a:ext>
            </a:extLst>
          </p:cNvPr>
          <p:cNvCxnSpPr>
            <a:cxnSpLocks/>
            <a:stCxn id="6" idx="3"/>
          </p:cNvCxnSpPr>
          <p:nvPr/>
        </p:nvCxnSpPr>
        <p:spPr>
          <a:xfrm>
            <a:off x="4272563" y="1900511"/>
            <a:ext cx="0" cy="1892070"/>
          </a:xfrm>
          <a:prstGeom prst="line">
            <a:avLst/>
          </a:prstGeom>
          <a:noFill/>
          <a:ln w="76200" cap="flat" cmpd="sng" algn="ctr">
            <a:solidFill>
              <a:srgbClr val="1F4384"/>
            </a:solidFill>
            <a:prstDash val="solid"/>
            <a:miter lim="800000"/>
          </a:ln>
          <a:effectLst/>
        </p:spPr>
      </p:cxnSp>
      <p:sp>
        <p:nvSpPr>
          <p:cNvPr id="8" name="Rectangle : coins arrondis 11">
            <a:extLst>
              <a:ext uri="{FF2B5EF4-FFF2-40B4-BE49-F238E27FC236}">
                <a16:creationId xmlns:a16="http://schemas.microsoft.com/office/drawing/2014/main" id="{2D14D7FE-FD3F-4C59-A848-5AA9B207182C}"/>
              </a:ext>
            </a:extLst>
          </p:cNvPr>
          <p:cNvSpPr/>
          <p:nvPr/>
        </p:nvSpPr>
        <p:spPr>
          <a:xfrm>
            <a:off x="7916781" y="3794110"/>
            <a:ext cx="3473083" cy="164920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r-FR" sz="1800" b="1" i="0" u="sng" strike="noStrike" kern="0" cap="none" spc="0" normalizeH="0" baseline="0" noProof="0" dirty="0">
                <a:ln>
                  <a:noFill/>
                </a:ln>
                <a:effectLst/>
                <a:uLnTx/>
                <a:uFillTx/>
                <a:latin typeface="Arial"/>
                <a:ea typeface="+mn-ea"/>
                <a:cs typeface="+mn-cs"/>
              </a:rPr>
              <a:t>INS HRG </a:t>
            </a:r>
            <a:r>
              <a:rPr kumimoji="0" lang="fr-FR" sz="1800" b="1" i="0" u="sng" strike="noStrike" kern="0" cap="none" spc="0" normalizeH="0" baseline="0" noProof="0" dirty="0" err="1">
                <a:ln>
                  <a:noFill/>
                </a:ln>
                <a:effectLst/>
                <a:uLnTx/>
                <a:uFillTx/>
                <a:latin typeface="Arial"/>
                <a:ea typeface="+mn-ea"/>
                <a:cs typeface="+mn-cs"/>
              </a:rPr>
              <a:t>Core</a:t>
            </a:r>
            <a:endParaRPr kumimoji="0" lang="fr-FR" sz="1800" b="1" i="0" u="sng" strike="noStrike" kern="0" cap="none" spc="0" normalizeH="0" baseline="0" noProof="0" dirty="0">
              <a:ln>
                <a:noFill/>
              </a:ln>
              <a:effectLst/>
              <a:uLnTx/>
              <a:uFillTx/>
              <a:latin typeface="Arial"/>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fr-FR" sz="1800" b="1" i="0" u="sng" strike="noStrike" kern="0" cap="none" spc="0" normalizeH="0" baseline="0" noProof="0" dirty="0">
                <a:ln>
                  <a:noFill/>
                </a:ln>
                <a:effectLst/>
                <a:uLnTx/>
                <a:uFillTx/>
                <a:latin typeface="Arial"/>
                <a:ea typeface="+mn-ea"/>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dirty="0" err="1">
                <a:ln>
                  <a:noFill/>
                </a:ln>
                <a:solidFill>
                  <a:srgbClr val="F37321"/>
                </a:solidFill>
                <a:effectLst/>
                <a:uLnTx/>
                <a:uFillTx/>
                <a:latin typeface="Arial"/>
                <a:ea typeface="+mn-ea"/>
                <a:cs typeface="+mn-cs"/>
              </a:rPr>
              <a:t>Resilient</a:t>
            </a:r>
            <a:r>
              <a:rPr kumimoji="0" lang="fr-FR" sz="1800" b="1" i="0" u="none" strike="noStrike" kern="0" cap="none" spc="0" normalizeH="0" baseline="0" noProof="0" dirty="0">
                <a:ln>
                  <a:noFill/>
                </a:ln>
                <a:solidFill>
                  <a:srgbClr val="F37321"/>
                </a:solidFill>
                <a:effectLst/>
                <a:uLnTx/>
                <a:uFillTx/>
                <a:latin typeface="Arial"/>
                <a:ea typeface="+mn-ea"/>
                <a:cs typeface="+mn-cs"/>
              </a:rPr>
              <a:t> Navigation</a:t>
            </a:r>
          </a:p>
        </p:txBody>
      </p:sp>
      <p:cxnSp>
        <p:nvCxnSpPr>
          <p:cNvPr id="10" name="Connecteur droit avec flèche 9">
            <a:extLst>
              <a:ext uri="{FF2B5EF4-FFF2-40B4-BE49-F238E27FC236}">
                <a16:creationId xmlns:a16="http://schemas.microsoft.com/office/drawing/2014/main" id="{7C074C2F-CDDA-4AB7-A2D9-341501D50520}"/>
              </a:ext>
            </a:extLst>
          </p:cNvPr>
          <p:cNvCxnSpPr>
            <a:cxnSpLocks/>
          </p:cNvCxnSpPr>
          <p:nvPr/>
        </p:nvCxnSpPr>
        <p:spPr>
          <a:xfrm>
            <a:off x="5451286" y="4131109"/>
            <a:ext cx="2465495" cy="18884"/>
          </a:xfrm>
          <a:prstGeom prst="straightConnector1">
            <a:avLst/>
          </a:prstGeom>
          <a:noFill/>
          <a:ln w="76200" cap="flat" cmpd="sng" algn="ctr">
            <a:solidFill>
              <a:srgbClr val="1F4384"/>
            </a:solidFill>
            <a:prstDash val="solid"/>
            <a:miter lim="800000"/>
            <a:tailEnd type="triangle"/>
          </a:ln>
          <a:effectLst/>
        </p:spPr>
      </p:cxnSp>
      <p:sp>
        <p:nvSpPr>
          <p:cNvPr id="11" name="ZoneTexte 10">
            <a:extLst>
              <a:ext uri="{FF2B5EF4-FFF2-40B4-BE49-F238E27FC236}">
                <a16:creationId xmlns:a16="http://schemas.microsoft.com/office/drawing/2014/main" id="{3D950C03-B579-4D7E-8696-DD5AC7D0989A}"/>
              </a:ext>
            </a:extLst>
          </p:cNvPr>
          <p:cNvSpPr txBox="1"/>
          <p:nvPr/>
        </p:nvSpPr>
        <p:spPr>
          <a:xfrm>
            <a:off x="5407249" y="3540946"/>
            <a:ext cx="2492597" cy="523220"/>
          </a:xfrm>
          <a:prstGeom prst="rect">
            <a:avLst/>
          </a:prstGeom>
          <a:noFill/>
        </p:spPr>
        <p:txBody>
          <a:bodyPr wrap="square" rtlCol="0">
            <a:spAutoFit/>
          </a:bodyP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B6B6B"/>
                </a:solidFill>
                <a:effectLst/>
                <a:uLnTx/>
                <a:uFillTx/>
                <a:latin typeface="Arial"/>
                <a:ea typeface="+mn-ea"/>
                <a:cs typeface="+mn-cs"/>
              </a:rPr>
              <a:t>Autopilot for </a:t>
            </a:r>
            <a:r>
              <a:rPr kumimoji="0" lang="en-US" sz="1400" b="0" i="0" u="none" strike="noStrike" kern="1200" cap="none" spc="0" normalizeH="0" baseline="0" noProof="0" dirty="0" err="1">
                <a:ln>
                  <a:noFill/>
                </a:ln>
                <a:solidFill>
                  <a:srgbClr val="6B6B6B"/>
                </a:solidFill>
                <a:effectLst/>
                <a:uLnTx/>
                <a:uFillTx/>
                <a:latin typeface="Arial"/>
                <a:ea typeface="+mn-ea"/>
                <a:cs typeface="+mn-cs"/>
              </a:rPr>
              <a:t>hybridation</a:t>
            </a:r>
            <a:r>
              <a:rPr kumimoji="0" lang="en-US" sz="1400" b="0" i="0" u="none" strike="noStrike" kern="1200" cap="none" spc="0" normalizeH="0" baseline="0" noProof="0" dirty="0">
                <a:ln>
                  <a:noFill/>
                </a:ln>
                <a:solidFill>
                  <a:srgbClr val="6B6B6B"/>
                </a:solidFill>
                <a:effectLst/>
                <a:uLnTx/>
                <a:uFillTx/>
                <a:latin typeface="Arial"/>
                <a:ea typeface="+mn-ea"/>
                <a:cs typeface="+mn-cs"/>
              </a:rPr>
              <a:t> authorization - </a:t>
            </a:r>
            <a:r>
              <a:rPr kumimoji="0" lang="fr-FR" sz="1400" b="0" i="0" u="none" strike="noStrike" kern="1200" cap="none" spc="0" normalizeH="0" baseline="0" noProof="0" dirty="0">
                <a:ln>
                  <a:noFill/>
                </a:ln>
                <a:solidFill>
                  <a:srgbClr val="6B6B6B"/>
                </a:solidFill>
                <a:effectLst/>
                <a:uLnTx/>
                <a:uFillTx/>
                <a:latin typeface="Arial"/>
                <a:ea typeface="+mn-ea"/>
                <a:cs typeface="+mn-cs"/>
              </a:rPr>
              <a:t>GNSS On/Off</a:t>
            </a:r>
          </a:p>
        </p:txBody>
      </p:sp>
      <p:sp>
        <p:nvSpPr>
          <p:cNvPr id="12" name="ZoneTexte 11">
            <a:extLst>
              <a:ext uri="{FF2B5EF4-FFF2-40B4-BE49-F238E27FC236}">
                <a16:creationId xmlns:a16="http://schemas.microsoft.com/office/drawing/2014/main" id="{5F6C2CB1-90F3-4D49-8CE3-FBA0C497170A}"/>
              </a:ext>
            </a:extLst>
          </p:cNvPr>
          <p:cNvSpPr txBox="1"/>
          <p:nvPr/>
        </p:nvSpPr>
        <p:spPr>
          <a:xfrm>
            <a:off x="5558097" y="4401547"/>
            <a:ext cx="2216599" cy="646331"/>
          </a:xfrm>
          <a:prstGeom prst="rect">
            <a:avLst/>
          </a:prstGeom>
          <a:noFill/>
        </p:spPr>
        <p:txBody>
          <a:bodyPr wrap="square">
            <a:spAutoFit/>
          </a:bodyP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err="1">
                <a:ln>
                  <a:noFill/>
                </a:ln>
                <a:solidFill>
                  <a:srgbClr val="F37321"/>
                </a:solidFill>
                <a:effectLst/>
                <a:uLnTx/>
                <a:uFillTx/>
                <a:latin typeface="Arial"/>
                <a:ea typeface="+mn-ea"/>
                <a:cs typeface="+mn-cs"/>
              </a:rPr>
              <a:t>Resilient</a:t>
            </a:r>
            <a:r>
              <a:rPr kumimoji="0" lang="fr-FR" sz="1800" b="1" i="0" u="none" strike="noStrike" kern="1200" cap="none" spc="0" normalizeH="0" baseline="0" noProof="0">
                <a:ln>
                  <a:noFill/>
                </a:ln>
                <a:solidFill>
                  <a:srgbClr val="F37321"/>
                </a:solidFill>
                <a:effectLst/>
                <a:uLnTx/>
                <a:uFillTx/>
                <a:latin typeface="Arial"/>
                <a:ea typeface="+mn-ea"/>
                <a:cs typeface="+mn-cs"/>
              </a:rPr>
              <a:t> PNT information </a:t>
            </a:r>
          </a:p>
        </p:txBody>
      </p:sp>
      <p:sp>
        <p:nvSpPr>
          <p:cNvPr id="14" name="Rectangle : coins arrondis 78">
            <a:extLst>
              <a:ext uri="{FF2B5EF4-FFF2-40B4-BE49-F238E27FC236}">
                <a16:creationId xmlns:a16="http://schemas.microsoft.com/office/drawing/2014/main" id="{B509A47E-41A6-459F-8649-E3F614A75EEA}"/>
              </a:ext>
            </a:extLst>
          </p:cNvPr>
          <p:cNvSpPr/>
          <p:nvPr/>
        </p:nvSpPr>
        <p:spPr>
          <a:xfrm>
            <a:off x="5199272" y="5897965"/>
            <a:ext cx="2934247" cy="5166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914377"/>
            <a:r>
              <a:rPr lang="fr-FR" b="1" u="sng" kern="0" dirty="0">
                <a:latin typeface="Arial"/>
              </a:rPr>
              <a:t>PNT system </a:t>
            </a:r>
            <a:r>
              <a:rPr lang="fr-FR" b="1" u="sng" kern="0" dirty="0" err="1">
                <a:latin typeface="Arial"/>
              </a:rPr>
              <a:t>users</a:t>
            </a:r>
            <a:r>
              <a:rPr lang="fr-FR" b="1" u="sng" kern="0" dirty="0">
                <a:latin typeface="Arial"/>
              </a:rPr>
              <a:t> </a:t>
            </a:r>
          </a:p>
        </p:txBody>
      </p:sp>
      <p:cxnSp>
        <p:nvCxnSpPr>
          <p:cNvPr id="15" name="Connecteur : en angle 80">
            <a:extLst>
              <a:ext uri="{FF2B5EF4-FFF2-40B4-BE49-F238E27FC236}">
                <a16:creationId xmlns:a16="http://schemas.microsoft.com/office/drawing/2014/main" id="{1FC38576-5B62-4131-B574-2280404B8D41}"/>
              </a:ext>
            </a:extLst>
          </p:cNvPr>
          <p:cNvCxnSpPr>
            <a:cxnSpLocks/>
          </p:cNvCxnSpPr>
          <p:nvPr/>
        </p:nvCxnSpPr>
        <p:spPr>
          <a:xfrm rot="10800000" flipV="1">
            <a:off x="6912142" y="5211228"/>
            <a:ext cx="1013738" cy="637243"/>
          </a:xfrm>
          <a:prstGeom prst="bentConnector3">
            <a:avLst>
              <a:gd name="adj1" fmla="val 100441"/>
            </a:avLst>
          </a:prstGeom>
          <a:noFill/>
          <a:ln w="76200" cap="flat" cmpd="sng" algn="ctr">
            <a:solidFill>
              <a:srgbClr val="FFC000"/>
            </a:solidFill>
            <a:prstDash val="solid"/>
            <a:miter lim="800000"/>
            <a:headEnd type="none" w="med" len="med"/>
            <a:tailEnd type="triangle" w="med" len="med"/>
          </a:ln>
          <a:effectLst/>
        </p:spPr>
      </p:cxnSp>
      <p:grpSp>
        <p:nvGrpSpPr>
          <p:cNvPr id="26" name="Groupe 25">
            <a:extLst>
              <a:ext uri="{FF2B5EF4-FFF2-40B4-BE49-F238E27FC236}">
                <a16:creationId xmlns:a16="http://schemas.microsoft.com/office/drawing/2014/main" id="{491E1E8A-EE56-4FF9-B101-39210E98E13A}"/>
              </a:ext>
            </a:extLst>
          </p:cNvPr>
          <p:cNvGrpSpPr/>
          <p:nvPr/>
        </p:nvGrpSpPr>
        <p:grpSpPr>
          <a:xfrm>
            <a:off x="4601110" y="922778"/>
            <a:ext cx="6192287" cy="2885556"/>
            <a:chOff x="4425739" y="809315"/>
            <a:chExt cx="6192287" cy="2885555"/>
          </a:xfrm>
        </p:grpSpPr>
        <p:sp>
          <p:nvSpPr>
            <p:cNvPr id="27" name="Rectangle : coins arrondis 14">
              <a:extLst>
                <a:ext uri="{FF2B5EF4-FFF2-40B4-BE49-F238E27FC236}">
                  <a16:creationId xmlns:a16="http://schemas.microsoft.com/office/drawing/2014/main" id="{7D46E863-C8F1-4FE2-AB1C-B1D4697A1C04}"/>
                </a:ext>
              </a:extLst>
            </p:cNvPr>
            <p:cNvSpPr/>
            <p:nvPr/>
          </p:nvSpPr>
          <p:spPr>
            <a:xfrm>
              <a:off x="8265394" y="2961916"/>
              <a:ext cx="1945518" cy="603137"/>
            </a:xfrm>
            <a:prstGeom prst="roundRect">
              <a:avLst/>
            </a:prstGeom>
            <a:solidFill>
              <a:srgbClr val="AE2024"/>
            </a:solidFill>
            <a:ln w="12700" cap="flat" cmpd="sng" algn="ctr">
              <a:solidFill>
                <a:srgbClr val="AE2024">
                  <a:shade val="50000"/>
                </a:srgbClr>
              </a:solidFill>
              <a:prstDash val="solid"/>
              <a:miter lim="800000"/>
            </a:ln>
            <a:effectLst/>
          </p:spPr>
          <p:txBody>
            <a:bodyPr rtlCol="0" anchor="ct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err="1">
                  <a:ln>
                    <a:noFill/>
                  </a:ln>
                  <a:solidFill>
                    <a:prstClr val="white"/>
                  </a:solidFill>
                  <a:effectLst/>
                  <a:uLnTx/>
                  <a:uFillTx/>
                  <a:latin typeface="Arial"/>
                  <a:ea typeface="+mn-ea"/>
                  <a:cs typeface="+mn-cs"/>
                </a:rPr>
                <a:t>Military</a:t>
              </a:r>
              <a:r>
                <a:rPr kumimoji="0" lang="fr-FR" sz="1800" b="0" i="0" u="none" strike="noStrike" kern="0" cap="none" spc="0" normalizeH="0" baseline="0" noProof="0" dirty="0">
                  <a:ln>
                    <a:noFill/>
                  </a:ln>
                  <a:solidFill>
                    <a:prstClr val="white"/>
                  </a:solidFill>
                  <a:effectLst/>
                  <a:uLnTx/>
                  <a:uFillTx/>
                  <a:latin typeface="Arial"/>
                  <a:ea typeface="+mn-ea"/>
                  <a:cs typeface="+mn-cs"/>
                </a:rPr>
                <a:t>  GNSS </a:t>
              </a:r>
              <a:r>
                <a:rPr kumimoji="0" lang="fr-FR" sz="1800" b="0" i="0" u="none" strike="noStrike" kern="0" cap="none" spc="0" normalizeH="0" baseline="0" noProof="0" dirty="0" err="1">
                  <a:ln>
                    <a:noFill/>
                  </a:ln>
                  <a:solidFill>
                    <a:prstClr val="white"/>
                  </a:solidFill>
                  <a:effectLst/>
                  <a:uLnTx/>
                  <a:uFillTx/>
                  <a:latin typeface="Arial"/>
                  <a:ea typeface="+mn-ea"/>
                  <a:cs typeface="+mn-cs"/>
                </a:rPr>
                <a:t>receiver</a:t>
              </a:r>
              <a:endParaRPr kumimoji="0" lang="fr-FR" sz="1800" b="0" i="0" u="none" strike="noStrike" kern="0" cap="none" spc="0" normalizeH="0" baseline="0" noProof="0" dirty="0">
                <a:ln>
                  <a:noFill/>
                </a:ln>
                <a:solidFill>
                  <a:prstClr val="white"/>
                </a:solidFill>
                <a:effectLst/>
                <a:uLnTx/>
                <a:uFillTx/>
                <a:latin typeface="Arial"/>
                <a:ea typeface="+mn-ea"/>
                <a:cs typeface="+mn-cs"/>
              </a:endParaRPr>
            </a:p>
          </p:txBody>
        </p:sp>
        <p:cxnSp>
          <p:nvCxnSpPr>
            <p:cNvPr id="28" name="Connecteur : en angle 18">
              <a:extLst>
                <a:ext uri="{FF2B5EF4-FFF2-40B4-BE49-F238E27FC236}">
                  <a16:creationId xmlns:a16="http://schemas.microsoft.com/office/drawing/2014/main" id="{EB81B807-748D-444F-AF76-A5211A5B593E}"/>
                </a:ext>
              </a:extLst>
            </p:cNvPr>
            <p:cNvCxnSpPr>
              <a:cxnSpLocks/>
              <a:stCxn id="27" idx="3"/>
            </p:cNvCxnSpPr>
            <p:nvPr/>
          </p:nvCxnSpPr>
          <p:spPr>
            <a:xfrm>
              <a:off x="10210912" y="3263485"/>
              <a:ext cx="407114" cy="431383"/>
            </a:xfrm>
            <a:prstGeom prst="bentConnector2">
              <a:avLst/>
            </a:prstGeom>
            <a:noFill/>
            <a:ln w="76200" cap="flat" cmpd="sng" algn="ctr">
              <a:solidFill>
                <a:srgbClr val="1F4384"/>
              </a:solidFill>
              <a:prstDash val="solid"/>
              <a:miter lim="800000"/>
              <a:headEnd type="none" w="med" len="med"/>
              <a:tailEnd type="triangle" w="med" len="med"/>
            </a:ln>
            <a:effectLst/>
          </p:spPr>
        </p:cxnSp>
        <p:cxnSp>
          <p:nvCxnSpPr>
            <p:cNvPr id="29" name="Connecteur : en angle 20">
              <a:extLst>
                <a:ext uri="{FF2B5EF4-FFF2-40B4-BE49-F238E27FC236}">
                  <a16:creationId xmlns:a16="http://schemas.microsoft.com/office/drawing/2014/main" id="{AB6AF005-BF60-4FB3-9EE8-DBEA1913EEA9}"/>
                </a:ext>
              </a:extLst>
            </p:cNvPr>
            <p:cNvCxnSpPr>
              <a:cxnSpLocks/>
              <a:stCxn id="27" idx="0"/>
            </p:cNvCxnSpPr>
            <p:nvPr/>
          </p:nvCxnSpPr>
          <p:spPr>
            <a:xfrm rot="16200000" flipH="1" flipV="1">
              <a:off x="6465469" y="922186"/>
              <a:ext cx="732954" cy="4812414"/>
            </a:xfrm>
            <a:prstGeom prst="bentConnector4">
              <a:avLst>
                <a:gd name="adj1" fmla="val -26888"/>
                <a:gd name="adj2" fmla="val 100359"/>
              </a:avLst>
            </a:prstGeom>
            <a:noFill/>
            <a:ln w="76200" cap="flat" cmpd="sng" algn="ctr">
              <a:solidFill>
                <a:srgbClr val="1F4384"/>
              </a:solidFill>
              <a:prstDash val="solid"/>
              <a:miter lim="800000"/>
              <a:headEnd type="none" w="med" len="med"/>
              <a:tailEnd type="triangle" w="med" len="med"/>
            </a:ln>
            <a:effectLst/>
          </p:spPr>
        </p:cxnSp>
        <p:sp>
          <p:nvSpPr>
            <p:cNvPr id="30" name="ZoneTexte 29">
              <a:extLst>
                <a:ext uri="{FF2B5EF4-FFF2-40B4-BE49-F238E27FC236}">
                  <a16:creationId xmlns:a16="http://schemas.microsoft.com/office/drawing/2014/main" id="{4B3E973B-D321-426D-A3E3-7395FA3FE33D}"/>
                </a:ext>
              </a:extLst>
            </p:cNvPr>
            <p:cNvSpPr txBox="1"/>
            <p:nvPr/>
          </p:nvSpPr>
          <p:spPr>
            <a:xfrm>
              <a:off x="4832934" y="2887445"/>
              <a:ext cx="3228903" cy="338554"/>
            </a:xfrm>
            <a:prstGeom prst="rect">
              <a:avLst/>
            </a:prstGeom>
            <a:noFill/>
          </p:spPr>
          <p:txBody>
            <a:bodyPr wrap="square" rtlCol="0">
              <a:spAutoFit/>
            </a:bodyP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6B6B6B"/>
                  </a:solidFill>
                  <a:effectLst/>
                  <a:uLnTx/>
                  <a:uFillTx/>
                  <a:latin typeface="Arial"/>
                  <a:ea typeface="+mn-ea"/>
                  <a:cs typeface="+mn-cs"/>
                </a:rPr>
                <a:t>1PPS </a:t>
              </a:r>
              <a:r>
                <a:rPr kumimoji="0" lang="fr-FR" sz="1100" b="0" i="0" u="none" strike="noStrike" kern="0" cap="none" spc="0" normalizeH="0" baseline="0" noProof="0" dirty="0">
                  <a:ln>
                    <a:noFill/>
                  </a:ln>
                  <a:solidFill>
                    <a:srgbClr val="6B6B6B"/>
                  </a:solidFill>
                  <a:effectLst/>
                  <a:uLnTx/>
                  <a:uFillTx/>
                  <a:latin typeface="Arial"/>
                  <a:ea typeface="+mn-ea"/>
                  <a:cs typeface="+mn-cs"/>
                </a:rPr>
                <a:t>(</a:t>
              </a:r>
              <a:r>
                <a:rPr kumimoji="0" lang="fr-FR" sz="1100" b="0" i="0" u="none" strike="noStrike" kern="0" cap="none" spc="0" normalizeH="0" baseline="0" noProof="0" dirty="0">
                  <a:ln>
                    <a:noFill/>
                  </a:ln>
                  <a:solidFill>
                    <a:srgbClr val="6B6B6B"/>
                  </a:solidFill>
                  <a:effectLst/>
                  <a:uLnTx/>
                  <a:uFillTx/>
                  <a:latin typeface="Segoe UI"/>
                  <a:ea typeface="+mn-ea"/>
                  <a:cs typeface="Segoe UI" panose="020B0502040204020203" pitchFamily="34" charset="0"/>
                </a:rPr>
                <a:t>Phase surveillance / Anti-</a:t>
              </a:r>
              <a:r>
                <a:rPr kumimoji="0" lang="fr-FR" sz="1100" b="0" i="0" u="none" strike="noStrike" kern="0" cap="none" spc="0" normalizeH="0" baseline="0" noProof="0" dirty="0" err="1">
                  <a:ln>
                    <a:noFill/>
                  </a:ln>
                  <a:solidFill>
                    <a:srgbClr val="6B6B6B"/>
                  </a:solidFill>
                  <a:effectLst/>
                  <a:uLnTx/>
                  <a:uFillTx/>
                  <a:latin typeface="Segoe UI"/>
                  <a:ea typeface="+mn-ea"/>
                  <a:cs typeface="Segoe UI" panose="020B0502040204020203" pitchFamily="34" charset="0"/>
                </a:rPr>
                <a:t>meaconing</a:t>
              </a:r>
              <a:r>
                <a:rPr kumimoji="0" lang="fr-FR" sz="1100" b="0" i="0" u="none" strike="noStrike" kern="0" cap="none" spc="0" normalizeH="0" baseline="0" noProof="0" dirty="0">
                  <a:ln>
                    <a:noFill/>
                  </a:ln>
                  <a:solidFill>
                    <a:srgbClr val="6B6B6B"/>
                  </a:solidFill>
                  <a:effectLst/>
                  <a:uLnTx/>
                  <a:uFillTx/>
                  <a:latin typeface="Arial"/>
                  <a:ea typeface="+mn-ea"/>
                  <a:cs typeface="+mn-cs"/>
                </a:rPr>
                <a:t>) </a:t>
              </a:r>
              <a:endParaRPr kumimoji="0" lang="fr-FR" sz="1600" b="0" i="0" u="none" strike="noStrike" kern="0" cap="none" spc="0" normalizeH="0" baseline="0" noProof="0" dirty="0">
                <a:ln>
                  <a:noFill/>
                </a:ln>
                <a:solidFill>
                  <a:srgbClr val="6B6B6B"/>
                </a:solidFill>
                <a:effectLst/>
                <a:uLnTx/>
                <a:uFillTx/>
                <a:latin typeface="Arial"/>
                <a:ea typeface="+mn-ea"/>
                <a:cs typeface="+mn-cs"/>
              </a:endParaRPr>
            </a:p>
          </p:txBody>
        </p:sp>
        <p:sp>
          <p:nvSpPr>
            <p:cNvPr id="31" name="Triangle isocèle 30">
              <a:extLst>
                <a:ext uri="{FF2B5EF4-FFF2-40B4-BE49-F238E27FC236}">
                  <a16:creationId xmlns:a16="http://schemas.microsoft.com/office/drawing/2014/main" id="{8DFB1C23-1C80-4D4E-90BC-2858676D6ED7}"/>
                </a:ext>
              </a:extLst>
            </p:cNvPr>
            <p:cNvSpPr/>
            <p:nvPr/>
          </p:nvSpPr>
          <p:spPr>
            <a:xfrm>
              <a:off x="8303710" y="809315"/>
              <a:ext cx="1868885" cy="980773"/>
            </a:xfrm>
            <a:prstGeom prst="triangle">
              <a:avLst/>
            </a:prstGeom>
            <a:solidFill>
              <a:srgbClr val="AE2024"/>
            </a:solidFill>
            <a:ln w="12700" cap="flat" cmpd="sng" algn="ctr">
              <a:solidFill>
                <a:srgbClr val="1F4384">
                  <a:shade val="50000"/>
                </a:srgbClr>
              </a:solidFill>
              <a:prstDash val="solid"/>
              <a:miter lim="800000"/>
            </a:ln>
            <a:effectLst/>
          </p:spPr>
          <p:txBody>
            <a:bodyPr rtlCol="0" anchor="ct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a:ln>
                    <a:noFill/>
                  </a:ln>
                  <a:solidFill>
                    <a:prstClr val="white"/>
                  </a:solidFill>
                  <a:effectLst/>
                  <a:uLnTx/>
                  <a:uFillTx/>
                  <a:latin typeface="Arial"/>
                  <a:ea typeface="+mn-ea"/>
                  <a:cs typeface="+mn-cs"/>
                </a:rPr>
                <a:t>CRPA</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err="1">
                  <a:ln>
                    <a:noFill/>
                  </a:ln>
                  <a:solidFill>
                    <a:prstClr val="white"/>
                  </a:solidFill>
                  <a:effectLst/>
                  <a:uLnTx/>
                  <a:uFillTx/>
                  <a:latin typeface="Arial"/>
                  <a:ea typeface="+mn-ea"/>
                  <a:cs typeface="+mn-cs"/>
                </a:rPr>
                <a:t>Antenna</a:t>
              </a:r>
              <a:r>
                <a:rPr kumimoji="0" lang="fr-FR" sz="1400" b="0" i="0" u="none" strike="noStrike" kern="0" cap="none" spc="0" normalizeH="0" baseline="0" noProof="0">
                  <a:ln>
                    <a:noFill/>
                  </a:ln>
                  <a:solidFill>
                    <a:prstClr val="white"/>
                  </a:solidFill>
                  <a:effectLst/>
                  <a:uLnTx/>
                  <a:uFillTx/>
                  <a:latin typeface="Arial"/>
                  <a:ea typeface="+mn-ea"/>
                  <a:cs typeface="+mn-cs"/>
                </a:rPr>
                <a:t>  </a:t>
              </a:r>
            </a:p>
          </p:txBody>
        </p:sp>
      </p:grpSp>
      <p:cxnSp>
        <p:nvCxnSpPr>
          <p:cNvPr id="36" name="Connecteur : en angle 80">
            <a:extLst>
              <a:ext uri="{FF2B5EF4-FFF2-40B4-BE49-F238E27FC236}">
                <a16:creationId xmlns:a16="http://schemas.microsoft.com/office/drawing/2014/main" id="{1FC38576-5B62-4131-B574-2280404B8D41}"/>
              </a:ext>
            </a:extLst>
          </p:cNvPr>
          <p:cNvCxnSpPr>
            <a:cxnSpLocks/>
          </p:cNvCxnSpPr>
          <p:nvPr/>
        </p:nvCxnSpPr>
        <p:spPr>
          <a:xfrm>
            <a:off x="5434981" y="5230610"/>
            <a:ext cx="911677" cy="598594"/>
          </a:xfrm>
          <a:prstGeom prst="bentConnector3">
            <a:avLst>
              <a:gd name="adj1" fmla="val 98830"/>
            </a:avLst>
          </a:prstGeom>
          <a:noFill/>
          <a:ln w="76200" cap="flat" cmpd="sng" algn="ctr">
            <a:solidFill>
              <a:srgbClr val="FFC000"/>
            </a:solidFill>
            <a:prstDash val="solid"/>
            <a:miter lim="800000"/>
            <a:headEnd type="none" w="med" len="med"/>
            <a:tailEnd type="triangle" w="med" len="med"/>
          </a:ln>
          <a:effectLst/>
        </p:spPr>
      </p:cxnSp>
      <p:sp>
        <p:nvSpPr>
          <p:cNvPr id="44" name="Rectangle : coins arrondis 43">
            <a:extLst>
              <a:ext uri="{FF2B5EF4-FFF2-40B4-BE49-F238E27FC236}">
                <a16:creationId xmlns:a16="http://schemas.microsoft.com/office/drawing/2014/main" id="{8505CFAE-5895-E4AA-C072-064A408608E9}"/>
              </a:ext>
            </a:extLst>
          </p:cNvPr>
          <p:cNvSpPr/>
          <p:nvPr/>
        </p:nvSpPr>
        <p:spPr>
          <a:xfrm>
            <a:off x="603504" y="2669666"/>
            <a:ext cx="11192256" cy="2889477"/>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Segoe UI"/>
              <a:ea typeface="+mn-ea"/>
              <a:cs typeface="+mn-cs"/>
            </a:endParaRPr>
          </a:p>
        </p:txBody>
      </p:sp>
      <p:sp>
        <p:nvSpPr>
          <p:cNvPr id="45" name="ZoneTexte 44">
            <a:extLst>
              <a:ext uri="{FF2B5EF4-FFF2-40B4-BE49-F238E27FC236}">
                <a16:creationId xmlns:a16="http://schemas.microsoft.com/office/drawing/2014/main" id="{EB5302F3-9B03-CC26-6D2C-B13F4AB69434}"/>
              </a:ext>
            </a:extLst>
          </p:cNvPr>
          <p:cNvSpPr txBox="1"/>
          <p:nvPr/>
        </p:nvSpPr>
        <p:spPr>
          <a:xfrm>
            <a:off x="117027" y="1193825"/>
            <a:ext cx="330205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sng" strike="noStrike" kern="1200" cap="none" spc="0" normalizeH="0" baseline="0" noProof="0" dirty="0">
                <a:ln>
                  <a:noFill/>
                </a:ln>
                <a:solidFill>
                  <a:srgbClr val="070E1D"/>
                </a:solidFill>
                <a:effectLst/>
                <a:uLnTx/>
                <a:uFillTx/>
                <a:latin typeface="Segoe UI"/>
                <a:ea typeface="+mn-ea"/>
                <a:cs typeface="+mn-cs"/>
              </a:rPr>
              <a:t>RL 90 HRG </a:t>
            </a:r>
            <a:r>
              <a:rPr lang="fr-FR" sz="2000" b="1" u="sng" dirty="0">
                <a:solidFill>
                  <a:srgbClr val="070E1D"/>
                </a:solidFill>
                <a:latin typeface="Segoe UI"/>
              </a:rPr>
              <a:t>multi-capteurs</a:t>
            </a:r>
            <a:endParaRPr kumimoji="0" lang="fr-FR" sz="2000" b="1" i="0" u="sng" strike="noStrike" kern="1200" cap="none" spc="0" normalizeH="0" baseline="0" noProof="0" dirty="0">
              <a:ln>
                <a:noFill/>
              </a:ln>
              <a:solidFill>
                <a:srgbClr val="070E1D"/>
              </a:solidFill>
              <a:effectLst/>
              <a:uLnTx/>
              <a:uFillTx/>
              <a:latin typeface="Segoe UI"/>
              <a:ea typeface="+mn-ea"/>
              <a:cs typeface="+mn-cs"/>
            </a:endParaRPr>
          </a:p>
        </p:txBody>
      </p:sp>
      <p:pic>
        <p:nvPicPr>
          <p:cNvPr id="3" name="Picture 2">
            <a:extLst>
              <a:ext uri="{FF2B5EF4-FFF2-40B4-BE49-F238E27FC236}">
                <a16:creationId xmlns:a16="http://schemas.microsoft.com/office/drawing/2014/main" id="{A7FB2101-EF39-0FF5-5569-71D719F2F1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164" y="1533413"/>
            <a:ext cx="3324921" cy="2253093"/>
          </a:xfrm>
          <a:prstGeom prst="rect">
            <a:avLst/>
          </a:prstGeom>
        </p:spPr>
      </p:pic>
      <p:cxnSp>
        <p:nvCxnSpPr>
          <p:cNvPr id="17" name="Connecteur droit 16"/>
          <p:cNvCxnSpPr>
            <a:stCxn id="27" idx="0"/>
            <a:endCxn id="31" idx="3"/>
          </p:cNvCxnSpPr>
          <p:nvPr/>
        </p:nvCxnSpPr>
        <p:spPr>
          <a:xfrm flipV="1">
            <a:off x="9413524" y="1903551"/>
            <a:ext cx="0" cy="1171829"/>
          </a:xfrm>
          <a:prstGeom prst="line">
            <a:avLst/>
          </a:prstGeom>
          <a:ln w="76200">
            <a:solidFill>
              <a:srgbClr val="1F438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875403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57943A6-A124-E66E-4CFE-C8B1431B2CCF}"/>
              </a:ext>
            </a:extLst>
          </p:cNvPr>
          <p:cNvSpPr>
            <a:spLocks noGrp="1"/>
          </p:cNvSpPr>
          <p:nvPr>
            <p:ph type="body" sz="quarter" idx="10"/>
          </p:nvPr>
        </p:nvSpPr>
        <p:spPr/>
        <p:txBody>
          <a:bodyPr/>
          <a:lstStyle/>
          <a:p>
            <a:r>
              <a:rPr lang="fr-FR" dirty="0"/>
              <a:t>La distribution du temps (et du PNT)</a:t>
            </a:r>
          </a:p>
        </p:txBody>
      </p:sp>
      <p:pic>
        <p:nvPicPr>
          <p:cNvPr id="3" name="Picture Placeholder 2" descr="A picture containing outdoor, mountain, overlooking, city&#10;&#10;Description automatically generated">
            <a:extLst>
              <a:ext uri="{FF2B5EF4-FFF2-40B4-BE49-F238E27FC236}">
                <a16:creationId xmlns:a16="http://schemas.microsoft.com/office/drawing/2014/main" id="{5C85A619-41A0-0DED-F418-95511627DCAF}"/>
              </a:ext>
            </a:extLst>
          </p:cNvPr>
          <p:cNvPicPr>
            <a:picLocks noGrp="1" noChangeAspect="1"/>
          </p:cNvPicPr>
          <p:nvPr>
            <p:ph type="pic" sz="quarter" idx="22"/>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7296733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endParaRPr lang="en-US" dirty="0"/>
          </a:p>
        </p:txBody>
      </p:sp>
      <p:sp>
        <p:nvSpPr>
          <p:cNvPr id="4" name="Text Placeholder 3"/>
          <p:cNvSpPr>
            <a:spLocks noGrp="1"/>
          </p:cNvSpPr>
          <p:nvPr>
            <p:ph type="body" sz="quarter" idx="14"/>
          </p:nvPr>
        </p:nvSpPr>
        <p:spPr>
          <a:xfrm>
            <a:off x="914400" y="927280"/>
            <a:ext cx="11050588" cy="5244920"/>
          </a:xfrm>
        </p:spPr>
        <p:txBody>
          <a:bodyPr>
            <a:normAutofit fontScale="92500" lnSpcReduction="20000"/>
          </a:bodyPr>
          <a:lstStyle/>
          <a:p>
            <a:pPr marL="641379" lvl="2" indent="-171399" algn="just" defTabSz="914792" fontAlgn="base">
              <a:lnSpc>
                <a:spcPct val="120000"/>
              </a:lnSpc>
              <a:spcAft>
                <a:spcPts val="300"/>
              </a:spcAft>
              <a:buClr>
                <a:schemeClr val="accent1"/>
              </a:buClr>
              <a:buSzPct val="100000"/>
              <a:defRPr/>
            </a:pPr>
            <a:r>
              <a:rPr lang="en-US" sz="1468" dirty="0">
                <a:solidFill>
                  <a:schemeClr val="tx2"/>
                </a:solidFill>
              </a:rPr>
              <a:t>1PPS</a:t>
            </a:r>
          </a:p>
          <a:p>
            <a:pPr marL="816004" lvl="3" indent="-171399" algn="just" defTabSz="914792" fontAlgn="base">
              <a:lnSpc>
                <a:spcPct val="120000"/>
              </a:lnSpc>
              <a:spcAft>
                <a:spcPts val="300"/>
              </a:spcAft>
              <a:buClr>
                <a:schemeClr val="accent1"/>
              </a:buClr>
              <a:buSzPct val="100000"/>
              <a:defRPr/>
            </a:pPr>
            <a:r>
              <a:rPr lang="en-US" sz="1600" dirty="0">
                <a:solidFill>
                  <a:schemeClr val="tx2"/>
                </a:solidFill>
              </a:rPr>
              <a:t>1 front </a:t>
            </a:r>
            <a:r>
              <a:rPr lang="en-US" sz="1600" dirty="0" err="1">
                <a:solidFill>
                  <a:schemeClr val="tx2"/>
                </a:solidFill>
              </a:rPr>
              <a:t>toutes</a:t>
            </a:r>
            <a:r>
              <a:rPr lang="en-US" sz="1600" dirty="0">
                <a:solidFill>
                  <a:schemeClr val="tx2"/>
                </a:solidFill>
              </a:rPr>
              <a:t> les </a:t>
            </a:r>
            <a:r>
              <a:rPr lang="en-US" sz="1600" dirty="0" err="1">
                <a:solidFill>
                  <a:schemeClr val="tx2"/>
                </a:solidFill>
              </a:rPr>
              <a:t>secondes</a:t>
            </a:r>
            <a:endParaRPr lang="en-US" sz="1600" dirty="0">
              <a:solidFill>
                <a:schemeClr val="tx2"/>
              </a:solidFill>
            </a:endParaRPr>
          </a:p>
          <a:p>
            <a:pPr marL="641379" lvl="2" indent="-171399" algn="just" defTabSz="914792" fontAlgn="base">
              <a:lnSpc>
                <a:spcPct val="120000"/>
              </a:lnSpc>
              <a:spcAft>
                <a:spcPts val="300"/>
              </a:spcAft>
              <a:buClr>
                <a:schemeClr val="accent1"/>
              </a:buClr>
              <a:buSzPct val="100000"/>
              <a:defRPr/>
            </a:pPr>
            <a:r>
              <a:rPr lang="en-US" sz="1468" dirty="0">
                <a:solidFill>
                  <a:schemeClr val="tx2"/>
                </a:solidFill>
              </a:rPr>
              <a:t>IRIG</a:t>
            </a:r>
          </a:p>
          <a:p>
            <a:pPr marL="816004" lvl="3" indent="-171399" algn="just" defTabSz="914792" fontAlgn="base">
              <a:lnSpc>
                <a:spcPct val="120000"/>
              </a:lnSpc>
              <a:spcAft>
                <a:spcPts val="300"/>
              </a:spcAft>
              <a:buClr>
                <a:schemeClr val="accent1"/>
              </a:buClr>
              <a:buSzPct val="100000"/>
              <a:defRPr/>
            </a:pPr>
            <a:r>
              <a:rPr lang="en-US" sz="1600" dirty="0" err="1">
                <a:solidFill>
                  <a:schemeClr val="tx2"/>
                </a:solidFill>
              </a:rPr>
              <a:t>Ajout</a:t>
            </a:r>
            <a:r>
              <a:rPr lang="en-US" sz="1600" dirty="0">
                <a:solidFill>
                  <a:schemeClr val="tx2"/>
                </a:solidFill>
              </a:rPr>
              <a:t> de la date (</a:t>
            </a:r>
            <a:r>
              <a:rPr lang="en-US" sz="1600" dirty="0" err="1">
                <a:solidFill>
                  <a:schemeClr val="tx2"/>
                </a:solidFill>
              </a:rPr>
              <a:t>ToD</a:t>
            </a:r>
            <a:r>
              <a:rPr lang="en-US" sz="1600" dirty="0">
                <a:solidFill>
                  <a:schemeClr val="tx2"/>
                </a:solidFill>
              </a:rPr>
              <a:t>) </a:t>
            </a:r>
          </a:p>
          <a:p>
            <a:pPr marL="816004" lvl="3" indent="-171399" algn="just" defTabSz="914792" fontAlgn="base">
              <a:lnSpc>
                <a:spcPct val="120000"/>
              </a:lnSpc>
              <a:spcAft>
                <a:spcPts val="300"/>
              </a:spcAft>
              <a:buClr>
                <a:schemeClr val="accent1"/>
              </a:buClr>
              <a:buSzPct val="100000"/>
              <a:defRPr/>
            </a:pPr>
            <a:r>
              <a:rPr lang="en-US" sz="1600" dirty="0">
                <a:solidFill>
                  <a:schemeClr val="tx2"/>
                </a:solidFill>
              </a:rPr>
              <a:t>Standard </a:t>
            </a:r>
            <a:r>
              <a:rPr lang="en-US" sz="1600" dirty="0" err="1">
                <a:solidFill>
                  <a:schemeClr val="tx2"/>
                </a:solidFill>
              </a:rPr>
              <a:t>éprouvé</a:t>
            </a:r>
            <a:endParaRPr lang="en-US" sz="1600" dirty="0">
              <a:solidFill>
                <a:schemeClr val="tx2"/>
              </a:solidFill>
            </a:endParaRPr>
          </a:p>
          <a:p>
            <a:pPr marL="816004" lvl="3" indent="-171399" algn="just" defTabSz="914792" fontAlgn="base">
              <a:lnSpc>
                <a:spcPct val="120000"/>
              </a:lnSpc>
              <a:spcAft>
                <a:spcPts val="300"/>
              </a:spcAft>
              <a:buClr>
                <a:schemeClr val="accent1"/>
              </a:buClr>
              <a:buSzPct val="100000"/>
              <a:defRPr/>
            </a:pPr>
            <a:r>
              <a:rPr lang="en-US" sz="1600" dirty="0" err="1">
                <a:solidFill>
                  <a:schemeClr val="tx2"/>
                </a:solidFill>
              </a:rPr>
              <a:t>Plusieurs</a:t>
            </a:r>
            <a:r>
              <a:rPr lang="en-US" sz="1600" dirty="0">
                <a:solidFill>
                  <a:schemeClr val="tx2"/>
                </a:solidFill>
              </a:rPr>
              <a:t> versions IRIG-B, -A, -E, -G, AM, DCLS</a:t>
            </a:r>
          </a:p>
          <a:p>
            <a:pPr marL="641379" lvl="2" indent="-171399" algn="just" defTabSz="914792" fontAlgn="base">
              <a:lnSpc>
                <a:spcPct val="120000"/>
              </a:lnSpc>
              <a:spcAft>
                <a:spcPts val="300"/>
              </a:spcAft>
              <a:buClr>
                <a:schemeClr val="accent1"/>
              </a:buClr>
              <a:buSzPct val="100000"/>
              <a:defRPr/>
            </a:pPr>
            <a:r>
              <a:rPr lang="en-US" sz="1468" dirty="0">
                <a:solidFill>
                  <a:schemeClr val="tx2"/>
                </a:solidFill>
              </a:rPr>
              <a:t>STANAG</a:t>
            </a:r>
          </a:p>
          <a:p>
            <a:pPr marL="816004" lvl="3" indent="-171399" algn="just" defTabSz="914792" fontAlgn="base">
              <a:lnSpc>
                <a:spcPct val="120000"/>
              </a:lnSpc>
              <a:spcAft>
                <a:spcPts val="300"/>
              </a:spcAft>
              <a:buClr>
                <a:schemeClr val="accent1"/>
              </a:buClr>
              <a:buSzPct val="100000"/>
              <a:defRPr/>
            </a:pPr>
            <a:r>
              <a:rPr lang="en-US" sz="1600" dirty="0">
                <a:solidFill>
                  <a:schemeClr val="tx2"/>
                </a:solidFill>
              </a:rPr>
              <a:t>Have Quick</a:t>
            </a:r>
          </a:p>
          <a:p>
            <a:pPr marL="816004" lvl="3" indent="-171399" algn="just" defTabSz="914792" fontAlgn="base">
              <a:lnSpc>
                <a:spcPct val="120000"/>
              </a:lnSpc>
              <a:spcAft>
                <a:spcPts val="300"/>
              </a:spcAft>
              <a:buClr>
                <a:schemeClr val="accent1"/>
              </a:buClr>
              <a:buSzPct val="100000"/>
              <a:defRPr/>
            </a:pPr>
            <a:r>
              <a:rPr lang="en-US" sz="1600" dirty="0" err="1">
                <a:solidFill>
                  <a:schemeClr val="tx2"/>
                </a:solidFill>
              </a:rPr>
              <a:t>Autres</a:t>
            </a:r>
            <a:r>
              <a:rPr lang="en-US" sz="1600" dirty="0">
                <a:solidFill>
                  <a:schemeClr val="tx2"/>
                </a:solidFill>
              </a:rPr>
              <a:t> timecodes: SMPTE, NMEA</a:t>
            </a:r>
          </a:p>
          <a:p>
            <a:pPr marL="641379" lvl="2" indent="-171399" algn="just" defTabSz="914792" fontAlgn="base">
              <a:lnSpc>
                <a:spcPct val="120000"/>
              </a:lnSpc>
              <a:spcAft>
                <a:spcPts val="300"/>
              </a:spcAft>
              <a:buClr>
                <a:schemeClr val="accent1"/>
              </a:buClr>
              <a:buSzPct val="100000"/>
              <a:defRPr/>
            </a:pPr>
            <a:r>
              <a:rPr lang="en-US" sz="1468" dirty="0">
                <a:solidFill>
                  <a:schemeClr val="tx2"/>
                </a:solidFill>
              </a:rPr>
              <a:t>NTP</a:t>
            </a:r>
          </a:p>
          <a:p>
            <a:pPr marL="816004" lvl="3" indent="-171399" algn="just" defTabSz="914792" fontAlgn="base">
              <a:lnSpc>
                <a:spcPct val="120000"/>
              </a:lnSpc>
              <a:spcAft>
                <a:spcPts val="300"/>
              </a:spcAft>
              <a:buClr>
                <a:schemeClr val="accent1"/>
              </a:buClr>
              <a:buSzPct val="100000"/>
              <a:defRPr/>
            </a:pPr>
            <a:r>
              <a:rPr lang="en-US" sz="1600" dirty="0">
                <a:solidFill>
                  <a:schemeClr val="tx2"/>
                </a:solidFill>
              </a:rPr>
              <a:t>Internet standard – RFC 5905 (NTPv4)</a:t>
            </a:r>
          </a:p>
          <a:p>
            <a:pPr marL="816004" lvl="3" indent="-171399" algn="just" defTabSz="914792" fontAlgn="base">
              <a:lnSpc>
                <a:spcPct val="120000"/>
              </a:lnSpc>
              <a:spcAft>
                <a:spcPts val="300"/>
              </a:spcAft>
              <a:buClr>
                <a:schemeClr val="accent1"/>
              </a:buClr>
              <a:buSzPct val="100000"/>
              <a:defRPr/>
            </a:pPr>
            <a:r>
              <a:rPr lang="en-US" sz="1600" dirty="0">
                <a:solidFill>
                  <a:schemeClr val="tx2"/>
                </a:solidFill>
              </a:rPr>
              <a:t>IPv4 et IPv6 / Unicast et Anycast</a:t>
            </a:r>
          </a:p>
          <a:p>
            <a:pPr marL="641379" lvl="2" indent="-171399" algn="just" defTabSz="914792" fontAlgn="base">
              <a:lnSpc>
                <a:spcPct val="120000"/>
              </a:lnSpc>
              <a:spcAft>
                <a:spcPts val="300"/>
              </a:spcAft>
              <a:buClr>
                <a:schemeClr val="accent1"/>
              </a:buClr>
              <a:buSzPct val="100000"/>
              <a:defRPr/>
            </a:pPr>
            <a:r>
              <a:rPr lang="en-US" sz="1468" dirty="0">
                <a:solidFill>
                  <a:schemeClr val="tx2"/>
                </a:solidFill>
              </a:rPr>
              <a:t>PTP</a:t>
            </a:r>
          </a:p>
          <a:p>
            <a:pPr marL="816004" lvl="3" indent="-171399" algn="just" defTabSz="914792" fontAlgn="base">
              <a:lnSpc>
                <a:spcPct val="120000"/>
              </a:lnSpc>
              <a:spcAft>
                <a:spcPts val="300"/>
              </a:spcAft>
              <a:buClr>
                <a:schemeClr val="accent1"/>
              </a:buClr>
              <a:buSzPct val="100000"/>
              <a:defRPr/>
            </a:pPr>
            <a:r>
              <a:rPr lang="en-US" sz="1600" dirty="0">
                <a:solidFill>
                  <a:schemeClr val="tx2"/>
                </a:solidFill>
              </a:rPr>
              <a:t>IEEE standard 1588 (</a:t>
            </a:r>
            <a:r>
              <a:rPr lang="en-US" sz="1600" dirty="0" err="1">
                <a:solidFill>
                  <a:schemeClr val="tx2"/>
                </a:solidFill>
              </a:rPr>
              <a:t>plusieurs</a:t>
            </a:r>
            <a:r>
              <a:rPr lang="en-US" sz="1600" dirty="0">
                <a:solidFill>
                  <a:schemeClr val="tx2"/>
                </a:solidFill>
              </a:rPr>
              <a:t> </a:t>
            </a:r>
            <a:r>
              <a:rPr lang="en-US" sz="1600" dirty="0" err="1">
                <a:solidFill>
                  <a:schemeClr val="tx2"/>
                </a:solidFill>
              </a:rPr>
              <a:t>profils</a:t>
            </a:r>
            <a:r>
              <a:rPr lang="en-US" sz="1600" dirty="0">
                <a:solidFill>
                  <a:schemeClr val="tx2"/>
                </a:solidFill>
              </a:rPr>
              <a:t> et typologies </a:t>
            </a:r>
            <a:r>
              <a:rPr lang="en-US" sz="1600" dirty="0" err="1">
                <a:solidFill>
                  <a:schemeClr val="tx2"/>
                </a:solidFill>
              </a:rPr>
              <a:t>d’utilization</a:t>
            </a:r>
            <a:r>
              <a:rPr lang="en-US" sz="1600" dirty="0">
                <a:solidFill>
                  <a:schemeClr val="tx2"/>
                </a:solidFill>
              </a:rPr>
              <a:t>)</a:t>
            </a:r>
          </a:p>
          <a:p>
            <a:pPr marL="816004" lvl="3" indent="-171399" algn="just" defTabSz="914792" fontAlgn="base">
              <a:lnSpc>
                <a:spcPct val="120000"/>
              </a:lnSpc>
              <a:spcAft>
                <a:spcPts val="300"/>
              </a:spcAft>
              <a:buClr>
                <a:schemeClr val="accent1"/>
              </a:buClr>
              <a:buSzPct val="100000"/>
              <a:defRPr/>
            </a:pPr>
            <a:r>
              <a:rPr lang="en-US" sz="1600" dirty="0" err="1">
                <a:solidFill>
                  <a:schemeClr val="tx2"/>
                </a:solidFill>
              </a:rPr>
              <a:t>SyncE</a:t>
            </a:r>
            <a:r>
              <a:rPr lang="en-US" sz="1600" dirty="0">
                <a:solidFill>
                  <a:schemeClr val="tx2"/>
                </a:solidFill>
              </a:rPr>
              <a:t> : </a:t>
            </a:r>
            <a:r>
              <a:rPr lang="en-US" sz="1600" dirty="0" err="1">
                <a:solidFill>
                  <a:schemeClr val="tx2"/>
                </a:solidFill>
              </a:rPr>
              <a:t>ajout</a:t>
            </a:r>
            <a:r>
              <a:rPr lang="en-US" sz="1600" dirty="0">
                <a:solidFill>
                  <a:schemeClr val="tx2"/>
                </a:solidFill>
              </a:rPr>
              <a:t> de la </a:t>
            </a:r>
            <a:r>
              <a:rPr lang="en-US" sz="1600" dirty="0" err="1">
                <a:solidFill>
                  <a:schemeClr val="tx2"/>
                </a:solidFill>
              </a:rPr>
              <a:t>syntonisation</a:t>
            </a:r>
            <a:r>
              <a:rPr lang="en-US" sz="1600" dirty="0">
                <a:solidFill>
                  <a:schemeClr val="tx2"/>
                </a:solidFill>
              </a:rPr>
              <a:t> des </a:t>
            </a:r>
            <a:r>
              <a:rPr lang="en-US" sz="1600" dirty="0" err="1">
                <a:solidFill>
                  <a:schemeClr val="tx2"/>
                </a:solidFill>
              </a:rPr>
              <a:t>horloges</a:t>
            </a:r>
            <a:endParaRPr lang="en-US" sz="1600" dirty="0">
              <a:solidFill>
                <a:schemeClr val="tx2"/>
              </a:solidFill>
            </a:endParaRPr>
          </a:p>
          <a:p>
            <a:pPr marL="816004" lvl="3" indent="-171399" algn="just" defTabSz="914792" fontAlgn="base">
              <a:lnSpc>
                <a:spcPct val="120000"/>
              </a:lnSpc>
              <a:spcAft>
                <a:spcPts val="300"/>
              </a:spcAft>
              <a:buClr>
                <a:schemeClr val="accent1"/>
              </a:buClr>
              <a:buSzPct val="100000"/>
              <a:defRPr/>
            </a:pPr>
            <a:r>
              <a:rPr lang="en-US" sz="1600" dirty="0" err="1">
                <a:solidFill>
                  <a:schemeClr val="tx2"/>
                </a:solidFill>
              </a:rPr>
              <a:t>WhiteRabbit</a:t>
            </a:r>
            <a:r>
              <a:rPr lang="en-US" sz="1600" dirty="0">
                <a:solidFill>
                  <a:schemeClr val="tx2"/>
                </a:solidFill>
              </a:rPr>
              <a:t> : </a:t>
            </a:r>
            <a:r>
              <a:rPr lang="en-US" sz="1600" dirty="0" err="1">
                <a:solidFill>
                  <a:schemeClr val="tx2"/>
                </a:solidFill>
              </a:rPr>
              <a:t>ajout</a:t>
            </a:r>
            <a:r>
              <a:rPr lang="en-US" sz="1600" dirty="0">
                <a:solidFill>
                  <a:schemeClr val="tx2"/>
                </a:solidFill>
              </a:rPr>
              <a:t> d’un </a:t>
            </a:r>
            <a:r>
              <a:rPr lang="en-US" sz="1600" dirty="0" err="1">
                <a:solidFill>
                  <a:schemeClr val="tx2"/>
                </a:solidFill>
              </a:rPr>
              <a:t>algorithme</a:t>
            </a:r>
            <a:r>
              <a:rPr lang="en-US" sz="1600" dirty="0">
                <a:solidFill>
                  <a:schemeClr val="tx2"/>
                </a:solidFill>
              </a:rPr>
              <a:t> de </a:t>
            </a:r>
            <a:r>
              <a:rPr lang="en-US" sz="1600" dirty="0" err="1">
                <a:solidFill>
                  <a:schemeClr val="tx2"/>
                </a:solidFill>
              </a:rPr>
              <a:t>mesure</a:t>
            </a:r>
            <a:r>
              <a:rPr lang="en-US" sz="1600" dirty="0">
                <a:solidFill>
                  <a:schemeClr val="tx2"/>
                </a:solidFill>
              </a:rPr>
              <a:t> de phase (</a:t>
            </a:r>
            <a:r>
              <a:rPr lang="fr-FR" sz="1600" dirty="0">
                <a:solidFill>
                  <a:schemeClr val="tx2"/>
                </a:solidFill>
              </a:rPr>
              <a:t>DDMTD)</a:t>
            </a:r>
            <a:endParaRPr lang="en-US" sz="1600" dirty="0">
              <a:solidFill>
                <a:schemeClr val="tx2"/>
              </a:solidFill>
            </a:endParaRPr>
          </a:p>
        </p:txBody>
      </p:sp>
      <p:sp>
        <p:nvSpPr>
          <p:cNvPr id="5" name="Title 4"/>
          <p:cNvSpPr>
            <a:spLocks noGrp="1"/>
          </p:cNvSpPr>
          <p:nvPr>
            <p:ph type="title"/>
          </p:nvPr>
        </p:nvSpPr>
        <p:spPr/>
        <p:txBody>
          <a:bodyPr/>
          <a:lstStyle/>
          <a:p>
            <a:r>
              <a:rPr lang="en-US" dirty="0"/>
              <a:t>Transfer de temps</a:t>
            </a:r>
          </a:p>
        </p:txBody>
      </p:sp>
      <p:sp>
        <p:nvSpPr>
          <p:cNvPr id="7" name="AutoShape 11"/>
          <p:cNvSpPr>
            <a:spLocks noChangeArrowheads="1"/>
          </p:cNvSpPr>
          <p:nvPr/>
        </p:nvSpPr>
        <p:spPr bwMode="auto">
          <a:xfrm>
            <a:off x="7753866" y="1680616"/>
            <a:ext cx="3601995" cy="3095744"/>
          </a:xfrm>
          <a:prstGeom prst="roundRect">
            <a:avLst>
              <a:gd name="adj" fmla="val 34204"/>
            </a:avLst>
          </a:prstGeom>
          <a:ln>
            <a:headEnd/>
            <a:tailEnd/>
          </a:ln>
        </p:spPr>
        <p:style>
          <a:lnRef idx="3">
            <a:schemeClr val="lt1"/>
          </a:lnRef>
          <a:fillRef idx="1">
            <a:schemeClr val="accent6"/>
          </a:fillRef>
          <a:effectRef idx="1">
            <a:schemeClr val="accent6"/>
          </a:effectRef>
          <a:fontRef idx="minor">
            <a:schemeClr val="lt1"/>
          </a:fontRef>
        </p:style>
        <p:txBody>
          <a:bodyPr wrap="square" anchor="ctr">
            <a:spAutoFit/>
          </a:bodyPr>
          <a:lstStyle/>
          <a:p>
            <a:pPr>
              <a:spcAft>
                <a:spcPts val="600"/>
              </a:spcAft>
            </a:pPr>
            <a:r>
              <a:rPr lang="en-US" dirty="0"/>
              <a:t>NTP     		1-10 </a:t>
            </a:r>
            <a:r>
              <a:rPr lang="en-US" dirty="0" err="1"/>
              <a:t>ms</a:t>
            </a:r>
            <a:endParaRPr lang="en-US" dirty="0"/>
          </a:p>
          <a:p>
            <a:pPr>
              <a:spcAft>
                <a:spcPts val="600"/>
              </a:spcAft>
            </a:pPr>
            <a:r>
              <a:rPr lang="en-US" dirty="0"/>
              <a:t>STANAG		100ns</a:t>
            </a:r>
          </a:p>
          <a:p>
            <a:pPr>
              <a:spcAft>
                <a:spcPts val="600"/>
              </a:spcAft>
            </a:pPr>
            <a:r>
              <a:rPr lang="en-US" dirty="0"/>
              <a:t>PTP      		~100 ns</a:t>
            </a:r>
          </a:p>
          <a:p>
            <a:pPr>
              <a:spcAft>
                <a:spcPts val="600"/>
              </a:spcAft>
            </a:pPr>
            <a:r>
              <a:rPr lang="en-US" dirty="0"/>
              <a:t>GPS     		10  ns</a:t>
            </a:r>
          </a:p>
          <a:p>
            <a:pPr>
              <a:spcAft>
                <a:spcPts val="600"/>
              </a:spcAft>
            </a:pPr>
            <a:r>
              <a:rPr lang="en-US" dirty="0"/>
              <a:t>IRIG      		5 ns</a:t>
            </a:r>
          </a:p>
          <a:p>
            <a:pPr>
              <a:spcAft>
                <a:spcPts val="600"/>
              </a:spcAft>
            </a:pPr>
            <a:r>
              <a:rPr lang="en-US" dirty="0"/>
              <a:t>PPS     		1-10 ns</a:t>
            </a:r>
          </a:p>
          <a:p>
            <a:pPr>
              <a:spcAft>
                <a:spcPts val="600"/>
              </a:spcAft>
            </a:pPr>
            <a:r>
              <a:rPr lang="en-US" dirty="0" err="1"/>
              <a:t>WhiteRabbit</a:t>
            </a:r>
            <a:r>
              <a:rPr lang="en-US" dirty="0"/>
              <a:t> 	&lt;1ns</a:t>
            </a:r>
          </a:p>
        </p:txBody>
      </p:sp>
      <p:sp>
        <p:nvSpPr>
          <p:cNvPr id="8" name="TextBox 7"/>
          <p:cNvSpPr txBox="1"/>
          <p:nvPr/>
        </p:nvSpPr>
        <p:spPr>
          <a:xfrm rot="20110921">
            <a:off x="419509" y="1746239"/>
            <a:ext cx="838200" cy="369332"/>
          </a:xfrm>
          <a:prstGeom prst="rect">
            <a:avLst/>
          </a:prstGeom>
          <a:noFill/>
        </p:spPr>
        <p:txBody>
          <a:bodyPr wrap="square" rtlCol="0">
            <a:spAutoFit/>
          </a:bodyPr>
          <a:lstStyle/>
          <a:p>
            <a:r>
              <a:rPr lang="en-US" b="1" dirty="0">
                <a:solidFill>
                  <a:srgbClr val="0070C0"/>
                </a:solidFill>
              </a:rPr>
              <a:t>Coax</a:t>
            </a:r>
          </a:p>
        </p:txBody>
      </p:sp>
      <p:sp>
        <p:nvSpPr>
          <p:cNvPr id="9" name="TextBox 8"/>
          <p:cNvSpPr txBox="1"/>
          <p:nvPr/>
        </p:nvSpPr>
        <p:spPr>
          <a:xfrm rot="20110921">
            <a:off x="231655" y="3159557"/>
            <a:ext cx="1213908" cy="646331"/>
          </a:xfrm>
          <a:prstGeom prst="rect">
            <a:avLst/>
          </a:prstGeom>
          <a:noFill/>
        </p:spPr>
        <p:txBody>
          <a:bodyPr wrap="square" rtlCol="0">
            <a:spAutoFit/>
          </a:bodyPr>
          <a:lstStyle/>
          <a:p>
            <a:pPr algn="ctr"/>
            <a:r>
              <a:rPr lang="en-US" b="1" dirty="0">
                <a:solidFill>
                  <a:srgbClr val="0070C0"/>
                </a:solidFill>
              </a:rPr>
              <a:t>Pair </a:t>
            </a:r>
            <a:r>
              <a:rPr lang="en-US" b="1" dirty="0" err="1">
                <a:solidFill>
                  <a:srgbClr val="0070C0"/>
                </a:solidFill>
              </a:rPr>
              <a:t>torsadée</a:t>
            </a:r>
            <a:endParaRPr lang="en-US" b="1" dirty="0">
              <a:solidFill>
                <a:srgbClr val="0070C0"/>
              </a:solidFill>
            </a:endParaRPr>
          </a:p>
        </p:txBody>
      </p:sp>
      <p:sp>
        <p:nvSpPr>
          <p:cNvPr id="10" name="TextBox 9"/>
          <p:cNvSpPr txBox="1"/>
          <p:nvPr/>
        </p:nvSpPr>
        <p:spPr>
          <a:xfrm rot="20110921">
            <a:off x="166146" y="4394547"/>
            <a:ext cx="1083966" cy="1200329"/>
          </a:xfrm>
          <a:prstGeom prst="rect">
            <a:avLst/>
          </a:prstGeom>
          <a:noFill/>
        </p:spPr>
        <p:txBody>
          <a:bodyPr wrap="square" rtlCol="0">
            <a:spAutoFit/>
          </a:bodyPr>
          <a:lstStyle/>
          <a:p>
            <a:pPr algn="ctr"/>
            <a:r>
              <a:rPr lang="en-US" b="1" dirty="0">
                <a:solidFill>
                  <a:srgbClr val="0070C0"/>
                </a:solidFill>
              </a:rPr>
              <a:t>LAN (</a:t>
            </a:r>
            <a:r>
              <a:rPr lang="en-US" b="1" dirty="0" err="1">
                <a:solidFill>
                  <a:srgbClr val="0070C0"/>
                </a:solidFill>
              </a:rPr>
              <a:t>fibre</a:t>
            </a:r>
            <a:r>
              <a:rPr lang="en-US" b="1" dirty="0">
                <a:solidFill>
                  <a:srgbClr val="0070C0"/>
                </a:solidFill>
              </a:rPr>
              <a:t> </a:t>
            </a:r>
            <a:r>
              <a:rPr lang="en-US" b="1" dirty="0" err="1">
                <a:solidFill>
                  <a:srgbClr val="0070C0"/>
                </a:solidFill>
              </a:rPr>
              <a:t>ou</a:t>
            </a:r>
            <a:r>
              <a:rPr lang="en-US" b="1" dirty="0">
                <a:solidFill>
                  <a:srgbClr val="0070C0"/>
                </a:solidFill>
              </a:rPr>
              <a:t> </a:t>
            </a:r>
            <a:r>
              <a:rPr lang="en-US" b="1" dirty="0" err="1">
                <a:solidFill>
                  <a:srgbClr val="0070C0"/>
                </a:solidFill>
              </a:rPr>
              <a:t>cuivre</a:t>
            </a:r>
            <a:r>
              <a:rPr lang="en-US" b="1" dirty="0">
                <a:solidFill>
                  <a:srgbClr val="0070C0"/>
                </a:solidFill>
              </a:rPr>
              <a:t>)</a:t>
            </a:r>
          </a:p>
        </p:txBody>
      </p:sp>
    </p:spTree>
    <p:extLst>
      <p:ext uri="{BB962C8B-B14F-4D97-AF65-F5344CB8AC3E}">
        <p14:creationId xmlns:p14="http://schemas.microsoft.com/office/powerpoint/2010/main" val="105561835"/>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1B607-3BE1-BB4E-571E-B2C62F34F65C}"/>
              </a:ext>
            </a:extLst>
          </p:cNvPr>
          <p:cNvSpPr>
            <a:spLocks noGrp="1"/>
          </p:cNvSpPr>
          <p:nvPr>
            <p:ph type="title"/>
          </p:nvPr>
        </p:nvSpPr>
        <p:spPr/>
        <p:txBody>
          <a:bodyPr/>
          <a:lstStyle/>
          <a:p>
            <a:r>
              <a:rPr lang="fr-FR" dirty="0">
                <a:solidFill>
                  <a:schemeClr val="tx1"/>
                </a:solidFill>
              </a:rPr>
              <a:t>White Rabbit </a:t>
            </a:r>
          </a:p>
        </p:txBody>
      </p:sp>
      <p:sp>
        <p:nvSpPr>
          <p:cNvPr id="7" name="Espace réservé du numéro de diapositive 6">
            <a:extLst>
              <a:ext uri="{FF2B5EF4-FFF2-40B4-BE49-F238E27FC236}">
                <a16:creationId xmlns:a16="http://schemas.microsoft.com/office/drawing/2014/main" id="{A7334588-C428-4BA0-933F-061B072E0A32}"/>
              </a:ext>
            </a:extLst>
          </p:cNvPr>
          <p:cNvSpPr>
            <a:spLocks noGrp="1"/>
          </p:cNvSpPr>
          <p:nvPr>
            <p:ph type="sldNum" sz="quarter" idx="4294967295"/>
          </p:nvPr>
        </p:nvSpPr>
        <p:spPr/>
        <p:txBody>
          <a:bodyPr/>
          <a:lstStyle/>
          <a:p>
            <a:r>
              <a:rPr lang="fr-FR" dirty="0"/>
              <a:t> </a:t>
            </a:r>
            <a:endParaRPr lang="ru-RU" dirty="0"/>
          </a:p>
        </p:txBody>
      </p:sp>
      <p:sp>
        <p:nvSpPr>
          <p:cNvPr id="9" name="Google Shape;125;p3">
            <a:extLst>
              <a:ext uri="{FF2B5EF4-FFF2-40B4-BE49-F238E27FC236}">
                <a16:creationId xmlns:a16="http://schemas.microsoft.com/office/drawing/2014/main" id="{11A54191-19AE-A24F-7E5C-61BD8C6B8054}"/>
              </a:ext>
            </a:extLst>
          </p:cNvPr>
          <p:cNvSpPr txBox="1">
            <a:spLocks noGrp="1"/>
          </p:cNvSpPr>
          <p:nvPr>
            <p:ph type="body" sz="quarter" idx="4294967295"/>
          </p:nvPr>
        </p:nvSpPr>
        <p:spPr>
          <a:xfrm>
            <a:off x="334708" y="1145476"/>
            <a:ext cx="11317877" cy="511312"/>
          </a:xfrm>
          <a:prstGeom prst="rect">
            <a:avLst/>
          </a:prstGeom>
          <a:noFill/>
          <a:ln>
            <a:noFill/>
          </a:ln>
        </p:spPr>
        <p:txBody>
          <a:bodyPr spcFirstLastPara="1" wrap="square" lIns="0" tIns="0" rIns="0" bIns="0" anchor="t" anchorCtr="0">
            <a:noAutofit/>
          </a:bodyPr>
          <a:lstStyle/>
          <a:p>
            <a:pPr marL="0" indent="0" algn="just">
              <a:buNone/>
            </a:pPr>
            <a:r>
              <a:rPr lang="fr-FR" sz="2000" b="1" cap="all" dirty="0">
                <a:solidFill>
                  <a:srgbClr val="1E3C7D"/>
                </a:solidFill>
                <a:cs typeface="+mn-cs"/>
              </a:rPr>
              <a:t>Une extension du protocole PTP compatible ETHERNET</a:t>
            </a:r>
            <a:endParaRPr sz="2000" b="1" cap="all" dirty="0">
              <a:solidFill>
                <a:srgbClr val="1E3C7D"/>
              </a:solidFill>
              <a:cs typeface="+mn-cs"/>
            </a:endParaRPr>
          </a:p>
        </p:txBody>
      </p:sp>
      <p:grpSp>
        <p:nvGrpSpPr>
          <p:cNvPr id="4" name="Google Shape;526;p26">
            <a:extLst>
              <a:ext uri="{FF2B5EF4-FFF2-40B4-BE49-F238E27FC236}">
                <a16:creationId xmlns:a16="http://schemas.microsoft.com/office/drawing/2014/main" id="{514E607E-79B4-7001-801F-7903A03418B2}"/>
              </a:ext>
            </a:extLst>
          </p:cNvPr>
          <p:cNvGrpSpPr/>
          <p:nvPr/>
        </p:nvGrpSpPr>
        <p:grpSpPr>
          <a:xfrm>
            <a:off x="4017923" y="1909987"/>
            <a:ext cx="8064171" cy="3810434"/>
            <a:chOff x="-77634" y="968464"/>
            <a:chExt cx="9965284" cy="4820284"/>
          </a:xfrm>
        </p:grpSpPr>
        <p:sp>
          <p:nvSpPr>
            <p:cNvPr id="8" name="Google Shape;527;p26">
              <a:extLst>
                <a:ext uri="{FF2B5EF4-FFF2-40B4-BE49-F238E27FC236}">
                  <a16:creationId xmlns:a16="http://schemas.microsoft.com/office/drawing/2014/main" id="{594E287E-040B-AB23-B713-16984C4C7C91}"/>
                </a:ext>
              </a:extLst>
            </p:cNvPr>
            <p:cNvSpPr/>
            <p:nvPr/>
          </p:nvSpPr>
          <p:spPr>
            <a:xfrm>
              <a:off x="-77634" y="968464"/>
              <a:ext cx="9836701" cy="4820284"/>
            </a:xfrm>
            <a:prstGeom prst="rect">
              <a:avLst/>
            </a:prstGeom>
            <a:ln>
              <a:noFill/>
            </a:ln>
          </p:spPr>
          <p:style>
            <a:lnRef idx="3">
              <a:schemeClr val="lt1"/>
            </a:lnRef>
            <a:fillRef idx="1">
              <a:schemeClr val="accent5"/>
            </a:fillRef>
            <a:effectRef idx="1">
              <a:schemeClr val="accent5"/>
            </a:effectRef>
            <a:fontRef idx="minor">
              <a:schemeClr val="lt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i="0" u="none" strike="noStrike">
                <a:ln w="0"/>
                <a:solidFill>
                  <a:schemeClr val="tx1"/>
                </a:solidFill>
                <a:effectLst>
                  <a:outerShdw blurRad="38100" dist="19050" dir="2700000" algn="tl" rotWithShape="0">
                    <a:schemeClr val="dk1">
                      <a:alpha val="40000"/>
                    </a:schemeClr>
                  </a:outerShdw>
                </a:effectLst>
                <a:latin typeface="Arial"/>
                <a:ea typeface="Arial"/>
                <a:cs typeface="Arial"/>
                <a:sym typeface="Arial"/>
              </a:endParaRPr>
            </a:p>
          </p:txBody>
        </p:sp>
        <p:sp>
          <p:nvSpPr>
            <p:cNvPr id="10" name="Google Shape;528;p26">
              <a:extLst>
                <a:ext uri="{FF2B5EF4-FFF2-40B4-BE49-F238E27FC236}">
                  <a16:creationId xmlns:a16="http://schemas.microsoft.com/office/drawing/2014/main" id="{6F728CD8-A45F-2632-445F-DF0ED3734913}"/>
                </a:ext>
              </a:extLst>
            </p:cNvPr>
            <p:cNvSpPr txBox="1"/>
            <p:nvPr/>
          </p:nvSpPr>
          <p:spPr>
            <a:xfrm flipH="1">
              <a:off x="1033352" y="2620978"/>
              <a:ext cx="2396999" cy="6462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1" i="0" u="none" strike="noStrike" cap="none" dirty="0">
                  <a:ea typeface="Arial"/>
                  <a:cs typeface="Arial"/>
                  <a:sym typeface="Arial"/>
                </a:rPr>
                <a:t>Easy to integrate into existing telecom networks </a:t>
              </a:r>
              <a:endParaRPr sz="1400" b="0" i="0" u="none" strike="noStrike" cap="none" dirty="0">
                <a:ea typeface="Arial"/>
                <a:cs typeface="Arial"/>
                <a:sym typeface="Arial"/>
              </a:endParaRPr>
            </a:p>
            <a:p>
              <a:pPr marL="0" marR="0" lvl="0" indent="0" algn="l" rtl="0">
                <a:lnSpc>
                  <a:spcPct val="100000"/>
                </a:lnSpc>
                <a:spcBef>
                  <a:spcPts val="0"/>
                </a:spcBef>
                <a:spcAft>
                  <a:spcPts val="0"/>
                </a:spcAft>
                <a:buNone/>
              </a:pPr>
              <a:r>
                <a:rPr lang="EN-US" sz="1200" b="0" i="0" u="none" strike="noStrike" cap="none" dirty="0">
                  <a:ea typeface="Arial"/>
                  <a:cs typeface="Arial"/>
                  <a:sym typeface="Arial"/>
                </a:rPr>
                <a:t>(Ethernet, PTPv2)</a:t>
              </a:r>
              <a:endParaRPr sz="1400" b="0" i="0" u="none" strike="noStrike" cap="none" dirty="0">
                <a:ea typeface="Arial"/>
                <a:cs typeface="Arial"/>
                <a:sym typeface="Arial"/>
              </a:endParaRPr>
            </a:p>
          </p:txBody>
        </p:sp>
        <p:sp>
          <p:nvSpPr>
            <p:cNvPr id="12" name="Google Shape;529;p26">
              <a:extLst>
                <a:ext uri="{FF2B5EF4-FFF2-40B4-BE49-F238E27FC236}">
                  <a16:creationId xmlns:a16="http://schemas.microsoft.com/office/drawing/2014/main" id="{40F1EC04-BFE0-11C2-965D-E2F33D17A673}"/>
                </a:ext>
              </a:extLst>
            </p:cNvPr>
            <p:cNvSpPr txBox="1"/>
            <p:nvPr/>
          </p:nvSpPr>
          <p:spPr>
            <a:xfrm flipH="1">
              <a:off x="4200374" y="2578116"/>
              <a:ext cx="1926371" cy="6461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1" i="0" u="none" strike="noStrike" cap="none">
                  <a:ea typeface="Arial"/>
                  <a:cs typeface="Arial"/>
                  <a:sym typeface="Arial"/>
                </a:rPr>
                <a:t>Scalable </a:t>
              </a:r>
              <a:endParaRPr sz="1400" b="0" i="0" u="none" strike="noStrike" cap="none">
                <a:ea typeface="Arial"/>
                <a:cs typeface="Arial"/>
                <a:sym typeface="Arial"/>
              </a:endParaRPr>
            </a:p>
            <a:p>
              <a:pPr marL="0" marR="0" lvl="0" indent="0" algn="l" rtl="0">
                <a:lnSpc>
                  <a:spcPct val="100000"/>
                </a:lnSpc>
                <a:spcBef>
                  <a:spcPts val="0"/>
                </a:spcBef>
                <a:spcAft>
                  <a:spcPts val="0"/>
                </a:spcAft>
                <a:buNone/>
              </a:pPr>
              <a:r>
                <a:rPr lang="EN-US" sz="1200" b="0" i="0" u="none" strike="noStrike" cap="none">
                  <a:ea typeface="Arial"/>
                  <a:cs typeface="Arial"/>
                  <a:sym typeface="Arial"/>
                </a:rPr>
                <a:t>to long distances and number of nodes</a:t>
              </a:r>
              <a:endParaRPr sz="1400" b="0" i="0" u="none" strike="noStrike" cap="none">
                <a:ea typeface="Arial"/>
                <a:cs typeface="Arial"/>
                <a:sym typeface="Arial"/>
              </a:endParaRPr>
            </a:p>
          </p:txBody>
        </p:sp>
        <p:sp>
          <p:nvSpPr>
            <p:cNvPr id="13" name="Google Shape;530;p26">
              <a:extLst>
                <a:ext uri="{FF2B5EF4-FFF2-40B4-BE49-F238E27FC236}">
                  <a16:creationId xmlns:a16="http://schemas.microsoft.com/office/drawing/2014/main" id="{91B80E7F-C4FD-14E6-B428-3A6C9828D455}"/>
                </a:ext>
              </a:extLst>
            </p:cNvPr>
            <p:cNvSpPr txBox="1"/>
            <p:nvPr/>
          </p:nvSpPr>
          <p:spPr>
            <a:xfrm flipH="1">
              <a:off x="4237327" y="4018919"/>
              <a:ext cx="2238365" cy="73256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1" i="0" u="none" strike="noStrike" cap="none" dirty="0">
                  <a:ea typeface="Arial"/>
                  <a:cs typeface="Arial"/>
                  <a:sym typeface="Arial"/>
                </a:rPr>
                <a:t>Cost-effective </a:t>
              </a:r>
              <a:endParaRPr sz="1400" b="0" i="0" u="none" strike="noStrike" cap="none" dirty="0">
                <a:ea typeface="Arial"/>
                <a:cs typeface="Arial"/>
                <a:sym typeface="Arial"/>
              </a:endParaRPr>
            </a:p>
            <a:p>
              <a:pPr marL="0" marR="0" lvl="0" indent="0" algn="l" rtl="0">
                <a:lnSpc>
                  <a:spcPct val="100000"/>
                </a:lnSpc>
                <a:spcBef>
                  <a:spcPts val="0"/>
                </a:spcBef>
                <a:spcAft>
                  <a:spcPts val="0"/>
                </a:spcAft>
                <a:buNone/>
              </a:pPr>
              <a:r>
                <a:rPr lang="EN-US" sz="1200" b="0" i="0" u="none" strike="noStrike" cap="none" dirty="0">
                  <a:ea typeface="Arial"/>
                  <a:cs typeface="Arial"/>
                  <a:sym typeface="Arial"/>
                </a:rPr>
                <a:t>Easy to deploy, self-calibration</a:t>
              </a:r>
              <a:endParaRPr sz="1400" b="0" i="0" u="none" strike="noStrike" cap="none" dirty="0">
                <a:ea typeface="Arial"/>
                <a:cs typeface="Arial"/>
                <a:sym typeface="Arial"/>
              </a:endParaRPr>
            </a:p>
          </p:txBody>
        </p:sp>
        <p:sp>
          <p:nvSpPr>
            <p:cNvPr id="14" name="Google Shape;531;p26">
              <a:extLst>
                <a:ext uri="{FF2B5EF4-FFF2-40B4-BE49-F238E27FC236}">
                  <a16:creationId xmlns:a16="http://schemas.microsoft.com/office/drawing/2014/main" id="{C86720CC-67E9-B56B-E3C7-2A53DDDA7FAC}"/>
                </a:ext>
              </a:extLst>
            </p:cNvPr>
            <p:cNvSpPr txBox="1"/>
            <p:nvPr/>
          </p:nvSpPr>
          <p:spPr>
            <a:xfrm flipH="1">
              <a:off x="7366750" y="2569822"/>
              <a:ext cx="2520900" cy="932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1" i="0" u="none" strike="noStrike" cap="none" dirty="0">
                  <a:ea typeface="Arial"/>
                  <a:cs typeface="Arial"/>
                  <a:sym typeface="Arial"/>
                </a:rPr>
                <a:t>Highly accurate </a:t>
              </a:r>
              <a:endParaRPr sz="1400" b="0" i="0" u="none" strike="noStrike" cap="none" dirty="0">
                <a:ea typeface="Arial"/>
                <a:cs typeface="Arial"/>
                <a:sym typeface="Arial"/>
              </a:endParaRPr>
            </a:p>
            <a:p>
              <a:pPr marL="0" marR="0" lvl="0" indent="0" algn="l" rtl="0">
                <a:lnSpc>
                  <a:spcPct val="100000"/>
                </a:lnSpc>
                <a:spcBef>
                  <a:spcPts val="0"/>
                </a:spcBef>
                <a:spcAft>
                  <a:spcPts val="0"/>
                </a:spcAft>
                <a:buNone/>
              </a:pPr>
              <a:r>
                <a:rPr lang="EN-US" sz="1200" b="0" i="0" u="none" strike="noStrike" cap="none" dirty="0">
                  <a:ea typeface="Arial"/>
                  <a:cs typeface="Arial"/>
                  <a:sym typeface="Arial"/>
                </a:rPr>
                <a:t>Sub-ns performance. </a:t>
              </a:r>
              <a:br>
                <a:rPr lang="EN-US" sz="1200" b="0" i="0" u="none" strike="noStrike" cap="none" dirty="0">
                  <a:ea typeface="Arial"/>
                  <a:cs typeface="Arial"/>
                  <a:sym typeface="Arial"/>
                </a:rPr>
              </a:br>
              <a:r>
                <a:rPr lang="EN-US" sz="1200" b="0" i="0" u="none" strike="noStrike" cap="none" dirty="0">
                  <a:ea typeface="Arial"/>
                  <a:cs typeface="Arial"/>
                  <a:sym typeface="Arial"/>
                </a:rPr>
                <a:t>Time transfer without impact in time error budget</a:t>
              </a:r>
              <a:endParaRPr sz="1400" b="0" i="0" u="none" strike="noStrike" cap="none" dirty="0">
                <a:ea typeface="Arial"/>
                <a:cs typeface="Arial"/>
                <a:sym typeface="Arial"/>
              </a:endParaRPr>
            </a:p>
          </p:txBody>
        </p:sp>
        <p:sp>
          <p:nvSpPr>
            <p:cNvPr id="15" name="Google Shape;532;p26">
              <a:extLst>
                <a:ext uri="{FF2B5EF4-FFF2-40B4-BE49-F238E27FC236}">
                  <a16:creationId xmlns:a16="http://schemas.microsoft.com/office/drawing/2014/main" id="{83CF8044-80CF-4B39-A5B3-D1AD37BB171E}"/>
                </a:ext>
              </a:extLst>
            </p:cNvPr>
            <p:cNvSpPr txBox="1"/>
            <p:nvPr/>
          </p:nvSpPr>
          <p:spPr>
            <a:xfrm flipH="1">
              <a:off x="1082756" y="3927284"/>
              <a:ext cx="23970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1" i="0" u="none" strike="noStrike" cap="none" dirty="0">
                  <a:ea typeface="Arial"/>
                  <a:cs typeface="Arial"/>
                  <a:sym typeface="Arial"/>
                </a:rPr>
                <a:t>Dependable</a:t>
              </a:r>
              <a:endParaRPr sz="1400" b="0" i="0" u="none" strike="noStrike" cap="none" dirty="0">
                <a:ea typeface="Arial"/>
                <a:cs typeface="Arial"/>
                <a:sym typeface="Arial"/>
              </a:endParaRPr>
            </a:p>
            <a:p>
              <a:pPr marL="0" marR="0" lvl="0" indent="0" algn="l" rtl="0">
                <a:lnSpc>
                  <a:spcPct val="100000"/>
                </a:lnSpc>
                <a:spcBef>
                  <a:spcPts val="0"/>
                </a:spcBef>
                <a:spcAft>
                  <a:spcPts val="0"/>
                </a:spcAft>
                <a:buNone/>
              </a:pPr>
              <a:r>
                <a:rPr lang="EN-US" sz="1200" b="0" i="0" u="none" strike="noStrike" cap="none" dirty="0">
                  <a:ea typeface="Arial"/>
                  <a:cs typeface="Arial"/>
                  <a:sym typeface="Arial"/>
                </a:rPr>
                <a:t>No GPS vulnerabilities. Performance is not affected by data traffic</a:t>
              </a:r>
              <a:endParaRPr sz="1400" b="0" i="0" u="none" strike="noStrike" cap="none" dirty="0">
                <a:ea typeface="Arial"/>
                <a:cs typeface="Arial"/>
                <a:sym typeface="Arial"/>
              </a:endParaRPr>
            </a:p>
          </p:txBody>
        </p:sp>
        <p:sp>
          <p:nvSpPr>
            <p:cNvPr id="16" name="Google Shape;533;p26">
              <a:extLst>
                <a:ext uri="{FF2B5EF4-FFF2-40B4-BE49-F238E27FC236}">
                  <a16:creationId xmlns:a16="http://schemas.microsoft.com/office/drawing/2014/main" id="{C9D95CFC-AB01-8DCF-5836-BCBAC0E60FD3}"/>
                </a:ext>
              </a:extLst>
            </p:cNvPr>
            <p:cNvSpPr txBox="1"/>
            <p:nvPr/>
          </p:nvSpPr>
          <p:spPr>
            <a:xfrm flipH="1">
              <a:off x="7359262" y="3869654"/>
              <a:ext cx="2513100" cy="101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1" i="0" u="none" strike="noStrike" cap="none" dirty="0">
                  <a:ea typeface="Arial"/>
                  <a:cs typeface="Arial"/>
                  <a:sym typeface="Arial"/>
                </a:rPr>
                <a:t>New  applications</a:t>
              </a:r>
              <a:endParaRPr sz="1400" b="0" i="0" u="none" strike="noStrike" cap="none" dirty="0">
                <a:ea typeface="Arial"/>
                <a:cs typeface="Arial"/>
                <a:sym typeface="Arial"/>
              </a:endParaRPr>
            </a:p>
            <a:p>
              <a:pPr marL="0" marR="0" lvl="0" indent="0" algn="l" rtl="0">
                <a:lnSpc>
                  <a:spcPct val="100000"/>
                </a:lnSpc>
                <a:spcBef>
                  <a:spcPts val="0"/>
                </a:spcBef>
                <a:spcAft>
                  <a:spcPts val="0"/>
                </a:spcAft>
                <a:buNone/>
              </a:pPr>
              <a:r>
                <a:rPr lang="EN-US" sz="1200" b="0" i="0" u="none" strike="noStrike" cap="none" dirty="0">
                  <a:ea typeface="Arial"/>
                  <a:cs typeface="Arial"/>
                  <a:sym typeface="Arial"/>
                </a:rPr>
                <a:t>Mobile-based cm-range indoor/outdoor positioning as</a:t>
              </a:r>
              <a:endParaRPr sz="1400" b="0" i="0" u="none" strike="noStrike" cap="none" dirty="0">
                <a:ea typeface="Arial"/>
                <a:cs typeface="Arial"/>
                <a:sym typeface="Arial"/>
              </a:endParaRPr>
            </a:p>
            <a:p>
              <a:pPr marL="0" marR="0" lvl="0" indent="0" algn="l" rtl="0">
                <a:lnSpc>
                  <a:spcPct val="100000"/>
                </a:lnSpc>
                <a:spcBef>
                  <a:spcPts val="0"/>
                </a:spcBef>
                <a:spcAft>
                  <a:spcPts val="0"/>
                </a:spcAft>
                <a:buNone/>
              </a:pPr>
              <a:r>
                <a:rPr lang="EN-US" sz="1200" b="0" i="0" u="none" strike="noStrike" cap="none" dirty="0">
                  <a:ea typeface="Arial"/>
                  <a:cs typeface="Arial"/>
                  <a:sym typeface="Arial"/>
                </a:rPr>
                <a:t>GPS alternative Support Blockchain scalability</a:t>
              </a:r>
              <a:endParaRPr sz="1400" b="0" i="0" u="none" strike="noStrike" cap="none" dirty="0">
                <a:ea typeface="Arial"/>
                <a:cs typeface="Arial"/>
                <a:sym typeface="Arial"/>
              </a:endParaRPr>
            </a:p>
          </p:txBody>
        </p:sp>
        <p:pic>
          <p:nvPicPr>
            <p:cNvPr id="17" name="Google Shape;534;p26" descr="C:\Users\GERMÁN\Desktop\puzzle_icon.png">
              <a:extLst>
                <a:ext uri="{FF2B5EF4-FFF2-40B4-BE49-F238E27FC236}">
                  <a16:creationId xmlns:a16="http://schemas.microsoft.com/office/drawing/2014/main" id="{786293F6-785D-8D81-04C9-BFA64683D057}"/>
                </a:ext>
              </a:extLst>
            </p:cNvPr>
            <p:cNvPicPr preferRelativeResize="0"/>
            <p:nvPr/>
          </p:nvPicPr>
          <p:blipFill rotWithShape="1">
            <a:blip r:embed="rId2" cstate="email">
              <a:alphaModFix/>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233368" y="2511427"/>
              <a:ext cx="855663" cy="865188"/>
            </a:xfrm>
            <a:prstGeom prst="rect">
              <a:avLst/>
            </a:prstGeom>
            <a:noFill/>
            <a:ln>
              <a:noFill/>
            </a:ln>
          </p:spPr>
        </p:pic>
        <p:pic>
          <p:nvPicPr>
            <p:cNvPr id="18" name="Google Shape;535;p26" descr="C:\Users\GERMÁN\Desktop\dpendable.png">
              <a:extLst>
                <a:ext uri="{FF2B5EF4-FFF2-40B4-BE49-F238E27FC236}">
                  <a16:creationId xmlns:a16="http://schemas.microsoft.com/office/drawing/2014/main" id="{92608D4A-A7A8-60F5-DEA5-541AD332CC72}"/>
                </a:ext>
              </a:extLst>
            </p:cNvPr>
            <p:cNvPicPr preferRelativeResize="0"/>
            <p:nvPr/>
          </p:nvPicPr>
          <p:blipFill rotWithShape="1">
            <a:blip r:embed="rId3" cstate="email">
              <a:alphaModFix/>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288957" y="3968750"/>
              <a:ext cx="779463" cy="787400"/>
            </a:xfrm>
            <a:prstGeom prst="rect">
              <a:avLst/>
            </a:prstGeom>
            <a:noFill/>
            <a:ln>
              <a:noFill/>
            </a:ln>
          </p:spPr>
        </p:pic>
        <p:pic>
          <p:nvPicPr>
            <p:cNvPr id="19" name="Google Shape;536;p26" descr="C:\Users\GERMÁN\Desktop\icon_6-shadow-bottom.png">
              <a:extLst>
                <a:ext uri="{FF2B5EF4-FFF2-40B4-BE49-F238E27FC236}">
                  <a16:creationId xmlns:a16="http://schemas.microsoft.com/office/drawing/2014/main" id="{C225D254-DEC0-8FFD-A5AE-3DE342F10332}"/>
                </a:ext>
              </a:extLst>
            </p:cNvPr>
            <p:cNvPicPr preferRelativeResize="0"/>
            <p:nvPr/>
          </p:nvPicPr>
          <p:blipFill rotWithShape="1">
            <a:blip r:embed="rId4" cstate="email">
              <a:alphaModFix/>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3351230" y="2543177"/>
              <a:ext cx="923925" cy="801688"/>
            </a:xfrm>
            <a:prstGeom prst="rect">
              <a:avLst/>
            </a:prstGeom>
            <a:noFill/>
            <a:ln>
              <a:noFill/>
            </a:ln>
          </p:spPr>
        </p:pic>
        <p:pic>
          <p:nvPicPr>
            <p:cNvPr id="20" name="Google Shape;537;p26">
              <a:extLst>
                <a:ext uri="{FF2B5EF4-FFF2-40B4-BE49-F238E27FC236}">
                  <a16:creationId xmlns:a16="http://schemas.microsoft.com/office/drawing/2014/main" id="{F5CB9D32-249F-799D-39CA-7C61F226A6B9}"/>
                </a:ext>
              </a:extLst>
            </p:cNvPr>
            <p:cNvPicPr preferRelativeResize="0"/>
            <p:nvPr/>
          </p:nvPicPr>
          <p:blipFill rotWithShape="1">
            <a:blip r:embed="rId5" cstate="email">
              <a:alphaModFix/>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3190876" y="3968774"/>
              <a:ext cx="1228725" cy="817563"/>
            </a:xfrm>
            <a:prstGeom prst="rect">
              <a:avLst/>
            </a:prstGeom>
            <a:noFill/>
            <a:ln>
              <a:noFill/>
            </a:ln>
          </p:spPr>
        </p:pic>
        <p:pic>
          <p:nvPicPr>
            <p:cNvPr id="21" name="Google Shape;538;p26" descr="C:\Users\GERMÁN\Desktop\icon_6-shadow-bottom.png">
              <a:extLst>
                <a:ext uri="{FF2B5EF4-FFF2-40B4-BE49-F238E27FC236}">
                  <a16:creationId xmlns:a16="http://schemas.microsoft.com/office/drawing/2014/main" id="{5100FFC7-9FCD-B519-5DF8-F78089DD9CE1}"/>
                </a:ext>
              </a:extLst>
            </p:cNvPr>
            <p:cNvPicPr preferRelativeResize="0"/>
            <p:nvPr/>
          </p:nvPicPr>
          <p:blipFill rotWithShape="1">
            <a:blip r:embed="rId6" cstate="email">
              <a:alphaModFix/>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6464071" y="2544765"/>
              <a:ext cx="944563" cy="831850"/>
            </a:xfrm>
            <a:prstGeom prst="rect">
              <a:avLst/>
            </a:prstGeom>
            <a:noFill/>
            <a:ln>
              <a:noFill/>
            </a:ln>
          </p:spPr>
        </p:pic>
        <p:pic>
          <p:nvPicPr>
            <p:cNvPr id="22" name="Google Shape;539;p26" descr="C:\Users\GERMÁN\Desktop\icon_6-shadow-bottom.png">
              <a:extLst>
                <a:ext uri="{FF2B5EF4-FFF2-40B4-BE49-F238E27FC236}">
                  <a16:creationId xmlns:a16="http://schemas.microsoft.com/office/drawing/2014/main" id="{CF358F90-8237-0027-EB05-1B2665162F5C}"/>
                </a:ext>
              </a:extLst>
            </p:cNvPr>
            <p:cNvPicPr preferRelativeResize="0"/>
            <p:nvPr/>
          </p:nvPicPr>
          <p:blipFill rotWithShape="1">
            <a:blip r:embed="rId7" cstate="email">
              <a:alphaModFix/>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6415531" y="3946561"/>
              <a:ext cx="955675" cy="841375"/>
            </a:xfrm>
            <a:prstGeom prst="rect">
              <a:avLst/>
            </a:prstGeom>
            <a:noFill/>
            <a:ln>
              <a:noFill/>
            </a:ln>
          </p:spPr>
        </p:pic>
        <p:sp>
          <p:nvSpPr>
            <p:cNvPr id="23" name="Google Shape;540;p26">
              <a:extLst>
                <a:ext uri="{FF2B5EF4-FFF2-40B4-BE49-F238E27FC236}">
                  <a16:creationId xmlns:a16="http://schemas.microsoft.com/office/drawing/2014/main" id="{A2768367-4F9C-68F2-DAD2-110D6A9F6C6E}"/>
                </a:ext>
              </a:extLst>
            </p:cNvPr>
            <p:cNvSpPr txBox="1"/>
            <p:nvPr/>
          </p:nvSpPr>
          <p:spPr>
            <a:xfrm>
              <a:off x="73024" y="1328308"/>
              <a:ext cx="6575597" cy="892552"/>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None/>
              </a:pPr>
              <a:r>
                <a:rPr lang="EN-US" sz="1800" b="1" i="0" u="none" strike="noStrike" cap="none" dirty="0">
                  <a:ea typeface="Arial"/>
                  <a:cs typeface="Arial"/>
                  <a:sym typeface="Arial"/>
                </a:rPr>
                <a:t>Born at CERN, Next IEEE-1588-2019 HA standard</a:t>
              </a:r>
              <a:endParaRPr sz="1800" b="1" i="0" u="none" strike="noStrike" cap="none" dirty="0">
                <a:ea typeface="Arial"/>
                <a:cs typeface="Arial"/>
                <a:sym typeface="Arial"/>
              </a:endParaRPr>
            </a:p>
            <a:p>
              <a:pPr marL="0" marR="0" lvl="0" indent="0" algn="ctr" rtl="0">
                <a:lnSpc>
                  <a:spcPct val="100000"/>
                </a:lnSpc>
                <a:spcBef>
                  <a:spcPts val="0"/>
                </a:spcBef>
                <a:spcAft>
                  <a:spcPts val="0"/>
                </a:spcAft>
                <a:buNone/>
              </a:pPr>
              <a:r>
                <a:rPr lang="EN-US" sz="1800" b="1" i="0" u="none" strike="noStrike" cap="none" dirty="0">
                  <a:ea typeface="Arial"/>
                  <a:cs typeface="Arial"/>
                  <a:sym typeface="Arial"/>
                </a:rPr>
                <a:t>Stable and validated ecosystem</a:t>
              </a:r>
              <a:endParaRPr sz="1800" b="1" i="0" u="none" strike="noStrike" cap="none" dirty="0">
                <a:ea typeface="Arial"/>
                <a:cs typeface="Arial"/>
                <a:sym typeface="Arial"/>
              </a:endParaRPr>
            </a:p>
            <a:p>
              <a:pPr marL="0" marR="0" lvl="0" indent="0" algn="l" rtl="0">
                <a:lnSpc>
                  <a:spcPct val="100000"/>
                </a:lnSpc>
                <a:spcBef>
                  <a:spcPts val="0"/>
                </a:spcBef>
                <a:spcAft>
                  <a:spcPts val="0"/>
                </a:spcAft>
                <a:buNone/>
              </a:pPr>
              <a:endParaRPr sz="2400" b="0" i="0" u="none" strike="noStrike" cap="none" dirty="0">
                <a:ea typeface="Arial"/>
                <a:cs typeface="Arial"/>
                <a:sym typeface="Arial"/>
              </a:endParaRPr>
            </a:p>
          </p:txBody>
        </p:sp>
        <p:pic>
          <p:nvPicPr>
            <p:cNvPr id="24" name="Google Shape;541;p26">
              <a:extLst>
                <a:ext uri="{FF2B5EF4-FFF2-40B4-BE49-F238E27FC236}">
                  <a16:creationId xmlns:a16="http://schemas.microsoft.com/office/drawing/2014/main" id="{EF61D3BE-6961-3FF2-C6CF-AE6B8E460A07}"/>
                </a:ext>
              </a:extLst>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7598225" y="1382940"/>
              <a:ext cx="2035175" cy="1525586"/>
            </a:xfrm>
            <a:prstGeom prst="rect">
              <a:avLst/>
            </a:prstGeom>
            <a:noFill/>
            <a:ln>
              <a:noFill/>
            </a:ln>
          </p:spPr>
        </p:pic>
        <p:sp>
          <p:nvSpPr>
            <p:cNvPr id="25" name="Google Shape;542;p26">
              <a:extLst>
                <a:ext uri="{FF2B5EF4-FFF2-40B4-BE49-F238E27FC236}">
                  <a16:creationId xmlns:a16="http://schemas.microsoft.com/office/drawing/2014/main" id="{972CF0E1-AA47-1A75-7B12-0040A00F9D3A}"/>
                </a:ext>
              </a:extLst>
            </p:cNvPr>
            <p:cNvSpPr/>
            <p:nvPr/>
          </p:nvSpPr>
          <p:spPr>
            <a:xfrm>
              <a:off x="165232" y="2359587"/>
              <a:ext cx="6246168" cy="2473200"/>
            </a:xfrm>
            <a:prstGeom prst="rect">
              <a:avLst/>
            </a:prstGeom>
            <a:noFill/>
            <a:ln w="44450" cap="flat" cmpd="sng">
              <a:noFill/>
              <a:prstDash val="dash"/>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latin typeface="Arial"/>
                <a:ea typeface="Arial"/>
                <a:cs typeface="Arial"/>
                <a:sym typeface="Arial"/>
              </a:endParaRPr>
            </a:p>
          </p:txBody>
        </p:sp>
        <p:pic>
          <p:nvPicPr>
            <p:cNvPr id="26" name="Google Shape;543;p26">
              <a:extLst>
                <a:ext uri="{FF2B5EF4-FFF2-40B4-BE49-F238E27FC236}">
                  <a16:creationId xmlns:a16="http://schemas.microsoft.com/office/drawing/2014/main" id="{89099C16-FF60-10CB-3501-A796C2117173}"/>
                </a:ext>
              </a:extLst>
            </p:cNvPr>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7106977" y="1268537"/>
              <a:ext cx="1104248" cy="931954"/>
            </a:xfrm>
            <a:prstGeom prst="rect">
              <a:avLst/>
            </a:prstGeom>
            <a:noFill/>
            <a:ln>
              <a:noFill/>
            </a:ln>
          </p:spPr>
        </p:pic>
      </p:grpSp>
      <p:sp>
        <p:nvSpPr>
          <p:cNvPr id="28" name="Google Shape;125;p3">
            <a:extLst>
              <a:ext uri="{FF2B5EF4-FFF2-40B4-BE49-F238E27FC236}">
                <a16:creationId xmlns:a16="http://schemas.microsoft.com/office/drawing/2014/main" id="{13069EA6-78C8-955C-834D-66FAF4AFE271}"/>
              </a:ext>
            </a:extLst>
          </p:cNvPr>
          <p:cNvSpPr txBox="1">
            <a:spLocks/>
          </p:cNvSpPr>
          <p:nvPr/>
        </p:nvSpPr>
        <p:spPr>
          <a:xfrm>
            <a:off x="150546" y="1773650"/>
            <a:ext cx="3673314" cy="4607726"/>
          </a:xfrm>
          <a:prstGeom prst="rect">
            <a:avLst/>
          </a:prstGeom>
          <a:noFill/>
          <a:ln>
            <a:noFill/>
          </a:ln>
        </p:spPr>
        <p:txBody>
          <a:bodyPr spcFirstLastPara="1" wrap="square" lIns="0" tIns="0" rIns="0" bIns="0" anchor="t" anchorCtr="0">
            <a:normAutofit/>
          </a:bodyPr>
          <a:lstStyle>
            <a:lvl1pPr marL="243518" indent="-243518" algn="l" defTabSz="1219692" rtl="0" eaLnBrk="1" latinLnBrk="0" hangingPunct="1">
              <a:spcBef>
                <a:spcPts val="800"/>
              </a:spcBef>
              <a:buClr>
                <a:schemeClr val="accent1"/>
              </a:buClr>
              <a:buFont typeface="Wingdings" pitchFamily="2" charset="2"/>
              <a:buChar char="§"/>
              <a:defRPr sz="1867" i="0" kern="1200" baseline="0">
                <a:solidFill>
                  <a:schemeClr val="bg1"/>
                </a:solidFill>
                <a:latin typeface="+mn-lt"/>
                <a:ea typeface="+mn-ea"/>
                <a:cs typeface="Arial" pitchFamily="34" charset="0"/>
              </a:defRPr>
            </a:lvl1pPr>
            <a:lvl2pPr marL="463735" indent="-218100" algn="l" defTabSz="1219692" rtl="0" eaLnBrk="1" latinLnBrk="0" hangingPunct="1">
              <a:spcBef>
                <a:spcPts val="400"/>
              </a:spcBef>
              <a:buClr>
                <a:schemeClr val="bg2"/>
              </a:buClr>
              <a:buFont typeface="Wingdings" pitchFamily="2" charset="2"/>
              <a:buChar char="§"/>
              <a:defRPr sz="1599" i="0" kern="1200" baseline="0">
                <a:solidFill>
                  <a:schemeClr val="bg1"/>
                </a:solidFill>
                <a:latin typeface="+mn-lt"/>
                <a:ea typeface="+mn-ea"/>
                <a:cs typeface="Arial" pitchFamily="34" charset="0"/>
              </a:defRPr>
            </a:lvl2pPr>
            <a:lvl3pPr marL="679718" indent="-222330" algn="l" defTabSz="1219692" rtl="0" eaLnBrk="1" latinLnBrk="0" hangingPunct="1">
              <a:spcBef>
                <a:spcPts val="400"/>
              </a:spcBef>
              <a:buClr>
                <a:schemeClr val="bg2"/>
              </a:buClr>
              <a:buFont typeface="Wingdings" pitchFamily="2" charset="2"/>
              <a:buChar char="§"/>
              <a:defRPr sz="1467" i="0" kern="1200" baseline="0">
                <a:solidFill>
                  <a:schemeClr val="bg1"/>
                </a:solidFill>
                <a:latin typeface="+mn-lt"/>
                <a:ea typeface="+mn-ea"/>
                <a:cs typeface="Arial" pitchFamily="34" charset="0"/>
              </a:defRPr>
            </a:lvl3pPr>
            <a:lvl4pPr marL="2134452" indent="-304919" algn="l" defTabSz="1219692" rtl="0" eaLnBrk="1" latinLnBrk="0" hangingPunct="1">
              <a:spcBef>
                <a:spcPct val="20000"/>
              </a:spcBef>
              <a:buFont typeface="Wingdings" pitchFamily="2" charset="2"/>
              <a:buChar char="§"/>
              <a:defRPr sz="1599" i="0" kern="1200">
                <a:solidFill>
                  <a:schemeClr val="bg1"/>
                </a:solidFill>
                <a:latin typeface="+mj-lt"/>
                <a:ea typeface="+mn-ea"/>
                <a:cs typeface="Arial" pitchFamily="34" charset="0"/>
              </a:defRPr>
            </a:lvl4pPr>
            <a:lvl5pPr marL="2744290" indent="-304919" algn="l" defTabSz="1219692" rtl="0" eaLnBrk="1" latinLnBrk="0" hangingPunct="1">
              <a:spcBef>
                <a:spcPct val="20000"/>
              </a:spcBef>
              <a:buFont typeface="Wingdings" pitchFamily="2" charset="2"/>
              <a:buChar char="§"/>
              <a:defRPr sz="1599" i="0" kern="1200">
                <a:solidFill>
                  <a:schemeClr val="bg1"/>
                </a:solidFill>
                <a:latin typeface="+mj-lt"/>
                <a:ea typeface="+mn-ea"/>
                <a:cs typeface="Arial" pitchFamily="34" charset="0"/>
              </a:defRPr>
            </a:lvl5pPr>
            <a:lvl6pPr marL="3354136" indent="-304919" algn="l" defTabSz="1219692" rtl="0" eaLnBrk="1" latinLnBrk="0" hangingPunct="1">
              <a:spcBef>
                <a:spcPct val="20000"/>
              </a:spcBef>
              <a:buFont typeface="Arial" pitchFamily="34" charset="0"/>
              <a:buChar char="•"/>
              <a:defRPr sz="2665" kern="1200">
                <a:solidFill>
                  <a:schemeClr val="tx1"/>
                </a:solidFill>
                <a:latin typeface="+mn-lt"/>
                <a:ea typeface="+mn-ea"/>
                <a:cs typeface="+mn-cs"/>
              </a:defRPr>
            </a:lvl6pPr>
            <a:lvl7pPr marL="3963972" indent="-304919" algn="l" defTabSz="1219692" rtl="0" eaLnBrk="1" latinLnBrk="0" hangingPunct="1">
              <a:spcBef>
                <a:spcPct val="20000"/>
              </a:spcBef>
              <a:buFont typeface="Arial" pitchFamily="34" charset="0"/>
              <a:buChar char="•"/>
              <a:defRPr sz="2665" kern="1200">
                <a:solidFill>
                  <a:schemeClr val="tx1"/>
                </a:solidFill>
                <a:latin typeface="+mn-lt"/>
                <a:ea typeface="+mn-ea"/>
                <a:cs typeface="+mn-cs"/>
              </a:defRPr>
            </a:lvl7pPr>
            <a:lvl8pPr marL="4573824" indent="-304919" algn="l" defTabSz="1219692" rtl="0" eaLnBrk="1" latinLnBrk="0" hangingPunct="1">
              <a:spcBef>
                <a:spcPct val="20000"/>
              </a:spcBef>
              <a:buFont typeface="Arial" pitchFamily="34" charset="0"/>
              <a:buChar char="•"/>
              <a:defRPr sz="2665" kern="1200">
                <a:solidFill>
                  <a:schemeClr val="tx1"/>
                </a:solidFill>
                <a:latin typeface="+mn-lt"/>
                <a:ea typeface="+mn-ea"/>
                <a:cs typeface="+mn-cs"/>
              </a:defRPr>
            </a:lvl8pPr>
            <a:lvl9pPr marL="5183662" indent="-304919" algn="l" defTabSz="1219692" rtl="0" eaLnBrk="1" latinLnBrk="0" hangingPunct="1">
              <a:spcBef>
                <a:spcPct val="20000"/>
              </a:spcBef>
              <a:buFont typeface="Arial" pitchFamily="34" charset="0"/>
              <a:buChar char="•"/>
              <a:defRPr sz="2665" kern="1200">
                <a:solidFill>
                  <a:schemeClr val="tx1"/>
                </a:solidFill>
                <a:latin typeface="+mn-lt"/>
                <a:ea typeface="+mn-ea"/>
                <a:cs typeface="+mn-cs"/>
              </a:defRPr>
            </a:lvl9pPr>
          </a:lstStyle>
          <a:p>
            <a:pPr marL="355629" lvl="1" indent="-171399" algn="just" defTabSz="914792" fontAlgn="base">
              <a:lnSpc>
                <a:spcPct val="110000"/>
              </a:lnSpc>
              <a:spcAft>
                <a:spcPts val="300"/>
              </a:spcAft>
              <a:buClr>
                <a:schemeClr val="accent1"/>
              </a:buClr>
              <a:buSzPct val="100000"/>
              <a:defRPr/>
            </a:pPr>
            <a:r>
              <a:rPr lang="fr-FR" sz="1600" dirty="0">
                <a:solidFill>
                  <a:schemeClr val="tx2"/>
                </a:solidFill>
              </a:rPr>
              <a:t>Utilisation de la fibre optique Ethernet, possible sur du cuivre.</a:t>
            </a:r>
          </a:p>
          <a:p>
            <a:pPr marL="355629" lvl="1" indent="-171399" algn="just" defTabSz="914792" fontAlgn="base">
              <a:lnSpc>
                <a:spcPct val="110000"/>
              </a:lnSpc>
              <a:spcAft>
                <a:spcPts val="300"/>
              </a:spcAft>
              <a:buClr>
                <a:schemeClr val="accent1"/>
              </a:buClr>
              <a:buSzPct val="100000"/>
              <a:defRPr/>
            </a:pPr>
            <a:r>
              <a:rPr lang="fr-FR" sz="1600" dirty="0">
                <a:solidFill>
                  <a:schemeClr val="tx2"/>
                </a:solidFill>
              </a:rPr>
              <a:t>Bande passante très faible &lt;10 paquets/s</a:t>
            </a:r>
          </a:p>
          <a:p>
            <a:pPr marL="355629" lvl="1" indent="-171399" algn="just" defTabSz="914792" fontAlgn="base">
              <a:lnSpc>
                <a:spcPct val="110000"/>
              </a:lnSpc>
              <a:spcAft>
                <a:spcPts val="300"/>
              </a:spcAft>
              <a:buClr>
                <a:schemeClr val="accent1"/>
              </a:buClr>
              <a:buSzPct val="100000"/>
              <a:defRPr/>
            </a:pPr>
            <a:r>
              <a:rPr lang="fr-FR" sz="1600" dirty="0" err="1">
                <a:solidFill>
                  <a:schemeClr val="tx2"/>
                </a:solidFill>
              </a:rPr>
              <a:t>Grandmaster</a:t>
            </a:r>
            <a:r>
              <a:rPr lang="fr-FR" sz="1600" dirty="0">
                <a:solidFill>
                  <a:schemeClr val="tx2"/>
                </a:solidFill>
              </a:rPr>
              <a:t> nécessite à la fois des signaux 10 MHz et PPS</a:t>
            </a:r>
          </a:p>
          <a:p>
            <a:pPr marL="355629" lvl="1" indent="-171399" algn="just" defTabSz="914792" fontAlgn="base">
              <a:lnSpc>
                <a:spcPct val="110000"/>
              </a:lnSpc>
              <a:spcAft>
                <a:spcPts val="300"/>
              </a:spcAft>
              <a:buClr>
                <a:schemeClr val="accent1"/>
              </a:buClr>
              <a:buSzPct val="100000"/>
              <a:defRPr/>
            </a:pPr>
            <a:r>
              <a:rPr lang="fr-FR" sz="1600" dirty="0">
                <a:solidFill>
                  <a:schemeClr val="tx2"/>
                </a:solidFill>
              </a:rPr>
              <a:t>White Rabbit peut être utilisé pour les applications de distribution RF (fréquence) à phase constante (radio sur fibre - </a:t>
            </a:r>
            <a:r>
              <a:rPr lang="fr-FR" sz="1600" dirty="0" err="1">
                <a:solidFill>
                  <a:schemeClr val="tx2"/>
                </a:solidFill>
              </a:rPr>
              <a:t>RoE</a:t>
            </a:r>
            <a:r>
              <a:rPr lang="fr-FR" sz="1600" dirty="0">
                <a:solidFill>
                  <a:schemeClr val="tx2"/>
                </a:solidFill>
              </a:rPr>
              <a:t>).</a:t>
            </a:r>
          </a:p>
          <a:p>
            <a:pPr marL="355629" lvl="1" indent="-171399" algn="just" defTabSz="914792" fontAlgn="base">
              <a:lnSpc>
                <a:spcPct val="110000"/>
              </a:lnSpc>
              <a:spcAft>
                <a:spcPts val="300"/>
              </a:spcAft>
              <a:buClr>
                <a:schemeClr val="accent1"/>
              </a:buClr>
              <a:buSzPct val="100000"/>
              <a:defRPr/>
            </a:pPr>
            <a:r>
              <a:rPr lang="fr-FR" sz="1600" dirty="0">
                <a:solidFill>
                  <a:schemeClr val="tx2"/>
                </a:solidFill>
              </a:rPr>
              <a:t>White Rabbit est un profil PTP non-standard. Très proche du profil IEEE-1588-2019 High </a:t>
            </a:r>
            <a:r>
              <a:rPr lang="fr-FR" sz="1600" dirty="0" err="1">
                <a:solidFill>
                  <a:schemeClr val="tx2"/>
                </a:solidFill>
              </a:rPr>
              <a:t>Accuracy</a:t>
            </a:r>
            <a:r>
              <a:rPr lang="fr-FR" sz="1600" dirty="0">
                <a:solidFill>
                  <a:schemeClr val="tx2"/>
                </a:solidFill>
              </a:rPr>
              <a:t> et du </a:t>
            </a:r>
            <a:r>
              <a:rPr lang="fr-FR" sz="1600" dirty="0" err="1">
                <a:solidFill>
                  <a:schemeClr val="tx2"/>
                </a:solidFill>
              </a:rPr>
              <a:t>SyncE</a:t>
            </a:r>
            <a:endParaRPr lang="en-US" sz="1600" dirty="0">
              <a:solidFill>
                <a:schemeClr val="tx2"/>
              </a:solidFill>
            </a:endParaRPr>
          </a:p>
        </p:txBody>
      </p:sp>
      <p:sp>
        <p:nvSpPr>
          <p:cNvPr id="27" name="Ellipse 26"/>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33287380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2E56B5A9-29E3-FD46-A4F3-808F989BE2AA}"/>
              </a:ext>
            </a:extLst>
          </p:cNvPr>
          <p:cNvSpPr>
            <a:spLocks noGrp="1"/>
          </p:cNvSpPr>
          <p:nvPr>
            <p:ph type="title"/>
          </p:nvPr>
        </p:nvSpPr>
        <p:spPr>
          <a:xfrm>
            <a:off x="223944" y="350386"/>
            <a:ext cx="11186583" cy="438371"/>
          </a:xfrm>
        </p:spPr>
        <p:txBody>
          <a:bodyPr>
            <a:noAutofit/>
          </a:bodyPr>
          <a:lstStyle/>
          <a:p>
            <a:r>
              <a:rPr lang="fr-FR" dirty="0"/>
              <a:t>Génération et distribution du temps stratégique Naval</a:t>
            </a:r>
          </a:p>
        </p:txBody>
      </p:sp>
      <p:sp>
        <p:nvSpPr>
          <p:cNvPr id="4" name="Espace réservé de la date 3">
            <a:extLst>
              <a:ext uri="{FF2B5EF4-FFF2-40B4-BE49-F238E27FC236}">
                <a16:creationId xmlns:a16="http://schemas.microsoft.com/office/drawing/2014/main" id="{2DF5F500-8AF1-6A3D-1613-B172161E1E10}"/>
              </a:ext>
            </a:extLst>
          </p:cNvPr>
          <p:cNvSpPr>
            <a:spLocks noGrp="1"/>
          </p:cNvSpPr>
          <p:nvPr>
            <p:ph type="dt" sz="half"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70E1D"/>
                </a:solidFill>
                <a:effectLst/>
                <a:uLnTx/>
                <a:uFillTx/>
                <a:latin typeface="Segoe UI"/>
                <a:ea typeface="+mn-ea"/>
                <a:cs typeface="+mn-cs"/>
              </a:rPr>
              <a:t> </a:t>
            </a:r>
          </a:p>
        </p:txBody>
      </p:sp>
      <p:pic>
        <p:nvPicPr>
          <p:cNvPr id="6" name="Image 5">
            <a:extLst>
              <a:ext uri="{FF2B5EF4-FFF2-40B4-BE49-F238E27FC236}">
                <a16:creationId xmlns:a16="http://schemas.microsoft.com/office/drawing/2014/main" id="{BB38D963-DE0C-E589-A7FE-6EB7F721AA4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0" y="2063852"/>
            <a:ext cx="3073347" cy="3932505"/>
          </a:xfrm>
          <a:prstGeom prst="rect">
            <a:avLst/>
          </a:prstGeom>
        </p:spPr>
      </p:pic>
      <p:pic>
        <p:nvPicPr>
          <p:cNvPr id="7" name="Image 6">
            <a:extLst>
              <a:ext uri="{FF2B5EF4-FFF2-40B4-BE49-F238E27FC236}">
                <a16:creationId xmlns:a16="http://schemas.microsoft.com/office/drawing/2014/main" id="{6A392D01-FFAC-22F3-FFA1-2808DB7725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44059" y="1315847"/>
            <a:ext cx="5312374" cy="3709808"/>
          </a:xfrm>
          <a:prstGeom prst="rect">
            <a:avLst/>
          </a:prstGeom>
        </p:spPr>
      </p:pic>
      <p:sp>
        <p:nvSpPr>
          <p:cNvPr id="10" name="ZoneTexte 9">
            <a:extLst>
              <a:ext uri="{FF2B5EF4-FFF2-40B4-BE49-F238E27FC236}">
                <a16:creationId xmlns:a16="http://schemas.microsoft.com/office/drawing/2014/main" id="{18943C0D-F510-88F7-896B-38C7C3B7B5BB}"/>
              </a:ext>
            </a:extLst>
          </p:cNvPr>
          <p:cNvSpPr txBox="1"/>
          <p:nvPr/>
        </p:nvSpPr>
        <p:spPr>
          <a:xfrm>
            <a:off x="691860" y="1122056"/>
            <a:ext cx="5058699" cy="9417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cap="all" dirty="0">
                <a:solidFill>
                  <a:srgbClr val="1E3C7D"/>
                </a:solidFill>
              </a:rPr>
              <a:t>Beluga : Stratégique 2G+/3G</a:t>
            </a:r>
          </a:p>
          <a:p>
            <a:pPr marL="355629" marR="0" lvl="1" indent="-171399" defTabSz="914792" fontAlgn="base">
              <a:lnSpc>
                <a:spcPct val="110000"/>
              </a:lnSpc>
              <a:spcAft>
                <a:spcPts val="300"/>
              </a:spcAft>
              <a:buClr>
                <a:schemeClr val="accent1"/>
              </a:buClr>
              <a:buSzPct val="100000"/>
              <a:buFont typeface="Wingdings" pitchFamily="2" charset="2"/>
              <a:buChar char="§"/>
              <a:tabLst/>
              <a:defRPr/>
            </a:pPr>
            <a:r>
              <a:rPr lang="fr-FR" sz="1600" dirty="0">
                <a:solidFill>
                  <a:schemeClr val="tx2"/>
                </a:solidFill>
                <a:cs typeface="Arial" pitchFamily="34" charset="0"/>
              </a:rPr>
              <a:t>Génération et distribution du temps de haute précision</a:t>
            </a:r>
          </a:p>
        </p:txBody>
      </p:sp>
      <p:sp>
        <p:nvSpPr>
          <p:cNvPr id="2" name="TextBox 1">
            <a:extLst>
              <a:ext uri="{FF2B5EF4-FFF2-40B4-BE49-F238E27FC236}">
                <a16:creationId xmlns:a16="http://schemas.microsoft.com/office/drawing/2014/main" id="{A02237B8-4AD6-75D0-EA01-3BAADF4344CF}"/>
              </a:ext>
            </a:extLst>
          </p:cNvPr>
          <p:cNvSpPr txBox="1"/>
          <p:nvPr/>
        </p:nvSpPr>
        <p:spPr>
          <a:xfrm>
            <a:off x="5908147" y="5153045"/>
            <a:ext cx="5815310" cy="341953"/>
          </a:xfrm>
          <a:prstGeom prst="rect">
            <a:avLst/>
          </a:prstGeom>
          <a:noFill/>
        </p:spPr>
        <p:txBody>
          <a:bodyPr wrap="none" rtlCol="0">
            <a:spAutoFit/>
          </a:bodyPr>
          <a:lstStyle/>
          <a:p>
            <a:pPr marL="355629" lvl="1" indent="-171399" defTabSz="914792" fontAlgn="base">
              <a:lnSpc>
                <a:spcPct val="110000"/>
              </a:lnSpc>
              <a:spcAft>
                <a:spcPts val="300"/>
              </a:spcAft>
              <a:buClr>
                <a:schemeClr val="accent1"/>
              </a:buClr>
              <a:buSzPct val="100000"/>
              <a:buFont typeface="Wingdings" pitchFamily="2" charset="2"/>
              <a:buChar char="§"/>
              <a:defRPr/>
            </a:pPr>
            <a:r>
              <a:rPr lang="fr-FR" sz="1600" dirty="0">
                <a:solidFill>
                  <a:schemeClr val="tx2"/>
                </a:solidFill>
                <a:cs typeface="Arial" pitchFamily="34" charset="0"/>
              </a:rPr>
              <a:t>Métier et domaine d’excellence de SED au travers d’Orolia </a:t>
            </a:r>
          </a:p>
        </p:txBody>
      </p:sp>
      <p:sp>
        <p:nvSpPr>
          <p:cNvPr id="8" name="Ellipse 7"/>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38332886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241B1-8665-2861-D1CB-AA69622DF249}"/>
              </a:ext>
            </a:extLst>
          </p:cNvPr>
          <p:cNvSpPr>
            <a:spLocks noGrp="1"/>
          </p:cNvSpPr>
          <p:nvPr>
            <p:ph type="title"/>
          </p:nvPr>
        </p:nvSpPr>
        <p:spPr>
          <a:xfrm>
            <a:off x="257810" y="308755"/>
            <a:ext cx="11408871" cy="569207"/>
          </a:xfrm>
        </p:spPr>
        <p:txBody>
          <a:bodyPr>
            <a:noAutofit/>
          </a:bodyPr>
          <a:lstStyle/>
          <a:p>
            <a:r>
              <a:rPr lang="en-US" dirty="0" err="1"/>
              <a:t>Senseurs</a:t>
            </a:r>
            <a:r>
              <a:rPr lang="en-US" dirty="0"/>
              <a:t> multi-</a:t>
            </a:r>
            <a:r>
              <a:rPr lang="en-US" dirty="0" err="1"/>
              <a:t>statiques</a:t>
            </a:r>
            <a:r>
              <a:rPr lang="en-US" dirty="0"/>
              <a:t>  </a:t>
            </a:r>
            <a:r>
              <a:rPr lang="en-US" dirty="0" err="1"/>
              <a:t>ou</a:t>
            </a:r>
            <a:r>
              <a:rPr lang="en-US" dirty="0"/>
              <a:t>  Synchro </a:t>
            </a:r>
            <a:r>
              <a:rPr lang="en-US" dirty="0" err="1"/>
              <a:t>stratégique</a:t>
            </a:r>
            <a:r>
              <a:rPr lang="en-US" dirty="0"/>
              <a:t> </a:t>
            </a:r>
            <a:r>
              <a:rPr lang="en-US" dirty="0" err="1"/>
              <a:t>navale</a:t>
            </a:r>
            <a:endParaRPr lang="fr-FR" dirty="0"/>
          </a:p>
        </p:txBody>
      </p:sp>
      <p:sp>
        <p:nvSpPr>
          <p:cNvPr id="7" name="Espace réservé du numéro de diapositive 6">
            <a:extLst>
              <a:ext uri="{FF2B5EF4-FFF2-40B4-BE49-F238E27FC236}">
                <a16:creationId xmlns:a16="http://schemas.microsoft.com/office/drawing/2014/main" id="{A7334588-C428-4BA0-933F-061B072E0A32}"/>
              </a:ext>
            </a:extLst>
          </p:cNvPr>
          <p:cNvSpPr>
            <a:spLocks noGrp="1"/>
          </p:cNvSpPr>
          <p:nvPr>
            <p:ph type="sldNum" sz="quarter" idx="4294967295"/>
          </p:nvPr>
        </p:nvSpPr>
        <p:spPr/>
        <p:txBody>
          <a:bodyPr/>
          <a:lstStyle/>
          <a:p>
            <a:r>
              <a:rPr lang="fr-FR" dirty="0"/>
              <a:t> </a:t>
            </a:r>
            <a:endParaRPr lang="ru-RU" dirty="0"/>
          </a:p>
        </p:txBody>
      </p:sp>
      <p:sp>
        <p:nvSpPr>
          <p:cNvPr id="11" name="Google Shape;125;p3">
            <a:extLst>
              <a:ext uri="{FF2B5EF4-FFF2-40B4-BE49-F238E27FC236}">
                <a16:creationId xmlns:a16="http://schemas.microsoft.com/office/drawing/2014/main" id="{81FC4EC1-E6E8-351B-61BF-2BFFA20344EE}"/>
              </a:ext>
            </a:extLst>
          </p:cNvPr>
          <p:cNvSpPr txBox="1">
            <a:spLocks noGrp="1"/>
          </p:cNvSpPr>
          <p:nvPr>
            <p:ph type="body" sz="quarter" idx="4294967295"/>
          </p:nvPr>
        </p:nvSpPr>
        <p:spPr>
          <a:xfrm>
            <a:off x="349250" y="1658938"/>
            <a:ext cx="3778250" cy="4462462"/>
          </a:xfrm>
          <a:prstGeom prst="rect">
            <a:avLst/>
          </a:prstGeom>
          <a:noFill/>
          <a:ln>
            <a:noFill/>
          </a:ln>
        </p:spPr>
        <p:txBody>
          <a:bodyPr spcFirstLastPara="1" wrap="square" lIns="0" tIns="0" rIns="0" bIns="0" anchor="t" anchorCtr="0">
            <a:normAutofit lnSpcReduction="10000"/>
          </a:bodyPr>
          <a:lstStyle/>
          <a:p>
            <a:pPr marL="158750" marR="0" lvl="0" indent="0" algn="just" rtl="0">
              <a:lnSpc>
                <a:spcPct val="100000"/>
              </a:lnSpc>
              <a:spcBef>
                <a:spcPts val="0"/>
              </a:spcBef>
              <a:spcAft>
                <a:spcPts val="0"/>
              </a:spcAft>
              <a:buSzPts val="1100"/>
              <a:buNone/>
            </a:pPr>
            <a:r>
              <a:rPr lang="en-US" sz="2000" b="1" cap="all" dirty="0">
                <a:solidFill>
                  <a:srgbClr val="1E3C7D"/>
                </a:solidFill>
                <a:cs typeface="+mn-cs"/>
                <a:sym typeface="Calibri"/>
              </a:rPr>
              <a:t>HIGHLIGHTS</a:t>
            </a:r>
          </a:p>
          <a:p>
            <a:pPr marL="355629" marR="0" lvl="1" indent="-171399" algn="just" defTabSz="914792" fontAlgn="base">
              <a:lnSpc>
                <a:spcPct val="110000"/>
              </a:lnSpc>
              <a:spcAft>
                <a:spcPts val="300"/>
              </a:spcAft>
              <a:buClr>
                <a:schemeClr val="accent1"/>
              </a:buClr>
              <a:buSzPct val="100000"/>
              <a:defRPr/>
            </a:pPr>
            <a:r>
              <a:rPr lang="fr-FR" sz="1600" dirty="0">
                <a:solidFill>
                  <a:schemeClr val="tx2"/>
                </a:solidFill>
                <a:sym typeface="Calibri"/>
              </a:rPr>
              <a:t>Distribution de fréquence avec faible bruit de phase : fidélité du signal améliorée pour l'acquisition et le suivi</a:t>
            </a:r>
          </a:p>
          <a:p>
            <a:pPr marL="355629" marR="0" lvl="1" indent="-171399" algn="just" defTabSz="914792" fontAlgn="base">
              <a:lnSpc>
                <a:spcPct val="110000"/>
              </a:lnSpc>
              <a:spcAft>
                <a:spcPts val="300"/>
              </a:spcAft>
              <a:buClr>
                <a:schemeClr val="accent1"/>
              </a:buClr>
              <a:buSzPct val="100000"/>
              <a:defRPr/>
            </a:pPr>
            <a:r>
              <a:rPr lang="fr-FR" sz="1600" dirty="0">
                <a:solidFill>
                  <a:schemeClr val="tx2"/>
                </a:solidFill>
                <a:sym typeface="Calibri"/>
              </a:rPr>
              <a:t>Transfert de temps </a:t>
            </a:r>
            <a:r>
              <a:rPr lang="fr-FR" sz="1600" dirty="0" err="1">
                <a:solidFill>
                  <a:schemeClr val="tx2"/>
                </a:solidFill>
                <a:sym typeface="Calibri"/>
              </a:rPr>
              <a:t>sub</a:t>
            </a:r>
            <a:r>
              <a:rPr lang="fr-FR" sz="1600" dirty="0">
                <a:solidFill>
                  <a:schemeClr val="tx2"/>
                </a:solidFill>
                <a:sym typeface="Calibri"/>
              </a:rPr>
              <a:t>-ns avec </a:t>
            </a:r>
            <a:r>
              <a:rPr lang="fr-FR" sz="1600" dirty="0" err="1">
                <a:solidFill>
                  <a:schemeClr val="tx2"/>
                </a:solidFill>
                <a:sym typeface="Calibri"/>
              </a:rPr>
              <a:t>jitter</a:t>
            </a:r>
            <a:r>
              <a:rPr lang="fr-FR" sz="1600" dirty="0">
                <a:solidFill>
                  <a:schemeClr val="tx2"/>
                </a:solidFill>
                <a:sym typeface="Calibri"/>
              </a:rPr>
              <a:t> de classe </a:t>
            </a:r>
            <a:r>
              <a:rPr lang="fr-FR" sz="1600" dirty="0" err="1">
                <a:solidFill>
                  <a:schemeClr val="tx2"/>
                </a:solidFill>
                <a:sym typeface="Calibri"/>
              </a:rPr>
              <a:t>ps</a:t>
            </a:r>
            <a:r>
              <a:rPr lang="fr-FR" sz="1600" dirty="0">
                <a:solidFill>
                  <a:schemeClr val="tx2"/>
                </a:solidFill>
                <a:sym typeface="Calibri"/>
              </a:rPr>
              <a:t> : horodatage amélioré pour la fusion de données.</a:t>
            </a:r>
          </a:p>
          <a:p>
            <a:pPr marL="355629" marR="0" lvl="1" indent="-171399" algn="just" defTabSz="914792" fontAlgn="base">
              <a:lnSpc>
                <a:spcPct val="110000"/>
              </a:lnSpc>
              <a:spcAft>
                <a:spcPts val="300"/>
              </a:spcAft>
              <a:buClr>
                <a:schemeClr val="accent1"/>
              </a:buClr>
              <a:buSzPct val="100000"/>
              <a:defRPr/>
            </a:pPr>
            <a:r>
              <a:rPr lang="fr-FR" sz="1600" dirty="0">
                <a:solidFill>
                  <a:schemeClr val="tx2"/>
                </a:solidFill>
                <a:sym typeface="Calibri"/>
              </a:rPr>
              <a:t>Prise en charge des scénarios GNSS </a:t>
            </a:r>
            <a:r>
              <a:rPr lang="fr-FR" sz="1600" dirty="0" err="1">
                <a:solidFill>
                  <a:schemeClr val="tx2"/>
                </a:solidFill>
                <a:sym typeface="Calibri"/>
              </a:rPr>
              <a:t>denied</a:t>
            </a:r>
            <a:r>
              <a:rPr lang="fr-FR" sz="1600" dirty="0">
                <a:solidFill>
                  <a:schemeClr val="tx2"/>
                </a:solidFill>
                <a:sym typeface="Calibri"/>
              </a:rPr>
              <a:t>.</a:t>
            </a:r>
          </a:p>
          <a:p>
            <a:pPr marL="355629" marR="0" lvl="1" indent="-171399" algn="just" defTabSz="914792" fontAlgn="base">
              <a:lnSpc>
                <a:spcPct val="110000"/>
              </a:lnSpc>
              <a:spcAft>
                <a:spcPts val="300"/>
              </a:spcAft>
              <a:buClr>
                <a:schemeClr val="accent1"/>
              </a:buClr>
              <a:buSzPct val="100000"/>
              <a:defRPr/>
            </a:pPr>
            <a:r>
              <a:rPr lang="fr-FR" sz="1600" dirty="0">
                <a:solidFill>
                  <a:schemeClr val="tx2"/>
                </a:solidFill>
                <a:sym typeface="Calibri"/>
              </a:rPr>
              <a:t>Évolutivité pour des nœuds supplémentaires et sur de longues distances</a:t>
            </a:r>
          </a:p>
          <a:p>
            <a:pPr marL="355629" marR="0" lvl="1" indent="-171399" algn="just" defTabSz="914792" fontAlgn="base">
              <a:lnSpc>
                <a:spcPct val="110000"/>
              </a:lnSpc>
              <a:spcAft>
                <a:spcPts val="300"/>
              </a:spcAft>
              <a:buClr>
                <a:schemeClr val="accent1"/>
              </a:buClr>
              <a:buSzPct val="100000"/>
              <a:defRPr/>
            </a:pPr>
            <a:r>
              <a:rPr lang="fr-FR" sz="1600" dirty="0">
                <a:solidFill>
                  <a:schemeClr val="tx2"/>
                </a:solidFill>
                <a:sym typeface="Calibri"/>
              </a:rPr>
              <a:t>Résilience : algorithme de basculement </a:t>
            </a:r>
            <a:r>
              <a:rPr lang="fr-FR" sz="1600" dirty="0" err="1">
                <a:solidFill>
                  <a:schemeClr val="tx2"/>
                </a:solidFill>
                <a:sym typeface="Calibri"/>
              </a:rPr>
              <a:t>multisource</a:t>
            </a:r>
            <a:r>
              <a:rPr lang="fr-FR" sz="1600" dirty="0">
                <a:solidFill>
                  <a:schemeClr val="tx2"/>
                </a:solidFill>
                <a:sym typeface="Calibri"/>
              </a:rPr>
              <a:t> incluant les capacités de survie &amp; monitoring</a:t>
            </a:r>
            <a:endParaRPr lang="en-US" sz="1600" dirty="0">
              <a:solidFill>
                <a:schemeClr val="tx2"/>
              </a:solidFill>
              <a:sym typeface="Calibri"/>
            </a:endParaRPr>
          </a:p>
        </p:txBody>
      </p:sp>
      <p:pic>
        <p:nvPicPr>
          <p:cNvPr id="8" name="Picture 5">
            <a:extLst>
              <a:ext uri="{FF2B5EF4-FFF2-40B4-BE49-F238E27FC236}">
                <a16:creationId xmlns:a16="http://schemas.microsoft.com/office/drawing/2014/main" id="{5986CFF1-B149-09B3-BA92-A129E54EDD7A}"/>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209852" y="1091321"/>
            <a:ext cx="7692204" cy="4726279"/>
          </a:xfrm>
          <a:prstGeom prst="rect">
            <a:avLst/>
          </a:prstGeom>
        </p:spPr>
      </p:pic>
      <p:sp>
        <p:nvSpPr>
          <p:cNvPr id="12" name="TextBox 11">
            <a:extLst>
              <a:ext uri="{FF2B5EF4-FFF2-40B4-BE49-F238E27FC236}">
                <a16:creationId xmlns:a16="http://schemas.microsoft.com/office/drawing/2014/main" id="{DB2838C0-18B4-C415-98CB-4A4515C42324}"/>
              </a:ext>
            </a:extLst>
          </p:cNvPr>
          <p:cNvSpPr txBox="1"/>
          <p:nvPr/>
        </p:nvSpPr>
        <p:spPr>
          <a:xfrm>
            <a:off x="4590192" y="5817600"/>
            <a:ext cx="7076489" cy="369332"/>
          </a:xfrm>
          <a:prstGeom prst="rect">
            <a:avLst/>
          </a:prstGeom>
          <a:noFill/>
        </p:spPr>
        <p:txBody>
          <a:bodyPr wrap="none" rtlCol="0">
            <a:spAutoFit/>
          </a:bodyPr>
          <a:lstStyle/>
          <a:p>
            <a:r>
              <a:rPr lang="fr-FR" b="1" dirty="0">
                <a:solidFill>
                  <a:schemeClr val="tx2"/>
                </a:solidFill>
              </a:rPr>
              <a:t>Technologie proposée pour évaluation dans FAUCON C phase 2 </a:t>
            </a:r>
          </a:p>
        </p:txBody>
      </p:sp>
      <p:sp>
        <p:nvSpPr>
          <p:cNvPr id="9" name="Ellipse 8"/>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18923297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0A468C-8D4E-8F18-D5FC-05C24AD9FE09}"/>
              </a:ext>
            </a:extLst>
          </p:cNvPr>
          <p:cNvSpPr>
            <a:spLocks noGrp="1"/>
          </p:cNvSpPr>
          <p:nvPr>
            <p:ph type="body" sz="quarter" idx="10"/>
          </p:nvPr>
        </p:nvSpPr>
        <p:spPr/>
        <p:txBody>
          <a:bodyPr/>
          <a:lstStyle/>
          <a:p>
            <a:r>
              <a:rPr lang="fr-FR" dirty="0"/>
              <a:t>Autres capacités </a:t>
            </a:r>
          </a:p>
          <a:p>
            <a:r>
              <a:rPr lang="fr-FR" dirty="0"/>
              <a:t>A-PNT et </a:t>
            </a:r>
            <a:r>
              <a:rPr lang="fr-FR" dirty="0" err="1"/>
              <a:t>Navwar</a:t>
            </a:r>
            <a:r>
              <a:rPr lang="fr-FR" dirty="0"/>
              <a:t> </a:t>
            </a:r>
          </a:p>
        </p:txBody>
      </p:sp>
      <p:pic>
        <p:nvPicPr>
          <p:cNvPr id="5" name="Picture Placeholder 4" descr="Engineering drawing&#10;&#10;Description automatically generated with medium confidence">
            <a:extLst>
              <a:ext uri="{FF2B5EF4-FFF2-40B4-BE49-F238E27FC236}">
                <a16:creationId xmlns:a16="http://schemas.microsoft.com/office/drawing/2014/main" id="{494039EB-4C29-BCED-17AE-D9692C842B27}"/>
              </a:ext>
            </a:extLst>
          </p:cNvPr>
          <p:cNvPicPr>
            <a:picLocks noGrp="1" noChangeAspect="1"/>
          </p:cNvPicPr>
          <p:nvPr>
            <p:ph type="pic" sz="quarter" idx="22"/>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0403581"/>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393DCB5-D527-B89F-1ADD-270F4A51EBEB}"/>
              </a:ext>
            </a:extLst>
          </p:cNvPr>
          <p:cNvSpPr>
            <a:spLocks noGrp="1"/>
          </p:cNvSpPr>
          <p:nvPr>
            <p:ph type="title"/>
          </p:nvPr>
        </p:nvSpPr>
        <p:spPr>
          <a:xfrm>
            <a:off x="292178" y="383095"/>
            <a:ext cx="11340209" cy="309035"/>
          </a:xfrm>
        </p:spPr>
        <p:txBody>
          <a:bodyPr>
            <a:normAutofit fontScale="90000"/>
          </a:bodyPr>
          <a:lstStyle/>
          <a:p>
            <a:r>
              <a:rPr lang="fr-FR" dirty="0"/>
              <a:t>AID CRPA « PEZ » (Protéger et localiser) </a:t>
            </a:r>
          </a:p>
        </p:txBody>
      </p:sp>
      <p:sp>
        <p:nvSpPr>
          <p:cNvPr id="4" name="Espace réservé de la date 3">
            <a:extLst>
              <a:ext uri="{FF2B5EF4-FFF2-40B4-BE49-F238E27FC236}">
                <a16:creationId xmlns:a16="http://schemas.microsoft.com/office/drawing/2014/main" id="{85ACA65A-7C48-880F-8AD5-FE33D5B1A48A}"/>
              </a:ext>
            </a:extLst>
          </p:cNvPr>
          <p:cNvSpPr>
            <a:spLocks noGrp="1"/>
          </p:cNvSpPr>
          <p:nvPr>
            <p:ph type="dt" sz="half"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70E1D"/>
                </a:solidFill>
                <a:effectLst/>
                <a:uLnTx/>
                <a:uFillTx/>
                <a:latin typeface="Segoe UI"/>
                <a:ea typeface="+mn-ea"/>
                <a:cs typeface="+mn-cs"/>
              </a:rPr>
              <a:t> </a:t>
            </a:r>
          </a:p>
        </p:txBody>
      </p:sp>
      <p:pic>
        <p:nvPicPr>
          <p:cNvPr id="6" name="Image 5">
            <a:extLst>
              <a:ext uri="{FF2B5EF4-FFF2-40B4-BE49-F238E27FC236}">
                <a16:creationId xmlns:a16="http://schemas.microsoft.com/office/drawing/2014/main" id="{175EAEDE-3D7B-4781-7224-5ED0038D24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1525" y="3558140"/>
            <a:ext cx="3561151" cy="2003461"/>
          </a:xfrm>
          <a:prstGeom prst="rect">
            <a:avLst/>
          </a:prstGeom>
        </p:spPr>
      </p:pic>
      <p:pic>
        <p:nvPicPr>
          <p:cNvPr id="2" name="Image 1">
            <a:extLst>
              <a:ext uri="{FF2B5EF4-FFF2-40B4-BE49-F238E27FC236}">
                <a16:creationId xmlns:a16="http://schemas.microsoft.com/office/drawing/2014/main" id="{0A7F5D12-0831-74F0-1FC9-1CD8ED7345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1525" y="1042273"/>
            <a:ext cx="3561151" cy="2376750"/>
          </a:xfrm>
          <a:prstGeom prst="rect">
            <a:avLst/>
          </a:prstGeom>
        </p:spPr>
      </p:pic>
      <p:pic>
        <p:nvPicPr>
          <p:cNvPr id="7" name="Image 6">
            <a:extLst>
              <a:ext uri="{FF2B5EF4-FFF2-40B4-BE49-F238E27FC236}">
                <a16:creationId xmlns:a16="http://schemas.microsoft.com/office/drawing/2014/main" id="{B565C4D5-95F4-FC0A-68AF-54918862BFA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15969" y="3996619"/>
            <a:ext cx="3995196" cy="2168565"/>
          </a:xfrm>
          <a:prstGeom prst="rect">
            <a:avLst/>
          </a:prstGeom>
          <a:ln>
            <a:noFill/>
          </a:ln>
          <a:effectLst>
            <a:outerShdw blurRad="292100" dist="139700" dir="2700000" algn="tl" rotWithShape="0">
              <a:srgbClr val="333333">
                <a:alpha val="65000"/>
              </a:srgbClr>
            </a:outerShdw>
          </a:effectLst>
        </p:spPr>
      </p:pic>
      <p:pic>
        <p:nvPicPr>
          <p:cNvPr id="8" name="Image 7">
            <a:extLst>
              <a:ext uri="{FF2B5EF4-FFF2-40B4-BE49-F238E27FC236}">
                <a16:creationId xmlns:a16="http://schemas.microsoft.com/office/drawing/2014/main" id="{F039CA8D-C0CD-BF61-F8BB-08AE9AD8E68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15969" y="5646541"/>
            <a:ext cx="637675" cy="518643"/>
          </a:xfrm>
          <a:prstGeom prst="rect">
            <a:avLst/>
          </a:prstGeom>
        </p:spPr>
      </p:pic>
      <p:sp>
        <p:nvSpPr>
          <p:cNvPr id="9" name="ZoneTexte 8">
            <a:extLst>
              <a:ext uri="{FF2B5EF4-FFF2-40B4-BE49-F238E27FC236}">
                <a16:creationId xmlns:a16="http://schemas.microsoft.com/office/drawing/2014/main" id="{D790444C-7E9F-BE11-53D3-EE929141133D}"/>
              </a:ext>
            </a:extLst>
          </p:cNvPr>
          <p:cNvSpPr txBox="1"/>
          <p:nvPr/>
        </p:nvSpPr>
        <p:spPr>
          <a:xfrm>
            <a:off x="4781841" y="895565"/>
            <a:ext cx="6520353" cy="1084399"/>
          </a:xfrm>
          <a:prstGeom prst="rect">
            <a:avLst/>
          </a:prstGeom>
          <a:noFill/>
        </p:spPr>
        <p:txBody>
          <a:bodyPr wrap="square" rtlCol="0">
            <a:spAutoFit/>
          </a:bodyPr>
          <a:lstStyle/>
          <a:p>
            <a:pPr marL="355629" lvl="1" indent="-171399" algn="just" defTabSz="914792" fontAlgn="base">
              <a:lnSpc>
                <a:spcPct val="110000"/>
              </a:lnSpc>
              <a:spcBef>
                <a:spcPts val="400"/>
              </a:spcBef>
              <a:spcAft>
                <a:spcPts val="300"/>
              </a:spcAft>
              <a:buClr>
                <a:schemeClr val="accent1"/>
              </a:buClr>
              <a:buSzPct val="100000"/>
              <a:buFont typeface="Wingdings" pitchFamily="2" charset="2"/>
              <a:buChar char="§"/>
              <a:tabLst/>
              <a:defRPr/>
            </a:pPr>
            <a:r>
              <a:rPr lang="fr-FR" sz="1600" dirty="0">
                <a:solidFill>
                  <a:schemeClr val="tx2"/>
                </a:solidFill>
                <a:cs typeface="Arial" pitchFamily="34" charset="0"/>
              </a:rPr>
              <a:t>Application véhicule terrestres </a:t>
            </a:r>
          </a:p>
          <a:p>
            <a:pPr marL="355629" lvl="1" indent="-171399" algn="just" defTabSz="914792" fontAlgn="base">
              <a:lnSpc>
                <a:spcPct val="110000"/>
              </a:lnSpc>
              <a:spcBef>
                <a:spcPts val="400"/>
              </a:spcBef>
              <a:spcAft>
                <a:spcPts val="300"/>
              </a:spcAft>
              <a:buClr>
                <a:schemeClr val="accent1"/>
              </a:buClr>
              <a:buSzPct val="100000"/>
              <a:buFont typeface="Wingdings" pitchFamily="2" charset="2"/>
              <a:buChar char="§"/>
              <a:tabLst/>
              <a:defRPr/>
            </a:pPr>
            <a:r>
              <a:rPr lang="fr-FR" sz="1600" dirty="0">
                <a:solidFill>
                  <a:schemeClr val="tx2"/>
                </a:solidFill>
                <a:cs typeface="Arial" pitchFamily="34" charset="0"/>
              </a:rPr>
              <a:t>Tests terrain en juin 2023 </a:t>
            </a:r>
          </a:p>
          <a:p>
            <a:pPr marL="355629" lvl="1" indent="-171399" algn="just" defTabSz="914792" fontAlgn="base">
              <a:lnSpc>
                <a:spcPct val="110000"/>
              </a:lnSpc>
              <a:spcBef>
                <a:spcPts val="400"/>
              </a:spcBef>
              <a:spcAft>
                <a:spcPts val="300"/>
              </a:spcAft>
              <a:buClr>
                <a:schemeClr val="accent1"/>
              </a:buClr>
              <a:buSzPct val="100000"/>
              <a:buFont typeface="Wingdings" pitchFamily="2" charset="2"/>
              <a:buChar char="§"/>
              <a:tabLst/>
              <a:defRPr/>
            </a:pPr>
            <a:r>
              <a:rPr lang="fr-FR" sz="1600" dirty="0">
                <a:solidFill>
                  <a:schemeClr val="tx2"/>
                </a:solidFill>
                <a:cs typeface="Arial" pitchFamily="34" charset="0"/>
              </a:rPr>
              <a:t>Potentiel de croissance (AASM, intégration INS+IDM) </a:t>
            </a:r>
          </a:p>
        </p:txBody>
      </p:sp>
      <p:pic>
        <p:nvPicPr>
          <p:cNvPr id="5" name="Picture 4">
            <a:extLst>
              <a:ext uri="{FF2B5EF4-FFF2-40B4-BE49-F238E27FC236}">
                <a16:creationId xmlns:a16="http://schemas.microsoft.com/office/drawing/2014/main" id="{A931421A-D17B-CDEE-1CC7-F97ADC12149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5792457" y="1877463"/>
            <a:ext cx="4631467" cy="2060587"/>
          </a:xfrm>
          <a:prstGeom prst="rect">
            <a:avLst/>
          </a:prstGeom>
        </p:spPr>
      </p:pic>
      <p:sp>
        <p:nvSpPr>
          <p:cNvPr id="10" name="TextBox 9">
            <a:extLst>
              <a:ext uri="{FF2B5EF4-FFF2-40B4-BE49-F238E27FC236}">
                <a16:creationId xmlns:a16="http://schemas.microsoft.com/office/drawing/2014/main" id="{1C948413-73CE-3AA9-111A-CE08CCE48D21}"/>
              </a:ext>
            </a:extLst>
          </p:cNvPr>
          <p:cNvSpPr txBox="1"/>
          <p:nvPr/>
        </p:nvSpPr>
        <p:spPr>
          <a:xfrm>
            <a:off x="4026441" y="3199386"/>
            <a:ext cx="1838954" cy="523220"/>
          </a:xfrm>
          <a:prstGeom prst="rect">
            <a:avLst/>
          </a:prstGeom>
          <a:noFill/>
        </p:spPr>
        <p:txBody>
          <a:bodyPr wrap="square" rtlCol="0">
            <a:spAutoFit/>
          </a:bodyPr>
          <a:lstStyle/>
          <a:p>
            <a:r>
              <a:rPr lang="fr-FR" sz="1400" b="1" dirty="0"/>
              <a:t>Concept modulaire </a:t>
            </a:r>
          </a:p>
          <a:p>
            <a:r>
              <a:rPr lang="fr-FR" sz="1400" b="1" dirty="0"/>
              <a:t>« PEZ »</a:t>
            </a:r>
          </a:p>
        </p:txBody>
      </p:sp>
      <p:sp>
        <p:nvSpPr>
          <p:cNvPr id="11" name="Ellipse 10"/>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828042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0A09A523-25A9-30EE-E6EF-035EB2BE16B5}"/>
              </a:ext>
            </a:extLst>
          </p:cNvPr>
          <p:cNvSpPr>
            <a:spLocks noGrp="1"/>
          </p:cNvSpPr>
          <p:nvPr>
            <p:ph type="ftr" sz="quarter" idx="3"/>
          </p:nvPr>
        </p:nvSpPr>
        <p:spPr>
          <a:xfrm>
            <a:off x="675986" y="6356516"/>
            <a:ext cx="8944271" cy="172501"/>
          </a:xfrm>
        </p:spPr>
        <p:txBody>
          <a:bodyPr anchor="ctr">
            <a:normAutofit/>
          </a:bodyPr>
          <a:lstStyle/>
          <a:p>
            <a:pPr>
              <a:lnSpc>
                <a:spcPct val="90000"/>
              </a:lnSpc>
              <a:spcAft>
                <a:spcPts val="800"/>
              </a:spcAft>
            </a:pPr>
            <a:r>
              <a:rPr lang="en-US" sz="267"/>
              <a:t>SAFRAN / CONFIDENTIAL</a:t>
            </a:r>
          </a:p>
        </p:txBody>
      </p:sp>
      <p:pic>
        <p:nvPicPr>
          <p:cNvPr id="3" name="Image 2">
            <a:extLst>
              <a:ext uri="{FF2B5EF4-FFF2-40B4-BE49-F238E27FC236}">
                <a16:creationId xmlns:a16="http://schemas.microsoft.com/office/drawing/2014/main" id="{70A02AC8-24AE-666E-E621-84BF84BECD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Ellipse 4"/>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140366359"/>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73DBA7-7D1A-4481-9C73-A7FE051E0451}"/>
              </a:ext>
            </a:extLst>
          </p:cNvPr>
          <p:cNvSpPr>
            <a:spLocks noGrp="1"/>
          </p:cNvSpPr>
          <p:nvPr>
            <p:ph type="title"/>
          </p:nvPr>
        </p:nvSpPr>
        <p:spPr/>
        <p:txBody>
          <a:bodyPr/>
          <a:lstStyle/>
          <a:p>
            <a:r>
              <a:rPr lang="fr-FR" cap="all" dirty="0"/>
              <a:t>Génération / ANALYSE de signaux GNSS </a:t>
            </a:r>
          </a:p>
        </p:txBody>
      </p:sp>
      <p:pic>
        <p:nvPicPr>
          <p:cNvPr id="4" name="Image 3">
            <a:extLst>
              <a:ext uri="{FF2B5EF4-FFF2-40B4-BE49-F238E27FC236}">
                <a16:creationId xmlns:a16="http://schemas.microsoft.com/office/drawing/2014/main" id="{66A61518-A562-4313-837B-B90D9EBD391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2417" y="970304"/>
            <a:ext cx="4454034" cy="2672421"/>
          </a:xfrm>
          <a:prstGeom prst="rect">
            <a:avLst/>
          </a:prstGeom>
        </p:spPr>
      </p:pic>
      <p:pic>
        <p:nvPicPr>
          <p:cNvPr id="5" name="Image 4">
            <a:extLst>
              <a:ext uri="{FF2B5EF4-FFF2-40B4-BE49-F238E27FC236}">
                <a16:creationId xmlns:a16="http://schemas.microsoft.com/office/drawing/2014/main" id="{0CAC036B-F96B-44DE-B19B-985BBE3A03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84129" y="850006"/>
            <a:ext cx="6261596" cy="2672421"/>
          </a:xfrm>
          <a:prstGeom prst="rect">
            <a:avLst/>
          </a:prstGeom>
        </p:spPr>
      </p:pic>
      <p:pic>
        <p:nvPicPr>
          <p:cNvPr id="8" name="Image 7">
            <a:extLst>
              <a:ext uri="{FF2B5EF4-FFF2-40B4-BE49-F238E27FC236}">
                <a16:creationId xmlns:a16="http://schemas.microsoft.com/office/drawing/2014/main" id="{7E93A43B-4B80-4F1B-8216-D5DDE702D3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1793" y="3930258"/>
            <a:ext cx="3777918" cy="2275451"/>
          </a:xfrm>
          <a:prstGeom prst="rect">
            <a:avLst/>
          </a:prstGeom>
        </p:spPr>
      </p:pic>
      <p:pic>
        <p:nvPicPr>
          <p:cNvPr id="9" name="Picture 7">
            <a:extLst>
              <a:ext uri="{FF2B5EF4-FFF2-40B4-BE49-F238E27FC236}">
                <a16:creationId xmlns:a16="http://schemas.microsoft.com/office/drawing/2014/main" id="{76D0FEDC-1964-4B1D-BB9F-FA29C2B058D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50378" y="3457185"/>
            <a:ext cx="3349104" cy="3175390"/>
          </a:xfrm>
          <a:prstGeom prst="rect">
            <a:avLst/>
          </a:prstGeom>
          <a:ln>
            <a:noFill/>
          </a:ln>
          <a:effectLst>
            <a:outerShdw blurRad="292100" dist="139700" dir="2700000" algn="tl" rotWithShape="0">
              <a:srgbClr val="333333">
                <a:alpha val="65000"/>
              </a:srgbClr>
            </a:outerShdw>
          </a:effectLst>
        </p:spPr>
      </p:pic>
      <p:sp>
        <p:nvSpPr>
          <p:cNvPr id="12" name="ZoneTexte 11">
            <a:extLst>
              <a:ext uri="{FF2B5EF4-FFF2-40B4-BE49-F238E27FC236}">
                <a16:creationId xmlns:a16="http://schemas.microsoft.com/office/drawing/2014/main" id="{B5ACD93D-4E3C-4D59-AD1B-3760ED80FFA0}"/>
              </a:ext>
            </a:extLst>
          </p:cNvPr>
          <p:cNvSpPr txBox="1"/>
          <p:nvPr/>
        </p:nvSpPr>
        <p:spPr>
          <a:xfrm>
            <a:off x="4429446" y="3763023"/>
            <a:ext cx="4577937" cy="276998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1" i="0" u="sng" strike="noStrike" kern="1200" cap="none" spc="0" normalizeH="0" baseline="0" noProof="0" dirty="0">
              <a:ln>
                <a:noFill/>
              </a:ln>
              <a:solidFill>
                <a:srgbClr val="6B6B6B"/>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sng" strike="noStrike" kern="1200" cap="none" spc="0" normalizeH="0" baseline="0" noProof="0" dirty="0">
                <a:ln>
                  <a:noFill/>
                </a:ln>
                <a:solidFill>
                  <a:srgbClr val="6B6B6B"/>
                </a:solidFill>
                <a:effectLst/>
                <a:uLnTx/>
                <a:uFillTx/>
                <a:latin typeface="Arial"/>
                <a:ea typeface="+mn-ea"/>
                <a:cs typeface="+mn-cs"/>
              </a:rPr>
              <a:t>Approche modulaire et </a:t>
            </a:r>
            <a:r>
              <a:rPr kumimoji="0" lang="fr-FR" sz="1600" b="1" i="0" u="sng" strike="noStrike" kern="1200" cap="none" spc="0" normalizeH="0" baseline="0" noProof="0" dirty="0" err="1">
                <a:ln>
                  <a:noFill/>
                </a:ln>
                <a:solidFill>
                  <a:srgbClr val="6B6B6B"/>
                </a:solidFill>
                <a:effectLst/>
                <a:uLnTx/>
                <a:uFillTx/>
                <a:latin typeface="Arial"/>
                <a:ea typeface="+mn-ea"/>
                <a:cs typeface="+mn-cs"/>
              </a:rPr>
              <a:t>incrementale</a:t>
            </a:r>
            <a:r>
              <a:rPr kumimoji="0" lang="fr-FR" sz="1600" b="1" i="0" u="sng" strike="noStrike" kern="1200" cap="none" spc="0" normalizeH="0" baseline="0" noProof="0" dirty="0">
                <a:ln>
                  <a:noFill/>
                </a:ln>
                <a:solidFill>
                  <a:srgbClr val="6B6B6B"/>
                </a:solidFill>
                <a:effectLst/>
                <a:uLnTx/>
                <a:uFillTx/>
                <a:latin typeface="Arial"/>
                <a:ea typeface="+mn-ea"/>
                <a:cs typeface="+mn-cs"/>
              </a:rPr>
              <a:t> :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6B6B6B"/>
                </a:solidFill>
                <a:effectLst/>
                <a:uLnTx/>
                <a:uFillTx/>
                <a:latin typeface="Arial"/>
                <a:ea typeface="+mn-ea"/>
                <a:cs typeface="+mn-cs"/>
              </a:rPr>
              <a:t>Logiciel uniquement (COTS Radios)
Système clé en main ou Solution personnalisée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dirty="0">
                <a:solidFill>
                  <a:srgbClr val="6B6B6B"/>
                </a:solidFill>
                <a:latin typeface="Arial"/>
              </a:rPr>
              <a:t>Signaux M-Code AES </a:t>
            </a:r>
            <a:r>
              <a:rPr kumimoji="0" lang="fr-FR" sz="1600" b="0" i="0" u="none" strike="noStrike" kern="1200" cap="none" spc="0" normalizeH="0" baseline="0" noProof="0" dirty="0">
                <a:ln>
                  <a:noFill/>
                </a:ln>
                <a:solidFill>
                  <a:srgbClr val="6B6B6B"/>
                </a:solidFill>
                <a:effectLst/>
                <a:uLnTx/>
                <a:uFillTx/>
                <a:latin typeface="Arial"/>
                <a:ea typeface="+mn-ea"/>
                <a:cs typeface="+mn-cs"/>
              </a:rPr>
              <a:t>
CRPA / </a:t>
            </a:r>
            <a:r>
              <a:rPr kumimoji="0" lang="fr-FR" sz="1600" b="0" i="0" u="none" strike="noStrike" kern="1200" cap="none" spc="0" normalizeH="0" baseline="0" noProof="0" dirty="0" err="1">
                <a:ln>
                  <a:noFill/>
                </a:ln>
                <a:solidFill>
                  <a:srgbClr val="6B6B6B"/>
                </a:solidFill>
                <a:effectLst/>
                <a:uLnTx/>
                <a:uFillTx/>
                <a:latin typeface="Arial"/>
                <a:ea typeface="+mn-ea"/>
                <a:cs typeface="+mn-cs"/>
              </a:rPr>
              <a:t>Wavefront</a:t>
            </a:r>
            <a:r>
              <a:rPr kumimoji="0" lang="fr-FR" sz="1600" b="0" i="0" u="none" strike="noStrike" kern="1200" cap="none" spc="0" normalizeH="0" baseline="0" noProof="0" dirty="0">
                <a:ln>
                  <a:noFill/>
                </a:ln>
                <a:solidFill>
                  <a:srgbClr val="6B6B6B"/>
                </a:solidFill>
                <a:effectLst/>
                <a:uLnTx/>
                <a:uFillTx/>
                <a:latin typeface="Arial"/>
                <a:ea typeface="+mn-ea"/>
                <a:cs typeface="+mn-cs"/>
              </a:rPr>
              <a:t> complet jusqu’à 16 élément;
Systèmes anéchoïdes complets jusqu’à 32 antennes.</a:t>
            </a:r>
            <a:r>
              <a:rPr kumimoji="0" lang="fr-FR" sz="1400" b="0" i="0" u="none" strike="noStrike" kern="1200" cap="none" spc="0" normalizeH="0" baseline="0" noProof="0" dirty="0">
                <a:ln>
                  <a:noFill/>
                </a:ln>
                <a:solidFill>
                  <a:srgbClr val="6B6B6B"/>
                </a:solidFill>
                <a:effectLst/>
                <a:uLnTx/>
                <a:uFillTx/>
                <a:latin typeface="Arial"/>
                <a:ea typeface="+mn-ea"/>
                <a:cs typeface="+mn-cs"/>
              </a:rPr>
              <a:t>
</a:t>
            </a:r>
            <a:endParaRPr kumimoji="0" lang="en-US" sz="1800" b="0" i="0" u="none" strike="noStrike" kern="1200" cap="none" spc="0" normalizeH="0" baseline="0" noProof="0" dirty="0">
              <a:ln>
                <a:noFill/>
              </a:ln>
              <a:solidFill>
                <a:srgbClr val="6B6B6B"/>
              </a:solidFill>
              <a:effectLst/>
              <a:uLnTx/>
              <a:uFillTx/>
              <a:latin typeface="Arial"/>
              <a:ea typeface="+mn-ea"/>
              <a:cs typeface="+mn-cs"/>
            </a:endParaRPr>
          </a:p>
        </p:txBody>
      </p:sp>
      <p:sp>
        <p:nvSpPr>
          <p:cNvPr id="14" name="ZoneTexte 13">
            <a:extLst>
              <a:ext uri="{FF2B5EF4-FFF2-40B4-BE49-F238E27FC236}">
                <a16:creationId xmlns:a16="http://schemas.microsoft.com/office/drawing/2014/main" id="{B3F8B18A-3896-4963-808F-F498A1D1D470}"/>
              </a:ext>
            </a:extLst>
          </p:cNvPr>
          <p:cNvSpPr txBox="1"/>
          <p:nvPr/>
        </p:nvSpPr>
        <p:spPr>
          <a:xfrm>
            <a:off x="4392392" y="6263243"/>
            <a:ext cx="617516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a:ln>
                  <a:noFill/>
                </a:ln>
                <a:solidFill>
                  <a:srgbClr val="F37321"/>
                </a:solidFill>
                <a:effectLst/>
                <a:uLnTx/>
                <a:uFillTx/>
                <a:latin typeface="Segoe UI" panose="020B0502040204020203" pitchFamily="34" charset="0"/>
                <a:ea typeface="+mn-ea"/>
                <a:cs typeface="Segoe UI" panose="020B0502040204020203" pitchFamily="34" charset="0"/>
              </a:rPr>
              <a:t>“Open, Software-Defined Architecture”</a:t>
            </a:r>
          </a:p>
        </p:txBody>
      </p:sp>
    </p:spTree>
    <p:extLst>
      <p:ext uri="{BB962C8B-B14F-4D97-AF65-F5344CB8AC3E}">
        <p14:creationId xmlns:p14="http://schemas.microsoft.com/office/powerpoint/2010/main" val="20705506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3726C40-0DF2-0F59-8E5D-EE082055B68C}"/>
              </a:ext>
            </a:extLst>
          </p:cNvPr>
          <p:cNvSpPr>
            <a:spLocks noGrp="1"/>
          </p:cNvSpPr>
          <p:nvPr>
            <p:ph type="title"/>
          </p:nvPr>
        </p:nvSpPr>
        <p:spPr>
          <a:xfrm>
            <a:off x="354842" y="289790"/>
            <a:ext cx="11186583" cy="474466"/>
          </a:xfrm>
        </p:spPr>
        <p:txBody>
          <a:bodyPr>
            <a:normAutofit fontScale="90000"/>
          </a:bodyPr>
          <a:lstStyle/>
          <a:p>
            <a:r>
              <a:rPr lang="fr-FR" dirty="0" err="1"/>
              <a:t>Navwar</a:t>
            </a:r>
            <a:r>
              <a:rPr lang="fr-FR" dirty="0"/>
              <a:t> offensif (Australie, UKR, KAS, </a:t>
            </a:r>
            <a:r>
              <a:rPr lang="fr-FR" dirty="0" err="1"/>
              <a:t>etc</a:t>
            </a:r>
            <a:r>
              <a:rPr lang="fr-FR" dirty="0"/>
              <a:t> …) </a:t>
            </a:r>
          </a:p>
        </p:txBody>
      </p:sp>
      <p:sp>
        <p:nvSpPr>
          <p:cNvPr id="4" name="Espace réservé de la date 3">
            <a:extLst>
              <a:ext uri="{FF2B5EF4-FFF2-40B4-BE49-F238E27FC236}">
                <a16:creationId xmlns:a16="http://schemas.microsoft.com/office/drawing/2014/main" id="{66B8DA6A-9A3E-E1D9-378E-348EBFF8A589}"/>
              </a:ext>
            </a:extLst>
          </p:cNvPr>
          <p:cNvSpPr>
            <a:spLocks noGrp="1"/>
          </p:cNvSpPr>
          <p:nvPr>
            <p:ph type="dt" sz="half"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70E1D"/>
                </a:solidFill>
                <a:effectLst/>
                <a:uLnTx/>
                <a:uFillTx/>
                <a:latin typeface="Segoe UI"/>
                <a:ea typeface="+mn-ea"/>
                <a:cs typeface="+mn-cs"/>
              </a:rPr>
              <a:t> </a:t>
            </a:r>
          </a:p>
        </p:txBody>
      </p:sp>
      <p:pic>
        <p:nvPicPr>
          <p:cNvPr id="5" name="Image 4">
            <a:extLst>
              <a:ext uri="{FF2B5EF4-FFF2-40B4-BE49-F238E27FC236}">
                <a16:creationId xmlns:a16="http://schemas.microsoft.com/office/drawing/2014/main" id="{AA9F4E30-091A-6EC3-FA56-3436EA2620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71894" y="4644718"/>
            <a:ext cx="722436" cy="1022918"/>
          </a:xfrm>
          <a:prstGeom prst="rect">
            <a:avLst/>
          </a:prstGeom>
        </p:spPr>
      </p:pic>
      <p:pic>
        <p:nvPicPr>
          <p:cNvPr id="7" name="Image 6">
            <a:extLst>
              <a:ext uri="{FF2B5EF4-FFF2-40B4-BE49-F238E27FC236}">
                <a16:creationId xmlns:a16="http://schemas.microsoft.com/office/drawing/2014/main" id="{7F589E24-7553-BD14-C778-07A0D04C9A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78725" y="4788077"/>
            <a:ext cx="1170419" cy="805659"/>
          </a:xfrm>
          <a:prstGeom prst="rect">
            <a:avLst/>
          </a:prstGeom>
          <a:ln>
            <a:noFill/>
          </a:ln>
          <a:effectLst>
            <a:outerShdw blurRad="292100" dist="139700" dir="2700000" algn="tl" rotWithShape="0">
              <a:srgbClr val="333333">
                <a:alpha val="65000"/>
              </a:srgbClr>
            </a:outerShdw>
          </a:effectLst>
        </p:spPr>
      </p:pic>
      <p:pic>
        <p:nvPicPr>
          <p:cNvPr id="8" name="Image 7">
            <a:extLst>
              <a:ext uri="{FF2B5EF4-FFF2-40B4-BE49-F238E27FC236}">
                <a16:creationId xmlns:a16="http://schemas.microsoft.com/office/drawing/2014/main" id="{B354EF3A-2A94-31BC-ADE9-39DCE6D4438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00118" y="2928327"/>
            <a:ext cx="4671300" cy="2227850"/>
          </a:xfrm>
          <a:prstGeom prst="rect">
            <a:avLst/>
          </a:prstGeom>
          <a:ln>
            <a:noFill/>
          </a:ln>
          <a:effectLst>
            <a:outerShdw blurRad="292100" dist="139700" dir="2700000" algn="tl" rotWithShape="0">
              <a:srgbClr val="333333">
                <a:alpha val="65000"/>
              </a:srgbClr>
            </a:outerShdw>
          </a:effectLst>
        </p:spPr>
      </p:pic>
      <p:sp>
        <p:nvSpPr>
          <p:cNvPr id="12" name="ZoneTexte 11">
            <a:extLst>
              <a:ext uri="{FF2B5EF4-FFF2-40B4-BE49-F238E27FC236}">
                <a16:creationId xmlns:a16="http://schemas.microsoft.com/office/drawing/2014/main" id="{926A09F3-C862-CA4A-1D8C-A5B53436A0E6}"/>
              </a:ext>
            </a:extLst>
          </p:cNvPr>
          <p:cNvSpPr txBox="1"/>
          <p:nvPr/>
        </p:nvSpPr>
        <p:spPr>
          <a:xfrm>
            <a:off x="8081034" y="5734899"/>
            <a:ext cx="16262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sng" strike="noStrike" kern="1200" cap="none" spc="0" normalizeH="0" baseline="0" noProof="0" dirty="0">
                <a:ln>
                  <a:noFill/>
                </a:ln>
                <a:solidFill>
                  <a:srgbClr val="070E1D"/>
                </a:solidFill>
                <a:effectLst/>
                <a:uLnTx/>
                <a:uFillTx/>
                <a:latin typeface="Segoe UI"/>
                <a:ea typeface="+mn-ea"/>
                <a:cs typeface="+mn-cs"/>
              </a:rPr>
              <a:t>Timing distribution </a:t>
            </a:r>
            <a:r>
              <a:rPr kumimoji="0" lang="fr-FR" sz="1200" b="1" i="0" u="sng" strike="noStrike" kern="1200" cap="none" spc="0" normalizeH="0" baseline="0" noProof="0" dirty="0" err="1">
                <a:ln>
                  <a:noFill/>
                </a:ln>
                <a:solidFill>
                  <a:srgbClr val="070E1D"/>
                </a:solidFill>
                <a:effectLst/>
                <a:uLnTx/>
                <a:uFillTx/>
                <a:latin typeface="Segoe UI"/>
                <a:ea typeface="+mn-ea"/>
                <a:cs typeface="+mn-cs"/>
              </a:rPr>
              <a:t>card</a:t>
            </a:r>
            <a:endParaRPr kumimoji="0" lang="fr-FR" sz="1200" b="1" i="0" u="sng" strike="noStrike" kern="1200" cap="none" spc="0" normalizeH="0" baseline="0" noProof="0" dirty="0">
              <a:ln>
                <a:noFill/>
              </a:ln>
              <a:solidFill>
                <a:srgbClr val="070E1D"/>
              </a:solidFill>
              <a:effectLst/>
              <a:uLnTx/>
              <a:uFillTx/>
              <a:latin typeface="Segoe UI"/>
              <a:ea typeface="+mn-ea"/>
              <a:cs typeface="+mn-cs"/>
            </a:endParaRPr>
          </a:p>
        </p:txBody>
      </p:sp>
      <p:sp>
        <p:nvSpPr>
          <p:cNvPr id="13" name="ZoneTexte 12">
            <a:extLst>
              <a:ext uri="{FF2B5EF4-FFF2-40B4-BE49-F238E27FC236}">
                <a16:creationId xmlns:a16="http://schemas.microsoft.com/office/drawing/2014/main" id="{71F7DD5E-E812-680B-17C5-4319B521085F}"/>
              </a:ext>
            </a:extLst>
          </p:cNvPr>
          <p:cNvSpPr txBox="1"/>
          <p:nvPr/>
        </p:nvSpPr>
        <p:spPr>
          <a:xfrm>
            <a:off x="10436396" y="5694388"/>
            <a:ext cx="16262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sng" strike="noStrike" kern="1200" cap="none" spc="0" normalizeH="0" baseline="0" noProof="0" dirty="0">
                <a:ln>
                  <a:noFill/>
                </a:ln>
                <a:solidFill>
                  <a:srgbClr val="070E1D"/>
                </a:solidFill>
                <a:effectLst/>
                <a:uLnTx/>
                <a:uFillTx/>
                <a:latin typeface="Segoe UI"/>
                <a:ea typeface="+mn-ea"/>
                <a:cs typeface="+mn-cs"/>
              </a:rPr>
              <a:t>Atomic </a:t>
            </a:r>
            <a:r>
              <a:rPr kumimoji="0" lang="fr-FR" sz="1200" b="1" i="0" u="sng" strike="noStrike" kern="1200" cap="none" spc="0" normalizeH="0" baseline="0" noProof="0" dirty="0" err="1">
                <a:ln>
                  <a:noFill/>
                </a:ln>
                <a:solidFill>
                  <a:srgbClr val="070E1D"/>
                </a:solidFill>
                <a:effectLst/>
                <a:uLnTx/>
                <a:uFillTx/>
                <a:latin typeface="Segoe UI"/>
                <a:ea typeface="+mn-ea"/>
                <a:cs typeface="+mn-cs"/>
              </a:rPr>
              <a:t>clock</a:t>
            </a:r>
            <a:r>
              <a:rPr kumimoji="0" lang="fr-FR" sz="1200" b="1" i="0" u="sng" strike="noStrike" kern="1200" cap="none" spc="0" normalizeH="0" baseline="0" noProof="0" dirty="0">
                <a:ln>
                  <a:noFill/>
                </a:ln>
                <a:solidFill>
                  <a:srgbClr val="070E1D"/>
                </a:solidFill>
                <a:effectLst/>
                <a:uLnTx/>
                <a:uFillTx/>
                <a:latin typeface="Segoe UI"/>
                <a:ea typeface="+mn-ea"/>
                <a:cs typeface="+mn-cs"/>
              </a:rPr>
              <a:t> ART </a:t>
            </a:r>
            <a:r>
              <a:rPr kumimoji="0" lang="fr-FR" sz="1200" b="1" i="0" u="sng" strike="noStrike" kern="1200" cap="none" spc="0" normalizeH="0" baseline="0" noProof="0" dirty="0" err="1">
                <a:ln>
                  <a:noFill/>
                </a:ln>
                <a:solidFill>
                  <a:srgbClr val="070E1D"/>
                </a:solidFill>
                <a:effectLst/>
                <a:uLnTx/>
                <a:uFillTx/>
                <a:latin typeface="Segoe UI"/>
                <a:ea typeface="+mn-ea"/>
                <a:cs typeface="+mn-cs"/>
              </a:rPr>
              <a:t>Card</a:t>
            </a:r>
            <a:endParaRPr kumimoji="0" lang="fr-FR" sz="1200" b="1" i="0" u="sng" strike="noStrike" kern="1200" cap="none" spc="0" normalizeH="0" baseline="0" noProof="0" dirty="0">
              <a:ln>
                <a:noFill/>
              </a:ln>
              <a:solidFill>
                <a:srgbClr val="070E1D"/>
              </a:solidFill>
              <a:effectLst/>
              <a:uLnTx/>
              <a:uFillTx/>
              <a:latin typeface="Segoe UI"/>
              <a:ea typeface="+mn-ea"/>
              <a:cs typeface="+mn-cs"/>
            </a:endParaRPr>
          </a:p>
        </p:txBody>
      </p:sp>
      <p:grpSp>
        <p:nvGrpSpPr>
          <p:cNvPr id="2" name="Groupe 1">
            <a:extLst>
              <a:ext uri="{FF2B5EF4-FFF2-40B4-BE49-F238E27FC236}">
                <a16:creationId xmlns:a16="http://schemas.microsoft.com/office/drawing/2014/main" id="{2B7727ED-474F-43BC-E353-A07958EB4506}"/>
              </a:ext>
            </a:extLst>
          </p:cNvPr>
          <p:cNvGrpSpPr/>
          <p:nvPr/>
        </p:nvGrpSpPr>
        <p:grpSpPr>
          <a:xfrm>
            <a:off x="8639187" y="527733"/>
            <a:ext cx="3373142" cy="2567996"/>
            <a:chOff x="3000797" y="1146346"/>
            <a:chExt cx="4847434" cy="4565308"/>
          </a:xfrm>
        </p:grpSpPr>
        <p:grpSp>
          <p:nvGrpSpPr>
            <p:cNvPr id="15" name="Groupe 14">
              <a:extLst>
                <a:ext uri="{FF2B5EF4-FFF2-40B4-BE49-F238E27FC236}">
                  <a16:creationId xmlns:a16="http://schemas.microsoft.com/office/drawing/2014/main" id="{F6218FDE-EF6D-1FA0-4DA2-90FE048CEDD2}"/>
                </a:ext>
              </a:extLst>
            </p:cNvPr>
            <p:cNvGrpSpPr/>
            <p:nvPr/>
          </p:nvGrpSpPr>
          <p:grpSpPr>
            <a:xfrm>
              <a:off x="3608534" y="1146346"/>
              <a:ext cx="3568395" cy="3336444"/>
              <a:chOff x="1355987" y="1797577"/>
              <a:chExt cx="3568395" cy="3336444"/>
            </a:xfrm>
          </p:grpSpPr>
          <p:sp>
            <p:nvSpPr>
              <p:cNvPr id="30" name="Rectangle 29">
                <a:extLst>
                  <a:ext uri="{FF2B5EF4-FFF2-40B4-BE49-F238E27FC236}">
                    <a16:creationId xmlns:a16="http://schemas.microsoft.com/office/drawing/2014/main" id="{0D8EC1EF-1131-D24C-F696-CE102BAAE524}"/>
                  </a:ext>
                </a:extLst>
              </p:cNvPr>
              <p:cNvSpPr/>
              <p:nvPr/>
            </p:nvSpPr>
            <p:spPr>
              <a:xfrm>
                <a:off x="1355988" y="1797577"/>
                <a:ext cx="3568394" cy="3336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Segoe UI"/>
                  <a:ea typeface="+mn-ea"/>
                  <a:cs typeface="+mn-cs"/>
                </a:endParaRPr>
              </a:p>
            </p:txBody>
          </p:sp>
          <p:sp>
            <p:nvSpPr>
              <p:cNvPr id="31" name="Rectangle 30">
                <a:extLst>
                  <a:ext uri="{FF2B5EF4-FFF2-40B4-BE49-F238E27FC236}">
                    <a16:creationId xmlns:a16="http://schemas.microsoft.com/office/drawing/2014/main" id="{95EE1622-2C66-9264-3735-050459BA43E9}"/>
                  </a:ext>
                </a:extLst>
              </p:cNvPr>
              <p:cNvSpPr/>
              <p:nvPr/>
            </p:nvSpPr>
            <p:spPr>
              <a:xfrm>
                <a:off x="1355989" y="3487358"/>
                <a:ext cx="892098" cy="1646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Segoe UI"/>
                    <a:ea typeface="+mn-ea"/>
                    <a:cs typeface="+mn-cs"/>
                  </a:rPr>
                  <a:t>CDM-O2S</a:t>
                </a:r>
              </a:p>
            </p:txBody>
          </p:sp>
          <p:sp>
            <p:nvSpPr>
              <p:cNvPr id="32" name="Rectangle 31">
                <a:extLst>
                  <a:ext uri="{FF2B5EF4-FFF2-40B4-BE49-F238E27FC236}">
                    <a16:creationId xmlns:a16="http://schemas.microsoft.com/office/drawing/2014/main" id="{128B3D8E-37B8-93F5-DAEF-85E47B069A2D}"/>
                  </a:ext>
                </a:extLst>
              </p:cNvPr>
              <p:cNvSpPr/>
              <p:nvPr/>
            </p:nvSpPr>
            <p:spPr>
              <a:xfrm>
                <a:off x="2248087" y="3487358"/>
                <a:ext cx="892098" cy="1646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Segoe UI"/>
                    <a:ea typeface="+mn-ea"/>
                    <a:cs typeface="+mn-cs"/>
                  </a:rPr>
                  <a:t>ART CARD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rgbClr val="FFFFFF"/>
                    </a:solidFill>
                    <a:effectLst/>
                    <a:uLnTx/>
                    <a:uFillTx/>
                    <a:latin typeface="Segoe UI"/>
                    <a:ea typeface="+mn-ea"/>
                    <a:cs typeface="+mn-cs"/>
                  </a:rPr>
                  <a:t>mRO</a:t>
                </a:r>
                <a:endParaRPr kumimoji="0" lang="fr-FR" sz="12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3" name="Rectangle 32">
                <a:extLst>
                  <a:ext uri="{FF2B5EF4-FFF2-40B4-BE49-F238E27FC236}">
                    <a16:creationId xmlns:a16="http://schemas.microsoft.com/office/drawing/2014/main" id="{B6A5020F-82CA-5040-60DA-AD34D72F3CAB}"/>
                  </a:ext>
                </a:extLst>
              </p:cNvPr>
              <p:cNvSpPr/>
              <p:nvPr/>
            </p:nvSpPr>
            <p:spPr>
              <a:xfrm>
                <a:off x="3140185" y="3487358"/>
                <a:ext cx="892098" cy="1646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FFFFFF"/>
                    </a:solidFill>
                    <a:effectLst/>
                    <a:uLnTx/>
                    <a:uFillTx/>
                    <a:latin typeface="Segoe UI"/>
                    <a:ea typeface="+mn-ea"/>
                    <a:cs typeface="+mn-cs"/>
                  </a:rPr>
                  <a:t>GPU</a:t>
                </a:r>
              </a:p>
            </p:txBody>
          </p:sp>
          <p:sp>
            <p:nvSpPr>
              <p:cNvPr id="34" name="Rectangle 33">
                <a:extLst>
                  <a:ext uri="{FF2B5EF4-FFF2-40B4-BE49-F238E27FC236}">
                    <a16:creationId xmlns:a16="http://schemas.microsoft.com/office/drawing/2014/main" id="{AD20BDB9-0D21-3489-5E66-89B706FF5DC3}"/>
                  </a:ext>
                </a:extLst>
              </p:cNvPr>
              <p:cNvSpPr/>
              <p:nvPr/>
            </p:nvSpPr>
            <p:spPr>
              <a:xfrm>
                <a:off x="4032283" y="3487358"/>
                <a:ext cx="892098" cy="1646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FFFFFF"/>
                    </a:solidFill>
                    <a:effectLst/>
                    <a:uLnTx/>
                    <a:uFillTx/>
                    <a:latin typeface="Segoe UI"/>
                    <a:ea typeface="+mn-ea"/>
                    <a:cs typeface="+mn-cs"/>
                  </a:rPr>
                  <a:t>NIC</a:t>
                </a:r>
              </a:p>
            </p:txBody>
          </p:sp>
          <p:sp>
            <p:nvSpPr>
              <p:cNvPr id="35" name="Rectangle 34">
                <a:extLst>
                  <a:ext uri="{FF2B5EF4-FFF2-40B4-BE49-F238E27FC236}">
                    <a16:creationId xmlns:a16="http://schemas.microsoft.com/office/drawing/2014/main" id="{544B56B9-90FC-C2BB-1D35-C31C123F8AA5}"/>
                  </a:ext>
                </a:extLst>
              </p:cNvPr>
              <p:cNvSpPr/>
              <p:nvPr/>
            </p:nvSpPr>
            <p:spPr>
              <a:xfrm>
                <a:off x="1355987" y="1797577"/>
                <a:ext cx="3568394" cy="16897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Segoe UI"/>
                    <a:ea typeface="+mn-ea"/>
                    <a:cs typeface="+mn-cs"/>
                  </a:rPr>
                  <a:t>SKYDEL SIMULATION ENGINE</a:t>
                </a:r>
              </a:p>
            </p:txBody>
          </p:sp>
        </p:grpSp>
        <p:sp>
          <p:nvSpPr>
            <p:cNvPr id="16" name="Rectangle 15">
              <a:extLst>
                <a:ext uri="{FF2B5EF4-FFF2-40B4-BE49-F238E27FC236}">
                  <a16:creationId xmlns:a16="http://schemas.microsoft.com/office/drawing/2014/main" id="{930B8F8A-CA23-351F-FA76-63D1433B9A29}"/>
                </a:ext>
              </a:extLst>
            </p:cNvPr>
            <p:cNvSpPr/>
            <p:nvPr/>
          </p:nvSpPr>
          <p:spPr>
            <a:xfrm>
              <a:off x="3608535" y="4997515"/>
              <a:ext cx="1739594" cy="7141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FFFFFF"/>
                  </a:solidFill>
                  <a:effectLst/>
                  <a:uLnTx/>
                  <a:uFillTx/>
                  <a:latin typeface="Segoe UI"/>
                  <a:ea typeface="+mn-ea"/>
                  <a:cs typeface="+mn-cs"/>
                </a:rPr>
                <a:t>SDR X300</a:t>
              </a:r>
            </a:p>
          </p:txBody>
        </p:sp>
        <p:sp>
          <p:nvSpPr>
            <p:cNvPr id="17" name="Rectangle 16">
              <a:extLst>
                <a:ext uri="{FF2B5EF4-FFF2-40B4-BE49-F238E27FC236}">
                  <a16:creationId xmlns:a16="http://schemas.microsoft.com/office/drawing/2014/main" id="{B0D11D3F-3BCA-50C4-F99C-6F315B9FF966}"/>
                </a:ext>
              </a:extLst>
            </p:cNvPr>
            <p:cNvSpPr/>
            <p:nvPr/>
          </p:nvSpPr>
          <p:spPr>
            <a:xfrm>
              <a:off x="5348129" y="4997514"/>
              <a:ext cx="1828799" cy="7141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FFFFFF"/>
                  </a:solidFill>
                  <a:effectLst/>
                  <a:uLnTx/>
                  <a:uFillTx/>
                  <a:latin typeface="Segoe UI"/>
                  <a:ea typeface="+mn-ea"/>
                  <a:cs typeface="+mn-cs"/>
                </a:rPr>
                <a:t>SDR X300</a:t>
              </a:r>
            </a:p>
          </p:txBody>
        </p:sp>
        <p:grpSp>
          <p:nvGrpSpPr>
            <p:cNvPr id="18" name="Groupe 17">
              <a:extLst>
                <a:ext uri="{FF2B5EF4-FFF2-40B4-BE49-F238E27FC236}">
                  <a16:creationId xmlns:a16="http://schemas.microsoft.com/office/drawing/2014/main" id="{CA738A89-E4E2-F8B2-4200-4D5915A69097}"/>
                </a:ext>
              </a:extLst>
            </p:cNvPr>
            <p:cNvGrpSpPr/>
            <p:nvPr/>
          </p:nvGrpSpPr>
          <p:grpSpPr>
            <a:xfrm>
              <a:off x="4054585" y="4482789"/>
              <a:ext cx="1565630" cy="514725"/>
              <a:chOff x="4054585" y="4482789"/>
              <a:chExt cx="1565630" cy="514725"/>
            </a:xfrm>
          </p:grpSpPr>
          <p:cxnSp>
            <p:nvCxnSpPr>
              <p:cNvPr id="28" name="Connecteur : en angle 27">
                <a:extLst>
                  <a:ext uri="{FF2B5EF4-FFF2-40B4-BE49-F238E27FC236}">
                    <a16:creationId xmlns:a16="http://schemas.microsoft.com/office/drawing/2014/main" id="{C8EA41DC-E625-6D0C-2B1C-726AFADAEB54}"/>
                  </a:ext>
                </a:extLst>
              </p:cNvPr>
              <p:cNvCxnSpPr>
                <a:stCxn id="31" idx="2"/>
                <a:endCxn id="16" idx="0"/>
              </p:cNvCxnSpPr>
              <p:nvPr/>
            </p:nvCxnSpPr>
            <p:spPr>
              <a:xfrm rot="16200000" flipH="1">
                <a:off x="4009096" y="4528278"/>
                <a:ext cx="514725" cy="423747"/>
              </a:xfrm>
              <a:prstGeom prst="bentConnector3">
                <a:avLst/>
              </a:prstGeom>
              <a:ln w="28575">
                <a:tailEnd type="triangle"/>
              </a:ln>
            </p:spPr>
            <p:style>
              <a:lnRef idx="1">
                <a:schemeClr val="accent6"/>
              </a:lnRef>
              <a:fillRef idx="0">
                <a:schemeClr val="accent6"/>
              </a:fillRef>
              <a:effectRef idx="0">
                <a:schemeClr val="accent6"/>
              </a:effectRef>
              <a:fontRef idx="minor">
                <a:schemeClr val="tx1"/>
              </a:fontRef>
            </p:style>
          </p:cxnSp>
          <p:cxnSp>
            <p:nvCxnSpPr>
              <p:cNvPr id="29" name="Connecteur : en angle 28">
                <a:extLst>
                  <a:ext uri="{FF2B5EF4-FFF2-40B4-BE49-F238E27FC236}">
                    <a16:creationId xmlns:a16="http://schemas.microsoft.com/office/drawing/2014/main" id="{D00D89DE-4F17-86D8-7789-E3478007FA69}"/>
                  </a:ext>
                </a:extLst>
              </p:cNvPr>
              <p:cNvCxnSpPr>
                <a:cxnSpLocks/>
              </p:cNvCxnSpPr>
              <p:nvPr/>
            </p:nvCxnSpPr>
            <p:spPr>
              <a:xfrm>
                <a:off x="4478332" y="4740151"/>
                <a:ext cx="1141883" cy="257363"/>
              </a:xfrm>
              <a:prstGeom prst="bentConnector3">
                <a:avLst>
                  <a:gd name="adj1" fmla="val 99219"/>
                </a:avLst>
              </a:prstGeom>
              <a:ln w="28575">
                <a:tailEnd type="triangle"/>
              </a:ln>
            </p:spPr>
            <p:style>
              <a:lnRef idx="1">
                <a:schemeClr val="accent6"/>
              </a:lnRef>
              <a:fillRef idx="0">
                <a:schemeClr val="accent6"/>
              </a:fillRef>
              <a:effectRef idx="0">
                <a:schemeClr val="accent6"/>
              </a:effectRef>
              <a:fontRef idx="minor">
                <a:schemeClr val="tx1"/>
              </a:fontRef>
            </p:style>
          </p:cxnSp>
        </p:grpSp>
        <p:grpSp>
          <p:nvGrpSpPr>
            <p:cNvPr id="19" name="Groupe 18">
              <a:extLst>
                <a:ext uri="{FF2B5EF4-FFF2-40B4-BE49-F238E27FC236}">
                  <a16:creationId xmlns:a16="http://schemas.microsoft.com/office/drawing/2014/main" id="{6DF9ED74-2E79-8911-26D1-A959B0321C9A}"/>
                </a:ext>
              </a:extLst>
            </p:cNvPr>
            <p:cNvGrpSpPr/>
            <p:nvPr/>
          </p:nvGrpSpPr>
          <p:grpSpPr>
            <a:xfrm>
              <a:off x="4973445" y="4482790"/>
              <a:ext cx="1757434" cy="514724"/>
              <a:chOff x="4973445" y="4482790"/>
              <a:chExt cx="1757434" cy="514724"/>
            </a:xfrm>
          </p:grpSpPr>
          <p:cxnSp>
            <p:nvCxnSpPr>
              <p:cNvPr id="26" name="Connecteur : en angle 25">
                <a:extLst>
                  <a:ext uri="{FF2B5EF4-FFF2-40B4-BE49-F238E27FC236}">
                    <a16:creationId xmlns:a16="http://schemas.microsoft.com/office/drawing/2014/main" id="{C9FF8FAA-E9C0-F497-E02C-AF52C5D0EBBA}"/>
                  </a:ext>
                </a:extLst>
              </p:cNvPr>
              <p:cNvCxnSpPr>
                <a:cxnSpLocks/>
                <a:stCxn id="34" idx="2"/>
                <a:endCxn id="17" idx="0"/>
              </p:cNvCxnSpPr>
              <p:nvPr/>
            </p:nvCxnSpPr>
            <p:spPr>
              <a:xfrm rot="5400000">
                <a:off x="6239342" y="4505977"/>
                <a:ext cx="514724" cy="468350"/>
              </a:xfrm>
              <a:prstGeom prst="bentConnector3">
                <a:avLst>
                  <a:gd name="adj1" fmla="val 58167"/>
                </a:avLst>
              </a:prstGeom>
              <a:ln w="28575">
                <a:solidFill>
                  <a:srgbClr val="00B050"/>
                </a:solidFill>
                <a:tailEnd type="triangle"/>
              </a:ln>
            </p:spPr>
            <p:style>
              <a:lnRef idx="1">
                <a:schemeClr val="accent6"/>
              </a:lnRef>
              <a:fillRef idx="0">
                <a:schemeClr val="accent6"/>
              </a:fillRef>
              <a:effectRef idx="0">
                <a:schemeClr val="accent6"/>
              </a:effectRef>
              <a:fontRef idx="minor">
                <a:schemeClr val="tx1"/>
              </a:fontRef>
            </p:style>
          </p:cxnSp>
          <p:cxnSp>
            <p:nvCxnSpPr>
              <p:cNvPr id="27" name="Connecteur : en angle 26">
                <a:extLst>
                  <a:ext uri="{FF2B5EF4-FFF2-40B4-BE49-F238E27FC236}">
                    <a16:creationId xmlns:a16="http://schemas.microsoft.com/office/drawing/2014/main" id="{E1520BDD-C6C2-7101-2DD3-A8B7AB585310}"/>
                  </a:ext>
                </a:extLst>
              </p:cNvPr>
              <p:cNvCxnSpPr>
                <a:cxnSpLocks/>
              </p:cNvCxnSpPr>
              <p:nvPr/>
            </p:nvCxnSpPr>
            <p:spPr>
              <a:xfrm rot="10800000" flipV="1">
                <a:off x="4973445" y="4781642"/>
                <a:ext cx="1382751" cy="215869"/>
              </a:xfrm>
              <a:prstGeom prst="bentConnector3">
                <a:avLst>
                  <a:gd name="adj1" fmla="val 100323"/>
                </a:avLst>
              </a:prstGeom>
              <a:ln w="28575">
                <a:solidFill>
                  <a:srgbClr val="00B050"/>
                </a:solidFill>
                <a:tailEnd type="triangle"/>
              </a:ln>
            </p:spPr>
            <p:style>
              <a:lnRef idx="1">
                <a:schemeClr val="accent6"/>
              </a:lnRef>
              <a:fillRef idx="0">
                <a:schemeClr val="accent6"/>
              </a:fillRef>
              <a:effectRef idx="0">
                <a:schemeClr val="accent6"/>
              </a:effectRef>
              <a:fontRef idx="minor">
                <a:schemeClr val="tx1"/>
              </a:fontRef>
            </p:style>
          </p:cxnSp>
        </p:grpSp>
        <p:sp>
          <p:nvSpPr>
            <p:cNvPr id="20" name="ZoneTexte 19">
              <a:extLst>
                <a:ext uri="{FF2B5EF4-FFF2-40B4-BE49-F238E27FC236}">
                  <a16:creationId xmlns:a16="http://schemas.microsoft.com/office/drawing/2014/main" id="{3873CB79-59F4-EE82-1815-F7EC03D93554}"/>
                </a:ext>
              </a:extLst>
            </p:cNvPr>
            <p:cNvSpPr txBox="1"/>
            <p:nvPr/>
          </p:nvSpPr>
          <p:spPr>
            <a:xfrm>
              <a:off x="3000797" y="4582016"/>
              <a:ext cx="111735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FFFFFF"/>
                  </a:solidFill>
                  <a:effectLst/>
                  <a:uLnTx/>
                  <a:uFillTx/>
                  <a:latin typeface="Segoe UI"/>
                  <a:ea typeface="+mn-ea"/>
                  <a:cs typeface="+mn-cs"/>
                </a:rPr>
                <a:t>1PPS/10MHz</a:t>
              </a:r>
            </a:p>
          </p:txBody>
        </p:sp>
        <p:sp>
          <p:nvSpPr>
            <p:cNvPr id="21" name="ZoneTexte 20">
              <a:extLst>
                <a:ext uri="{FF2B5EF4-FFF2-40B4-BE49-F238E27FC236}">
                  <a16:creationId xmlns:a16="http://schemas.microsoft.com/office/drawing/2014/main" id="{C029D1F5-C8D6-C3F5-CC9F-B36E2527F385}"/>
                </a:ext>
              </a:extLst>
            </p:cNvPr>
            <p:cNvSpPr txBox="1"/>
            <p:nvPr/>
          </p:nvSpPr>
          <p:spPr>
            <a:xfrm>
              <a:off x="6730879" y="4582016"/>
              <a:ext cx="111735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FFFFFF"/>
                  </a:solidFill>
                  <a:effectLst/>
                  <a:uLnTx/>
                  <a:uFillTx/>
                  <a:latin typeface="Segoe UI"/>
                  <a:ea typeface="+mn-ea"/>
                  <a:cs typeface="+mn-cs"/>
                </a:rPr>
                <a:t>10GbE</a:t>
              </a:r>
            </a:p>
          </p:txBody>
        </p:sp>
        <p:cxnSp>
          <p:nvCxnSpPr>
            <p:cNvPr id="22" name="Connecteur droit avec flèche 21">
              <a:extLst>
                <a:ext uri="{FF2B5EF4-FFF2-40B4-BE49-F238E27FC236}">
                  <a16:creationId xmlns:a16="http://schemas.microsoft.com/office/drawing/2014/main" id="{C08EFACF-1FB1-4264-2581-788BC7C43CA9}"/>
                </a:ext>
              </a:extLst>
            </p:cNvPr>
            <p:cNvCxnSpPr/>
            <p:nvPr/>
          </p:nvCxnSpPr>
          <p:spPr>
            <a:xfrm flipV="1">
              <a:off x="4973444" y="2571750"/>
              <a:ext cx="0" cy="46990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3" name="Connecteur droit avec flèche 22">
              <a:extLst>
                <a:ext uri="{FF2B5EF4-FFF2-40B4-BE49-F238E27FC236}">
                  <a16:creationId xmlns:a16="http://schemas.microsoft.com/office/drawing/2014/main" id="{31B95BD2-3614-F8E6-CCF6-DA4F114C05F4}"/>
                </a:ext>
              </a:extLst>
            </p:cNvPr>
            <p:cNvCxnSpPr>
              <a:cxnSpLocks/>
            </p:cNvCxnSpPr>
            <p:nvPr/>
          </p:nvCxnSpPr>
          <p:spPr>
            <a:xfrm>
              <a:off x="6667500" y="2591651"/>
              <a:ext cx="0" cy="48895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4" name="Connecteur droit avec flèche 23">
              <a:extLst>
                <a:ext uri="{FF2B5EF4-FFF2-40B4-BE49-F238E27FC236}">
                  <a16:creationId xmlns:a16="http://schemas.microsoft.com/office/drawing/2014/main" id="{EE9A79D5-7DBC-DDB8-B658-268CD7D13C87}"/>
                </a:ext>
              </a:extLst>
            </p:cNvPr>
            <p:cNvCxnSpPr>
              <a:cxnSpLocks/>
            </p:cNvCxnSpPr>
            <p:nvPr/>
          </p:nvCxnSpPr>
          <p:spPr>
            <a:xfrm>
              <a:off x="5791200" y="2574303"/>
              <a:ext cx="0" cy="488950"/>
            </a:xfrm>
            <a:prstGeom prst="straightConnector1">
              <a:avLst/>
            </a:prstGeom>
            <a:ln>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25" name="Connecteur droit avec flèche 24">
              <a:extLst>
                <a:ext uri="{FF2B5EF4-FFF2-40B4-BE49-F238E27FC236}">
                  <a16:creationId xmlns:a16="http://schemas.microsoft.com/office/drawing/2014/main" id="{87917962-DEC7-2BE7-2544-5D2EFD53A056}"/>
                </a:ext>
              </a:extLst>
            </p:cNvPr>
            <p:cNvCxnSpPr>
              <a:cxnSpLocks/>
            </p:cNvCxnSpPr>
            <p:nvPr/>
          </p:nvCxnSpPr>
          <p:spPr>
            <a:xfrm flipH="1">
              <a:off x="4309954" y="4283839"/>
              <a:ext cx="336756" cy="0"/>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grpSp>
      <p:pic>
        <p:nvPicPr>
          <p:cNvPr id="37" name="Image 36">
            <a:extLst>
              <a:ext uri="{FF2B5EF4-FFF2-40B4-BE49-F238E27FC236}">
                <a16:creationId xmlns:a16="http://schemas.microsoft.com/office/drawing/2014/main" id="{D55A1F17-B3DB-BB41-41E8-3DBE4B55688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7961" y="5338879"/>
            <a:ext cx="1595344" cy="1172682"/>
          </a:xfrm>
          <a:prstGeom prst="rect">
            <a:avLst/>
          </a:prstGeom>
        </p:spPr>
      </p:pic>
      <p:pic>
        <p:nvPicPr>
          <p:cNvPr id="1026" name="Picture 2">
            <a:extLst>
              <a:ext uri="{FF2B5EF4-FFF2-40B4-BE49-F238E27FC236}">
                <a16:creationId xmlns:a16="http://schemas.microsoft.com/office/drawing/2014/main" id="{AD371605-3066-900B-839B-B9CD223D4A23}"/>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3921225" y="5442921"/>
            <a:ext cx="3570172" cy="7897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7D1B08CC-3C06-1ACF-021F-E31FE1F247A1}"/>
              </a:ext>
            </a:extLst>
          </p:cNvPr>
          <p:cNvSpPr txBox="1"/>
          <p:nvPr/>
        </p:nvSpPr>
        <p:spPr>
          <a:xfrm>
            <a:off x="5283748" y="2928327"/>
            <a:ext cx="2803712" cy="20697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cap="all" dirty="0">
                <a:solidFill>
                  <a:srgbClr val="1E3C7D"/>
                </a:solidFill>
              </a:rPr>
              <a:t>Ciblage</a:t>
            </a:r>
          </a:p>
          <a:p>
            <a:pPr marL="355629" lvl="1" indent="-171399" algn="just" defTabSz="914792" fontAlgn="base">
              <a:spcAft>
                <a:spcPts val="300"/>
              </a:spcAft>
              <a:buClr>
                <a:schemeClr val="accent1"/>
              </a:buClr>
              <a:buSzPct val="100000"/>
              <a:buFont typeface="Wingdings" pitchFamily="2" charset="2"/>
              <a:buChar char="§"/>
              <a:tabLst/>
              <a:defRPr/>
            </a:pPr>
            <a:r>
              <a:rPr lang="fr-FR" sz="1600" dirty="0">
                <a:solidFill>
                  <a:schemeClr val="tx2"/>
                </a:solidFill>
                <a:cs typeface="Arial" pitchFamily="34" charset="0"/>
              </a:rPr>
              <a:t>Navigation</a:t>
            </a:r>
          </a:p>
          <a:p>
            <a:pPr marL="355629" lvl="1" indent="-171399" algn="just" defTabSz="914792" fontAlgn="base">
              <a:spcAft>
                <a:spcPts val="300"/>
              </a:spcAft>
              <a:buClr>
                <a:schemeClr val="accent1"/>
              </a:buClr>
              <a:buSzPct val="100000"/>
              <a:buFont typeface="Wingdings" pitchFamily="2" charset="2"/>
              <a:buChar char="§"/>
              <a:tabLst/>
              <a:defRPr/>
            </a:pPr>
            <a:r>
              <a:rPr lang="fr-FR" sz="1600" dirty="0" err="1">
                <a:solidFill>
                  <a:schemeClr val="tx2"/>
                </a:solidFill>
                <a:cs typeface="Arial" pitchFamily="34" charset="0"/>
              </a:rPr>
              <a:t>Targeting</a:t>
            </a:r>
            <a:r>
              <a:rPr lang="fr-FR" sz="1600" dirty="0">
                <a:solidFill>
                  <a:schemeClr val="tx2"/>
                </a:solidFill>
                <a:cs typeface="Arial" pitchFamily="34" charset="0"/>
              </a:rPr>
              <a:t> </a:t>
            </a:r>
          </a:p>
          <a:p>
            <a:pPr marL="355629" lvl="1" indent="-171399" algn="just" defTabSz="914792" fontAlgn="base">
              <a:spcAft>
                <a:spcPts val="300"/>
              </a:spcAft>
              <a:buClr>
                <a:schemeClr val="accent1"/>
              </a:buClr>
              <a:buSzPct val="100000"/>
              <a:buFont typeface="Wingdings" pitchFamily="2" charset="2"/>
              <a:buChar char="§"/>
              <a:tabLst/>
              <a:defRPr/>
            </a:pPr>
            <a:r>
              <a:rPr lang="fr-FR" sz="1600" dirty="0">
                <a:solidFill>
                  <a:schemeClr val="tx2"/>
                </a:solidFill>
                <a:cs typeface="Arial" pitchFamily="34" charset="0"/>
              </a:rPr>
              <a:t>Swarn of UAV</a:t>
            </a:r>
          </a:p>
          <a:p>
            <a:pPr marL="355629" lvl="1" indent="-171399" algn="just" defTabSz="914792" fontAlgn="base">
              <a:spcAft>
                <a:spcPts val="300"/>
              </a:spcAft>
              <a:buClr>
                <a:schemeClr val="accent1"/>
              </a:buClr>
              <a:buSzPct val="100000"/>
              <a:buFont typeface="Wingdings" pitchFamily="2" charset="2"/>
              <a:buChar char="§"/>
              <a:tabLst/>
              <a:defRPr/>
            </a:pPr>
            <a:r>
              <a:rPr lang="fr-FR" sz="1600" dirty="0" err="1">
                <a:solidFill>
                  <a:schemeClr val="tx2"/>
                </a:solidFill>
                <a:cs typeface="Arial" pitchFamily="34" charset="0"/>
              </a:rPr>
              <a:t>Datalinks</a:t>
            </a:r>
            <a:endParaRPr lang="fr-FR" sz="1600" dirty="0">
              <a:solidFill>
                <a:schemeClr val="tx2"/>
              </a:solidFill>
              <a:cs typeface="Arial" pitchFamily="34" charset="0"/>
            </a:endParaRPr>
          </a:p>
          <a:p>
            <a:pPr marL="355629" lvl="1" indent="-171399" algn="just" defTabSz="914792" fontAlgn="base">
              <a:spcAft>
                <a:spcPts val="300"/>
              </a:spcAft>
              <a:buClr>
                <a:schemeClr val="accent1"/>
              </a:buClr>
              <a:buSzPct val="100000"/>
              <a:buFont typeface="Wingdings" pitchFamily="2" charset="2"/>
              <a:buChar char="§"/>
              <a:tabLst/>
              <a:defRPr/>
            </a:pPr>
            <a:r>
              <a:rPr lang="fr-FR" sz="1600" dirty="0" err="1">
                <a:solidFill>
                  <a:schemeClr val="tx2"/>
                </a:solidFill>
                <a:cs typeface="Arial" pitchFamily="34" charset="0"/>
              </a:rPr>
              <a:t>Satcoms</a:t>
            </a:r>
            <a:endParaRPr lang="fr-FR" sz="1600" dirty="0">
              <a:solidFill>
                <a:schemeClr val="tx2"/>
              </a:solidFill>
              <a:cs typeface="Arial" pitchFamily="34" charset="0"/>
            </a:endParaRPr>
          </a:p>
          <a:p>
            <a:pPr marL="355629" lvl="1" indent="-171399" algn="just" defTabSz="914792" fontAlgn="base">
              <a:spcAft>
                <a:spcPts val="300"/>
              </a:spcAft>
              <a:buClr>
                <a:schemeClr val="accent1"/>
              </a:buClr>
              <a:buSzPct val="100000"/>
              <a:buFont typeface="Wingdings" pitchFamily="2" charset="2"/>
              <a:buChar char="§"/>
              <a:tabLst/>
              <a:defRPr/>
            </a:pPr>
            <a:r>
              <a:rPr lang="fr-FR" sz="1600" dirty="0">
                <a:solidFill>
                  <a:schemeClr val="tx2"/>
                </a:solidFill>
                <a:cs typeface="Arial" pitchFamily="34" charset="0"/>
              </a:rPr>
              <a:t>…</a:t>
            </a:r>
          </a:p>
        </p:txBody>
      </p:sp>
      <p:pic>
        <p:nvPicPr>
          <p:cNvPr id="10" name="Image 9">
            <a:extLst>
              <a:ext uri="{FF2B5EF4-FFF2-40B4-BE49-F238E27FC236}">
                <a16:creationId xmlns:a16="http://schemas.microsoft.com/office/drawing/2014/main" id="{7477D9CE-7CBF-D59C-51F6-6111A5AF040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416709" y="3326687"/>
            <a:ext cx="1357538" cy="1316483"/>
          </a:xfrm>
          <a:prstGeom prst="rect">
            <a:avLst/>
          </a:prstGeom>
          <a:ln>
            <a:noFill/>
          </a:ln>
          <a:effectLst>
            <a:outerShdw blurRad="292100" dist="139700" dir="2700000" algn="tl" rotWithShape="0">
              <a:srgbClr val="333333">
                <a:alpha val="65000"/>
              </a:srgbClr>
            </a:outerShdw>
          </a:effectLst>
        </p:spPr>
      </p:pic>
      <p:sp>
        <p:nvSpPr>
          <p:cNvPr id="11" name="ZoneTexte 10">
            <a:extLst>
              <a:ext uri="{FF2B5EF4-FFF2-40B4-BE49-F238E27FC236}">
                <a16:creationId xmlns:a16="http://schemas.microsoft.com/office/drawing/2014/main" id="{A9FA3423-84A4-A162-8EC9-4EACFD6C1941}"/>
              </a:ext>
            </a:extLst>
          </p:cNvPr>
          <p:cNvSpPr txBox="1"/>
          <p:nvPr/>
        </p:nvSpPr>
        <p:spPr>
          <a:xfrm>
            <a:off x="179671" y="1114626"/>
            <a:ext cx="8010412" cy="1446550"/>
          </a:xfrm>
          <a:prstGeom prst="rect">
            <a:avLst/>
          </a:prstGeom>
          <a:noFill/>
        </p:spPr>
        <p:txBody>
          <a:bodyPr wrap="square">
            <a:spAutoFit/>
          </a:bodyPr>
          <a:lstStyle/>
          <a:p>
            <a:pPr marL="355629" lvl="1" indent="-171399" algn="just" defTabSz="914792" fontAlgn="base">
              <a:lnSpc>
                <a:spcPct val="110000"/>
              </a:lnSpc>
              <a:spcBef>
                <a:spcPts val="400"/>
              </a:spcBef>
              <a:spcAft>
                <a:spcPts val="300"/>
              </a:spcAft>
              <a:buClr>
                <a:schemeClr val="accent1"/>
              </a:buClr>
              <a:buSzPct val="100000"/>
              <a:buFont typeface="Wingdings" pitchFamily="2" charset="2"/>
              <a:buChar char="§"/>
              <a:defRPr/>
            </a:pPr>
            <a:r>
              <a:rPr lang="fr-FR" sz="1600" dirty="0" err="1">
                <a:solidFill>
                  <a:schemeClr val="tx2"/>
                </a:solidFill>
                <a:cs typeface="Arial" pitchFamily="34" charset="0"/>
              </a:rPr>
              <a:t>NavWar</a:t>
            </a:r>
            <a:r>
              <a:rPr lang="fr-FR" sz="1600" dirty="0">
                <a:solidFill>
                  <a:schemeClr val="tx2"/>
                </a:solidFill>
                <a:cs typeface="Arial" pitchFamily="34" charset="0"/>
              </a:rPr>
              <a:t> offensif : action offensive délibérée pour empêcher l'utilisation des informations PNT par l'ennemi ou l'adversaire. Elle est réalisée par l'émission intentionnelle de signaux radiofréquences pour interférer avec le fonctionnement d'un composant PNT d'un système opérationnel en saturant son récepteur de bruit (brouillage) ou de fausses informations (</a:t>
            </a:r>
            <a:r>
              <a:rPr lang="fr-FR" sz="1600" dirty="0" err="1">
                <a:solidFill>
                  <a:schemeClr val="tx2"/>
                </a:solidFill>
                <a:cs typeface="Arial" pitchFamily="34" charset="0"/>
              </a:rPr>
              <a:t>spoofing</a:t>
            </a:r>
            <a:r>
              <a:rPr lang="fr-FR" sz="1600" dirty="0">
                <a:solidFill>
                  <a:schemeClr val="tx2"/>
                </a:solidFill>
                <a:cs typeface="Arial" pitchFamily="34" charset="0"/>
              </a:rPr>
              <a:t>, </a:t>
            </a:r>
            <a:r>
              <a:rPr lang="fr-FR" sz="1600" dirty="0" err="1">
                <a:solidFill>
                  <a:schemeClr val="tx2"/>
                </a:solidFill>
                <a:cs typeface="Arial" pitchFamily="34" charset="0"/>
              </a:rPr>
              <a:t>meaconing</a:t>
            </a:r>
            <a:r>
              <a:rPr lang="fr-FR" sz="1600" dirty="0">
                <a:solidFill>
                  <a:schemeClr val="tx2"/>
                </a:solidFill>
                <a:cs typeface="Arial" pitchFamily="34" charset="0"/>
              </a:rPr>
              <a:t>).</a:t>
            </a:r>
            <a:endParaRPr lang="en-US" sz="1600" dirty="0">
              <a:solidFill>
                <a:schemeClr val="tx2"/>
              </a:solidFill>
              <a:cs typeface="Arial" pitchFamily="34" charset="0"/>
            </a:endParaRPr>
          </a:p>
        </p:txBody>
      </p:sp>
      <p:sp>
        <p:nvSpPr>
          <p:cNvPr id="36" name="Ellipse 35"/>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10073214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F9BACD8-437F-195E-23E0-C1E08062ED2B}"/>
              </a:ext>
            </a:extLst>
          </p:cNvPr>
          <p:cNvSpPr>
            <a:spLocks noGrp="1"/>
          </p:cNvSpPr>
          <p:nvPr>
            <p:ph type="body" sz="quarter" idx="10"/>
          </p:nvPr>
        </p:nvSpPr>
        <p:spPr/>
        <p:txBody>
          <a:bodyPr/>
          <a:lstStyle/>
          <a:p>
            <a:r>
              <a:rPr lang="fr-FR" dirty="0"/>
              <a:t>La Navigation inertielle</a:t>
            </a:r>
          </a:p>
        </p:txBody>
      </p:sp>
      <p:pic>
        <p:nvPicPr>
          <p:cNvPr id="3" name="Espace réservé pour une image  2"/>
          <p:cNvPicPr>
            <a:picLocks noGrp="1" noChangeAspect="1"/>
          </p:cNvPicPr>
          <p:nvPr>
            <p:ph type="pic" sz="quarter" idx="22"/>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98631644"/>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p:cNvPicPr>
            <a:picLocks noGrp="1" noChangeAspect="1"/>
          </p:cNvPicPr>
          <p:nvPr>
            <p:ph type="pic" sz="quarter" idx="22"/>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sp>
        <p:nvSpPr>
          <p:cNvPr id="14" name="Espace réservé du texte 13">
            <a:extLst>
              <a:ext uri="{FF2B5EF4-FFF2-40B4-BE49-F238E27FC236}">
                <a16:creationId xmlns:a16="http://schemas.microsoft.com/office/drawing/2014/main" id="{0DF7E6A4-6918-41DE-9760-1DCACF825B12}"/>
              </a:ext>
            </a:extLst>
          </p:cNvPr>
          <p:cNvSpPr>
            <a:spLocks noGrp="1"/>
          </p:cNvSpPr>
          <p:nvPr>
            <p:ph type="body" sz="quarter" idx="10"/>
          </p:nvPr>
        </p:nvSpPr>
        <p:spPr>
          <a:xfrm>
            <a:off x="5472873" y="2356384"/>
            <a:ext cx="6246687" cy="2257115"/>
          </a:xfrm>
        </p:spPr>
        <p:txBody>
          <a:bodyPr/>
          <a:lstStyle/>
          <a:p>
            <a:r>
              <a:rPr lang="fr-FR" dirty="0" err="1"/>
              <a:t>Core</a:t>
            </a:r>
            <a:r>
              <a:rPr lang="fr-FR" dirty="0"/>
              <a:t> technologies</a:t>
            </a:r>
          </a:p>
          <a:p>
            <a:r>
              <a:rPr lang="fr-FR" sz="1400" b="0" dirty="0">
                <a:latin typeface="+mn-lt"/>
              </a:rPr>
              <a:t>L'innovation a toujours été au cœur de la stratégie de Safran : la compétitivité de ses produits repose en grande partie sur l'intégration réussie des ruptures technologiques, procurant à ses clients un avantage décisif.</a:t>
            </a:r>
            <a:endParaRPr lang="fr-FR" dirty="0"/>
          </a:p>
        </p:txBody>
      </p:sp>
      <p:sp>
        <p:nvSpPr>
          <p:cNvPr id="8" name="Rectangle 7">
            <a:extLst>
              <a:ext uri="{FF2B5EF4-FFF2-40B4-BE49-F238E27FC236}">
                <a16:creationId xmlns:a16="http://schemas.microsoft.com/office/drawing/2014/main" id="{2F21B4BB-6BDF-4ADD-9BEE-12B0B23AF3AB}"/>
              </a:ext>
            </a:extLst>
          </p:cNvPr>
          <p:cNvSpPr/>
          <p:nvPr/>
        </p:nvSpPr>
        <p:spPr>
          <a:xfrm>
            <a:off x="1882" y="3829240"/>
            <a:ext cx="4866687" cy="3028760"/>
          </a:xfrm>
          <a:prstGeom prst="rect">
            <a:avLst/>
          </a:prstGeom>
          <a:gradFill flip="none" rotWithShape="1">
            <a:gsLst>
              <a:gs pos="100000">
                <a:schemeClr val="tx2">
                  <a:alpha val="0"/>
                </a:schemeClr>
              </a:gs>
              <a:gs pos="0">
                <a:schemeClr val="accent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774"/>
            <a:endParaRPr lang="fr-FR" sz="2399">
              <a:solidFill>
                <a:srgbClr val="FFFFFF"/>
              </a:solidFill>
              <a:latin typeface="Segoe UI"/>
            </a:endParaRPr>
          </a:p>
        </p:txBody>
      </p:sp>
    </p:spTree>
    <p:extLst>
      <p:ext uri="{BB962C8B-B14F-4D97-AF65-F5344CB8AC3E}">
        <p14:creationId xmlns:p14="http://schemas.microsoft.com/office/powerpoint/2010/main" val="1702501181"/>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BB6860-2EEA-4D8A-AA1C-D44E5F0C7F96}"/>
              </a:ext>
            </a:extLst>
          </p:cNvPr>
          <p:cNvSpPr>
            <a:spLocks noGrp="1"/>
          </p:cNvSpPr>
          <p:nvPr>
            <p:ph type="title"/>
          </p:nvPr>
        </p:nvSpPr>
        <p:spPr>
          <a:xfrm>
            <a:off x="243840" y="245613"/>
            <a:ext cx="12486640" cy="543547"/>
          </a:xfrm>
          <a:noFill/>
        </p:spPr>
        <p:txBody>
          <a:bodyPr wrap="square" rtlCol="0">
            <a:spAutoFit/>
          </a:bodyPr>
          <a:lstStyle/>
          <a:p>
            <a:r>
              <a:rPr lang="fr-FR" cap="all" dirty="0"/>
              <a:t>Safran : leader européen de la navigation inertielle</a:t>
            </a:r>
            <a:endParaRPr lang="fr-FR" sz="2800" cap="all" dirty="0"/>
          </a:p>
        </p:txBody>
      </p:sp>
      <p:sp>
        <p:nvSpPr>
          <p:cNvPr id="28" name="ZoneTexte 27">
            <a:extLst>
              <a:ext uri="{FF2B5EF4-FFF2-40B4-BE49-F238E27FC236}">
                <a16:creationId xmlns:a16="http://schemas.microsoft.com/office/drawing/2014/main" id="{AC1CCE68-D4DD-4E85-B45B-2E01B62F8C89}"/>
              </a:ext>
            </a:extLst>
          </p:cNvPr>
          <p:cNvSpPr txBox="1"/>
          <p:nvPr/>
        </p:nvSpPr>
        <p:spPr>
          <a:xfrm>
            <a:off x="468284" y="2088655"/>
            <a:ext cx="3120000" cy="492314"/>
          </a:xfrm>
          <a:prstGeom prst="rect">
            <a:avLst/>
          </a:prstGeom>
          <a:noFill/>
        </p:spPr>
        <p:txBody>
          <a:bodyPr wrap="square" lIns="0" tIns="0" rIns="0" bIns="0" rtlCol="0">
            <a:spAutoFit/>
          </a:bodyPr>
          <a:lstStyle/>
          <a:p>
            <a:pPr defTabSz="1218804"/>
            <a:r>
              <a:rPr lang="fr-FR" sz="3199" dirty="0">
                <a:solidFill>
                  <a:srgbClr val="3B87CC"/>
                </a:solidFill>
                <a:latin typeface="Segoe UI Black"/>
              </a:rPr>
              <a:t>27,000</a:t>
            </a:r>
          </a:p>
        </p:txBody>
      </p:sp>
      <p:sp>
        <p:nvSpPr>
          <p:cNvPr id="29" name="ZoneTexte 28">
            <a:extLst>
              <a:ext uri="{FF2B5EF4-FFF2-40B4-BE49-F238E27FC236}">
                <a16:creationId xmlns:a16="http://schemas.microsoft.com/office/drawing/2014/main" id="{104D1FE0-79AC-4373-9094-AD3287A15D76}"/>
              </a:ext>
            </a:extLst>
          </p:cNvPr>
          <p:cNvSpPr txBox="1"/>
          <p:nvPr/>
        </p:nvSpPr>
        <p:spPr>
          <a:xfrm>
            <a:off x="624455" y="2668197"/>
            <a:ext cx="2715645" cy="203197"/>
          </a:xfrm>
          <a:prstGeom prst="rect">
            <a:avLst/>
          </a:prstGeom>
          <a:noFill/>
        </p:spPr>
        <p:txBody>
          <a:bodyPr wrap="square" lIns="0" tIns="0" rIns="0" bIns="0" rtlCol="0">
            <a:spAutoFit/>
          </a:bodyPr>
          <a:lstStyle/>
          <a:p>
            <a:pPr defTabSz="1218804">
              <a:lnSpc>
                <a:spcPct val="90000"/>
              </a:lnSpc>
              <a:spcAft>
                <a:spcPts val="1067"/>
              </a:spcAft>
              <a:buClr>
                <a:srgbClr val="30508F"/>
              </a:buClr>
            </a:pPr>
            <a:r>
              <a:rPr lang="en-US" sz="1467" dirty="0">
                <a:solidFill>
                  <a:srgbClr val="30508F"/>
                </a:solidFill>
                <a:latin typeface="Segoe UI"/>
              </a:rPr>
              <a:t>Gyroscopes </a:t>
            </a:r>
            <a:r>
              <a:rPr lang="en-US" sz="1467" dirty="0" err="1">
                <a:solidFill>
                  <a:srgbClr val="30508F"/>
                </a:solidFill>
                <a:latin typeface="Segoe UI"/>
              </a:rPr>
              <a:t>produits</a:t>
            </a:r>
            <a:r>
              <a:rPr lang="en-US" sz="1467" dirty="0">
                <a:solidFill>
                  <a:srgbClr val="30508F"/>
                </a:solidFill>
                <a:latin typeface="Segoe UI"/>
              </a:rPr>
              <a:t> par an</a:t>
            </a:r>
          </a:p>
        </p:txBody>
      </p:sp>
      <p:cxnSp>
        <p:nvCxnSpPr>
          <p:cNvPr id="37" name="Connecteur droit 36">
            <a:extLst>
              <a:ext uri="{FF2B5EF4-FFF2-40B4-BE49-F238E27FC236}">
                <a16:creationId xmlns:a16="http://schemas.microsoft.com/office/drawing/2014/main" id="{F81D228D-93DC-4A80-9E02-201B4D8DA139}"/>
              </a:ext>
            </a:extLst>
          </p:cNvPr>
          <p:cNvCxnSpPr>
            <a:cxnSpLocks/>
          </p:cNvCxnSpPr>
          <p:nvPr/>
        </p:nvCxnSpPr>
        <p:spPr>
          <a:xfrm flipV="1">
            <a:off x="498612" y="2628260"/>
            <a:ext cx="0" cy="252798"/>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ZoneTexte 32">
            <a:extLst>
              <a:ext uri="{FF2B5EF4-FFF2-40B4-BE49-F238E27FC236}">
                <a16:creationId xmlns:a16="http://schemas.microsoft.com/office/drawing/2014/main" id="{AC1CCE68-D4DD-4E85-B45B-2E01B62F8C89}"/>
              </a:ext>
            </a:extLst>
          </p:cNvPr>
          <p:cNvSpPr txBox="1"/>
          <p:nvPr/>
        </p:nvSpPr>
        <p:spPr>
          <a:xfrm>
            <a:off x="437956" y="2970575"/>
            <a:ext cx="3120000" cy="492314"/>
          </a:xfrm>
          <a:prstGeom prst="rect">
            <a:avLst/>
          </a:prstGeom>
          <a:noFill/>
        </p:spPr>
        <p:txBody>
          <a:bodyPr wrap="square" lIns="0" tIns="0" rIns="0" bIns="0" rtlCol="0">
            <a:spAutoFit/>
          </a:bodyPr>
          <a:lstStyle/>
          <a:p>
            <a:pPr defTabSz="1218804"/>
            <a:r>
              <a:rPr lang="fr-FR" sz="3199" dirty="0">
                <a:solidFill>
                  <a:srgbClr val="3B87CC"/>
                </a:solidFill>
                <a:latin typeface="Segoe UI Black"/>
              </a:rPr>
              <a:t>30,000</a:t>
            </a:r>
            <a:endParaRPr lang="fr-FR" sz="3199" dirty="0">
              <a:solidFill>
                <a:srgbClr val="112753"/>
              </a:solidFill>
              <a:latin typeface="Segoe UI"/>
            </a:endParaRPr>
          </a:p>
        </p:txBody>
      </p:sp>
      <p:sp>
        <p:nvSpPr>
          <p:cNvPr id="43" name="ZoneTexte 42">
            <a:extLst>
              <a:ext uri="{FF2B5EF4-FFF2-40B4-BE49-F238E27FC236}">
                <a16:creationId xmlns:a16="http://schemas.microsoft.com/office/drawing/2014/main" id="{104D1FE0-79AC-4373-9094-AD3287A15D76}"/>
              </a:ext>
            </a:extLst>
          </p:cNvPr>
          <p:cNvSpPr txBox="1"/>
          <p:nvPr/>
        </p:nvSpPr>
        <p:spPr>
          <a:xfrm>
            <a:off x="583645" y="3511760"/>
            <a:ext cx="2963829" cy="406393"/>
          </a:xfrm>
          <a:prstGeom prst="rect">
            <a:avLst/>
          </a:prstGeom>
          <a:noFill/>
        </p:spPr>
        <p:txBody>
          <a:bodyPr wrap="square" lIns="0" tIns="0" rIns="0" bIns="0" rtlCol="0">
            <a:spAutoFit/>
          </a:bodyPr>
          <a:lstStyle/>
          <a:p>
            <a:pPr defTabSz="1218804">
              <a:lnSpc>
                <a:spcPct val="90000"/>
              </a:lnSpc>
              <a:spcAft>
                <a:spcPts val="1067"/>
              </a:spcAft>
              <a:buClr>
                <a:srgbClr val="30508F"/>
              </a:buClr>
            </a:pPr>
            <a:r>
              <a:rPr lang="en-US" sz="1467" dirty="0">
                <a:solidFill>
                  <a:srgbClr val="30508F"/>
                </a:solidFill>
                <a:latin typeface="Segoe UI"/>
              </a:rPr>
              <a:t>Hemispheric Resonator Gyroscopes (HRG) </a:t>
            </a:r>
            <a:r>
              <a:rPr lang="en-US" sz="1467" dirty="0" err="1">
                <a:solidFill>
                  <a:srgbClr val="30508F"/>
                </a:solidFill>
                <a:latin typeface="Segoe UI"/>
              </a:rPr>
              <a:t>livrés</a:t>
            </a:r>
            <a:endParaRPr lang="en-US" sz="1467" dirty="0">
              <a:solidFill>
                <a:srgbClr val="30508F"/>
              </a:solidFill>
              <a:latin typeface="Segoe UI"/>
            </a:endParaRPr>
          </a:p>
        </p:txBody>
      </p:sp>
      <p:cxnSp>
        <p:nvCxnSpPr>
          <p:cNvPr id="45" name="Connecteur droit 44">
            <a:extLst>
              <a:ext uri="{FF2B5EF4-FFF2-40B4-BE49-F238E27FC236}">
                <a16:creationId xmlns:a16="http://schemas.microsoft.com/office/drawing/2014/main" id="{F81D228D-93DC-4A80-9E02-201B4D8DA139}"/>
              </a:ext>
            </a:extLst>
          </p:cNvPr>
          <p:cNvCxnSpPr>
            <a:cxnSpLocks/>
          </p:cNvCxnSpPr>
          <p:nvPr/>
        </p:nvCxnSpPr>
        <p:spPr>
          <a:xfrm flipV="1">
            <a:off x="468284" y="3546720"/>
            <a:ext cx="0" cy="33647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Imag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25605" y="1505102"/>
            <a:ext cx="8466395" cy="4913086"/>
          </a:xfrm>
          <a:prstGeom prst="rect">
            <a:avLst/>
          </a:prstGeom>
        </p:spPr>
      </p:pic>
      <p:sp>
        <p:nvSpPr>
          <p:cNvPr id="7" name="ZoneTexte 6"/>
          <p:cNvSpPr txBox="1"/>
          <p:nvPr/>
        </p:nvSpPr>
        <p:spPr>
          <a:xfrm>
            <a:off x="553317" y="4682359"/>
            <a:ext cx="3141960" cy="1226233"/>
          </a:xfrm>
          <a:prstGeom prst="rect">
            <a:avLst/>
          </a:prstGeom>
          <a:noFill/>
        </p:spPr>
        <p:txBody>
          <a:bodyPr wrap="square" rtlCol="0">
            <a:spAutoFit/>
          </a:bodyPr>
          <a:lstStyle/>
          <a:p>
            <a:pPr>
              <a:spcBef>
                <a:spcPts val="600"/>
              </a:spcBef>
            </a:pPr>
            <a:r>
              <a:rPr lang="en-US" sz="1467" b="1" dirty="0">
                <a:solidFill>
                  <a:srgbClr val="30508F"/>
                </a:solidFill>
                <a:latin typeface="Segoe UI"/>
              </a:rPr>
              <a:t>Design simple : </a:t>
            </a:r>
            <a:r>
              <a:rPr lang="en-US" sz="1467" dirty="0" err="1">
                <a:solidFill>
                  <a:srgbClr val="30508F"/>
                </a:solidFill>
                <a:latin typeface="Segoe UI"/>
              </a:rPr>
              <a:t>seulement</a:t>
            </a:r>
            <a:r>
              <a:rPr lang="en-US" sz="1467" dirty="0">
                <a:solidFill>
                  <a:srgbClr val="30508F"/>
                </a:solidFill>
                <a:latin typeface="Segoe UI"/>
              </a:rPr>
              <a:t> 3 pieces </a:t>
            </a:r>
          </a:p>
          <a:p>
            <a:pPr>
              <a:spcBef>
                <a:spcPts val="600"/>
              </a:spcBef>
            </a:pPr>
            <a:r>
              <a:rPr lang="en-US" sz="1467" b="1" dirty="0">
                <a:solidFill>
                  <a:srgbClr val="30508F"/>
                </a:solidFill>
                <a:latin typeface="Segoe UI"/>
              </a:rPr>
              <a:t>MTBF : </a:t>
            </a:r>
            <a:r>
              <a:rPr lang="en-US" sz="1467" dirty="0">
                <a:solidFill>
                  <a:srgbClr val="30508F"/>
                </a:solidFill>
                <a:latin typeface="Segoe UI"/>
              </a:rPr>
              <a:t>1,000,000 </a:t>
            </a:r>
            <a:r>
              <a:rPr lang="en-US" sz="1467" dirty="0" err="1">
                <a:solidFill>
                  <a:srgbClr val="30508F"/>
                </a:solidFill>
                <a:latin typeface="Segoe UI"/>
              </a:rPr>
              <a:t>heures</a:t>
            </a:r>
            <a:endParaRPr lang="en-US" sz="1467" dirty="0">
              <a:solidFill>
                <a:srgbClr val="30508F"/>
              </a:solidFill>
              <a:latin typeface="Segoe UI"/>
            </a:endParaRPr>
          </a:p>
          <a:p>
            <a:pPr>
              <a:spcBef>
                <a:spcPts val="600"/>
              </a:spcBef>
            </a:pPr>
            <a:r>
              <a:rPr lang="en-US" sz="1467" b="1" dirty="0">
                <a:solidFill>
                  <a:srgbClr val="30508F"/>
                </a:solidFill>
                <a:latin typeface="Segoe UI"/>
              </a:rPr>
              <a:t>Masse : </a:t>
            </a:r>
            <a:r>
              <a:rPr lang="en-US" sz="1467" dirty="0">
                <a:solidFill>
                  <a:srgbClr val="30508F"/>
                </a:solidFill>
                <a:latin typeface="Segoe UI"/>
              </a:rPr>
              <a:t>50g</a:t>
            </a:r>
          </a:p>
          <a:p>
            <a:pPr>
              <a:spcBef>
                <a:spcPts val="600"/>
              </a:spcBef>
            </a:pPr>
            <a:r>
              <a:rPr lang="en-US" sz="1467" b="1" dirty="0" err="1">
                <a:solidFill>
                  <a:srgbClr val="30508F"/>
                </a:solidFill>
                <a:latin typeface="Segoe UI"/>
              </a:rPr>
              <a:t>Consommation</a:t>
            </a:r>
            <a:r>
              <a:rPr lang="en-US" sz="1467" b="1" dirty="0">
                <a:solidFill>
                  <a:srgbClr val="30508F"/>
                </a:solidFill>
                <a:latin typeface="Segoe UI"/>
              </a:rPr>
              <a:t> : </a:t>
            </a:r>
            <a:r>
              <a:rPr lang="en-US" sz="1467" dirty="0">
                <a:solidFill>
                  <a:srgbClr val="30508F"/>
                </a:solidFill>
                <a:latin typeface="Segoe UI"/>
              </a:rPr>
              <a:t>&lt; 1.5 W</a:t>
            </a:r>
          </a:p>
        </p:txBody>
      </p:sp>
      <p:sp>
        <p:nvSpPr>
          <p:cNvPr id="47" name="ZoneTexte 46">
            <a:extLst>
              <a:ext uri="{FF2B5EF4-FFF2-40B4-BE49-F238E27FC236}">
                <a16:creationId xmlns:a16="http://schemas.microsoft.com/office/drawing/2014/main" id="{AC1CCE68-D4DD-4E85-B45B-2E01B62F8C89}"/>
              </a:ext>
            </a:extLst>
          </p:cNvPr>
          <p:cNvSpPr txBox="1"/>
          <p:nvPr/>
        </p:nvSpPr>
        <p:spPr>
          <a:xfrm>
            <a:off x="437956" y="3992123"/>
            <a:ext cx="3120000" cy="492314"/>
          </a:xfrm>
          <a:prstGeom prst="rect">
            <a:avLst/>
          </a:prstGeom>
          <a:noFill/>
        </p:spPr>
        <p:txBody>
          <a:bodyPr wrap="square" lIns="0" tIns="0" rIns="0" bIns="0" rtlCol="0">
            <a:spAutoFit/>
          </a:bodyPr>
          <a:lstStyle/>
          <a:p>
            <a:pPr defTabSz="1218804"/>
            <a:r>
              <a:rPr lang="fr-FR" sz="3199" dirty="0">
                <a:solidFill>
                  <a:srgbClr val="3B87CC"/>
                </a:solidFill>
                <a:latin typeface="Segoe UI Black"/>
              </a:rPr>
              <a:t>HRG</a:t>
            </a:r>
            <a:endParaRPr lang="fr-FR" sz="3199" dirty="0">
              <a:solidFill>
                <a:srgbClr val="112753"/>
              </a:solidFill>
              <a:latin typeface="Segoe UI"/>
            </a:endParaRPr>
          </a:p>
        </p:txBody>
      </p:sp>
      <p:cxnSp>
        <p:nvCxnSpPr>
          <p:cNvPr id="48" name="Connecteur droit 47">
            <a:extLst>
              <a:ext uri="{FF2B5EF4-FFF2-40B4-BE49-F238E27FC236}">
                <a16:creationId xmlns:a16="http://schemas.microsoft.com/office/drawing/2014/main" id="{F81D228D-93DC-4A80-9E02-201B4D8DA139}"/>
              </a:ext>
            </a:extLst>
          </p:cNvPr>
          <p:cNvCxnSpPr>
            <a:cxnSpLocks/>
          </p:cNvCxnSpPr>
          <p:nvPr/>
        </p:nvCxnSpPr>
        <p:spPr>
          <a:xfrm flipV="1">
            <a:off x="468284" y="4541012"/>
            <a:ext cx="0" cy="17007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AC1CCE68-D4DD-4E85-B45B-2E01B62F8C89}"/>
              </a:ext>
            </a:extLst>
          </p:cNvPr>
          <p:cNvSpPr txBox="1"/>
          <p:nvPr/>
        </p:nvSpPr>
        <p:spPr>
          <a:xfrm>
            <a:off x="468284" y="1080592"/>
            <a:ext cx="3120000" cy="492314"/>
          </a:xfrm>
          <a:prstGeom prst="rect">
            <a:avLst/>
          </a:prstGeom>
          <a:noFill/>
        </p:spPr>
        <p:txBody>
          <a:bodyPr wrap="square" lIns="0" tIns="0" rIns="0" bIns="0" rtlCol="0">
            <a:spAutoFit/>
          </a:bodyPr>
          <a:lstStyle/>
          <a:p>
            <a:pPr defTabSz="1218804"/>
            <a:r>
              <a:rPr lang="fr-FR" sz="3199" dirty="0">
                <a:solidFill>
                  <a:schemeClr val="accent1">
                    <a:lumMod val="50000"/>
                  </a:schemeClr>
                </a:solidFill>
                <a:latin typeface="Segoe UI Black"/>
              </a:rPr>
              <a:t>N°1 en Europe</a:t>
            </a:r>
            <a:endParaRPr lang="fr-FR" sz="3199" dirty="0">
              <a:solidFill>
                <a:schemeClr val="accent1">
                  <a:lumMod val="50000"/>
                </a:schemeClr>
              </a:solidFill>
              <a:latin typeface="Segoe UI"/>
            </a:endParaRPr>
          </a:p>
        </p:txBody>
      </p:sp>
      <p:sp>
        <p:nvSpPr>
          <p:cNvPr id="15" name="ZoneTexte 14">
            <a:extLst>
              <a:ext uri="{FF2B5EF4-FFF2-40B4-BE49-F238E27FC236}">
                <a16:creationId xmlns:a16="http://schemas.microsoft.com/office/drawing/2014/main" id="{104D1FE0-79AC-4373-9094-AD3287A15D76}"/>
              </a:ext>
            </a:extLst>
          </p:cNvPr>
          <p:cNvSpPr txBox="1"/>
          <p:nvPr/>
        </p:nvSpPr>
        <p:spPr>
          <a:xfrm>
            <a:off x="611392" y="1620945"/>
            <a:ext cx="2715645" cy="406393"/>
          </a:xfrm>
          <a:prstGeom prst="rect">
            <a:avLst/>
          </a:prstGeom>
          <a:noFill/>
        </p:spPr>
        <p:txBody>
          <a:bodyPr wrap="square" lIns="0" tIns="0" rIns="0" bIns="0" rtlCol="0">
            <a:spAutoFit/>
          </a:bodyPr>
          <a:lstStyle/>
          <a:p>
            <a:pPr defTabSz="1218804">
              <a:lnSpc>
                <a:spcPct val="90000"/>
              </a:lnSpc>
              <a:buClr>
                <a:srgbClr val="30508F"/>
              </a:buClr>
            </a:pPr>
            <a:r>
              <a:rPr lang="en-US" sz="1467" dirty="0" err="1">
                <a:solidFill>
                  <a:srgbClr val="30508F"/>
                </a:solidFill>
                <a:latin typeface="Segoe UI"/>
              </a:rPr>
              <a:t>Systèmes</a:t>
            </a:r>
            <a:r>
              <a:rPr lang="en-US" sz="1467" dirty="0">
                <a:solidFill>
                  <a:srgbClr val="30508F"/>
                </a:solidFill>
                <a:latin typeface="Segoe UI"/>
              </a:rPr>
              <a:t> de Navigation</a:t>
            </a:r>
          </a:p>
          <a:p>
            <a:pPr defTabSz="1218804">
              <a:lnSpc>
                <a:spcPct val="90000"/>
              </a:lnSpc>
              <a:buClr>
                <a:srgbClr val="30508F"/>
              </a:buClr>
            </a:pPr>
            <a:r>
              <a:rPr lang="en-US" sz="1467" b="1" dirty="0">
                <a:solidFill>
                  <a:srgbClr val="30508F"/>
                </a:solidFill>
                <a:latin typeface="Segoe UI"/>
              </a:rPr>
              <a:t>N°3 </a:t>
            </a:r>
            <a:r>
              <a:rPr lang="en-US" sz="1467" b="1" dirty="0" err="1">
                <a:solidFill>
                  <a:srgbClr val="30508F"/>
                </a:solidFill>
                <a:latin typeface="Segoe UI"/>
              </a:rPr>
              <a:t>mondial</a:t>
            </a:r>
            <a:endParaRPr lang="en-US" sz="1467" b="1" dirty="0">
              <a:solidFill>
                <a:srgbClr val="30508F"/>
              </a:solidFill>
              <a:latin typeface="Segoe UI"/>
            </a:endParaRPr>
          </a:p>
        </p:txBody>
      </p:sp>
      <p:cxnSp>
        <p:nvCxnSpPr>
          <p:cNvPr id="16" name="Connecteur droit 15">
            <a:extLst>
              <a:ext uri="{FF2B5EF4-FFF2-40B4-BE49-F238E27FC236}">
                <a16:creationId xmlns:a16="http://schemas.microsoft.com/office/drawing/2014/main" id="{F81D228D-93DC-4A80-9E02-201B4D8DA139}"/>
              </a:ext>
            </a:extLst>
          </p:cNvPr>
          <p:cNvCxnSpPr>
            <a:cxnSpLocks/>
          </p:cNvCxnSpPr>
          <p:nvPr/>
        </p:nvCxnSpPr>
        <p:spPr>
          <a:xfrm flipV="1">
            <a:off x="498612" y="1613787"/>
            <a:ext cx="0" cy="37012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7" name="Image 16" descr="Une image contenant signe, dessin, horloge&#10;&#10;Description générée automatiquement">
            <a:extLst>
              <a:ext uri="{FF2B5EF4-FFF2-40B4-BE49-F238E27FC236}">
                <a16:creationId xmlns:a16="http://schemas.microsoft.com/office/drawing/2014/main" id="{3255DC5D-DAEE-4149-BEAC-90A6A0265C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9085" y="6414558"/>
            <a:ext cx="843289" cy="293672"/>
          </a:xfrm>
          <a:prstGeom prst="rect">
            <a:avLst/>
          </a:prstGeom>
        </p:spPr>
      </p:pic>
      <p:sp>
        <p:nvSpPr>
          <p:cNvPr id="18" name="Ellipse 17"/>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406169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6"/>
          <p:cNvSpPr>
            <a:spLocks noChangeArrowheads="1"/>
          </p:cNvSpPr>
          <p:nvPr/>
        </p:nvSpPr>
        <p:spPr bwMode="auto">
          <a:xfrm>
            <a:off x="4654347" y="3858057"/>
            <a:ext cx="1800000" cy="1207815"/>
          </a:xfrm>
          <a:prstGeom prst="rect">
            <a:avLst/>
          </a:prstGeom>
          <a:solidFill>
            <a:srgbClr val="FF1462">
              <a:alpha val="10000"/>
            </a:srgbClr>
          </a:solidFill>
          <a:ln w="6350">
            <a:solidFill>
              <a:srgbClr val="FF1462"/>
            </a:solidFill>
          </a:ln>
          <a:effectLst/>
        </p:spPr>
        <p:txBody>
          <a:bodyPr vert="horz" wrap="square" lIns="107121" tIns="53556" rIns="107121" bIns="53556" numCol="1" anchor="t" anchorCtr="0" compatLnSpc="1">
            <a:prstTxWarp prst="textNoShape">
              <a:avLst/>
            </a:prstTxWarp>
          </a:bodyPr>
          <a:lstStyle/>
          <a:p>
            <a:pPr defTabSz="914377" fontAlgn="base">
              <a:spcBef>
                <a:spcPct val="0"/>
              </a:spcBef>
              <a:spcAft>
                <a:spcPct val="0"/>
              </a:spcAft>
              <a:defRPr/>
            </a:pPr>
            <a:endParaRPr lang="fr-FR" altLang="fr-FR">
              <a:solidFill>
                <a:srgbClr val="FF5000">
                  <a:lumMod val="50000"/>
                </a:srgbClr>
              </a:solidFill>
              <a:latin typeface="Arial" charset="0"/>
              <a:cs typeface="Arial" charset="0"/>
            </a:endParaRPr>
          </a:p>
        </p:txBody>
      </p:sp>
      <p:sp>
        <p:nvSpPr>
          <p:cNvPr id="14" name="Rectangle 17"/>
          <p:cNvSpPr>
            <a:spLocks noChangeArrowheads="1"/>
          </p:cNvSpPr>
          <p:nvPr/>
        </p:nvSpPr>
        <p:spPr bwMode="auto">
          <a:xfrm>
            <a:off x="6754546" y="4296741"/>
            <a:ext cx="1800663" cy="769124"/>
          </a:xfrm>
          <a:prstGeom prst="rect">
            <a:avLst/>
          </a:prstGeom>
          <a:solidFill>
            <a:srgbClr val="0DC5CE">
              <a:alpha val="10000"/>
            </a:srgbClr>
          </a:solidFill>
          <a:ln w="6350">
            <a:solidFill>
              <a:srgbClr val="0DC5CE"/>
            </a:solidFill>
          </a:ln>
          <a:effectLst/>
        </p:spPr>
        <p:txBody>
          <a:bodyPr vert="horz" wrap="square" lIns="107121" tIns="53556" rIns="107121" bIns="53556" numCol="1" anchor="t" anchorCtr="0" compatLnSpc="1">
            <a:prstTxWarp prst="textNoShape">
              <a:avLst/>
            </a:prstTxWarp>
          </a:bodyPr>
          <a:lstStyle/>
          <a:p>
            <a:pPr defTabSz="914377" fontAlgn="base">
              <a:spcBef>
                <a:spcPct val="0"/>
              </a:spcBef>
              <a:spcAft>
                <a:spcPct val="0"/>
              </a:spcAft>
              <a:defRPr/>
            </a:pPr>
            <a:endParaRPr lang="fr-FR" altLang="fr-FR">
              <a:solidFill>
                <a:srgbClr val="FF5000">
                  <a:lumMod val="50000"/>
                </a:srgbClr>
              </a:solidFill>
              <a:latin typeface="Arial" charset="0"/>
              <a:cs typeface="Arial" charset="0"/>
            </a:endParaRPr>
          </a:p>
        </p:txBody>
      </p:sp>
      <p:sp>
        <p:nvSpPr>
          <p:cNvPr id="16" name="Rectangle 18"/>
          <p:cNvSpPr>
            <a:spLocks noChangeArrowheads="1"/>
          </p:cNvSpPr>
          <p:nvPr/>
        </p:nvSpPr>
        <p:spPr bwMode="auto">
          <a:xfrm>
            <a:off x="8840588" y="4940553"/>
            <a:ext cx="900000" cy="125340"/>
          </a:xfrm>
          <a:prstGeom prst="rect">
            <a:avLst/>
          </a:prstGeom>
          <a:solidFill>
            <a:schemeClr val="accent1">
              <a:lumMod val="60000"/>
              <a:lumOff val="40000"/>
              <a:alpha val="10000"/>
            </a:schemeClr>
          </a:solidFill>
          <a:ln w="6350">
            <a:solidFill>
              <a:schemeClr val="accent1">
                <a:lumMod val="60000"/>
                <a:lumOff val="40000"/>
              </a:schemeClr>
            </a:solidFill>
          </a:ln>
          <a:effectLst/>
        </p:spPr>
        <p:txBody>
          <a:bodyPr vert="horz" wrap="square" lIns="107121" tIns="53556" rIns="107121" bIns="53556" numCol="1" anchor="t" anchorCtr="0" compatLnSpc="1">
            <a:prstTxWarp prst="textNoShape">
              <a:avLst/>
            </a:prstTxWarp>
          </a:bodyPr>
          <a:lstStyle/>
          <a:p>
            <a:pPr defTabSz="914377" fontAlgn="base">
              <a:spcBef>
                <a:spcPct val="0"/>
              </a:spcBef>
              <a:spcAft>
                <a:spcPct val="0"/>
              </a:spcAft>
              <a:defRPr/>
            </a:pPr>
            <a:endParaRPr lang="fr-FR" altLang="fr-FR">
              <a:solidFill>
                <a:srgbClr val="FF5000">
                  <a:lumMod val="50000"/>
                </a:srgbClr>
              </a:solidFill>
              <a:latin typeface="Arial" charset="0"/>
              <a:cs typeface="Arial" charset="0"/>
            </a:endParaRPr>
          </a:p>
        </p:txBody>
      </p:sp>
      <p:sp>
        <p:nvSpPr>
          <p:cNvPr id="17" name="Rectangle 16"/>
          <p:cNvSpPr>
            <a:spLocks noChangeArrowheads="1"/>
          </p:cNvSpPr>
          <p:nvPr/>
        </p:nvSpPr>
        <p:spPr bwMode="auto">
          <a:xfrm>
            <a:off x="2670654" y="5090251"/>
            <a:ext cx="1609100" cy="277435"/>
          </a:xfrm>
          <a:prstGeom prst="rect">
            <a:avLst/>
          </a:prstGeom>
          <a:noFill/>
        </p:spPr>
        <p:txBody>
          <a:bodyPr wrap="square" lIns="107121" tIns="53556" rIns="107121" bIns="53556" rtlCol="0">
            <a:spAutoFit/>
          </a:bodyPr>
          <a:lstStyle/>
          <a:p>
            <a:pPr algn="ctr" defTabSz="914377" fontAlgn="base">
              <a:spcBef>
                <a:spcPct val="0"/>
              </a:spcBef>
              <a:spcAft>
                <a:spcPct val="0"/>
              </a:spcAft>
              <a:defRPr/>
            </a:pPr>
            <a:r>
              <a:rPr lang="en-GB" altLang="fr-FR" sz="1100" dirty="0">
                <a:solidFill>
                  <a:srgbClr val="1E3C7D"/>
                </a:solidFill>
                <a:latin typeface="Segoe UI Black"/>
                <a:cs typeface="Arial" charset="0"/>
              </a:rPr>
              <a:t>Mechanical gyros</a:t>
            </a:r>
          </a:p>
        </p:txBody>
      </p:sp>
      <p:sp>
        <p:nvSpPr>
          <p:cNvPr id="18" name="Rectangle 17"/>
          <p:cNvSpPr>
            <a:spLocks noChangeArrowheads="1"/>
          </p:cNvSpPr>
          <p:nvPr/>
        </p:nvSpPr>
        <p:spPr bwMode="auto">
          <a:xfrm>
            <a:off x="4986735" y="5090251"/>
            <a:ext cx="1107535" cy="277435"/>
          </a:xfrm>
          <a:prstGeom prst="rect">
            <a:avLst/>
          </a:prstGeom>
          <a:noFill/>
        </p:spPr>
        <p:txBody>
          <a:bodyPr wrap="square" lIns="107121" tIns="53556" rIns="107121" bIns="53556" rtlCol="0">
            <a:spAutoFit/>
          </a:bodyPr>
          <a:lstStyle/>
          <a:p>
            <a:pPr algn="ctr" defTabSz="914377" fontAlgn="base">
              <a:spcBef>
                <a:spcPct val="0"/>
              </a:spcBef>
              <a:spcAft>
                <a:spcPct val="0"/>
              </a:spcAft>
              <a:defRPr/>
            </a:pPr>
            <a:r>
              <a:rPr lang="en-GB" altLang="fr-FR" sz="1100" dirty="0">
                <a:solidFill>
                  <a:srgbClr val="1E3C7D"/>
                </a:solidFill>
                <a:latin typeface="Segoe UI Black"/>
                <a:cs typeface="Arial" charset="0"/>
              </a:rPr>
              <a:t>RLG</a:t>
            </a:r>
          </a:p>
        </p:txBody>
      </p:sp>
      <p:sp>
        <p:nvSpPr>
          <p:cNvPr id="19" name="Rectangle 18"/>
          <p:cNvSpPr>
            <a:spLocks noChangeArrowheads="1"/>
          </p:cNvSpPr>
          <p:nvPr/>
        </p:nvSpPr>
        <p:spPr bwMode="auto">
          <a:xfrm>
            <a:off x="7228945" y="5095670"/>
            <a:ext cx="851843" cy="277435"/>
          </a:xfrm>
          <a:prstGeom prst="rect">
            <a:avLst/>
          </a:prstGeom>
          <a:noFill/>
        </p:spPr>
        <p:txBody>
          <a:bodyPr wrap="square" lIns="107121" tIns="53556" rIns="107121" bIns="53556" rtlCol="0">
            <a:spAutoFit/>
          </a:bodyPr>
          <a:lstStyle/>
          <a:p>
            <a:pPr algn="ctr" defTabSz="914377" fontAlgn="base">
              <a:spcBef>
                <a:spcPct val="0"/>
              </a:spcBef>
              <a:spcAft>
                <a:spcPct val="0"/>
              </a:spcAft>
              <a:defRPr/>
            </a:pPr>
            <a:r>
              <a:rPr lang="en-GB" altLang="fr-FR" sz="1100" dirty="0">
                <a:solidFill>
                  <a:srgbClr val="1E3C7D"/>
                </a:solidFill>
                <a:latin typeface="Segoe UI Black"/>
                <a:cs typeface="Arial" charset="0"/>
              </a:rPr>
              <a:t>FOG</a:t>
            </a:r>
          </a:p>
        </p:txBody>
      </p:sp>
      <p:sp>
        <p:nvSpPr>
          <p:cNvPr id="20" name="Rectangle 19"/>
          <p:cNvSpPr>
            <a:spLocks noChangeArrowheads="1"/>
          </p:cNvSpPr>
          <p:nvPr/>
        </p:nvSpPr>
        <p:spPr bwMode="auto">
          <a:xfrm>
            <a:off x="9168699" y="5090251"/>
            <a:ext cx="1157539" cy="277435"/>
          </a:xfrm>
          <a:prstGeom prst="rect">
            <a:avLst/>
          </a:prstGeom>
          <a:noFill/>
        </p:spPr>
        <p:txBody>
          <a:bodyPr wrap="square" lIns="107121" tIns="53556" rIns="107121" bIns="53556" rtlCol="0">
            <a:spAutoFit/>
          </a:bodyPr>
          <a:lstStyle/>
          <a:p>
            <a:pPr algn="ctr" defTabSz="914377" fontAlgn="base">
              <a:spcBef>
                <a:spcPct val="0"/>
              </a:spcBef>
              <a:spcAft>
                <a:spcPct val="0"/>
              </a:spcAft>
              <a:defRPr/>
            </a:pPr>
            <a:r>
              <a:rPr lang="en-GB" altLang="fr-FR" sz="1100" dirty="0">
                <a:solidFill>
                  <a:srgbClr val="1E3C7D"/>
                </a:solidFill>
                <a:latin typeface="Segoe UI Black"/>
                <a:cs typeface="Arial" charset="0"/>
              </a:rPr>
              <a:t>HRG / MEMS</a:t>
            </a:r>
          </a:p>
        </p:txBody>
      </p:sp>
      <p:sp>
        <p:nvSpPr>
          <p:cNvPr id="21" name="Rectangle 20"/>
          <p:cNvSpPr>
            <a:spLocks noChangeArrowheads="1"/>
          </p:cNvSpPr>
          <p:nvPr/>
        </p:nvSpPr>
        <p:spPr bwMode="auto">
          <a:xfrm>
            <a:off x="2572803" y="2647519"/>
            <a:ext cx="1800000" cy="2418349"/>
          </a:xfrm>
          <a:prstGeom prst="rect">
            <a:avLst/>
          </a:prstGeom>
          <a:solidFill>
            <a:schemeClr val="accent1">
              <a:alpha val="10000"/>
            </a:schemeClr>
          </a:solidFill>
          <a:ln w="6350">
            <a:solidFill>
              <a:schemeClr val="tx1"/>
            </a:solidFill>
          </a:ln>
          <a:effectLst/>
        </p:spPr>
        <p:txBody>
          <a:bodyPr vert="horz" wrap="square" lIns="107121" tIns="53556" rIns="107121" bIns="53556" numCol="1" anchor="t" anchorCtr="0" compatLnSpc="1">
            <a:prstTxWarp prst="textNoShape">
              <a:avLst/>
            </a:prstTxWarp>
          </a:bodyPr>
          <a:lstStyle/>
          <a:p>
            <a:pPr defTabSz="914377" fontAlgn="base">
              <a:spcBef>
                <a:spcPct val="0"/>
              </a:spcBef>
              <a:spcAft>
                <a:spcPct val="0"/>
              </a:spcAft>
              <a:defRPr/>
            </a:pPr>
            <a:endParaRPr lang="fr-FR" altLang="fr-FR">
              <a:solidFill>
                <a:srgbClr val="FF5000">
                  <a:lumMod val="50000"/>
                </a:srgbClr>
              </a:solidFill>
              <a:latin typeface="Arial" charset="0"/>
              <a:cs typeface="Arial" charset="0"/>
            </a:endParaRPr>
          </a:p>
        </p:txBody>
      </p:sp>
      <p:grpSp>
        <p:nvGrpSpPr>
          <p:cNvPr id="22" name="Groupe 21"/>
          <p:cNvGrpSpPr/>
          <p:nvPr/>
        </p:nvGrpSpPr>
        <p:grpSpPr>
          <a:xfrm>
            <a:off x="2013541" y="2472528"/>
            <a:ext cx="453620" cy="2724859"/>
            <a:chOff x="1747886" y="1818657"/>
            <a:chExt cx="321159" cy="1567492"/>
          </a:xfrm>
        </p:grpSpPr>
        <p:sp>
          <p:nvSpPr>
            <p:cNvPr id="23" name="Line 19"/>
            <p:cNvSpPr>
              <a:spLocks noChangeShapeType="1"/>
            </p:cNvSpPr>
            <p:nvPr/>
          </p:nvSpPr>
          <p:spPr bwMode="auto">
            <a:xfrm flipH="1">
              <a:off x="2066202" y="1919334"/>
              <a:ext cx="2843" cy="139117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lIns="77912" tIns="38956" rIns="77912" bIns="38956"/>
            <a:lstStyle/>
            <a:p>
              <a:pPr defTabSz="914377" fontAlgn="base">
                <a:spcBef>
                  <a:spcPct val="0"/>
                </a:spcBef>
                <a:spcAft>
                  <a:spcPct val="0"/>
                </a:spcAft>
                <a:defRPr/>
              </a:pPr>
              <a:endParaRPr lang="en-US">
                <a:solidFill>
                  <a:srgbClr val="1E3C7D"/>
                </a:solidFill>
                <a:latin typeface="Segoe UI Black"/>
                <a:cs typeface="Arial" charset="0"/>
              </a:endParaRPr>
            </a:p>
          </p:txBody>
        </p:sp>
        <p:sp>
          <p:nvSpPr>
            <p:cNvPr id="24" name="Line 21"/>
            <p:cNvSpPr>
              <a:spLocks noChangeShapeType="1"/>
            </p:cNvSpPr>
            <p:nvPr/>
          </p:nvSpPr>
          <p:spPr bwMode="auto">
            <a:xfrm>
              <a:off x="2003102" y="2963490"/>
              <a:ext cx="65942" cy="0"/>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lIns="77912" tIns="38956" rIns="77912" bIns="38956"/>
            <a:lstStyle/>
            <a:p>
              <a:pPr defTabSz="914377" fontAlgn="base">
                <a:spcBef>
                  <a:spcPct val="0"/>
                </a:spcBef>
                <a:spcAft>
                  <a:spcPct val="0"/>
                </a:spcAft>
                <a:defRPr/>
              </a:pPr>
              <a:endParaRPr lang="en-US">
                <a:solidFill>
                  <a:srgbClr val="1E3C7D"/>
                </a:solidFill>
                <a:latin typeface="Segoe UI Black"/>
                <a:cs typeface="Arial" charset="0"/>
              </a:endParaRPr>
            </a:p>
          </p:txBody>
        </p:sp>
        <p:sp>
          <p:nvSpPr>
            <p:cNvPr id="25" name="Line 23"/>
            <p:cNvSpPr>
              <a:spLocks noChangeShapeType="1"/>
            </p:cNvSpPr>
            <p:nvPr/>
          </p:nvSpPr>
          <p:spPr bwMode="auto">
            <a:xfrm>
              <a:off x="2003102" y="2266348"/>
              <a:ext cx="65942" cy="155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lIns="77912" tIns="38956" rIns="77912" bIns="38956"/>
            <a:lstStyle/>
            <a:p>
              <a:pPr defTabSz="914377" fontAlgn="base">
                <a:spcBef>
                  <a:spcPct val="0"/>
                </a:spcBef>
                <a:spcAft>
                  <a:spcPct val="0"/>
                </a:spcAft>
                <a:defRPr/>
              </a:pPr>
              <a:endParaRPr lang="en-US">
                <a:solidFill>
                  <a:srgbClr val="1E3C7D"/>
                </a:solidFill>
                <a:latin typeface="Segoe UI Black"/>
                <a:cs typeface="Arial" charset="0"/>
              </a:endParaRPr>
            </a:p>
          </p:txBody>
        </p:sp>
        <p:sp>
          <p:nvSpPr>
            <p:cNvPr id="26" name="Line 24"/>
            <p:cNvSpPr>
              <a:spLocks noChangeShapeType="1"/>
            </p:cNvSpPr>
            <p:nvPr/>
          </p:nvSpPr>
          <p:spPr bwMode="auto">
            <a:xfrm>
              <a:off x="2003102" y="1919332"/>
              <a:ext cx="65942" cy="0"/>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lIns="77912" tIns="38956" rIns="77912" bIns="38956"/>
            <a:lstStyle/>
            <a:p>
              <a:pPr defTabSz="914377" fontAlgn="base">
                <a:spcBef>
                  <a:spcPct val="0"/>
                </a:spcBef>
                <a:spcAft>
                  <a:spcPct val="0"/>
                </a:spcAft>
                <a:defRPr/>
              </a:pPr>
              <a:endParaRPr lang="en-US">
                <a:solidFill>
                  <a:srgbClr val="1E3C7D"/>
                </a:solidFill>
                <a:latin typeface="Segoe UI Black"/>
                <a:cs typeface="Arial" charset="0"/>
              </a:endParaRPr>
            </a:p>
          </p:txBody>
        </p:sp>
        <p:sp>
          <p:nvSpPr>
            <p:cNvPr id="27" name="Rectangle 31"/>
            <p:cNvSpPr>
              <a:spLocks noChangeArrowheads="1"/>
            </p:cNvSpPr>
            <p:nvPr/>
          </p:nvSpPr>
          <p:spPr bwMode="auto">
            <a:xfrm>
              <a:off x="1885210" y="3262213"/>
              <a:ext cx="76039" cy="1239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spcBef>
                  <a:spcPct val="80000"/>
                </a:spcBef>
                <a:buClr>
                  <a:schemeClr val="accent2"/>
                </a:buClr>
                <a:buSzPct val="80000"/>
                <a:buFont typeface="Wingdings" pitchFamily="2" charset="2"/>
                <a:buChar char="è"/>
                <a:defRPr sz="2000" b="1">
                  <a:solidFill>
                    <a:schemeClr val="bg2"/>
                  </a:solidFill>
                  <a:latin typeface="Arial" charset="0"/>
                  <a:cs typeface="Arial" charset="0"/>
                </a:defRPr>
              </a:lvl1pPr>
              <a:lvl2pPr marL="742950" indent="-285750" eaLnBrk="0" hangingPunct="0">
                <a:spcBef>
                  <a:spcPct val="15000"/>
                </a:spcBef>
                <a:buClr>
                  <a:schemeClr val="accent2"/>
                </a:buClr>
                <a:buFont typeface="Wingdings" pitchFamily="2" charset="2"/>
                <a:buChar char="§"/>
                <a:defRPr>
                  <a:solidFill>
                    <a:schemeClr val="tx1"/>
                  </a:solidFill>
                  <a:latin typeface="Arial" charset="0"/>
                  <a:cs typeface="Arial" charset="0"/>
                </a:defRPr>
              </a:lvl2pPr>
              <a:lvl3pPr marL="1143000" indent="-228600" eaLnBrk="0" hangingPunct="0">
                <a:spcBef>
                  <a:spcPct val="15000"/>
                </a:spcBef>
                <a:buClr>
                  <a:schemeClr val="accent2"/>
                </a:buClr>
                <a:buFont typeface="Wingdings" pitchFamily="2" charset="2"/>
                <a:buChar char="ú"/>
                <a:defRPr sz="1600">
                  <a:solidFill>
                    <a:schemeClr val="tx1"/>
                  </a:solidFill>
                  <a:latin typeface="Arial" charset="0"/>
                  <a:cs typeface="Arial" charset="0"/>
                </a:defRPr>
              </a:lvl3pPr>
              <a:lvl4pPr marL="1600200" indent="-228600" eaLnBrk="0" hangingPunct="0">
                <a:spcBef>
                  <a:spcPct val="15000"/>
                </a:spcBef>
                <a:buClr>
                  <a:schemeClr val="accent2"/>
                </a:buClr>
                <a:buFont typeface="Arial" charset="0"/>
                <a:buChar char="‒"/>
                <a:defRPr sz="1400">
                  <a:solidFill>
                    <a:schemeClr val="tx1"/>
                  </a:solidFill>
                  <a:latin typeface="Arial" charset="0"/>
                  <a:cs typeface="Arial" charset="0"/>
                </a:defRPr>
              </a:lvl4pPr>
              <a:lvl5pPr marL="2057400" indent="-228600" eaLnBrk="0" hangingPunct="0">
                <a:spcBef>
                  <a:spcPct val="15000"/>
                </a:spcBef>
                <a:buClr>
                  <a:schemeClr val="accent2"/>
                </a:buClr>
                <a:buFont typeface="Arial" charset="0"/>
                <a:buChar char="‒"/>
                <a:defRPr sz="1400">
                  <a:solidFill>
                    <a:schemeClr val="tx1"/>
                  </a:solidFill>
                  <a:latin typeface="Arial" charset="0"/>
                  <a:cs typeface="Arial" charset="0"/>
                </a:defRPr>
              </a:lvl5pPr>
              <a:lvl6pPr marL="2514600" indent="-228600" eaLnBrk="0" fontAlgn="base" hangingPunct="0">
                <a:spcBef>
                  <a:spcPct val="15000"/>
                </a:spcBef>
                <a:spcAft>
                  <a:spcPct val="0"/>
                </a:spcAft>
                <a:buClr>
                  <a:schemeClr val="accent2"/>
                </a:buClr>
                <a:buFont typeface="Arial" charset="0"/>
                <a:buChar char="‒"/>
                <a:defRPr sz="1400">
                  <a:solidFill>
                    <a:schemeClr val="tx1"/>
                  </a:solidFill>
                  <a:latin typeface="Arial" charset="0"/>
                  <a:cs typeface="Arial" charset="0"/>
                </a:defRPr>
              </a:lvl6pPr>
              <a:lvl7pPr marL="2971800" indent="-228600" eaLnBrk="0" fontAlgn="base" hangingPunct="0">
                <a:spcBef>
                  <a:spcPct val="15000"/>
                </a:spcBef>
                <a:spcAft>
                  <a:spcPct val="0"/>
                </a:spcAft>
                <a:buClr>
                  <a:schemeClr val="accent2"/>
                </a:buClr>
                <a:buFont typeface="Arial" charset="0"/>
                <a:buChar char="‒"/>
                <a:defRPr sz="1400">
                  <a:solidFill>
                    <a:schemeClr val="tx1"/>
                  </a:solidFill>
                  <a:latin typeface="Arial" charset="0"/>
                  <a:cs typeface="Arial" charset="0"/>
                </a:defRPr>
              </a:lvl7pPr>
              <a:lvl8pPr marL="3429000" indent="-228600" eaLnBrk="0" fontAlgn="base" hangingPunct="0">
                <a:spcBef>
                  <a:spcPct val="15000"/>
                </a:spcBef>
                <a:spcAft>
                  <a:spcPct val="0"/>
                </a:spcAft>
                <a:buClr>
                  <a:schemeClr val="accent2"/>
                </a:buClr>
                <a:buFont typeface="Arial" charset="0"/>
                <a:buChar char="‒"/>
                <a:defRPr sz="1400">
                  <a:solidFill>
                    <a:schemeClr val="tx1"/>
                  </a:solidFill>
                  <a:latin typeface="Arial" charset="0"/>
                  <a:cs typeface="Arial" charset="0"/>
                </a:defRPr>
              </a:lvl8pPr>
              <a:lvl9pPr marL="3886200" indent="-228600" eaLnBrk="0" fontAlgn="base" hangingPunct="0">
                <a:spcBef>
                  <a:spcPct val="15000"/>
                </a:spcBef>
                <a:spcAft>
                  <a:spcPct val="0"/>
                </a:spcAft>
                <a:buClr>
                  <a:schemeClr val="accent2"/>
                </a:buClr>
                <a:buFont typeface="Arial" charset="0"/>
                <a:buChar char="‒"/>
                <a:defRPr sz="1400">
                  <a:solidFill>
                    <a:schemeClr val="tx1"/>
                  </a:solidFill>
                  <a:latin typeface="Arial" charset="0"/>
                  <a:cs typeface="Arial" charset="0"/>
                </a:defRPr>
              </a:lvl9pPr>
            </a:lstStyle>
            <a:p>
              <a:pPr algn="r" defTabSz="914377" fontAlgn="base">
                <a:spcBef>
                  <a:spcPct val="0"/>
                </a:spcBef>
                <a:spcAft>
                  <a:spcPct val="0"/>
                </a:spcAft>
                <a:buClrTx/>
                <a:buSzTx/>
                <a:buNone/>
                <a:defRPr/>
              </a:pPr>
              <a:r>
                <a:rPr lang="en-GB" altLang="fr-FR" sz="1400" b="0">
                  <a:solidFill>
                    <a:srgbClr val="1E3C7D"/>
                  </a:solidFill>
                  <a:latin typeface="Segoe UI Black"/>
                </a:rPr>
                <a:t>0</a:t>
              </a:r>
              <a:endParaRPr lang="en-GB" altLang="fr-FR" sz="200" b="0">
                <a:solidFill>
                  <a:srgbClr val="1E3C7D"/>
                </a:solidFill>
                <a:latin typeface="Segoe UI Black"/>
              </a:endParaRPr>
            </a:p>
          </p:txBody>
        </p:sp>
        <p:sp>
          <p:nvSpPr>
            <p:cNvPr id="28" name="Rectangle 32"/>
            <p:cNvSpPr>
              <a:spLocks noChangeArrowheads="1"/>
            </p:cNvSpPr>
            <p:nvPr/>
          </p:nvSpPr>
          <p:spPr bwMode="auto">
            <a:xfrm>
              <a:off x="1809168" y="2514242"/>
              <a:ext cx="152078" cy="12393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spcBef>
                  <a:spcPct val="80000"/>
                </a:spcBef>
                <a:buClr>
                  <a:schemeClr val="accent2"/>
                </a:buClr>
                <a:buSzPct val="80000"/>
                <a:buFont typeface="Wingdings" pitchFamily="2" charset="2"/>
                <a:buChar char="è"/>
                <a:defRPr sz="2000" b="1">
                  <a:solidFill>
                    <a:schemeClr val="bg2"/>
                  </a:solidFill>
                  <a:latin typeface="Arial" charset="0"/>
                  <a:cs typeface="Arial" charset="0"/>
                </a:defRPr>
              </a:lvl1pPr>
              <a:lvl2pPr marL="742950" indent="-285750" eaLnBrk="0" hangingPunct="0">
                <a:spcBef>
                  <a:spcPct val="15000"/>
                </a:spcBef>
                <a:buClr>
                  <a:schemeClr val="accent2"/>
                </a:buClr>
                <a:buFont typeface="Wingdings" pitchFamily="2" charset="2"/>
                <a:buChar char="§"/>
                <a:defRPr>
                  <a:solidFill>
                    <a:schemeClr val="tx1"/>
                  </a:solidFill>
                  <a:latin typeface="Arial" charset="0"/>
                  <a:cs typeface="Arial" charset="0"/>
                </a:defRPr>
              </a:lvl2pPr>
              <a:lvl3pPr marL="1143000" indent="-228600" eaLnBrk="0" hangingPunct="0">
                <a:spcBef>
                  <a:spcPct val="15000"/>
                </a:spcBef>
                <a:buClr>
                  <a:schemeClr val="accent2"/>
                </a:buClr>
                <a:buFont typeface="Wingdings" pitchFamily="2" charset="2"/>
                <a:buChar char="ú"/>
                <a:defRPr sz="1600">
                  <a:solidFill>
                    <a:schemeClr val="tx1"/>
                  </a:solidFill>
                  <a:latin typeface="Arial" charset="0"/>
                  <a:cs typeface="Arial" charset="0"/>
                </a:defRPr>
              </a:lvl3pPr>
              <a:lvl4pPr marL="1600200" indent="-228600" eaLnBrk="0" hangingPunct="0">
                <a:spcBef>
                  <a:spcPct val="15000"/>
                </a:spcBef>
                <a:buClr>
                  <a:schemeClr val="accent2"/>
                </a:buClr>
                <a:buFont typeface="Arial" charset="0"/>
                <a:buChar char="‒"/>
                <a:defRPr sz="1400">
                  <a:solidFill>
                    <a:schemeClr val="tx1"/>
                  </a:solidFill>
                  <a:latin typeface="Arial" charset="0"/>
                  <a:cs typeface="Arial" charset="0"/>
                </a:defRPr>
              </a:lvl4pPr>
              <a:lvl5pPr marL="2057400" indent="-228600" eaLnBrk="0" hangingPunct="0">
                <a:spcBef>
                  <a:spcPct val="15000"/>
                </a:spcBef>
                <a:buClr>
                  <a:schemeClr val="accent2"/>
                </a:buClr>
                <a:buFont typeface="Arial" charset="0"/>
                <a:buChar char="‒"/>
                <a:defRPr sz="1400">
                  <a:solidFill>
                    <a:schemeClr val="tx1"/>
                  </a:solidFill>
                  <a:latin typeface="Arial" charset="0"/>
                  <a:cs typeface="Arial" charset="0"/>
                </a:defRPr>
              </a:lvl5pPr>
              <a:lvl6pPr marL="2514600" indent="-228600" eaLnBrk="0" fontAlgn="base" hangingPunct="0">
                <a:spcBef>
                  <a:spcPct val="15000"/>
                </a:spcBef>
                <a:spcAft>
                  <a:spcPct val="0"/>
                </a:spcAft>
                <a:buClr>
                  <a:schemeClr val="accent2"/>
                </a:buClr>
                <a:buFont typeface="Arial" charset="0"/>
                <a:buChar char="‒"/>
                <a:defRPr sz="1400">
                  <a:solidFill>
                    <a:schemeClr val="tx1"/>
                  </a:solidFill>
                  <a:latin typeface="Arial" charset="0"/>
                  <a:cs typeface="Arial" charset="0"/>
                </a:defRPr>
              </a:lvl6pPr>
              <a:lvl7pPr marL="2971800" indent="-228600" eaLnBrk="0" fontAlgn="base" hangingPunct="0">
                <a:spcBef>
                  <a:spcPct val="15000"/>
                </a:spcBef>
                <a:spcAft>
                  <a:spcPct val="0"/>
                </a:spcAft>
                <a:buClr>
                  <a:schemeClr val="accent2"/>
                </a:buClr>
                <a:buFont typeface="Arial" charset="0"/>
                <a:buChar char="‒"/>
                <a:defRPr sz="1400">
                  <a:solidFill>
                    <a:schemeClr val="tx1"/>
                  </a:solidFill>
                  <a:latin typeface="Arial" charset="0"/>
                  <a:cs typeface="Arial" charset="0"/>
                </a:defRPr>
              </a:lvl7pPr>
              <a:lvl8pPr marL="3429000" indent="-228600" eaLnBrk="0" fontAlgn="base" hangingPunct="0">
                <a:spcBef>
                  <a:spcPct val="15000"/>
                </a:spcBef>
                <a:spcAft>
                  <a:spcPct val="0"/>
                </a:spcAft>
                <a:buClr>
                  <a:schemeClr val="accent2"/>
                </a:buClr>
                <a:buFont typeface="Arial" charset="0"/>
                <a:buChar char="‒"/>
                <a:defRPr sz="1400">
                  <a:solidFill>
                    <a:schemeClr val="tx1"/>
                  </a:solidFill>
                  <a:latin typeface="Arial" charset="0"/>
                  <a:cs typeface="Arial" charset="0"/>
                </a:defRPr>
              </a:lvl8pPr>
              <a:lvl9pPr marL="3886200" indent="-228600" eaLnBrk="0" fontAlgn="base" hangingPunct="0">
                <a:spcBef>
                  <a:spcPct val="15000"/>
                </a:spcBef>
                <a:spcAft>
                  <a:spcPct val="0"/>
                </a:spcAft>
                <a:buClr>
                  <a:schemeClr val="accent2"/>
                </a:buClr>
                <a:buFont typeface="Arial" charset="0"/>
                <a:buChar char="‒"/>
                <a:defRPr sz="1400">
                  <a:solidFill>
                    <a:schemeClr val="tx1"/>
                  </a:solidFill>
                  <a:latin typeface="Arial" charset="0"/>
                  <a:cs typeface="Arial" charset="0"/>
                </a:defRPr>
              </a:lvl9pPr>
            </a:lstStyle>
            <a:p>
              <a:pPr algn="r" defTabSz="914377" fontAlgn="base">
                <a:spcBef>
                  <a:spcPct val="0"/>
                </a:spcBef>
                <a:spcAft>
                  <a:spcPct val="0"/>
                </a:spcAft>
                <a:buClrTx/>
                <a:buSzTx/>
                <a:buNone/>
                <a:defRPr/>
              </a:pPr>
              <a:r>
                <a:rPr lang="en-GB" altLang="fr-FR" sz="1400" b="0" dirty="0">
                  <a:solidFill>
                    <a:srgbClr val="1E3C7D"/>
                  </a:solidFill>
                  <a:latin typeface="Segoe UI Black"/>
                </a:rPr>
                <a:t>50</a:t>
              </a:r>
              <a:endParaRPr lang="en-GB" altLang="fr-FR" sz="200" b="0" dirty="0">
                <a:solidFill>
                  <a:srgbClr val="1E3C7D"/>
                </a:solidFill>
                <a:latin typeface="Segoe UI Black"/>
              </a:endParaRPr>
            </a:p>
          </p:txBody>
        </p:sp>
        <p:sp>
          <p:nvSpPr>
            <p:cNvPr id="29" name="Rectangle 33"/>
            <p:cNvSpPr>
              <a:spLocks noChangeArrowheads="1"/>
            </p:cNvSpPr>
            <p:nvPr/>
          </p:nvSpPr>
          <p:spPr bwMode="auto">
            <a:xfrm>
              <a:off x="1747886" y="1818657"/>
              <a:ext cx="213364" cy="12393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spcBef>
                  <a:spcPct val="80000"/>
                </a:spcBef>
                <a:buClr>
                  <a:schemeClr val="accent2"/>
                </a:buClr>
                <a:buSzPct val="80000"/>
                <a:buFont typeface="Wingdings" pitchFamily="2" charset="2"/>
                <a:buChar char="è"/>
                <a:defRPr sz="2000" b="1">
                  <a:solidFill>
                    <a:schemeClr val="bg2"/>
                  </a:solidFill>
                  <a:latin typeface="Arial" charset="0"/>
                  <a:cs typeface="Arial" charset="0"/>
                </a:defRPr>
              </a:lvl1pPr>
              <a:lvl2pPr marL="742950" indent="-285750" eaLnBrk="0" hangingPunct="0">
                <a:spcBef>
                  <a:spcPct val="15000"/>
                </a:spcBef>
                <a:buClr>
                  <a:schemeClr val="accent2"/>
                </a:buClr>
                <a:buFont typeface="Wingdings" pitchFamily="2" charset="2"/>
                <a:buChar char="§"/>
                <a:defRPr>
                  <a:solidFill>
                    <a:schemeClr val="tx1"/>
                  </a:solidFill>
                  <a:latin typeface="Arial" charset="0"/>
                  <a:cs typeface="Arial" charset="0"/>
                </a:defRPr>
              </a:lvl2pPr>
              <a:lvl3pPr marL="1143000" indent="-228600" eaLnBrk="0" hangingPunct="0">
                <a:spcBef>
                  <a:spcPct val="15000"/>
                </a:spcBef>
                <a:buClr>
                  <a:schemeClr val="accent2"/>
                </a:buClr>
                <a:buFont typeface="Wingdings" pitchFamily="2" charset="2"/>
                <a:buChar char="ú"/>
                <a:defRPr sz="1600">
                  <a:solidFill>
                    <a:schemeClr val="tx1"/>
                  </a:solidFill>
                  <a:latin typeface="Arial" charset="0"/>
                  <a:cs typeface="Arial" charset="0"/>
                </a:defRPr>
              </a:lvl3pPr>
              <a:lvl4pPr marL="1600200" indent="-228600" eaLnBrk="0" hangingPunct="0">
                <a:spcBef>
                  <a:spcPct val="15000"/>
                </a:spcBef>
                <a:buClr>
                  <a:schemeClr val="accent2"/>
                </a:buClr>
                <a:buFont typeface="Arial" charset="0"/>
                <a:buChar char="‒"/>
                <a:defRPr sz="1400">
                  <a:solidFill>
                    <a:schemeClr val="tx1"/>
                  </a:solidFill>
                  <a:latin typeface="Arial" charset="0"/>
                  <a:cs typeface="Arial" charset="0"/>
                </a:defRPr>
              </a:lvl4pPr>
              <a:lvl5pPr marL="2057400" indent="-228600" eaLnBrk="0" hangingPunct="0">
                <a:spcBef>
                  <a:spcPct val="15000"/>
                </a:spcBef>
                <a:buClr>
                  <a:schemeClr val="accent2"/>
                </a:buClr>
                <a:buFont typeface="Arial" charset="0"/>
                <a:buChar char="‒"/>
                <a:defRPr sz="1400">
                  <a:solidFill>
                    <a:schemeClr val="tx1"/>
                  </a:solidFill>
                  <a:latin typeface="Arial" charset="0"/>
                  <a:cs typeface="Arial" charset="0"/>
                </a:defRPr>
              </a:lvl5pPr>
              <a:lvl6pPr marL="2514600" indent="-228600" eaLnBrk="0" fontAlgn="base" hangingPunct="0">
                <a:spcBef>
                  <a:spcPct val="15000"/>
                </a:spcBef>
                <a:spcAft>
                  <a:spcPct val="0"/>
                </a:spcAft>
                <a:buClr>
                  <a:schemeClr val="accent2"/>
                </a:buClr>
                <a:buFont typeface="Arial" charset="0"/>
                <a:buChar char="‒"/>
                <a:defRPr sz="1400">
                  <a:solidFill>
                    <a:schemeClr val="tx1"/>
                  </a:solidFill>
                  <a:latin typeface="Arial" charset="0"/>
                  <a:cs typeface="Arial" charset="0"/>
                </a:defRPr>
              </a:lvl6pPr>
              <a:lvl7pPr marL="2971800" indent="-228600" eaLnBrk="0" fontAlgn="base" hangingPunct="0">
                <a:spcBef>
                  <a:spcPct val="15000"/>
                </a:spcBef>
                <a:spcAft>
                  <a:spcPct val="0"/>
                </a:spcAft>
                <a:buClr>
                  <a:schemeClr val="accent2"/>
                </a:buClr>
                <a:buFont typeface="Arial" charset="0"/>
                <a:buChar char="‒"/>
                <a:defRPr sz="1400">
                  <a:solidFill>
                    <a:schemeClr val="tx1"/>
                  </a:solidFill>
                  <a:latin typeface="Arial" charset="0"/>
                  <a:cs typeface="Arial" charset="0"/>
                </a:defRPr>
              </a:lvl7pPr>
              <a:lvl8pPr marL="3429000" indent="-228600" eaLnBrk="0" fontAlgn="base" hangingPunct="0">
                <a:spcBef>
                  <a:spcPct val="15000"/>
                </a:spcBef>
                <a:spcAft>
                  <a:spcPct val="0"/>
                </a:spcAft>
                <a:buClr>
                  <a:schemeClr val="accent2"/>
                </a:buClr>
                <a:buFont typeface="Arial" charset="0"/>
                <a:buChar char="‒"/>
                <a:defRPr sz="1400">
                  <a:solidFill>
                    <a:schemeClr val="tx1"/>
                  </a:solidFill>
                  <a:latin typeface="Arial" charset="0"/>
                  <a:cs typeface="Arial" charset="0"/>
                </a:defRPr>
              </a:lvl8pPr>
              <a:lvl9pPr marL="3886200" indent="-228600" eaLnBrk="0" fontAlgn="base" hangingPunct="0">
                <a:spcBef>
                  <a:spcPct val="15000"/>
                </a:spcBef>
                <a:spcAft>
                  <a:spcPct val="0"/>
                </a:spcAft>
                <a:buClr>
                  <a:schemeClr val="accent2"/>
                </a:buClr>
                <a:buFont typeface="Arial" charset="0"/>
                <a:buChar char="‒"/>
                <a:defRPr sz="1400">
                  <a:solidFill>
                    <a:schemeClr val="tx1"/>
                  </a:solidFill>
                  <a:latin typeface="Arial" charset="0"/>
                  <a:cs typeface="Arial" charset="0"/>
                </a:defRPr>
              </a:lvl9pPr>
            </a:lstStyle>
            <a:p>
              <a:pPr algn="r" defTabSz="914377" fontAlgn="base">
                <a:spcBef>
                  <a:spcPct val="0"/>
                </a:spcBef>
                <a:spcAft>
                  <a:spcPct val="0"/>
                </a:spcAft>
                <a:buClrTx/>
                <a:buSzTx/>
                <a:buNone/>
                <a:defRPr/>
              </a:pPr>
              <a:r>
                <a:rPr lang="en-GB" altLang="fr-FR" sz="1400" b="0" dirty="0">
                  <a:solidFill>
                    <a:srgbClr val="1E3C7D"/>
                  </a:solidFill>
                  <a:latin typeface="Segoe UI Black"/>
                </a:rPr>
                <a:t>100</a:t>
              </a:r>
              <a:endParaRPr lang="en-GB" altLang="fr-FR" sz="200" b="0" dirty="0">
                <a:solidFill>
                  <a:srgbClr val="1E3C7D"/>
                </a:solidFill>
                <a:latin typeface="Segoe UI Black"/>
              </a:endParaRPr>
            </a:p>
          </p:txBody>
        </p:sp>
        <p:sp>
          <p:nvSpPr>
            <p:cNvPr id="30" name="Line 21"/>
            <p:cNvSpPr>
              <a:spLocks noChangeShapeType="1"/>
            </p:cNvSpPr>
            <p:nvPr/>
          </p:nvSpPr>
          <p:spPr bwMode="auto">
            <a:xfrm>
              <a:off x="2003102" y="3310506"/>
              <a:ext cx="65942" cy="0"/>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lIns="77912" tIns="38956" rIns="77912" bIns="38956"/>
            <a:lstStyle/>
            <a:p>
              <a:pPr defTabSz="914377" fontAlgn="base">
                <a:spcBef>
                  <a:spcPct val="0"/>
                </a:spcBef>
                <a:spcAft>
                  <a:spcPct val="0"/>
                </a:spcAft>
                <a:defRPr/>
              </a:pPr>
              <a:endParaRPr lang="en-US">
                <a:solidFill>
                  <a:srgbClr val="1E3C7D"/>
                </a:solidFill>
                <a:latin typeface="Segoe UI Black"/>
                <a:cs typeface="Arial" charset="0"/>
              </a:endParaRPr>
            </a:p>
          </p:txBody>
        </p:sp>
        <p:sp>
          <p:nvSpPr>
            <p:cNvPr id="31" name="Line 23"/>
            <p:cNvSpPr>
              <a:spLocks noChangeShapeType="1"/>
            </p:cNvSpPr>
            <p:nvPr/>
          </p:nvSpPr>
          <p:spPr bwMode="auto">
            <a:xfrm>
              <a:off x="2003102" y="2614919"/>
              <a:ext cx="65942" cy="155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lIns="77912" tIns="38956" rIns="77912" bIns="38956"/>
            <a:lstStyle/>
            <a:p>
              <a:pPr defTabSz="914377" fontAlgn="base">
                <a:spcBef>
                  <a:spcPct val="0"/>
                </a:spcBef>
                <a:spcAft>
                  <a:spcPct val="0"/>
                </a:spcAft>
                <a:defRPr/>
              </a:pPr>
              <a:endParaRPr lang="en-US">
                <a:solidFill>
                  <a:srgbClr val="1E3C7D"/>
                </a:solidFill>
                <a:latin typeface="Segoe UI Black"/>
                <a:cs typeface="Arial" charset="0"/>
              </a:endParaRPr>
            </a:p>
          </p:txBody>
        </p:sp>
      </p:grpSp>
      <p:grpSp>
        <p:nvGrpSpPr>
          <p:cNvPr id="32" name="Groupe 31"/>
          <p:cNvGrpSpPr/>
          <p:nvPr/>
        </p:nvGrpSpPr>
        <p:grpSpPr>
          <a:xfrm>
            <a:off x="4899773" y="2318163"/>
            <a:ext cx="1280819" cy="1307795"/>
            <a:chOff x="2436813" y="800100"/>
            <a:chExt cx="4267200" cy="3540125"/>
          </a:xfrm>
        </p:grpSpPr>
        <p:sp>
          <p:nvSpPr>
            <p:cNvPr id="33" name="Freeform 6"/>
            <p:cNvSpPr>
              <a:spLocks/>
            </p:cNvSpPr>
            <p:nvPr/>
          </p:nvSpPr>
          <p:spPr bwMode="auto">
            <a:xfrm>
              <a:off x="2466976" y="830263"/>
              <a:ext cx="4206875" cy="3479800"/>
            </a:xfrm>
            <a:custGeom>
              <a:avLst/>
              <a:gdLst>
                <a:gd name="T0" fmla="*/ 564 w 1122"/>
                <a:gd name="T1" fmla="*/ 0 h 928"/>
                <a:gd name="T2" fmla="*/ 468 w 1122"/>
                <a:gd name="T3" fmla="*/ 3 h 928"/>
                <a:gd name="T4" fmla="*/ 398 w 1122"/>
                <a:gd name="T5" fmla="*/ 31 h 928"/>
                <a:gd name="T6" fmla="*/ 367 w 1122"/>
                <a:gd name="T7" fmla="*/ 50 h 928"/>
                <a:gd name="T8" fmla="*/ 269 w 1122"/>
                <a:gd name="T9" fmla="*/ 147 h 928"/>
                <a:gd name="T10" fmla="*/ 270 w 1122"/>
                <a:gd name="T11" fmla="*/ 184 h 928"/>
                <a:gd name="T12" fmla="*/ 0 w 1122"/>
                <a:gd name="T13" fmla="*/ 442 h 928"/>
                <a:gd name="T14" fmla="*/ 1 w 1122"/>
                <a:gd name="T15" fmla="*/ 460 h 928"/>
                <a:gd name="T16" fmla="*/ 29 w 1122"/>
                <a:gd name="T17" fmla="*/ 492 h 928"/>
                <a:gd name="T18" fmla="*/ 37 w 1122"/>
                <a:gd name="T19" fmla="*/ 612 h 928"/>
                <a:gd name="T20" fmla="*/ 55 w 1122"/>
                <a:gd name="T21" fmla="*/ 664 h 928"/>
                <a:gd name="T22" fmla="*/ 94 w 1122"/>
                <a:gd name="T23" fmla="*/ 709 h 928"/>
                <a:gd name="T24" fmla="*/ 154 w 1122"/>
                <a:gd name="T25" fmla="*/ 744 h 928"/>
                <a:gd name="T26" fmla="*/ 297 w 1122"/>
                <a:gd name="T27" fmla="*/ 775 h 928"/>
                <a:gd name="T28" fmla="*/ 496 w 1122"/>
                <a:gd name="T29" fmla="*/ 905 h 928"/>
                <a:gd name="T30" fmla="*/ 578 w 1122"/>
                <a:gd name="T31" fmla="*/ 928 h 928"/>
                <a:gd name="T32" fmla="*/ 613 w 1122"/>
                <a:gd name="T33" fmla="*/ 924 h 928"/>
                <a:gd name="T34" fmla="*/ 728 w 1122"/>
                <a:gd name="T35" fmla="*/ 894 h 928"/>
                <a:gd name="T36" fmla="*/ 753 w 1122"/>
                <a:gd name="T37" fmla="*/ 890 h 928"/>
                <a:gd name="T38" fmla="*/ 776 w 1122"/>
                <a:gd name="T39" fmla="*/ 897 h 928"/>
                <a:gd name="T40" fmla="*/ 787 w 1122"/>
                <a:gd name="T41" fmla="*/ 899 h 928"/>
                <a:gd name="T42" fmla="*/ 803 w 1122"/>
                <a:gd name="T43" fmla="*/ 897 h 928"/>
                <a:gd name="T44" fmla="*/ 979 w 1122"/>
                <a:gd name="T45" fmla="*/ 827 h 928"/>
                <a:gd name="T46" fmla="*/ 993 w 1122"/>
                <a:gd name="T47" fmla="*/ 806 h 928"/>
                <a:gd name="T48" fmla="*/ 994 w 1122"/>
                <a:gd name="T49" fmla="*/ 785 h 928"/>
                <a:gd name="T50" fmla="*/ 1006 w 1122"/>
                <a:gd name="T51" fmla="*/ 769 h 928"/>
                <a:gd name="T52" fmla="*/ 1018 w 1122"/>
                <a:gd name="T53" fmla="*/ 762 h 928"/>
                <a:gd name="T54" fmla="*/ 1033 w 1122"/>
                <a:gd name="T55" fmla="*/ 748 h 928"/>
                <a:gd name="T56" fmla="*/ 1090 w 1122"/>
                <a:gd name="T57" fmla="*/ 546 h 928"/>
                <a:gd name="T58" fmla="*/ 1094 w 1122"/>
                <a:gd name="T59" fmla="*/ 480 h 928"/>
                <a:gd name="T60" fmla="*/ 1122 w 1122"/>
                <a:gd name="T61" fmla="*/ 432 h 928"/>
                <a:gd name="T62" fmla="*/ 1122 w 1122"/>
                <a:gd name="T63" fmla="*/ 421 h 928"/>
                <a:gd name="T64" fmla="*/ 564 w 1122"/>
                <a:gd name="T65" fmla="*/ 0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22" h="928">
                  <a:moveTo>
                    <a:pt x="564" y="0"/>
                  </a:moveTo>
                  <a:cubicBezTo>
                    <a:pt x="468" y="3"/>
                    <a:pt x="468" y="3"/>
                    <a:pt x="468" y="3"/>
                  </a:cubicBezTo>
                  <a:cubicBezTo>
                    <a:pt x="468" y="3"/>
                    <a:pt x="417" y="23"/>
                    <a:pt x="398" y="31"/>
                  </a:cubicBezTo>
                  <a:cubicBezTo>
                    <a:pt x="380" y="39"/>
                    <a:pt x="367" y="50"/>
                    <a:pt x="367" y="50"/>
                  </a:cubicBezTo>
                  <a:cubicBezTo>
                    <a:pt x="269" y="147"/>
                    <a:pt x="269" y="147"/>
                    <a:pt x="269" y="147"/>
                  </a:cubicBezTo>
                  <a:cubicBezTo>
                    <a:pt x="270" y="184"/>
                    <a:pt x="270" y="184"/>
                    <a:pt x="270" y="184"/>
                  </a:cubicBezTo>
                  <a:cubicBezTo>
                    <a:pt x="0" y="442"/>
                    <a:pt x="0" y="442"/>
                    <a:pt x="0" y="442"/>
                  </a:cubicBezTo>
                  <a:cubicBezTo>
                    <a:pt x="1" y="460"/>
                    <a:pt x="1" y="460"/>
                    <a:pt x="1" y="460"/>
                  </a:cubicBezTo>
                  <a:cubicBezTo>
                    <a:pt x="29" y="492"/>
                    <a:pt x="29" y="492"/>
                    <a:pt x="29" y="492"/>
                  </a:cubicBezTo>
                  <a:cubicBezTo>
                    <a:pt x="37" y="612"/>
                    <a:pt x="37" y="612"/>
                    <a:pt x="37" y="612"/>
                  </a:cubicBezTo>
                  <a:cubicBezTo>
                    <a:pt x="55" y="664"/>
                    <a:pt x="55" y="664"/>
                    <a:pt x="55" y="664"/>
                  </a:cubicBezTo>
                  <a:cubicBezTo>
                    <a:pt x="55" y="664"/>
                    <a:pt x="73" y="686"/>
                    <a:pt x="94" y="709"/>
                  </a:cubicBezTo>
                  <a:cubicBezTo>
                    <a:pt x="115" y="732"/>
                    <a:pt x="154" y="744"/>
                    <a:pt x="154" y="744"/>
                  </a:cubicBezTo>
                  <a:cubicBezTo>
                    <a:pt x="297" y="775"/>
                    <a:pt x="297" y="775"/>
                    <a:pt x="297" y="775"/>
                  </a:cubicBezTo>
                  <a:cubicBezTo>
                    <a:pt x="297" y="775"/>
                    <a:pt x="437" y="869"/>
                    <a:pt x="496" y="905"/>
                  </a:cubicBezTo>
                  <a:cubicBezTo>
                    <a:pt x="526" y="924"/>
                    <a:pt x="556" y="928"/>
                    <a:pt x="578" y="928"/>
                  </a:cubicBezTo>
                  <a:cubicBezTo>
                    <a:pt x="599" y="928"/>
                    <a:pt x="613" y="924"/>
                    <a:pt x="613" y="924"/>
                  </a:cubicBezTo>
                  <a:cubicBezTo>
                    <a:pt x="613" y="924"/>
                    <a:pt x="697" y="902"/>
                    <a:pt x="728" y="894"/>
                  </a:cubicBezTo>
                  <a:cubicBezTo>
                    <a:pt x="738" y="891"/>
                    <a:pt x="746" y="890"/>
                    <a:pt x="753" y="890"/>
                  </a:cubicBezTo>
                  <a:cubicBezTo>
                    <a:pt x="765" y="890"/>
                    <a:pt x="771" y="894"/>
                    <a:pt x="776" y="897"/>
                  </a:cubicBezTo>
                  <a:cubicBezTo>
                    <a:pt x="779" y="898"/>
                    <a:pt x="783" y="899"/>
                    <a:pt x="787" y="899"/>
                  </a:cubicBezTo>
                  <a:cubicBezTo>
                    <a:pt x="795" y="899"/>
                    <a:pt x="803" y="897"/>
                    <a:pt x="803" y="897"/>
                  </a:cubicBezTo>
                  <a:cubicBezTo>
                    <a:pt x="803" y="897"/>
                    <a:pt x="965" y="833"/>
                    <a:pt x="979" y="827"/>
                  </a:cubicBezTo>
                  <a:cubicBezTo>
                    <a:pt x="994" y="819"/>
                    <a:pt x="993" y="806"/>
                    <a:pt x="993" y="806"/>
                  </a:cubicBezTo>
                  <a:cubicBezTo>
                    <a:pt x="993" y="806"/>
                    <a:pt x="994" y="794"/>
                    <a:pt x="994" y="785"/>
                  </a:cubicBezTo>
                  <a:cubicBezTo>
                    <a:pt x="994" y="775"/>
                    <a:pt x="1006" y="769"/>
                    <a:pt x="1006" y="769"/>
                  </a:cubicBezTo>
                  <a:cubicBezTo>
                    <a:pt x="1006" y="769"/>
                    <a:pt x="1007" y="768"/>
                    <a:pt x="1018" y="762"/>
                  </a:cubicBezTo>
                  <a:cubicBezTo>
                    <a:pt x="1029" y="756"/>
                    <a:pt x="1033" y="748"/>
                    <a:pt x="1033" y="748"/>
                  </a:cubicBezTo>
                  <a:cubicBezTo>
                    <a:pt x="1090" y="546"/>
                    <a:pt x="1090" y="546"/>
                    <a:pt x="1090" y="546"/>
                  </a:cubicBezTo>
                  <a:cubicBezTo>
                    <a:pt x="1094" y="480"/>
                    <a:pt x="1094" y="480"/>
                    <a:pt x="1094" y="480"/>
                  </a:cubicBezTo>
                  <a:cubicBezTo>
                    <a:pt x="1122" y="432"/>
                    <a:pt x="1122" y="432"/>
                    <a:pt x="1122" y="432"/>
                  </a:cubicBezTo>
                  <a:cubicBezTo>
                    <a:pt x="1122" y="421"/>
                    <a:pt x="1122" y="421"/>
                    <a:pt x="1122" y="421"/>
                  </a:cubicBezTo>
                  <a:cubicBezTo>
                    <a:pt x="564" y="0"/>
                    <a:pt x="564" y="0"/>
                    <a:pt x="564" y="0"/>
                  </a:cubicBezTo>
                </a:path>
              </a:pathLst>
            </a:custGeom>
            <a:solidFill>
              <a:srgbClr val="FF1462">
                <a:alpha val="10000"/>
              </a:srgb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grpSp>
          <p:nvGrpSpPr>
            <p:cNvPr id="34" name="Group 5"/>
            <p:cNvGrpSpPr>
              <a:grpSpLocks noChangeAspect="1"/>
            </p:cNvGrpSpPr>
            <p:nvPr/>
          </p:nvGrpSpPr>
          <p:grpSpPr bwMode="auto">
            <a:xfrm>
              <a:off x="2436813" y="800100"/>
              <a:ext cx="4267200" cy="3540125"/>
              <a:chOff x="1535" y="504"/>
              <a:chExt cx="2688" cy="2230"/>
            </a:xfrm>
            <a:solidFill>
              <a:srgbClr val="FF1462"/>
            </a:solidFill>
          </p:grpSpPr>
          <p:sp>
            <p:nvSpPr>
              <p:cNvPr id="35" name="Freeform 7"/>
              <p:cNvSpPr>
                <a:spLocks noEditPoints="1"/>
              </p:cNvSpPr>
              <p:nvPr/>
            </p:nvSpPr>
            <p:spPr bwMode="auto">
              <a:xfrm>
                <a:off x="1535" y="504"/>
                <a:ext cx="2688" cy="2230"/>
              </a:xfrm>
              <a:custGeom>
                <a:avLst/>
                <a:gdLst>
                  <a:gd name="T0" fmla="*/ 1130 w 1138"/>
                  <a:gd name="T1" fmla="*/ 429 h 944"/>
                  <a:gd name="T2" fmla="*/ 1102 w 1138"/>
                  <a:gd name="T3" fmla="*/ 488 h 944"/>
                  <a:gd name="T4" fmla="*/ 1041 w 1138"/>
                  <a:gd name="T5" fmla="*/ 756 h 944"/>
                  <a:gd name="T6" fmla="*/ 1014 w 1138"/>
                  <a:gd name="T7" fmla="*/ 777 h 944"/>
                  <a:gd name="T8" fmla="*/ 1001 w 1138"/>
                  <a:gd name="T9" fmla="*/ 814 h 944"/>
                  <a:gd name="T10" fmla="*/ 811 w 1138"/>
                  <a:gd name="T11" fmla="*/ 905 h 944"/>
                  <a:gd name="T12" fmla="*/ 784 w 1138"/>
                  <a:gd name="T13" fmla="*/ 905 h 944"/>
                  <a:gd name="T14" fmla="*/ 736 w 1138"/>
                  <a:gd name="T15" fmla="*/ 902 h 944"/>
                  <a:gd name="T16" fmla="*/ 586 w 1138"/>
                  <a:gd name="T17" fmla="*/ 936 h 944"/>
                  <a:gd name="T18" fmla="*/ 305 w 1138"/>
                  <a:gd name="T19" fmla="*/ 783 h 944"/>
                  <a:gd name="T20" fmla="*/ 102 w 1138"/>
                  <a:gd name="T21" fmla="*/ 717 h 944"/>
                  <a:gd name="T22" fmla="*/ 45 w 1138"/>
                  <a:gd name="T23" fmla="*/ 620 h 944"/>
                  <a:gd name="T24" fmla="*/ 9 w 1138"/>
                  <a:gd name="T25" fmla="*/ 469 h 944"/>
                  <a:gd name="T26" fmla="*/ 278 w 1138"/>
                  <a:gd name="T27" fmla="*/ 192 h 944"/>
                  <a:gd name="T28" fmla="*/ 375 w 1138"/>
                  <a:gd name="T29" fmla="*/ 58 h 944"/>
                  <a:gd name="T30" fmla="*/ 476 w 1138"/>
                  <a:gd name="T31" fmla="*/ 11 h 944"/>
                  <a:gd name="T32" fmla="*/ 575 w 1138"/>
                  <a:gd name="T33" fmla="*/ 0 h 944"/>
                  <a:gd name="T34" fmla="*/ 475 w 1138"/>
                  <a:gd name="T35" fmla="*/ 3 h 944"/>
                  <a:gd name="T36" fmla="*/ 473 w 1138"/>
                  <a:gd name="T37" fmla="*/ 4 h 944"/>
                  <a:gd name="T38" fmla="*/ 369 w 1138"/>
                  <a:gd name="T39" fmla="*/ 52 h 944"/>
                  <a:gd name="T40" fmla="*/ 369 w 1138"/>
                  <a:gd name="T41" fmla="*/ 53 h 944"/>
                  <a:gd name="T42" fmla="*/ 269 w 1138"/>
                  <a:gd name="T43" fmla="*/ 151 h 944"/>
                  <a:gd name="T44" fmla="*/ 270 w 1138"/>
                  <a:gd name="T45" fmla="*/ 188 h 944"/>
                  <a:gd name="T46" fmla="*/ 0 w 1138"/>
                  <a:gd name="T47" fmla="*/ 447 h 944"/>
                  <a:gd name="T48" fmla="*/ 1 w 1138"/>
                  <a:gd name="T49" fmla="*/ 469 h 944"/>
                  <a:gd name="T50" fmla="*/ 3 w 1138"/>
                  <a:gd name="T51" fmla="*/ 474 h 944"/>
                  <a:gd name="T52" fmla="*/ 37 w 1138"/>
                  <a:gd name="T53" fmla="*/ 620 h 944"/>
                  <a:gd name="T54" fmla="*/ 37 w 1138"/>
                  <a:gd name="T55" fmla="*/ 622 h 944"/>
                  <a:gd name="T56" fmla="*/ 56 w 1138"/>
                  <a:gd name="T57" fmla="*/ 676 h 944"/>
                  <a:gd name="T58" fmla="*/ 96 w 1138"/>
                  <a:gd name="T59" fmla="*/ 722 h 944"/>
                  <a:gd name="T60" fmla="*/ 160 w 1138"/>
                  <a:gd name="T61" fmla="*/ 760 h 944"/>
                  <a:gd name="T62" fmla="*/ 302 w 1138"/>
                  <a:gd name="T63" fmla="*/ 791 h 944"/>
                  <a:gd name="T64" fmla="*/ 586 w 1138"/>
                  <a:gd name="T65" fmla="*/ 944 h 944"/>
                  <a:gd name="T66" fmla="*/ 738 w 1138"/>
                  <a:gd name="T67" fmla="*/ 910 h 944"/>
                  <a:gd name="T68" fmla="*/ 779 w 1138"/>
                  <a:gd name="T69" fmla="*/ 911 h 944"/>
                  <a:gd name="T70" fmla="*/ 795 w 1138"/>
                  <a:gd name="T71" fmla="*/ 915 h 944"/>
                  <a:gd name="T72" fmla="*/ 814 w 1138"/>
                  <a:gd name="T73" fmla="*/ 913 h 944"/>
                  <a:gd name="T74" fmla="*/ 990 w 1138"/>
                  <a:gd name="T75" fmla="*/ 842 h 944"/>
                  <a:gd name="T76" fmla="*/ 1010 w 1138"/>
                  <a:gd name="T77" fmla="*/ 793 h 944"/>
                  <a:gd name="T78" fmla="*/ 1030 w 1138"/>
                  <a:gd name="T79" fmla="*/ 777 h 944"/>
                  <a:gd name="T80" fmla="*/ 1048 w 1138"/>
                  <a:gd name="T81" fmla="*/ 759 h 944"/>
                  <a:gd name="T82" fmla="*/ 1106 w 1138"/>
                  <a:gd name="T83" fmla="*/ 556 h 944"/>
                  <a:gd name="T84" fmla="*/ 1106 w 1138"/>
                  <a:gd name="T85" fmla="*/ 554 h 944"/>
                  <a:gd name="T86" fmla="*/ 1137 w 1138"/>
                  <a:gd name="T87" fmla="*/ 444 h 944"/>
                  <a:gd name="T88" fmla="*/ 1138 w 1138"/>
                  <a:gd name="T89" fmla="*/ 440 h 944"/>
                  <a:gd name="T90" fmla="*/ 1138 w 1138"/>
                  <a:gd name="T91" fmla="*/ 425 h 944"/>
                  <a:gd name="T92" fmla="*/ 577 w 1138"/>
                  <a:gd name="T93" fmla="*/ 2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38" h="944">
                    <a:moveTo>
                      <a:pt x="572" y="8"/>
                    </a:moveTo>
                    <a:cubicBezTo>
                      <a:pt x="1130" y="429"/>
                      <a:pt x="1130" y="429"/>
                      <a:pt x="1130" y="429"/>
                    </a:cubicBezTo>
                    <a:cubicBezTo>
                      <a:pt x="1130" y="440"/>
                      <a:pt x="1130" y="440"/>
                      <a:pt x="1130" y="440"/>
                    </a:cubicBezTo>
                    <a:cubicBezTo>
                      <a:pt x="1102" y="488"/>
                      <a:pt x="1102" y="488"/>
                      <a:pt x="1102" y="488"/>
                    </a:cubicBezTo>
                    <a:cubicBezTo>
                      <a:pt x="1098" y="554"/>
                      <a:pt x="1098" y="554"/>
                      <a:pt x="1098" y="554"/>
                    </a:cubicBezTo>
                    <a:cubicBezTo>
                      <a:pt x="1041" y="756"/>
                      <a:pt x="1041" y="756"/>
                      <a:pt x="1041" y="756"/>
                    </a:cubicBezTo>
                    <a:cubicBezTo>
                      <a:pt x="1041" y="756"/>
                      <a:pt x="1037" y="764"/>
                      <a:pt x="1026" y="770"/>
                    </a:cubicBezTo>
                    <a:cubicBezTo>
                      <a:pt x="1015" y="776"/>
                      <a:pt x="1014" y="777"/>
                      <a:pt x="1014" y="777"/>
                    </a:cubicBezTo>
                    <a:cubicBezTo>
                      <a:pt x="1014" y="777"/>
                      <a:pt x="1002" y="783"/>
                      <a:pt x="1002" y="793"/>
                    </a:cubicBezTo>
                    <a:cubicBezTo>
                      <a:pt x="1002" y="802"/>
                      <a:pt x="1001" y="814"/>
                      <a:pt x="1001" y="814"/>
                    </a:cubicBezTo>
                    <a:cubicBezTo>
                      <a:pt x="1001" y="814"/>
                      <a:pt x="1002" y="828"/>
                      <a:pt x="987" y="835"/>
                    </a:cubicBezTo>
                    <a:cubicBezTo>
                      <a:pt x="973" y="842"/>
                      <a:pt x="811" y="905"/>
                      <a:pt x="811" y="905"/>
                    </a:cubicBezTo>
                    <a:cubicBezTo>
                      <a:pt x="811" y="905"/>
                      <a:pt x="803" y="907"/>
                      <a:pt x="795" y="907"/>
                    </a:cubicBezTo>
                    <a:cubicBezTo>
                      <a:pt x="791" y="907"/>
                      <a:pt x="787" y="906"/>
                      <a:pt x="784" y="905"/>
                    </a:cubicBezTo>
                    <a:cubicBezTo>
                      <a:pt x="779" y="902"/>
                      <a:pt x="773" y="898"/>
                      <a:pt x="761" y="898"/>
                    </a:cubicBezTo>
                    <a:cubicBezTo>
                      <a:pt x="754" y="898"/>
                      <a:pt x="746" y="899"/>
                      <a:pt x="736" y="902"/>
                    </a:cubicBezTo>
                    <a:cubicBezTo>
                      <a:pt x="705" y="910"/>
                      <a:pt x="621" y="933"/>
                      <a:pt x="621" y="933"/>
                    </a:cubicBezTo>
                    <a:cubicBezTo>
                      <a:pt x="621" y="933"/>
                      <a:pt x="607" y="936"/>
                      <a:pt x="586" y="936"/>
                    </a:cubicBezTo>
                    <a:cubicBezTo>
                      <a:pt x="564" y="936"/>
                      <a:pt x="534" y="932"/>
                      <a:pt x="504" y="913"/>
                    </a:cubicBezTo>
                    <a:cubicBezTo>
                      <a:pt x="445" y="877"/>
                      <a:pt x="305" y="783"/>
                      <a:pt x="305" y="783"/>
                    </a:cubicBezTo>
                    <a:cubicBezTo>
                      <a:pt x="162" y="753"/>
                      <a:pt x="162" y="753"/>
                      <a:pt x="162" y="753"/>
                    </a:cubicBezTo>
                    <a:cubicBezTo>
                      <a:pt x="162" y="753"/>
                      <a:pt x="123" y="740"/>
                      <a:pt x="102" y="717"/>
                    </a:cubicBezTo>
                    <a:cubicBezTo>
                      <a:pt x="81" y="694"/>
                      <a:pt x="64" y="672"/>
                      <a:pt x="64" y="672"/>
                    </a:cubicBezTo>
                    <a:cubicBezTo>
                      <a:pt x="45" y="620"/>
                      <a:pt x="45" y="620"/>
                      <a:pt x="45" y="620"/>
                    </a:cubicBezTo>
                    <a:cubicBezTo>
                      <a:pt x="37" y="500"/>
                      <a:pt x="37" y="500"/>
                      <a:pt x="37" y="500"/>
                    </a:cubicBezTo>
                    <a:cubicBezTo>
                      <a:pt x="9" y="469"/>
                      <a:pt x="9" y="469"/>
                      <a:pt x="9" y="469"/>
                    </a:cubicBezTo>
                    <a:cubicBezTo>
                      <a:pt x="8" y="450"/>
                      <a:pt x="8" y="450"/>
                      <a:pt x="8" y="450"/>
                    </a:cubicBezTo>
                    <a:cubicBezTo>
                      <a:pt x="278" y="192"/>
                      <a:pt x="278" y="192"/>
                      <a:pt x="278" y="192"/>
                    </a:cubicBezTo>
                    <a:cubicBezTo>
                      <a:pt x="277" y="155"/>
                      <a:pt x="277" y="155"/>
                      <a:pt x="277" y="155"/>
                    </a:cubicBezTo>
                    <a:cubicBezTo>
                      <a:pt x="375" y="58"/>
                      <a:pt x="375" y="58"/>
                      <a:pt x="375" y="58"/>
                    </a:cubicBezTo>
                    <a:cubicBezTo>
                      <a:pt x="375" y="58"/>
                      <a:pt x="388" y="47"/>
                      <a:pt x="406" y="39"/>
                    </a:cubicBezTo>
                    <a:cubicBezTo>
                      <a:pt x="425" y="31"/>
                      <a:pt x="476" y="11"/>
                      <a:pt x="476" y="11"/>
                    </a:cubicBezTo>
                    <a:cubicBezTo>
                      <a:pt x="572" y="8"/>
                      <a:pt x="572" y="8"/>
                      <a:pt x="572" y="8"/>
                    </a:cubicBezTo>
                    <a:moveTo>
                      <a:pt x="575" y="0"/>
                    </a:moveTo>
                    <a:cubicBezTo>
                      <a:pt x="572" y="0"/>
                      <a:pt x="572" y="0"/>
                      <a:pt x="572" y="0"/>
                    </a:cubicBezTo>
                    <a:cubicBezTo>
                      <a:pt x="475" y="3"/>
                      <a:pt x="475" y="3"/>
                      <a:pt x="475" y="3"/>
                    </a:cubicBezTo>
                    <a:cubicBezTo>
                      <a:pt x="474" y="3"/>
                      <a:pt x="474" y="3"/>
                      <a:pt x="474" y="3"/>
                    </a:cubicBezTo>
                    <a:cubicBezTo>
                      <a:pt x="473" y="4"/>
                      <a:pt x="473" y="4"/>
                      <a:pt x="473" y="4"/>
                    </a:cubicBezTo>
                    <a:cubicBezTo>
                      <a:pt x="472" y="4"/>
                      <a:pt x="422" y="24"/>
                      <a:pt x="403" y="32"/>
                    </a:cubicBezTo>
                    <a:cubicBezTo>
                      <a:pt x="384" y="40"/>
                      <a:pt x="370" y="52"/>
                      <a:pt x="369" y="52"/>
                    </a:cubicBezTo>
                    <a:cubicBezTo>
                      <a:pt x="369" y="53"/>
                      <a:pt x="369" y="53"/>
                      <a:pt x="369" y="53"/>
                    </a:cubicBezTo>
                    <a:cubicBezTo>
                      <a:pt x="369" y="53"/>
                      <a:pt x="369" y="53"/>
                      <a:pt x="369" y="53"/>
                    </a:cubicBezTo>
                    <a:cubicBezTo>
                      <a:pt x="271" y="149"/>
                      <a:pt x="271" y="149"/>
                      <a:pt x="271" y="149"/>
                    </a:cubicBezTo>
                    <a:cubicBezTo>
                      <a:pt x="269" y="151"/>
                      <a:pt x="269" y="151"/>
                      <a:pt x="269" y="151"/>
                    </a:cubicBezTo>
                    <a:cubicBezTo>
                      <a:pt x="269" y="155"/>
                      <a:pt x="269" y="155"/>
                      <a:pt x="269" y="155"/>
                    </a:cubicBezTo>
                    <a:cubicBezTo>
                      <a:pt x="270" y="188"/>
                      <a:pt x="270" y="188"/>
                      <a:pt x="270" y="188"/>
                    </a:cubicBezTo>
                    <a:cubicBezTo>
                      <a:pt x="2" y="444"/>
                      <a:pt x="2" y="444"/>
                      <a:pt x="2" y="444"/>
                    </a:cubicBezTo>
                    <a:cubicBezTo>
                      <a:pt x="0" y="447"/>
                      <a:pt x="0" y="447"/>
                      <a:pt x="0" y="447"/>
                    </a:cubicBezTo>
                    <a:cubicBezTo>
                      <a:pt x="0" y="451"/>
                      <a:pt x="0" y="451"/>
                      <a:pt x="0" y="451"/>
                    </a:cubicBezTo>
                    <a:cubicBezTo>
                      <a:pt x="1" y="469"/>
                      <a:pt x="1" y="469"/>
                      <a:pt x="1" y="469"/>
                    </a:cubicBezTo>
                    <a:cubicBezTo>
                      <a:pt x="1" y="472"/>
                      <a:pt x="1" y="472"/>
                      <a:pt x="1" y="472"/>
                    </a:cubicBezTo>
                    <a:cubicBezTo>
                      <a:pt x="3" y="474"/>
                      <a:pt x="3" y="474"/>
                      <a:pt x="3" y="474"/>
                    </a:cubicBezTo>
                    <a:cubicBezTo>
                      <a:pt x="29" y="503"/>
                      <a:pt x="29" y="503"/>
                      <a:pt x="29" y="503"/>
                    </a:cubicBezTo>
                    <a:cubicBezTo>
                      <a:pt x="37" y="620"/>
                      <a:pt x="37" y="620"/>
                      <a:pt x="37" y="620"/>
                    </a:cubicBezTo>
                    <a:cubicBezTo>
                      <a:pt x="37" y="621"/>
                      <a:pt x="37" y="621"/>
                      <a:pt x="37" y="621"/>
                    </a:cubicBezTo>
                    <a:cubicBezTo>
                      <a:pt x="37" y="622"/>
                      <a:pt x="37" y="622"/>
                      <a:pt x="37" y="622"/>
                    </a:cubicBezTo>
                    <a:cubicBezTo>
                      <a:pt x="56" y="675"/>
                      <a:pt x="56" y="675"/>
                      <a:pt x="56" y="675"/>
                    </a:cubicBezTo>
                    <a:cubicBezTo>
                      <a:pt x="56" y="676"/>
                      <a:pt x="56" y="676"/>
                      <a:pt x="56" y="676"/>
                    </a:cubicBezTo>
                    <a:cubicBezTo>
                      <a:pt x="57" y="677"/>
                      <a:pt x="57" y="677"/>
                      <a:pt x="57" y="677"/>
                    </a:cubicBezTo>
                    <a:cubicBezTo>
                      <a:pt x="57" y="677"/>
                      <a:pt x="75" y="699"/>
                      <a:pt x="96" y="722"/>
                    </a:cubicBezTo>
                    <a:cubicBezTo>
                      <a:pt x="118" y="746"/>
                      <a:pt x="158" y="760"/>
                      <a:pt x="159" y="760"/>
                    </a:cubicBezTo>
                    <a:cubicBezTo>
                      <a:pt x="160" y="760"/>
                      <a:pt x="160" y="760"/>
                      <a:pt x="160" y="760"/>
                    </a:cubicBezTo>
                    <a:cubicBezTo>
                      <a:pt x="160" y="760"/>
                      <a:pt x="160" y="760"/>
                      <a:pt x="160" y="760"/>
                    </a:cubicBezTo>
                    <a:cubicBezTo>
                      <a:pt x="302" y="791"/>
                      <a:pt x="302" y="791"/>
                      <a:pt x="302" y="791"/>
                    </a:cubicBezTo>
                    <a:cubicBezTo>
                      <a:pt x="316" y="800"/>
                      <a:pt x="444" y="885"/>
                      <a:pt x="499" y="920"/>
                    </a:cubicBezTo>
                    <a:cubicBezTo>
                      <a:pt x="532" y="940"/>
                      <a:pt x="565" y="944"/>
                      <a:pt x="586" y="944"/>
                    </a:cubicBezTo>
                    <a:cubicBezTo>
                      <a:pt x="608" y="944"/>
                      <a:pt x="622" y="940"/>
                      <a:pt x="623" y="940"/>
                    </a:cubicBezTo>
                    <a:cubicBezTo>
                      <a:pt x="623" y="940"/>
                      <a:pt x="707" y="918"/>
                      <a:pt x="738" y="910"/>
                    </a:cubicBezTo>
                    <a:cubicBezTo>
                      <a:pt x="747" y="907"/>
                      <a:pt x="754" y="906"/>
                      <a:pt x="761" y="906"/>
                    </a:cubicBezTo>
                    <a:cubicBezTo>
                      <a:pt x="770" y="906"/>
                      <a:pt x="774" y="909"/>
                      <a:pt x="779" y="911"/>
                    </a:cubicBezTo>
                    <a:cubicBezTo>
                      <a:pt x="779" y="911"/>
                      <a:pt x="780" y="912"/>
                      <a:pt x="781" y="912"/>
                    </a:cubicBezTo>
                    <a:cubicBezTo>
                      <a:pt x="784" y="914"/>
                      <a:pt x="789" y="915"/>
                      <a:pt x="795" y="915"/>
                    </a:cubicBezTo>
                    <a:cubicBezTo>
                      <a:pt x="804" y="915"/>
                      <a:pt x="813" y="913"/>
                      <a:pt x="813" y="913"/>
                    </a:cubicBezTo>
                    <a:cubicBezTo>
                      <a:pt x="814" y="913"/>
                      <a:pt x="814" y="913"/>
                      <a:pt x="814" y="913"/>
                    </a:cubicBezTo>
                    <a:cubicBezTo>
                      <a:pt x="814" y="912"/>
                      <a:pt x="814" y="912"/>
                      <a:pt x="814" y="912"/>
                    </a:cubicBezTo>
                    <a:cubicBezTo>
                      <a:pt x="821" y="910"/>
                      <a:pt x="976" y="849"/>
                      <a:pt x="990" y="842"/>
                    </a:cubicBezTo>
                    <a:cubicBezTo>
                      <a:pt x="1005" y="835"/>
                      <a:pt x="1009" y="821"/>
                      <a:pt x="1009" y="814"/>
                    </a:cubicBezTo>
                    <a:cubicBezTo>
                      <a:pt x="1009" y="812"/>
                      <a:pt x="1010" y="802"/>
                      <a:pt x="1010" y="793"/>
                    </a:cubicBezTo>
                    <a:cubicBezTo>
                      <a:pt x="1010" y="789"/>
                      <a:pt x="1015" y="785"/>
                      <a:pt x="1018" y="784"/>
                    </a:cubicBezTo>
                    <a:cubicBezTo>
                      <a:pt x="1019" y="783"/>
                      <a:pt x="1022" y="781"/>
                      <a:pt x="1030" y="777"/>
                    </a:cubicBezTo>
                    <a:cubicBezTo>
                      <a:pt x="1042" y="770"/>
                      <a:pt x="1047" y="761"/>
                      <a:pt x="1048" y="760"/>
                    </a:cubicBezTo>
                    <a:cubicBezTo>
                      <a:pt x="1048" y="759"/>
                      <a:pt x="1048" y="759"/>
                      <a:pt x="1048" y="759"/>
                    </a:cubicBezTo>
                    <a:cubicBezTo>
                      <a:pt x="1049" y="758"/>
                      <a:pt x="1049" y="758"/>
                      <a:pt x="1049" y="758"/>
                    </a:cubicBezTo>
                    <a:cubicBezTo>
                      <a:pt x="1106" y="556"/>
                      <a:pt x="1106" y="556"/>
                      <a:pt x="1106" y="556"/>
                    </a:cubicBezTo>
                    <a:cubicBezTo>
                      <a:pt x="1106" y="555"/>
                      <a:pt x="1106" y="555"/>
                      <a:pt x="1106" y="555"/>
                    </a:cubicBezTo>
                    <a:cubicBezTo>
                      <a:pt x="1106" y="554"/>
                      <a:pt x="1106" y="554"/>
                      <a:pt x="1106" y="554"/>
                    </a:cubicBezTo>
                    <a:cubicBezTo>
                      <a:pt x="1110" y="490"/>
                      <a:pt x="1110" y="490"/>
                      <a:pt x="1110" y="490"/>
                    </a:cubicBezTo>
                    <a:cubicBezTo>
                      <a:pt x="1137" y="444"/>
                      <a:pt x="1137" y="444"/>
                      <a:pt x="1137" y="444"/>
                    </a:cubicBezTo>
                    <a:cubicBezTo>
                      <a:pt x="1138" y="442"/>
                      <a:pt x="1138" y="442"/>
                      <a:pt x="1138" y="442"/>
                    </a:cubicBezTo>
                    <a:cubicBezTo>
                      <a:pt x="1138" y="440"/>
                      <a:pt x="1138" y="440"/>
                      <a:pt x="1138" y="440"/>
                    </a:cubicBezTo>
                    <a:cubicBezTo>
                      <a:pt x="1138" y="429"/>
                      <a:pt x="1138" y="429"/>
                      <a:pt x="1138" y="429"/>
                    </a:cubicBezTo>
                    <a:cubicBezTo>
                      <a:pt x="1138" y="425"/>
                      <a:pt x="1138" y="425"/>
                      <a:pt x="1138" y="425"/>
                    </a:cubicBezTo>
                    <a:cubicBezTo>
                      <a:pt x="1135" y="423"/>
                      <a:pt x="1135" y="423"/>
                      <a:pt x="1135" y="423"/>
                    </a:cubicBezTo>
                    <a:cubicBezTo>
                      <a:pt x="577" y="2"/>
                      <a:pt x="577" y="2"/>
                      <a:pt x="577" y="2"/>
                    </a:cubicBezTo>
                    <a:lnTo>
                      <a:pt x="575"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36" name="Freeform 8"/>
              <p:cNvSpPr>
                <a:spLocks/>
              </p:cNvSpPr>
              <p:nvPr/>
            </p:nvSpPr>
            <p:spPr bwMode="auto">
              <a:xfrm>
                <a:off x="1641" y="573"/>
                <a:ext cx="2495" cy="1433"/>
              </a:xfrm>
              <a:custGeom>
                <a:avLst/>
                <a:gdLst>
                  <a:gd name="T0" fmla="*/ 596 w 1056"/>
                  <a:gd name="T1" fmla="*/ 71 h 607"/>
                  <a:gd name="T2" fmla="*/ 596 w 1056"/>
                  <a:gd name="T3" fmla="*/ 71 h 607"/>
                  <a:gd name="T4" fmla="*/ 585 w 1056"/>
                  <a:gd name="T5" fmla="*/ 53 h 607"/>
                  <a:gd name="T6" fmla="*/ 541 w 1056"/>
                  <a:gd name="T7" fmla="*/ 20 h 607"/>
                  <a:gd name="T8" fmla="*/ 534 w 1056"/>
                  <a:gd name="T9" fmla="*/ 15 h 607"/>
                  <a:gd name="T10" fmla="*/ 396 w 1056"/>
                  <a:gd name="T11" fmla="*/ 19 h 607"/>
                  <a:gd name="T12" fmla="*/ 388 w 1056"/>
                  <a:gd name="T13" fmla="*/ 22 h 607"/>
                  <a:gd name="T14" fmla="*/ 389 w 1056"/>
                  <a:gd name="T15" fmla="*/ 22 h 607"/>
                  <a:gd name="T16" fmla="*/ 378 w 1056"/>
                  <a:gd name="T17" fmla="*/ 38 h 607"/>
                  <a:gd name="T18" fmla="*/ 380 w 1056"/>
                  <a:gd name="T19" fmla="*/ 58 h 607"/>
                  <a:gd name="T20" fmla="*/ 380 w 1056"/>
                  <a:gd name="T21" fmla="*/ 62 h 607"/>
                  <a:gd name="T22" fmla="*/ 362 w 1056"/>
                  <a:gd name="T23" fmla="*/ 93 h 607"/>
                  <a:gd name="T24" fmla="*/ 328 w 1056"/>
                  <a:gd name="T25" fmla="*/ 105 h 607"/>
                  <a:gd name="T26" fmla="*/ 268 w 1056"/>
                  <a:gd name="T27" fmla="*/ 129 h 607"/>
                  <a:gd name="T28" fmla="*/ 278 w 1056"/>
                  <a:gd name="T29" fmla="*/ 166 h 607"/>
                  <a:gd name="T30" fmla="*/ 52 w 1056"/>
                  <a:gd name="T31" fmla="*/ 390 h 607"/>
                  <a:gd name="T32" fmla="*/ 28 w 1056"/>
                  <a:gd name="T33" fmla="*/ 407 h 607"/>
                  <a:gd name="T34" fmla="*/ 9 w 1056"/>
                  <a:gd name="T35" fmla="*/ 413 h 607"/>
                  <a:gd name="T36" fmla="*/ 94 w 1056"/>
                  <a:gd name="T37" fmla="*/ 520 h 607"/>
                  <a:gd name="T38" fmla="*/ 1056 w 1056"/>
                  <a:gd name="T39" fmla="*/ 406 h 607"/>
                  <a:gd name="T40" fmla="*/ 1040 w 1056"/>
                  <a:gd name="T41" fmla="*/ 390 h 607"/>
                  <a:gd name="T42" fmla="*/ 997 w 1056"/>
                  <a:gd name="T43" fmla="*/ 379 h 607"/>
                  <a:gd name="T44" fmla="*/ 1039 w 1056"/>
                  <a:gd name="T45" fmla="*/ 394 h 607"/>
                  <a:gd name="T46" fmla="*/ 562 w 1056"/>
                  <a:gd name="T47" fmla="*/ 603 h 607"/>
                  <a:gd name="T48" fmla="*/ 11 w 1056"/>
                  <a:gd name="T49" fmla="*/ 416 h 607"/>
                  <a:gd name="T50" fmla="*/ 29 w 1056"/>
                  <a:gd name="T51" fmla="*/ 411 h 607"/>
                  <a:gd name="T52" fmla="*/ 55 w 1056"/>
                  <a:gd name="T53" fmla="*/ 393 h 607"/>
                  <a:gd name="T54" fmla="*/ 282 w 1056"/>
                  <a:gd name="T55" fmla="*/ 166 h 607"/>
                  <a:gd name="T56" fmla="*/ 271 w 1056"/>
                  <a:gd name="T57" fmla="*/ 131 h 607"/>
                  <a:gd name="T58" fmla="*/ 328 w 1056"/>
                  <a:gd name="T59" fmla="*/ 109 h 607"/>
                  <a:gd name="T60" fmla="*/ 364 w 1056"/>
                  <a:gd name="T61" fmla="*/ 95 h 607"/>
                  <a:gd name="T62" fmla="*/ 384 w 1056"/>
                  <a:gd name="T63" fmla="*/ 62 h 607"/>
                  <a:gd name="T64" fmla="*/ 384 w 1056"/>
                  <a:gd name="T65" fmla="*/ 57 h 607"/>
                  <a:gd name="T66" fmla="*/ 381 w 1056"/>
                  <a:gd name="T67" fmla="*/ 38 h 607"/>
                  <a:gd name="T68" fmla="*/ 389 w 1056"/>
                  <a:gd name="T69" fmla="*/ 26 h 607"/>
                  <a:gd name="T70" fmla="*/ 390 w 1056"/>
                  <a:gd name="T71" fmla="*/ 26 h 607"/>
                  <a:gd name="T72" fmla="*/ 390 w 1056"/>
                  <a:gd name="T73" fmla="*/ 24 h 607"/>
                  <a:gd name="T74" fmla="*/ 390 w 1056"/>
                  <a:gd name="T75" fmla="*/ 24 h 607"/>
                  <a:gd name="T76" fmla="*/ 391 w 1056"/>
                  <a:gd name="T77" fmla="*/ 25 h 607"/>
                  <a:gd name="T78" fmla="*/ 391 w 1056"/>
                  <a:gd name="T79" fmla="*/ 25 h 607"/>
                  <a:gd name="T80" fmla="*/ 391 w 1056"/>
                  <a:gd name="T81" fmla="*/ 25 h 607"/>
                  <a:gd name="T82" fmla="*/ 393 w 1056"/>
                  <a:gd name="T83" fmla="*/ 24 h 607"/>
                  <a:gd name="T84" fmla="*/ 517 w 1056"/>
                  <a:gd name="T85" fmla="*/ 11 h 607"/>
                  <a:gd name="T86" fmla="*/ 532 w 1056"/>
                  <a:gd name="T87" fmla="*/ 18 h 607"/>
                  <a:gd name="T88" fmla="*/ 532 w 1056"/>
                  <a:gd name="T89" fmla="*/ 18 h 607"/>
                  <a:gd name="T90" fmla="*/ 585 w 1056"/>
                  <a:gd name="T91" fmla="*/ 61 h 607"/>
                  <a:gd name="T92" fmla="*/ 594 w 1056"/>
                  <a:gd name="T93" fmla="*/ 75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56" h="607">
                    <a:moveTo>
                      <a:pt x="998" y="377"/>
                    </a:moveTo>
                    <a:cubicBezTo>
                      <a:pt x="1000" y="375"/>
                      <a:pt x="1000" y="375"/>
                      <a:pt x="1000" y="375"/>
                    </a:cubicBezTo>
                    <a:cubicBezTo>
                      <a:pt x="596" y="71"/>
                      <a:pt x="596" y="71"/>
                      <a:pt x="596" y="71"/>
                    </a:cubicBezTo>
                    <a:cubicBezTo>
                      <a:pt x="595" y="73"/>
                      <a:pt x="595" y="73"/>
                      <a:pt x="595" y="73"/>
                    </a:cubicBezTo>
                    <a:cubicBezTo>
                      <a:pt x="596" y="71"/>
                      <a:pt x="596" y="71"/>
                      <a:pt x="596" y="71"/>
                    </a:cubicBezTo>
                    <a:cubicBezTo>
                      <a:pt x="596" y="71"/>
                      <a:pt x="596" y="71"/>
                      <a:pt x="596" y="71"/>
                    </a:cubicBezTo>
                    <a:cubicBezTo>
                      <a:pt x="596" y="71"/>
                      <a:pt x="594" y="70"/>
                      <a:pt x="593" y="68"/>
                    </a:cubicBezTo>
                    <a:cubicBezTo>
                      <a:pt x="591" y="66"/>
                      <a:pt x="589" y="63"/>
                      <a:pt x="589" y="61"/>
                    </a:cubicBezTo>
                    <a:cubicBezTo>
                      <a:pt x="588" y="57"/>
                      <a:pt x="587" y="55"/>
                      <a:pt x="585" y="53"/>
                    </a:cubicBezTo>
                    <a:cubicBezTo>
                      <a:pt x="584" y="51"/>
                      <a:pt x="582" y="50"/>
                      <a:pt x="580" y="48"/>
                    </a:cubicBezTo>
                    <a:cubicBezTo>
                      <a:pt x="577" y="46"/>
                      <a:pt x="566" y="38"/>
                      <a:pt x="555" y="30"/>
                    </a:cubicBezTo>
                    <a:cubicBezTo>
                      <a:pt x="550" y="26"/>
                      <a:pt x="545" y="22"/>
                      <a:pt x="541" y="20"/>
                    </a:cubicBezTo>
                    <a:cubicBezTo>
                      <a:pt x="537" y="17"/>
                      <a:pt x="534" y="15"/>
                      <a:pt x="534" y="15"/>
                    </a:cubicBezTo>
                    <a:cubicBezTo>
                      <a:pt x="534" y="15"/>
                      <a:pt x="534" y="15"/>
                      <a:pt x="534" y="15"/>
                    </a:cubicBezTo>
                    <a:cubicBezTo>
                      <a:pt x="534" y="15"/>
                      <a:pt x="534" y="15"/>
                      <a:pt x="534" y="15"/>
                    </a:cubicBezTo>
                    <a:cubicBezTo>
                      <a:pt x="534" y="15"/>
                      <a:pt x="512" y="0"/>
                      <a:pt x="477" y="0"/>
                    </a:cubicBezTo>
                    <a:cubicBezTo>
                      <a:pt x="467" y="0"/>
                      <a:pt x="455" y="2"/>
                      <a:pt x="442" y="5"/>
                    </a:cubicBezTo>
                    <a:cubicBezTo>
                      <a:pt x="416" y="13"/>
                      <a:pt x="402" y="17"/>
                      <a:pt x="396" y="19"/>
                    </a:cubicBezTo>
                    <a:cubicBezTo>
                      <a:pt x="392" y="20"/>
                      <a:pt x="390" y="21"/>
                      <a:pt x="390" y="21"/>
                    </a:cubicBezTo>
                    <a:cubicBezTo>
                      <a:pt x="389" y="22"/>
                      <a:pt x="389" y="22"/>
                      <a:pt x="388" y="22"/>
                    </a:cubicBezTo>
                    <a:cubicBezTo>
                      <a:pt x="388" y="22"/>
                      <a:pt x="388" y="22"/>
                      <a:pt x="388" y="22"/>
                    </a:cubicBezTo>
                    <a:cubicBezTo>
                      <a:pt x="388" y="23"/>
                      <a:pt x="388" y="23"/>
                      <a:pt x="388" y="23"/>
                    </a:cubicBezTo>
                    <a:cubicBezTo>
                      <a:pt x="390" y="24"/>
                      <a:pt x="390" y="24"/>
                      <a:pt x="390" y="24"/>
                    </a:cubicBezTo>
                    <a:cubicBezTo>
                      <a:pt x="389" y="22"/>
                      <a:pt x="389" y="22"/>
                      <a:pt x="389" y="22"/>
                    </a:cubicBezTo>
                    <a:cubicBezTo>
                      <a:pt x="389" y="22"/>
                      <a:pt x="386" y="22"/>
                      <a:pt x="383" y="25"/>
                    </a:cubicBezTo>
                    <a:cubicBezTo>
                      <a:pt x="380" y="27"/>
                      <a:pt x="377" y="30"/>
                      <a:pt x="377" y="36"/>
                    </a:cubicBezTo>
                    <a:cubicBezTo>
                      <a:pt x="377" y="37"/>
                      <a:pt x="377" y="37"/>
                      <a:pt x="378" y="38"/>
                    </a:cubicBezTo>
                    <a:cubicBezTo>
                      <a:pt x="378" y="38"/>
                      <a:pt x="378" y="38"/>
                      <a:pt x="378" y="38"/>
                    </a:cubicBezTo>
                    <a:cubicBezTo>
                      <a:pt x="379" y="50"/>
                      <a:pt x="380" y="58"/>
                      <a:pt x="380" y="58"/>
                    </a:cubicBezTo>
                    <a:cubicBezTo>
                      <a:pt x="380" y="58"/>
                      <a:pt x="380" y="58"/>
                      <a:pt x="380" y="58"/>
                    </a:cubicBezTo>
                    <a:cubicBezTo>
                      <a:pt x="380" y="58"/>
                      <a:pt x="380" y="58"/>
                      <a:pt x="380" y="58"/>
                    </a:cubicBezTo>
                    <a:cubicBezTo>
                      <a:pt x="380" y="58"/>
                      <a:pt x="380" y="58"/>
                      <a:pt x="380" y="58"/>
                    </a:cubicBezTo>
                    <a:cubicBezTo>
                      <a:pt x="380" y="59"/>
                      <a:pt x="380" y="60"/>
                      <a:pt x="380" y="62"/>
                    </a:cubicBezTo>
                    <a:cubicBezTo>
                      <a:pt x="380" y="66"/>
                      <a:pt x="380" y="71"/>
                      <a:pt x="376" y="75"/>
                    </a:cubicBezTo>
                    <a:cubicBezTo>
                      <a:pt x="368" y="83"/>
                      <a:pt x="360" y="92"/>
                      <a:pt x="360" y="92"/>
                    </a:cubicBezTo>
                    <a:cubicBezTo>
                      <a:pt x="362" y="93"/>
                      <a:pt x="362" y="93"/>
                      <a:pt x="362" y="93"/>
                    </a:cubicBezTo>
                    <a:cubicBezTo>
                      <a:pt x="361" y="92"/>
                      <a:pt x="361" y="92"/>
                      <a:pt x="361" y="92"/>
                    </a:cubicBezTo>
                    <a:cubicBezTo>
                      <a:pt x="360" y="92"/>
                      <a:pt x="360" y="92"/>
                      <a:pt x="360" y="92"/>
                    </a:cubicBezTo>
                    <a:cubicBezTo>
                      <a:pt x="359" y="93"/>
                      <a:pt x="348" y="104"/>
                      <a:pt x="328" y="105"/>
                    </a:cubicBezTo>
                    <a:cubicBezTo>
                      <a:pt x="317" y="105"/>
                      <a:pt x="309" y="105"/>
                      <a:pt x="301" y="107"/>
                    </a:cubicBezTo>
                    <a:cubicBezTo>
                      <a:pt x="293" y="108"/>
                      <a:pt x="286" y="111"/>
                      <a:pt x="279" y="118"/>
                    </a:cubicBezTo>
                    <a:cubicBezTo>
                      <a:pt x="275" y="122"/>
                      <a:pt x="271" y="125"/>
                      <a:pt x="268" y="129"/>
                    </a:cubicBezTo>
                    <a:cubicBezTo>
                      <a:pt x="265" y="133"/>
                      <a:pt x="263" y="136"/>
                      <a:pt x="263" y="140"/>
                    </a:cubicBezTo>
                    <a:cubicBezTo>
                      <a:pt x="263" y="144"/>
                      <a:pt x="265" y="149"/>
                      <a:pt x="270" y="153"/>
                    </a:cubicBezTo>
                    <a:cubicBezTo>
                      <a:pt x="276" y="158"/>
                      <a:pt x="278" y="162"/>
                      <a:pt x="278" y="166"/>
                    </a:cubicBezTo>
                    <a:cubicBezTo>
                      <a:pt x="278" y="171"/>
                      <a:pt x="275" y="175"/>
                      <a:pt x="271" y="179"/>
                    </a:cubicBezTo>
                    <a:cubicBezTo>
                      <a:pt x="263" y="187"/>
                      <a:pt x="52" y="390"/>
                      <a:pt x="52" y="390"/>
                    </a:cubicBezTo>
                    <a:cubicBezTo>
                      <a:pt x="52" y="390"/>
                      <a:pt x="52" y="390"/>
                      <a:pt x="52" y="390"/>
                    </a:cubicBezTo>
                    <a:cubicBezTo>
                      <a:pt x="52" y="390"/>
                      <a:pt x="52" y="390"/>
                      <a:pt x="52" y="390"/>
                    </a:cubicBezTo>
                    <a:cubicBezTo>
                      <a:pt x="52" y="390"/>
                      <a:pt x="52" y="390"/>
                      <a:pt x="52" y="390"/>
                    </a:cubicBezTo>
                    <a:cubicBezTo>
                      <a:pt x="51" y="392"/>
                      <a:pt x="41" y="403"/>
                      <a:pt x="28" y="407"/>
                    </a:cubicBezTo>
                    <a:cubicBezTo>
                      <a:pt x="21" y="409"/>
                      <a:pt x="16" y="411"/>
                      <a:pt x="13" y="412"/>
                    </a:cubicBezTo>
                    <a:cubicBezTo>
                      <a:pt x="12" y="412"/>
                      <a:pt x="11" y="412"/>
                      <a:pt x="10" y="413"/>
                    </a:cubicBezTo>
                    <a:cubicBezTo>
                      <a:pt x="9" y="413"/>
                      <a:pt x="9" y="413"/>
                      <a:pt x="9" y="413"/>
                    </a:cubicBezTo>
                    <a:cubicBezTo>
                      <a:pt x="8" y="413"/>
                      <a:pt x="8" y="413"/>
                      <a:pt x="8" y="413"/>
                    </a:cubicBezTo>
                    <a:cubicBezTo>
                      <a:pt x="0" y="429"/>
                      <a:pt x="0" y="429"/>
                      <a:pt x="0" y="429"/>
                    </a:cubicBezTo>
                    <a:cubicBezTo>
                      <a:pt x="94" y="520"/>
                      <a:pt x="94" y="520"/>
                      <a:pt x="94" y="520"/>
                    </a:cubicBezTo>
                    <a:cubicBezTo>
                      <a:pt x="562" y="607"/>
                      <a:pt x="562" y="607"/>
                      <a:pt x="562" y="607"/>
                    </a:cubicBezTo>
                    <a:cubicBezTo>
                      <a:pt x="992" y="499"/>
                      <a:pt x="992" y="499"/>
                      <a:pt x="992" y="499"/>
                    </a:cubicBezTo>
                    <a:cubicBezTo>
                      <a:pt x="1056" y="406"/>
                      <a:pt x="1056" y="406"/>
                      <a:pt x="1056" y="406"/>
                    </a:cubicBezTo>
                    <a:cubicBezTo>
                      <a:pt x="1041" y="391"/>
                      <a:pt x="1041" y="391"/>
                      <a:pt x="1041" y="391"/>
                    </a:cubicBezTo>
                    <a:cubicBezTo>
                      <a:pt x="1040" y="391"/>
                      <a:pt x="1040" y="391"/>
                      <a:pt x="1040" y="391"/>
                    </a:cubicBezTo>
                    <a:cubicBezTo>
                      <a:pt x="1040" y="390"/>
                      <a:pt x="1040" y="390"/>
                      <a:pt x="1040" y="390"/>
                    </a:cubicBezTo>
                    <a:cubicBezTo>
                      <a:pt x="1038" y="390"/>
                      <a:pt x="1017" y="389"/>
                      <a:pt x="1000" y="375"/>
                    </a:cubicBezTo>
                    <a:cubicBezTo>
                      <a:pt x="998" y="377"/>
                      <a:pt x="998" y="377"/>
                      <a:pt x="998" y="377"/>
                    </a:cubicBezTo>
                    <a:cubicBezTo>
                      <a:pt x="997" y="379"/>
                      <a:pt x="997" y="379"/>
                      <a:pt x="997" y="379"/>
                    </a:cubicBezTo>
                    <a:cubicBezTo>
                      <a:pt x="1017" y="394"/>
                      <a:pt x="1040" y="394"/>
                      <a:pt x="1040" y="394"/>
                    </a:cubicBezTo>
                    <a:cubicBezTo>
                      <a:pt x="1040" y="393"/>
                      <a:pt x="1040" y="393"/>
                      <a:pt x="1040" y="393"/>
                    </a:cubicBezTo>
                    <a:cubicBezTo>
                      <a:pt x="1039" y="394"/>
                      <a:pt x="1039" y="394"/>
                      <a:pt x="1039" y="394"/>
                    </a:cubicBezTo>
                    <a:cubicBezTo>
                      <a:pt x="1050" y="406"/>
                      <a:pt x="1050" y="406"/>
                      <a:pt x="1050" y="406"/>
                    </a:cubicBezTo>
                    <a:cubicBezTo>
                      <a:pt x="989" y="496"/>
                      <a:pt x="989" y="496"/>
                      <a:pt x="989" y="496"/>
                    </a:cubicBezTo>
                    <a:cubicBezTo>
                      <a:pt x="562" y="603"/>
                      <a:pt x="562" y="603"/>
                      <a:pt x="562" y="603"/>
                    </a:cubicBezTo>
                    <a:cubicBezTo>
                      <a:pt x="96" y="516"/>
                      <a:pt x="96" y="516"/>
                      <a:pt x="96" y="516"/>
                    </a:cubicBezTo>
                    <a:cubicBezTo>
                      <a:pt x="5" y="428"/>
                      <a:pt x="5" y="428"/>
                      <a:pt x="5" y="428"/>
                    </a:cubicBezTo>
                    <a:cubicBezTo>
                      <a:pt x="11" y="416"/>
                      <a:pt x="11" y="416"/>
                      <a:pt x="11" y="416"/>
                    </a:cubicBezTo>
                    <a:cubicBezTo>
                      <a:pt x="10" y="415"/>
                      <a:pt x="10" y="415"/>
                      <a:pt x="10" y="415"/>
                    </a:cubicBezTo>
                    <a:cubicBezTo>
                      <a:pt x="10" y="417"/>
                      <a:pt x="10" y="417"/>
                      <a:pt x="10" y="417"/>
                    </a:cubicBezTo>
                    <a:cubicBezTo>
                      <a:pt x="10" y="417"/>
                      <a:pt x="15" y="416"/>
                      <a:pt x="29" y="411"/>
                    </a:cubicBezTo>
                    <a:cubicBezTo>
                      <a:pt x="44" y="406"/>
                      <a:pt x="55" y="393"/>
                      <a:pt x="55" y="393"/>
                    </a:cubicBezTo>
                    <a:cubicBezTo>
                      <a:pt x="54" y="392"/>
                      <a:pt x="54" y="392"/>
                      <a:pt x="54" y="392"/>
                    </a:cubicBezTo>
                    <a:cubicBezTo>
                      <a:pt x="55" y="393"/>
                      <a:pt x="55" y="393"/>
                      <a:pt x="55" y="393"/>
                    </a:cubicBezTo>
                    <a:cubicBezTo>
                      <a:pt x="55" y="393"/>
                      <a:pt x="108" y="342"/>
                      <a:pt x="162" y="290"/>
                    </a:cubicBezTo>
                    <a:cubicBezTo>
                      <a:pt x="215" y="239"/>
                      <a:pt x="270" y="186"/>
                      <a:pt x="274" y="182"/>
                    </a:cubicBezTo>
                    <a:cubicBezTo>
                      <a:pt x="279" y="177"/>
                      <a:pt x="282" y="172"/>
                      <a:pt x="282" y="166"/>
                    </a:cubicBezTo>
                    <a:cubicBezTo>
                      <a:pt x="282" y="161"/>
                      <a:pt x="279" y="155"/>
                      <a:pt x="273" y="149"/>
                    </a:cubicBezTo>
                    <a:cubicBezTo>
                      <a:pt x="268" y="146"/>
                      <a:pt x="267" y="143"/>
                      <a:pt x="267" y="140"/>
                    </a:cubicBezTo>
                    <a:cubicBezTo>
                      <a:pt x="267" y="138"/>
                      <a:pt x="268" y="135"/>
                      <a:pt x="271" y="131"/>
                    </a:cubicBezTo>
                    <a:cubicBezTo>
                      <a:pt x="274" y="128"/>
                      <a:pt x="277" y="125"/>
                      <a:pt x="282" y="120"/>
                    </a:cubicBezTo>
                    <a:cubicBezTo>
                      <a:pt x="288" y="114"/>
                      <a:pt x="294" y="112"/>
                      <a:pt x="301" y="111"/>
                    </a:cubicBezTo>
                    <a:cubicBezTo>
                      <a:pt x="309" y="109"/>
                      <a:pt x="317" y="109"/>
                      <a:pt x="328" y="109"/>
                    </a:cubicBezTo>
                    <a:cubicBezTo>
                      <a:pt x="351" y="108"/>
                      <a:pt x="363" y="95"/>
                      <a:pt x="363" y="95"/>
                    </a:cubicBezTo>
                    <a:cubicBezTo>
                      <a:pt x="363" y="95"/>
                      <a:pt x="363" y="95"/>
                      <a:pt x="363" y="95"/>
                    </a:cubicBezTo>
                    <a:cubicBezTo>
                      <a:pt x="364" y="95"/>
                      <a:pt x="364" y="95"/>
                      <a:pt x="364" y="95"/>
                    </a:cubicBezTo>
                    <a:cubicBezTo>
                      <a:pt x="364" y="95"/>
                      <a:pt x="365" y="92"/>
                      <a:pt x="368" y="89"/>
                    </a:cubicBezTo>
                    <a:cubicBezTo>
                      <a:pt x="371" y="86"/>
                      <a:pt x="375" y="82"/>
                      <a:pt x="378" y="78"/>
                    </a:cubicBezTo>
                    <a:cubicBezTo>
                      <a:pt x="383" y="73"/>
                      <a:pt x="384" y="67"/>
                      <a:pt x="384" y="62"/>
                    </a:cubicBezTo>
                    <a:cubicBezTo>
                      <a:pt x="384" y="59"/>
                      <a:pt x="384" y="57"/>
                      <a:pt x="384" y="57"/>
                    </a:cubicBezTo>
                    <a:cubicBezTo>
                      <a:pt x="382" y="58"/>
                      <a:pt x="382" y="58"/>
                      <a:pt x="382" y="58"/>
                    </a:cubicBezTo>
                    <a:cubicBezTo>
                      <a:pt x="384" y="57"/>
                      <a:pt x="384" y="57"/>
                      <a:pt x="384" y="57"/>
                    </a:cubicBezTo>
                    <a:cubicBezTo>
                      <a:pt x="384" y="57"/>
                      <a:pt x="384" y="57"/>
                      <a:pt x="384" y="56"/>
                    </a:cubicBezTo>
                    <a:cubicBezTo>
                      <a:pt x="383" y="53"/>
                      <a:pt x="382" y="46"/>
                      <a:pt x="381" y="38"/>
                    </a:cubicBezTo>
                    <a:cubicBezTo>
                      <a:pt x="381" y="38"/>
                      <a:pt x="381" y="38"/>
                      <a:pt x="381" y="38"/>
                    </a:cubicBezTo>
                    <a:cubicBezTo>
                      <a:pt x="381" y="37"/>
                      <a:pt x="381" y="37"/>
                      <a:pt x="381" y="36"/>
                    </a:cubicBezTo>
                    <a:cubicBezTo>
                      <a:pt x="381" y="32"/>
                      <a:pt x="383" y="29"/>
                      <a:pt x="386" y="28"/>
                    </a:cubicBezTo>
                    <a:cubicBezTo>
                      <a:pt x="387" y="27"/>
                      <a:pt x="388" y="26"/>
                      <a:pt x="389" y="26"/>
                    </a:cubicBezTo>
                    <a:cubicBezTo>
                      <a:pt x="389" y="26"/>
                      <a:pt x="389" y="26"/>
                      <a:pt x="390" y="26"/>
                    </a:cubicBezTo>
                    <a:cubicBezTo>
                      <a:pt x="390" y="26"/>
                      <a:pt x="390" y="26"/>
                      <a:pt x="390" y="26"/>
                    </a:cubicBezTo>
                    <a:cubicBezTo>
                      <a:pt x="390" y="26"/>
                      <a:pt x="390" y="26"/>
                      <a:pt x="390" y="26"/>
                    </a:cubicBezTo>
                    <a:cubicBezTo>
                      <a:pt x="391" y="25"/>
                      <a:pt x="391" y="25"/>
                      <a:pt x="391" y="25"/>
                    </a:cubicBezTo>
                    <a:cubicBezTo>
                      <a:pt x="391" y="24"/>
                      <a:pt x="391" y="24"/>
                      <a:pt x="391" y="24"/>
                    </a:cubicBezTo>
                    <a:cubicBezTo>
                      <a:pt x="390" y="24"/>
                      <a:pt x="390" y="24"/>
                      <a:pt x="390" y="24"/>
                    </a:cubicBezTo>
                    <a:cubicBezTo>
                      <a:pt x="391" y="25"/>
                      <a:pt x="391" y="25"/>
                      <a:pt x="391" y="25"/>
                    </a:cubicBezTo>
                    <a:cubicBezTo>
                      <a:pt x="391" y="25"/>
                      <a:pt x="391" y="25"/>
                      <a:pt x="391" y="24"/>
                    </a:cubicBezTo>
                    <a:cubicBezTo>
                      <a:pt x="390" y="24"/>
                      <a:pt x="390" y="24"/>
                      <a:pt x="390" y="24"/>
                    </a:cubicBezTo>
                    <a:cubicBezTo>
                      <a:pt x="391" y="25"/>
                      <a:pt x="391" y="25"/>
                      <a:pt x="391" y="25"/>
                    </a:cubicBezTo>
                    <a:cubicBezTo>
                      <a:pt x="390" y="24"/>
                      <a:pt x="390" y="24"/>
                      <a:pt x="390" y="24"/>
                    </a:cubicBezTo>
                    <a:cubicBezTo>
                      <a:pt x="391" y="25"/>
                      <a:pt x="391" y="25"/>
                      <a:pt x="391" y="25"/>
                    </a:cubicBezTo>
                    <a:cubicBezTo>
                      <a:pt x="391" y="25"/>
                      <a:pt x="391" y="25"/>
                      <a:pt x="391" y="25"/>
                    </a:cubicBezTo>
                    <a:cubicBezTo>
                      <a:pt x="390" y="24"/>
                      <a:pt x="390" y="24"/>
                      <a:pt x="390" y="24"/>
                    </a:cubicBezTo>
                    <a:cubicBezTo>
                      <a:pt x="391" y="25"/>
                      <a:pt x="391" y="25"/>
                      <a:pt x="391" y="25"/>
                    </a:cubicBezTo>
                    <a:cubicBezTo>
                      <a:pt x="391" y="25"/>
                      <a:pt x="391" y="25"/>
                      <a:pt x="391" y="25"/>
                    </a:cubicBezTo>
                    <a:cubicBezTo>
                      <a:pt x="391" y="25"/>
                      <a:pt x="391" y="25"/>
                      <a:pt x="391" y="25"/>
                    </a:cubicBezTo>
                    <a:cubicBezTo>
                      <a:pt x="391" y="25"/>
                      <a:pt x="391" y="25"/>
                      <a:pt x="391" y="25"/>
                    </a:cubicBezTo>
                    <a:cubicBezTo>
                      <a:pt x="391" y="25"/>
                      <a:pt x="391" y="25"/>
                      <a:pt x="391" y="25"/>
                    </a:cubicBezTo>
                    <a:cubicBezTo>
                      <a:pt x="391" y="25"/>
                      <a:pt x="391" y="25"/>
                      <a:pt x="391" y="25"/>
                    </a:cubicBezTo>
                    <a:cubicBezTo>
                      <a:pt x="391" y="25"/>
                      <a:pt x="391" y="25"/>
                      <a:pt x="393" y="24"/>
                    </a:cubicBezTo>
                    <a:cubicBezTo>
                      <a:pt x="397" y="23"/>
                      <a:pt x="409" y="18"/>
                      <a:pt x="443" y="9"/>
                    </a:cubicBezTo>
                    <a:cubicBezTo>
                      <a:pt x="456" y="5"/>
                      <a:pt x="467" y="4"/>
                      <a:pt x="477" y="4"/>
                    </a:cubicBezTo>
                    <a:cubicBezTo>
                      <a:pt x="494" y="4"/>
                      <a:pt x="508" y="8"/>
                      <a:pt x="517" y="11"/>
                    </a:cubicBezTo>
                    <a:cubicBezTo>
                      <a:pt x="522" y="13"/>
                      <a:pt x="526" y="15"/>
                      <a:pt x="528" y="16"/>
                    </a:cubicBezTo>
                    <a:cubicBezTo>
                      <a:pt x="530" y="17"/>
                      <a:pt x="531" y="17"/>
                      <a:pt x="531" y="18"/>
                    </a:cubicBezTo>
                    <a:cubicBezTo>
                      <a:pt x="532" y="18"/>
                      <a:pt x="532" y="18"/>
                      <a:pt x="532" y="18"/>
                    </a:cubicBezTo>
                    <a:cubicBezTo>
                      <a:pt x="532" y="18"/>
                      <a:pt x="532" y="18"/>
                      <a:pt x="532" y="18"/>
                    </a:cubicBezTo>
                    <a:cubicBezTo>
                      <a:pt x="533" y="17"/>
                      <a:pt x="533" y="17"/>
                      <a:pt x="533" y="17"/>
                    </a:cubicBezTo>
                    <a:cubicBezTo>
                      <a:pt x="532" y="18"/>
                      <a:pt x="532" y="18"/>
                      <a:pt x="532" y="18"/>
                    </a:cubicBezTo>
                    <a:cubicBezTo>
                      <a:pt x="532" y="18"/>
                      <a:pt x="573" y="48"/>
                      <a:pt x="577" y="51"/>
                    </a:cubicBezTo>
                    <a:cubicBezTo>
                      <a:pt x="580" y="53"/>
                      <a:pt x="581" y="54"/>
                      <a:pt x="582" y="55"/>
                    </a:cubicBezTo>
                    <a:cubicBezTo>
                      <a:pt x="583" y="57"/>
                      <a:pt x="584" y="58"/>
                      <a:pt x="585" y="61"/>
                    </a:cubicBezTo>
                    <a:cubicBezTo>
                      <a:pt x="586" y="65"/>
                      <a:pt x="588" y="68"/>
                      <a:pt x="590" y="71"/>
                    </a:cubicBezTo>
                    <a:cubicBezTo>
                      <a:pt x="592" y="73"/>
                      <a:pt x="594" y="74"/>
                      <a:pt x="594" y="75"/>
                    </a:cubicBezTo>
                    <a:cubicBezTo>
                      <a:pt x="594" y="75"/>
                      <a:pt x="594" y="75"/>
                      <a:pt x="594" y="75"/>
                    </a:cubicBezTo>
                    <a:cubicBezTo>
                      <a:pt x="997" y="379"/>
                      <a:pt x="997" y="379"/>
                      <a:pt x="997" y="379"/>
                    </a:cubicBezTo>
                    <a:lnTo>
                      <a:pt x="998" y="377"/>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37" name="Freeform 9"/>
              <p:cNvSpPr>
                <a:spLocks/>
              </p:cNvSpPr>
              <p:nvPr/>
            </p:nvSpPr>
            <p:spPr bwMode="auto">
              <a:xfrm>
                <a:off x="1610" y="1659"/>
                <a:ext cx="2537" cy="449"/>
              </a:xfrm>
              <a:custGeom>
                <a:avLst/>
                <a:gdLst>
                  <a:gd name="T0" fmla="*/ 2530 w 2537"/>
                  <a:gd name="T1" fmla="*/ 0 h 449"/>
                  <a:gd name="T2" fmla="*/ 2431 w 2537"/>
                  <a:gd name="T3" fmla="*/ 156 h 449"/>
                  <a:gd name="T4" fmla="*/ 1453 w 2537"/>
                  <a:gd name="T5" fmla="*/ 439 h 449"/>
                  <a:gd name="T6" fmla="*/ 1248 w 2537"/>
                  <a:gd name="T7" fmla="*/ 439 h 449"/>
                  <a:gd name="T8" fmla="*/ 229 w 2537"/>
                  <a:gd name="T9" fmla="*/ 238 h 449"/>
                  <a:gd name="T10" fmla="*/ 7 w 2537"/>
                  <a:gd name="T11" fmla="*/ 21 h 449"/>
                  <a:gd name="T12" fmla="*/ 0 w 2537"/>
                  <a:gd name="T13" fmla="*/ 26 h 449"/>
                  <a:gd name="T14" fmla="*/ 225 w 2537"/>
                  <a:gd name="T15" fmla="*/ 248 h 449"/>
                  <a:gd name="T16" fmla="*/ 1248 w 2537"/>
                  <a:gd name="T17" fmla="*/ 449 h 449"/>
                  <a:gd name="T18" fmla="*/ 1453 w 2537"/>
                  <a:gd name="T19" fmla="*/ 449 h 449"/>
                  <a:gd name="T20" fmla="*/ 2438 w 2537"/>
                  <a:gd name="T21" fmla="*/ 163 h 449"/>
                  <a:gd name="T22" fmla="*/ 2537 w 2537"/>
                  <a:gd name="T23" fmla="*/ 5 h 449"/>
                  <a:gd name="T24" fmla="*/ 2530 w 2537"/>
                  <a:gd name="T25" fmla="*/ 0 h 449"/>
                  <a:gd name="T26" fmla="*/ 2530 w 2537"/>
                  <a:gd name="T2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37" h="449">
                    <a:moveTo>
                      <a:pt x="2530" y="0"/>
                    </a:moveTo>
                    <a:lnTo>
                      <a:pt x="2431" y="156"/>
                    </a:lnTo>
                    <a:lnTo>
                      <a:pt x="1453" y="439"/>
                    </a:lnTo>
                    <a:lnTo>
                      <a:pt x="1248" y="439"/>
                    </a:lnTo>
                    <a:lnTo>
                      <a:pt x="229" y="238"/>
                    </a:lnTo>
                    <a:lnTo>
                      <a:pt x="7" y="21"/>
                    </a:lnTo>
                    <a:lnTo>
                      <a:pt x="0" y="26"/>
                    </a:lnTo>
                    <a:lnTo>
                      <a:pt x="225" y="248"/>
                    </a:lnTo>
                    <a:lnTo>
                      <a:pt x="1248" y="449"/>
                    </a:lnTo>
                    <a:lnTo>
                      <a:pt x="1453" y="449"/>
                    </a:lnTo>
                    <a:lnTo>
                      <a:pt x="2438" y="163"/>
                    </a:lnTo>
                    <a:lnTo>
                      <a:pt x="2537" y="5"/>
                    </a:lnTo>
                    <a:lnTo>
                      <a:pt x="2530" y="0"/>
                    </a:lnTo>
                    <a:lnTo>
                      <a:pt x="2530"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38" name="Freeform 10"/>
              <p:cNvSpPr>
                <a:spLocks/>
              </p:cNvSpPr>
              <p:nvPr/>
            </p:nvSpPr>
            <p:spPr bwMode="auto">
              <a:xfrm>
                <a:off x="1546" y="1508"/>
                <a:ext cx="2667" cy="557"/>
              </a:xfrm>
              <a:custGeom>
                <a:avLst/>
                <a:gdLst>
                  <a:gd name="T0" fmla="*/ 0 w 2667"/>
                  <a:gd name="T1" fmla="*/ 56 h 557"/>
                  <a:gd name="T2" fmla="*/ 293 w 2667"/>
                  <a:gd name="T3" fmla="*/ 356 h 557"/>
                  <a:gd name="T4" fmla="*/ 1316 w 2667"/>
                  <a:gd name="T5" fmla="*/ 557 h 557"/>
                  <a:gd name="T6" fmla="*/ 1517 w 2667"/>
                  <a:gd name="T7" fmla="*/ 557 h 557"/>
                  <a:gd name="T8" fmla="*/ 2500 w 2667"/>
                  <a:gd name="T9" fmla="*/ 274 h 557"/>
                  <a:gd name="T10" fmla="*/ 2667 w 2667"/>
                  <a:gd name="T11" fmla="*/ 5 h 557"/>
                  <a:gd name="T12" fmla="*/ 2660 w 2667"/>
                  <a:gd name="T13" fmla="*/ 0 h 557"/>
                  <a:gd name="T14" fmla="*/ 2493 w 2667"/>
                  <a:gd name="T15" fmla="*/ 267 h 557"/>
                  <a:gd name="T16" fmla="*/ 1515 w 2667"/>
                  <a:gd name="T17" fmla="*/ 548 h 557"/>
                  <a:gd name="T18" fmla="*/ 1316 w 2667"/>
                  <a:gd name="T19" fmla="*/ 548 h 557"/>
                  <a:gd name="T20" fmla="*/ 296 w 2667"/>
                  <a:gd name="T21" fmla="*/ 347 h 557"/>
                  <a:gd name="T22" fmla="*/ 8 w 2667"/>
                  <a:gd name="T23" fmla="*/ 52 h 557"/>
                  <a:gd name="T24" fmla="*/ 0 w 2667"/>
                  <a:gd name="T25" fmla="*/ 56 h 557"/>
                  <a:gd name="T26" fmla="*/ 0 w 2667"/>
                  <a:gd name="T27" fmla="*/ 56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67" h="557">
                    <a:moveTo>
                      <a:pt x="0" y="56"/>
                    </a:moveTo>
                    <a:lnTo>
                      <a:pt x="293" y="356"/>
                    </a:lnTo>
                    <a:lnTo>
                      <a:pt x="1316" y="557"/>
                    </a:lnTo>
                    <a:lnTo>
                      <a:pt x="1517" y="557"/>
                    </a:lnTo>
                    <a:lnTo>
                      <a:pt x="2500" y="274"/>
                    </a:lnTo>
                    <a:lnTo>
                      <a:pt x="2667" y="5"/>
                    </a:lnTo>
                    <a:lnTo>
                      <a:pt x="2660" y="0"/>
                    </a:lnTo>
                    <a:lnTo>
                      <a:pt x="2493" y="267"/>
                    </a:lnTo>
                    <a:lnTo>
                      <a:pt x="1515" y="548"/>
                    </a:lnTo>
                    <a:lnTo>
                      <a:pt x="1316" y="548"/>
                    </a:lnTo>
                    <a:lnTo>
                      <a:pt x="296" y="347"/>
                    </a:lnTo>
                    <a:lnTo>
                      <a:pt x="8" y="52"/>
                    </a:lnTo>
                    <a:lnTo>
                      <a:pt x="0" y="56"/>
                    </a:lnTo>
                    <a:lnTo>
                      <a:pt x="0" y="5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39" name="Freeform 11"/>
              <p:cNvSpPr>
                <a:spLocks/>
              </p:cNvSpPr>
              <p:nvPr/>
            </p:nvSpPr>
            <p:spPr bwMode="auto">
              <a:xfrm>
                <a:off x="3316" y="2001"/>
                <a:ext cx="130" cy="636"/>
              </a:xfrm>
              <a:custGeom>
                <a:avLst/>
                <a:gdLst>
                  <a:gd name="T0" fmla="*/ 3 w 55"/>
                  <a:gd name="T1" fmla="*/ 269 h 269"/>
                  <a:gd name="T2" fmla="*/ 3 w 55"/>
                  <a:gd name="T3" fmla="*/ 228 h 269"/>
                  <a:gd name="T4" fmla="*/ 2 w 55"/>
                  <a:gd name="T5" fmla="*/ 228 h 269"/>
                  <a:gd name="T6" fmla="*/ 3 w 55"/>
                  <a:gd name="T7" fmla="*/ 228 h 269"/>
                  <a:gd name="T8" fmla="*/ 4 w 55"/>
                  <a:gd name="T9" fmla="*/ 227 h 269"/>
                  <a:gd name="T10" fmla="*/ 5 w 55"/>
                  <a:gd name="T11" fmla="*/ 221 h 269"/>
                  <a:gd name="T12" fmla="*/ 13 w 55"/>
                  <a:gd name="T13" fmla="*/ 215 h 269"/>
                  <a:gd name="T14" fmla="*/ 31 w 55"/>
                  <a:gd name="T15" fmla="*/ 211 h 269"/>
                  <a:gd name="T16" fmla="*/ 31 w 55"/>
                  <a:gd name="T17" fmla="*/ 209 h 269"/>
                  <a:gd name="T18" fmla="*/ 31 w 55"/>
                  <a:gd name="T19" fmla="*/ 211 h 269"/>
                  <a:gd name="T20" fmla="*/ 39 w 55"/>
                  <a:gd name="T21" fmla="*/ 208 h 269"/>
                  <a:gd name="T22" fmla="*/ 46 w 55"/>
                  <a:gd name="T23" fmla="*/ 190 h 269"/>
                  <a:gd name="T24" fmla="*/ 51 w 55"/>
                  <a:gd name="T25" fmla="*/ 88 h 269"/>
                  <a:gd name="T26" fmla="*/ 54 w 55"/>
                  <a:gd name="T27" fmla="*/ 27 h 269"/>
                  <a:gd name="T28" fmla="*/ 55 w 55"/>
                  <a:gd name="T29" fmla="*/ 8 h 269"/>
                  <a:gd name="T30" fmla="*/ 55 w 55"/>
                  <a:gd name="T31" fmla="*/ 0 h 269"/>
                  <a:gd name="T32" fmla="*/ 52 w 55"/>
                  <a:gd name="T33" fmla="*/ 0 h 269"/>
                  <a:gd name="T34" fmla="*/ 42 w 55"/>
                  <a:gd name="T35" fmla="*/ 190 h 269"/>
                  <a:gd name="T36" fmla="*/ 36 w 55"/>
                  <a:gd name="T37" fmla="*/ 205 h 269"/>
                  <a:gd name="T38" fmla="*/ 32 w 55"/>
                  <a:gd name="T39" fmla="*/ 207 h 269"/>
                  <a:gd name="T40" fmla="*/ 31 w 55"/>
                  <a:gd name="T41" fmla="*/ 207 h 269"/>
                  <a:gd name="T42" fmla="*/ 31 w 55"/>
                  <a:gd name="T43" fmla="*/ 207 h 269"/>
                  <a:gd name="T44" fmla="*/ 31 w 55"/>
                  <a:gd name="T45" fmla="*/ 207 h 269"/>
                  <a:gd name="T46" fmla="*/ 31 w 55"/>
                  <a:gd name="T47" fmla="*/ 207 h 269"/>
                  <a:gd name="T48" fmla="*/ 31 w 55"/>
                  <a:gd name="T49" fmla="*/ 207 h 269"/>
                  <a:gd name="T50" fmla="*/ 31 w 55"/>
                  <a:gd name="T51" fmla="*/ 207 h 269"/>
                  <a:gd name="T52" fmla="*/ 31 w 55"/>
                  <a:gd name="T53" fmla="*/ 207 h 269"/>
                  <a:gd name="T54" fmla="*/ 31 w 55"/>
                  <a:gd name="T55" fmla="*/ 207 h 269"/>
                  <a:gd name="T56" fmla="*/ 31 w 55"/>
                  <a:gd name="T57" fmla="*/ 207 h 269"/>
                  <a:gd name="T58" fmla="*/ 31 w 55"/>
                  <a:gd name="T59" fmla="*/ 207 h 269"/>
                  <a:gd name="T60" fmla="*/ 25 w 55"/>
                  <a:gd name="T61" fmla="*/ 208 h 269"/>
                  <a:gd name="T62" fmla="*/ 12 w 55"/>
                  <a:gd name="T63" fmla="*/ 211 h 269"/>
                  <a:gd name="T64" fmla="*/ 5 w 55"/>
                  <a:gd name="T65" fmla="*/ 215 h 269"/>
                  <a:gd name="T66" fmla="*/ 0 w 55"/>
                  <a:gd name="T67" fmla="*/ 223 h 269"/>
                  <a:gd name="T68" fmla="*/ 0 w 55"/>
                  <a:gd name="T69" fmla="*/ 227 h 269"/>
                  <a:gd name="T70" fmla="*/ 0 w 55"/>
                  <a:gd name="T71" fmla="*/ 227 h 269"/>
                  <a:gd name="T72" fmla="*/ 0 w 55"/>
                  <a:gd name="T73" fmla="*/ 269 h 269"/>
                  <a:gd name="T74" fmla="*/ 4 w 55"/>
                  <a:gd name="T75" fmla="*/ 269 h 269"/>
                  <a:gd name="T76" fmla="*/ 3 w 55"/>
                  <a:gd name="T77" fmla="*/ 2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69">
                    <a:moveTo>
                      <a:pt x="3" y="269"/>
                    </a:moveTo>
                    <a:cubicBezTo>
                      <a:pt x="3" y="228"/>
                      <a:pt x="3" y="228"/>
                      <a:pt x="3" y="228"/>
                    </a:cubicBezTo>
                    <a:cubicBezTo>
                      <a:pt x="2" y="228"/>
                      <a:pt x="2" y="228"/>
                      <a:pt x="2" y="228"/>
                    </a:cubicBezTo>
                    <a:cubicBezTo>
                      <a:pt x="3" y="228"/>
                      <a:pt x="3" y="228"/>
                      <a:pt x="3" y="228"/>
                    </a:cubicBezTo>
                    <a:cubicBezTo>
                      <a:pt x="4" y="227"/>
                      <a:pt x="4" y="227"/>
                      <a:pt x="4" y="227"/>
                    </a:cubicBezTo>
                    <a:cubicBezTo>
                      <a:pt x="4" y="227"/>
                      <a:pt x="4" y="224"/>
                      <a:pt x="5" y="221"/>
                    </a:cubicBezTo>
                    <a:cubicBezTo>
                      <a:pt x="7" y="218"/>
                      <a:pt x="9" y="216"/>
                      <a:pt x="13" y="215"/>
                    </a:cubicBezTo>
                    <a:cubicBezTo>
                      <a:pt x="23" y="213"/>
                      <a:pt x="31" y="211"/>
                      <a:pt x="31" y="211"/>
                    </a:cubicBezTo>
                    <a:cubicBezTo>
                      <a:pt x="31" y="209"/>
                      <a:pt x="31" y="209"/>
                      <a:pt x="31" y="209"/>
                    </a:cubicBezTo>
                    <a:cubicBezTo>
                      <a:pt x="31" y="211"/>
                      <a:pt x="31" y="211"/>
                      <a:pt x="31" y="211"/>
                    </a:cubicBezTo>
                    <a:cubicBezTo>
                      <a:pt x="31" y="211"/>
                      <a:pt x="35" y="211"/>
                      <a:pt x="39" y="208"/>
                    </a:cubicBezTo>
                    <a:cubicBezTo>
                      <a:pt x="42" y="205"/>
                      <a:pt x="46" y="200"/>
                      <a:pt x="46" y="190"/>
                    </a:cubicBezTo>
                    <a:cubicBezTo>
                      <a:pt x="46" y="181"/>
                      <a:pt x="49" y="134"/>
                      <a:pt x="51" y="88"/>
                    </a:cubicBezTo>
                    <a:cubicBezTo>
                      <a:pt x="52" y="66"/>
                      <a:pt x="53" y="44"/>
                      <a:pt x="54" y="27"/>
                    </a:cubicBezTo>
                    <a:cubicBezTo>
                      <a:pt x="55" y="19"/>
                      <a:pt x="55" y="12"/>
                      <a:pt x="55" y="8"/>
                    </a:cubicBezTo>
                    <a:cubicBezTo>
                      <a:pt x="55" y="3"/>
                      <a:pt x="55" y="0"/>
                      <a:pt x="55" y="0"/>
                    </a:cubicBezTo>
                    <a:cubicBezTo>
                      <a:pt x="52" y="0"/>
                      <a:pt x="52" y="0"/>
                      <a:pt x="52" y="0"/>
                    </a:cubicBezTo>
                    <a:cubicBezTo>
                      <a:pt x="52" y="0"/>
                      <a:pt x="43" y="172"/>
                      <a:pt x="42" y="190"/>
                    </a:cubicBezTo>
                    <a:cubicBezTo>
                      <a:pt x="42" y="198"/>
                      <a:pt x="39" y="203"/>
                      <a:pt x="36" y="205"/>
                    </a:cubicBezTo>
                    <a:cubicBezTo>
                      <a:pt x="35" y="206"/>
                      <a:pt x="33" y="206"/>
                      <a:pt x="32" y="207"/>
                    </a:cubicBezTo>
                    <a:cubicBezTo>
                      <a:pt x="32" y="207"/>
                      <a:pt x="31" y="207"/>
                      <a:pt x="31" y="207"/>
                    </a:cubicBezTo>
                    <a:cubicBezTo>
                      <a:pt x="31" y="207"/>
                      <a:pt x="31" y="207"/>
                      <a:pt x="31" y="207"/>
                    </a:cubicBezTo>
                    <a:cubicBezTo>
                      <a:pt x="31" y="207"/>
                      <a:pt x="31" y="207"/>
                      <a:pt x="31" y="207"/>
                    </a:cubicBezTo>
                    <a:cubicBezTo>
                      <a:pt x="31" y="207"/>
                      <a:pt x="31" y="207"/>
                      <a:pt x="31" y="207"/>
                    </a:cubicBezTo>
                    <a:cubicBezTo>
                      <a:pt x="31" y="207"/>
                      <a:pt x="31" y="207"/>
                      <a:pt x="31" y="207"/>
                    </a:cubicBezTo>
                    <a:cubicBezTo>
                      <a:pt x="31" y="207"/>
                      <a:pt x="31" y="207"/>
                      <a:pt x="31" y="207"/>
                    </a:cubicBezTo>
                    <a:cubicBezTo>
                      <a:pt x="31" y="207"/>
                      <a:pt x="31" y="207"/>
                      <a:pt x="31" y="207"/>
                    </a:cubicBezTo>
                    <a:cubicBezTo>
                      <a:pt x="31" y="207"/>
                      <a:pt x="31" y="207"/>
                      <a:pt x="31" y="207"/>
                    </a:cubicBezTo>
                    <a:cubicBezTo>
                      <a:pt x="31" y="207"/>
                      <a:pt x="31" y="207"/>
                      <a:pt x="31" y="207"/>
                    </a:cubicBezTo>
                    <a:cubicBezTo>
                      <a:pt x="31" y="207"/>
                      <a:pt x="31" y="207"/>
                      <a:pt x="31" y="207"/>
                    </a:cubicBezTo>
                    <a:cubicBezTo>
                      <a:pt x="31" y="207"/>
                      <a:pt x="29" y="208"/>
                      <a:pt x="25" y="208"/>
                    </a:cubicBezTo>
                    <a:cubicBezTo>
                      <a:pt x="22" y="209"/>
                      <a:pt x="17" y="210"/>
                      <a:pt x="12" y="211"/>
                    </a:cubicBezTo>
                    <a:cubicBezTo>
                      <a:pt x="9" y="212"/>
                      <a:pt x="7" y="213"/>
                      <a:pt x="5" y="215"/>
                    </a:cubicBezTo>
                    <a:cubicBezTo>
                      <a:pt x="2" y="217"/>
                      <a:pt x="1" y="220"/>
                      <a:pt x="0" y="223"/>
                    </a:cubicBezTo>
                    <a:cubicBezTo>
                      <a:pt x="0" y="225"/>
                      <a:pt x="0" y="227"/>
                      <a:pt x="0" y="227"/>
                    </a:cubicBezTo>
                    <a:cubicBezTo>
                      <a:pt x="0" y="227"/>
                      <a:pt x="0" y="227"/>
                      <a:pt x="0" y="227"/>
                    </a:cubicBezTo>
                    <a:cubicBezTo>
                      <a:pt x="0" y="269"/>
                      <a:pt x="0" y="269"/>
                      <a:pt x="0" y="269"/>
                    </a:cubicBezTo>
                    <a:cubicBezTo>
                      <a:pt x="4" y="269"/>
                      <a:pt x="4" y="269"/>
                      <a:pt x="4" y="269"/>
                    </a:cubicBezTo>
                    <a:lnTo>
                      <a:pt x="3" y="26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40" name="Freeform 12"/>
              <p:cNvSpPr>
                <a:spLocks/>
              </p:cNvSpPr>
              <p:nvPr/>
            </p:nvSpPr>
            <p:spPr bwMode="auto">
              <a:xfrm>
                <a:off x="3850" y="1867"/>
                <a:ext cx="38" cy="508"/>
              </a:xfrm>
              <a:custGeom>
                <a:avLst/>
                <a:gdLst>
                  <a:gd name="T0" fmla="*/ 28 w 38"/>
                  <a:gd name="T1" fmla="*/ 0 h 508"/>
                  <a:gd name="T2" fmla="*/ 0 w 38"/>
                  <a:gd name="T3" fmla="*/ 508 h 508"/>
                  <a:gd name="T4" fmla="*/ 9 w 38"/>
                  <a:gd name="T5" fmla="*/ 508 h 508"/>
                  <a:gd name="T6" fmla="*/ 38 w 38"/>
                  <a:gd name="T7" fmla="*/ 0 h 508"/>
                  <a:gd name="T8" fmla="*/ 28 w 38"/>
                  <a:gd name="T9" fmla="*/ 0 h 508"/>
                </a:gdLst>
                <a:ahLst/>
                <a:cxnLst>
                  <a:cxn ang="0">
                    <a:pos x="T0" y="T1"/>
                  </a:cxn>
                  <a:cxn ang="0">
                    <a:pos x="T2" y="T3"/>
                  </a:cxn>
                  <a:cxn ang="0">
                    <a:pos x="T4" y="T5"/>
                  </a:cxn>
                  <a:cxn ang="0">
                    <a:pos x="T6" y="T7"/>
                  </a:cxn>
                  <a:cxn ang="0">
                    <a:pos x="T8" y="T9"/>
                  </a:cxn>
                </a:cxnLst>
                <a:rect l="0" t="0" r="r" b="b"/>
                <a:pathLst>
                  <a:path w="38" h="508">
                    <a:moveTo>
                      <a:pt x="28" y="0"/>
                    </a:moveTo>
                    <a:lnTo>
                      <a:pt x="0" y="508"/>
                    </a:lnTo>
                    <a:lnTo>
                      <a:pt x="9" y="508"/>
                    </a:lnTo>
                    <a:lnTo>
                      <a:pt x="38" y="0"/>
                    </a:lnTo>
                    <a:lnTo>
                      <a:pt x="28"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41" name="Freeform 13"/>
              <p:cNvSpPr>
                <a:spLocks/>
              </p:cNvSpPr>
              <p:nvPr/>
            </p:nvSpPr>
            <p:spPr bwMode="auto">
              <a:xfrm>
                <a:off x="3850" y="1867"/>
                <a:ext cx="38" cy="508"/>
              </a:xfrm>
              <a:custGeom>
                <a:avLst/>
                <a:gdLst>
                  <a:gd name="T0" fmla="*/ 28 w 38"/>
                  <a:gd name="T1" fmla="*/ 0 h 508"/>
                  <a:gd name="T2" fmla="*/ 0 w 38"/>
                  <a:gd name="T3" fmla="*/ 508 h 508"/>
                  <a:gd name="T4" fmla="*/ 9 w 38"/>
                  <a:gd name="T5" fmla="*/ 508 h 508"/>
                  <a:gd name="T6" fmla="*/ 38 w 38"/>
                  <a:gd name="T7" fmla="*/ 0 h 508"/>
                </a:gdLst>
                <a:ahLst/>
                <a:cxnLst>
                  <a:cxn ang="0">
                    <a:pos x="T0" y="T1"/>
                  </a:cxn>
                  <a:cxn ang="0">
                    <a:pos x="T2" y="T3"/>
                  </a:cxn>
                  <a:cxn ang="0">
                    <a:pos x="T4" y="T5"/>
                  </a:cxn>
                  <a:cxn ang="0">
                    <a:pos x="T6" y="T7"/>
                  </a:cxn>
                </a:cxnLst>
                <a:rect l="0" t="0" r="r" b="b"/>
                <a:pathLst>
                  <a:path w="38" h="508">
                    <a:moveTo>
                      <a:pt x="28" y="0"/>
                    </a:moveTo>
                    <a:lnTo>
                      <a:pt x="0" y="508"/>
                    </a:lnTo>
                    <a:lnTo>
                      <a:pt x="9" y="508"/>
                    </a:lnTo>
                    <a:lnTo>
                      <a:pt x="38" y="0"/>
                    </a:lnTo>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42" name="Freeform 14"/>
              <p:cNvSpPr>
                <a:spLocks/>
              </p:cNvSpPr>
              <p:nvPr/>
            </p:nvSpPr>
            <p:spPr bwMode="auto">
              <a:xfrm>
                <a:off x="3824" y="2346"/>
                <a:ext cx="99" cy="38"/>
              </a:xfrm>
              <a:custGeom>
                <a:avLst/>
                <a:gdLst>
                  <a:gd name="T0" fmla="*/ 97 w 99"/>
                  <a:gd name="T1" fmla="*/ 0 h 38"/>
                  <a:gd name="T2" fmla="*/ 33 w 99"/>
                  <a:gd name="T3" fmla="*/ 26 h 38"/>
                  <a:gd name="T4" fmla="*/ 4 w 99"/>
                  <a:gd name="T5" fmla="*/ 3 h 38"/>
                  <a:gd name="T6" fmla="*/ 0 w 99"/>
                  <a:gd name="T7" fmla="*/ 7 h 38"/>
                  <a:gd name="T8" fmla="*/ 30 w 99"/>
                  <a:gd name="T9" fmla="*/ 38 h 38"/>
                  <a:gd name="T10" fmla="*/ 99 w 99"/>
                  <a:gd name="T11" fmla="*/ 10 h 38"/>
                  <a:gd name="T12" fmla="*/ 97 w 99"/>
                  <a:gd name="T13" fmla="*/ 0 h 38"/>
                  <a:gd name="T14" fmla="*/ 97 w 99"/>
                  <a:gd name="T15" fmla="*/ 0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38">
                    <a:moveTo>
                      <a:pt x="97" y="0"/>
                    </a:moveTo>
                    <a:lnTo>
                      <a:pt x="33" y="26"/>
                    </a:lnTo>
                    <a:lnTo>
                      <a:pt x="4" y="3"/>
                    </a:lnTo>
                    <a:lnTo>
                      <a:pt x="0" y="7"/>
                    </a:lnTo>
                    <a:lnTo>
                      <a:pt x="30" y="38"/>
                    </a:lnTo>
                    <a:lnTo>
                      <a:pt x="99" y="10"/>
                    </a:lnTo>
                    <a:lnTo>
                      <a:pt x="97" y="0"/>
                    </a:lnTo>
                    <a:lnTo>
                      <a:pt x="97"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43" name="Freeform 15"/>
              <p:cNvSpPr>
                <a:spLocks/>
              </p:cNvSpPr>
              <p:nvPr/>
            </p:nvSpPr>
            <p:spPr bwMode="auto">
              <a:xfrm>
                <a:off x="1745" y="1642"/>
                <a:ext cx="238" cy="175"/>
              </a:xfrm>
              <a:custGeom>
                <a:avLst/>
                <a:gdLst>
                  <a:gd name="T0" fmla="*/ 1 w 101"/>
                  <a:gd name="T1" fmla="*/ 18 h 74"/>
                  <a:gd name="T2" fmla="*/ 44 w 101"/>
                  <a:gd name="T3" fmla="*/ 4 h 74"/>
                  <a:gd name="T4" fmla="*/ 45 w 101"/>
                  <a:gd name="T5" fmla="*/ 4 h 74"/>
                  <a:gd name="T6" fmla="*/ 44 w 101"/>
                  <a:gd name="T7" fmla="*/ 4 h 74"/>
                  <a:gd name="T8" fmla="*/ 45 w 101"/>
                  <a:gd name="T9" fmla="*/ 4 h 74"/>
                  <a:gd name="T10" fmla="*/ 45 w 101"/>
                  <a:gd name="T11" fmla="*/ 4 h 74"/>
                  <a:gd name="T12" fmla="*/ 44 w 101"/>
                  <a:gd name="T13" fmla="*/ 4 h 74"/>
                  <a:gd name="T14" fmla="*/ 45 w 101"/>
                  <a:gd name="T15" fmla="*/ 4 h 74"/>
                  <a:gd name="T16" fmla="*/ 47 w 101"/>
                  <a:gd name="T17" fmla="*/ 4 h 74"/>
                  <a:gd name="T18" fmla="*/ 56 w 101"/>
                  <a:gd name="T19" fmla="*/ 7 h 74"/>
                  <a:gd name="T20" fmla="*/ 69 w 101"/>
                  <a:gd name="T21" fmla="*/ 20 h 74"/>
                  <a:gd name="T22" fmla="*/ 88 w 101"/>
                  <a:gd name="T23" fmla="*/ 51 h 74"/>
                  <a:gd name="T24" fmla="*/ 95 w 101"/>
                  <a:gd name="T25" fmla="*/ 65 h 74"/>
                  <a:gd name="T26" fmla="*/ 97 w 101"/>
                  <a:gd name="T27" fmla="*/ 74 h 74"/>
                  <a:gd name="T28" fmla="*/ 97 w 101"/>
                  <a:gd name="T29" fmla="*/ 74 h 74"/>
                  <a:gd name="T30" fmla="*/ 101 w 101"/>
                  <a:gd name="T31" fmla="*/ 74 h 74"/>
                  <a:gd name="T32" fmla="*/ 101 w 101"/>
                  <a:gd name="T33" fmla="*/ 74 h 74"/>
                  <a:gd name="T34" fmla="*/ 99 w 101"/>
                  <a:gd name="T35" fmla="*/ 63 h 74"/>
                  <a:gd name="T36" fmla="*/ 72 w 101"/>
                  <a:gd name="T37" fmla="*/ 18 h 74"/>
                  <a:gd name="T38" fmla="*/ 58 w 101"/>
                  <a:gd name="T39" fmla="*/ 3 h 74"/>
                  <a:gd name="T40" fmla="*/ 47 w 101"/>
                  <a:gd name="T41" fmla="*/ 0 h 74"/>
                  <a:gd name="T42" fmla="*/ 43 w 101"/>
                  <a:gd name="T43" fmla="*/ 1 h 74"/>
                  <a:gd name="T44" fmla="*/ 44 w 101"/>
                  <a:gd name="T45" fmla="*/ 3 h 74"/>
                  <a:gd name="T46" fmla="*/ 43 w 101"/>
                  <a:gd name="T47" fmla="*/ 1 h 74"/>
                  <a:gd name="T48" fmla="*/ 0 w 101"/>
                  <a:gd name="T49" fmla="*/ 15 h 74"/>
                  <a:gd name="T50" fmla="*/ 1 w 101"/>
                  <a:gd name="T51" fmla="*/ 1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1" h="74">
                    <a:moveTo>
                      <a:pt x="1" y="18"/>
                    </a:moveTo>
                    <a:cubicBezTo>
                      <a:pt x="44" y="4"/>
                      <a:pt x="44" y="4"/>
                      <a:pt x="44" y="4"/>
                    </a:cubicBezTo>
                    <a:cubicBezTo>
                      <a:pt x="45" y="4"/>
                      <a:pt x="45" y="4"/>
                      <a:pt x="45" y="4"/>
                    </a:cubicBezTo>
                    <a:cubicBezTo>
                      <a:pt x="44" y="4"/>
                      <a:pt x="44" y="4"/>
                      <a:pt x="44" y="4"/>
                    </a:cubicBezTo>
                    <a:cubicBezTo>
                      <a:pt x="45" y="4"/>
                      <a:pt x="45" y="4"/>
                      <a:pt x="45" y="4"/>
                    </a:cubicBezTo>
                    <a:cubicBezTo>
                      <a:pt x="45" y="4"/>
                      <a:pt x="45" y="4"/>
                      <a:pt x="45" y="4"/>
                    </a:cubicBezTo>
                    <a:cubicBezTo>
                      <a:pt x="44" y="4"/>
                      <a:pt x="44" y="4"/>
                      <a:pt x="44" y="4"/>
                    </a:cubicBezTo>
                    <a:cubicBezTo>
                      <a:pt x="45" y="4"/>
                      <a:pt x="45" y="4"/>
                      <a:pt x="45" y="4"/>
                    </a:cubicBezTo>
                    <a:cubicBezTo>
                      <a:pt x="45" y="4"/>
                      <a:pt x="46" y="4"/>
                      <a:pt x="47" y="4"/>
                    </a:cubicBezTo>
                    <a:cubicBezTo>
                      <a:pt x="49" y="4"/>
                      <a:pt x="52" y="4"/>
                      <a:pt x="56" y="7"/>
                    </a:cubicBezTo>
                    <a:cubicBezTo>
                      <a:pt x="59" y="9"/>
                      <a:pt x="64" y="13"/>
                      <a:pt x="69" y="20"/>
                    </a:cubicBezTo>
                    <a:cubicBezTo>
                      <a:pt x="76" y="30"/>
                      <a:pt x="83" y="42"/>
                      <a:pt x="88" y="51"/>
                    </a:cubicBezTo>
                    <a:cubicBezTo>
                      <a:pt x="91" y="56"/>
                      <a:pt x="93" y="61"/>
                      <a:pt x="95" y="65"/>
                    </a:cubicBezTo>
                    <a:cubicBezTo>
                      <a:pt x="96" y="69"/>
                      <a:pt x="97" y="72"/>
                      <a:pt x="97" y="74"/>
                    </a:cubicBezTo>
                    <a:cubicBezTo>
                      <a:pt x="97" y="74"/>
                      <a:pt x="97" y="74"/>
                      <a:pt x="97" y="74"/>
                    </a:cubicBezTo>
                    <a:cubicBezTo>
                      <a:pt x="101" y="74"/>
                      <a:pt x="101" y="74"/>
                      <a:pt x="101" y="74"/>
                    </a:cubicBezTo>
                    <a:cubicBezTo>
                      <a:pt x="101" y="74"/>
                      <a:pt x="101" y="74"/>
                      <a:pt x="101" y="74"/>
                    </a:cubicBezTo>
                    <a:cubicBezTo>
                      <a:pt x="101" y="71"/>
                      <a:pt x="100" y="68"/>
                      <a:pt x="99" y="63"/>
                    </a:cubicBezTo>
                    <a:cubicBezTo>
                      <a:pt x="94" y="51"/>
                      <a:pt x="83" y="34"/>
                      <a:pt x="72" y="18"/>
                    </a:cubicBezTo>
                    <a:cubicBezTo>
                      <a:pt x="67" y="10"/>
                      <a:pt x="62" y="6"/>
                      <a:pt x="58" y="3"/>
                    </a:cubicBezTo>
                    <a:cubicBezTo>
                      <a:pt x="53" y="1"/>
                      <a:pt x="50" y="0"/>
                      <a:pt x="47" y="0"/>
                    </a:cubicBezTo>
                    <a:cubicBezTo>
                      <a:pt x="45" y="0"/>
                      <a:pt x="43" y="1"/>
                      <a:pt x="43" y="1"/>
                    </a:cubicBezTo>
                    <a:cubicBezTo>
                      <a:pt x="44" y="3"/>
                      <a:pt x="44" y="3"/>
                      <a:pt x="44" y="3"/>
                    </a:cubicBezTo>
                    <a:cubicBezTo>
                      <a:pt x="43" y="1"/>
                      <a:pt x="43" y="1"/>
                      <a:pt x="43" y="1"/>
                    </a:cubicBezTo>
                    <a:cubicBezTo>
                      <a:pt x="0" y="15"/>
                      <a:pt x="0" y="15"/>
                      <a:pt x="0" y="15"/>
                    </a:cubicBezTo>
                    <a:cubicBezTo>
                      <a:pt x="1" y="18"/>
                      <a:pt x="1" y="18"/>
                      <a:pt x="1" y="18"/>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44" name="Freeform 16"/>
              <p:cNvSpPr>
                <a:spLocks/>
              </p:cNvSpPr>
              <p:nvPr/>
            </p:nvSpPr>
            <p:spPr bwMode="auto">
              <a:xfrm>
                <a:off x="3958" y="1635"/>
                <a:ext cx="92" cy="118"/>
              </a:xfrm>
              <a:custGeom>
                <a:avLst/>
                <a:gdLst>
                  <a:gd name="T0" fmla="*/ 39 w 39"/>
                  <a:gd name="T1" fmla="*/ 3 h 50"/>
                  <a:gd name="T2" fmla="*/ 29 w 39"/>
                  <a:gd name="T3" fmla="*/ 0 h 50"/>
                  <a:gd name="T4" fmla="*/ 28 w 39"/>
                  <a:gd name="T5" fmla="*/ 0 h 50"/>
                  <a:gd name="T6" fmla="*/ 27 w 39"/>
                  <a:gd name="T7" fmla="*/ 0 h 50"/>
                  <a:gd name="T8" fmla="*/ 21 w 39"/>
                  <a:gd name="T9" fmla="*/ 3 h 50"/>
                  <a:gd name="T10" fmla="*/ 12 w 39"/>
                  <a:gd name="T11" fmla="*/ 14 h 50"/>
                  <a:gd name="T12" fmla="*/ 0 w 39"/>
                  <a:gd name="T13" fmla="*/ 49 h 50"/>
                  <a:gd name="T14" fmla="*/ 0 w 39"/>
                  <a:gd name="T15" fmla="*/ 50 h 50"/>
                  <a:gd name="T16" fmla="*/ 4 w 39"/>
                  <a:gd name="T17" fmla="*/ 49 h 50"/>
                  <a:gd name="T18" fmla="*/ 4 w 39"/>
                  <a:gd name="T19" fmla="*/ 49 h 50"/>
                  <a:gd name="T20" fmla="*/ 15 w 39"/>
                  <a:gd name="T21" fmla="*/ 16 h 50"/>
                  <a:gd name="T22" fmla="*/ 24 w 39"/>
                  <a:gd name="T23" fmla="*/ 6 h 50"/>
                  <a:gd name="T24" fmla="*/ 27 w 39"/>
                  <a:gd name="T25" fmla="*/ 4 h 50"/>
                  <a:gd name="T26" fmla="*/ 28 w 39"/>
                  <a:gd name="T27" fmla="*/ 4 h 50"/>
                  <a:gd name="T28" fmla="*/ 28 w 39"/>
                  <a:gd name="T29" fmla="*/ 3 h 50"/>
                  <a:gd name="T30" fmla="*/ 28 w 39"/>
                  <a:gd name="T31" fmla="*/ 4 h 50"/>
                  <a:gd name="T32" fmla="*/ 28 w 39"/>
                  <a:gd name="T33" fmla="*/ 4 h 50"/>
                  <a:gd name="T34" fmla="*/ 28 w 39"/>
                  <a:gd name="T35" fmla="*/ 3 h 50"/>
                  <a:gd name="T36" fmla="*/ 28 w 39"/>
                  <a:gd name="T37" fmla="*/ 4 h 50"/>
                  <a:gd name="T38" fmla="*/ 28 w 39"/>
                  <a:gd name="T39" fmla="*/ 2 h 50"/>
                  <a:gd name="T40" fmla="*/ 27 w 39"/>
                  <a:gd name="T41" fmla="*/ 4 h 50"/>
                  <a:gd name="T42" fmla="*/ 38 w 39"/>
                  <a:gd name="T43" fmla="*/ 7 h 50"/>
                  <a:gd name="T44" fmla="*/ 39 w 39"/>
                  <a:gd name="T45" fmla="*/ 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50">
                    <a:moveTo>
                      <a:pt x="39" y="3"/>
                    </a:moveTo>
                    <a:cubicBezTo>
                      <a:pt x="29" y="0"/>
                      <a:pt x="29" y="0"/>
                      <a:pt x="29" y="0"/>
                    </a:cubicBezTo>
                    <a:cubicBezTo>
                      <a:pt x="28" y="0"/>
                      <a:pt x="28" y="0"/>
                      <a:pt x="28" y="0"/>
                    </a:cubicBezTo>
                    <a:cubicBezTo>
                      <a:pt x="28" y="0"/>
                      <a:pt x="28" y="0"/>
                      <a:pt x="27" y="0"/>
                    </a:cubicBezTo>
                    <a:cubicBezTo>
                      <a:pt x="26" y="0"/>
                      <a:pt x="24" y="1"/>
                      <a:pt x="21" y="3"/>
                    </a:cubicBezTo>
                    <a:cubicBezTo>
                      <a:pt x="19" y="5"/>
                      <a:pt x="15" y="8"/>
                      <a:pt x="12" y="14"/>
                    </a:cubicBezTo>
                    <a:cubicBezTo>
                      <a:pt x="3" y="29"/>
                      <a:pt x="0" y="39"/>
                      <a:pt x="0" y="49"/>
                    </a:cubicBezTo>
                    <a:cubicBezTo>
                      <a:pt x="0" y="50"/>
                      <a:pt x="0" y="50"/>
                      <a:pt x="0" y="50"/>
                    </a:cubicBezTo>
                    <a:cubicBezTo>
                      <a:pt x="4" y="49"/>
                      <a:pt x="4" y="49"/>
                      <a:pt x="4" y="49"/>
                    </a:cubicBezTo>
                    <a:cubicBezTo>
                      <a:pt x="4" y="49"/>
                      <a:pt x="4" y="49"/>
                      <a:pt x="4" y="49"/>
                    </a:cubicBezTo>
                    <a:cubicBezTo>
                      <a:pt x="4" y="40"/>
                      <a:pt x="7" y="30"/>
                      <a:pt x="15" y="16"/>
                    </a:cubicBezTo>
                    <a:cubicBezTo>
                      <a:pt x="19" y="10"/>
                      <a:pt x="22" y="7"/>
                      <a:pt x="24" y="6"/>
                    </a:cubicBezTo>
                    <a:cubicBezTo>
                      <a:pt x="26" y="4"/>
                      <a:pt x="27" y="4"/>
                      <a:pt x="27" y="4"/>
                    </a:cubicBezTo>
                    <a:cubicBezTo>
                      <a:pt x="28" y="4"/>
                      <a:pt x="28" y="4"/>
                      <a:pt x="28" y="4"/>
                    </a:cubicBezTo>
                    <a:cubicBezTo>
                      <a:pt x="28" y="3"/>
                      <a:pt x="28" y="3"/>
                      <a:pt x="28" y="3"/>
                    </a:cubicBezTo>
                    <a:cubicBezTo>
                      <a:pt x="28" y="4"/>
                      <a:pt x="28" y="4"/>
                      <a:pt x="28" y="4"/>
                    </a:cubicBezTo>
                    <a:cubicBezTo>
                      <a:pt x="28" y="4"/>
                      <a:pt x="28" y="4"/>
                      <a:pt x="28" y="4"/>
                    </a:cubicBezTo>
                    <a:cubicBezTo>
                      <a:pt x="28" y="3"/>
                      <a:pt x="28" y="3"/>
                      <a:pt x="28" y="3"/>
                    </a:cubicBezTo>
                    <a:cubicBezTo>
                      <a:pt x="28" y="4"/>
                      <a:pt x="28" y="4"/>
                      <a:pt x="28" y="4"/>
                    </a:cubicBezTo>
                    <a:cubicBezTo>
                      <a:pt x="28" y="2"/>
                      <a:pt x="28" y="2"/>
                      <a:pt x="28" y="2"/>
                    </a:cubicBezTo>
                    <a:cubicBezTo>
                      <a:pt x="27" y="4"/>
                      <a:pt x="27" y="4"/>
                      <a:pt x="27" y="4"/>
                    </a:cubicBezTo>
                    <a:cubicBezTo>
                      <a:pt x="38" y="7"/>
                      <a:pt x="38" y="7"/>
                      <a:pt x="38" y="7"/>
                    </a:cubicBezTo>
                    <a:cubicBezTo>
                      <a:pt x="39" y="3"/>
                      <a:pt x="39" y="3"/>
                      <a:pt x="39" y="3"/>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45" name="Freeform 17"/>
              <p:cNvSpPr>
                <a:spLocks/>
              </p:cNvSpPr>
              <p:nvPr/>
            </p:nvSpPr>
            <p:spPr bwMode="auto">
              <a:xfrm>
                <a:off x="3814" y="1609"/>
                <a:ext cx="196" cy="180"/>
              </a:xfrm>
              <a:custGeom>
                <a:avLst/>
                <a:gdLst>
                  <a:gd name="T0" fmla="*/ 4 w 83"/>
                  <a:gd name="T1" fmla="*/ 76 h 76"/>
                  <a:gd name="T2" fmla="*/ 4 w 83"/>
                  <a:gd name="T3" fmla="*/ 74 h 76"/>
                  <a:gd name="T4" fmla="*/ 34 w 83"/>
                  <a:gd name="T5" fmla="*/ 8 h 76"/>
                  <a:gd name="T6" fmla="*/ 32 w 83"/>
                  <a:gd name="T7" fmla="*/ 7 h 76"/>
                  <a:gd name="T8" fmla="*/ 34 w 83"/>
                  <a:gd name="T9" fmla="*/ 8 h 76"/>
                  <a:gd name="T10" fmla="*/ 33 w 83"/>
                  <a:gd name="T11" fmla="*/ 8 h 76"/>
                  <a:gd name="T12" fmla="*/ 34 w 83"/>
                  <a:gd name="T13" fmla="*/ 8 h 76"/>
                  <a:gd name="T14" fmla="*/ 34 w 83"/>
                  <a:gd name="T15" fmla="*/ 8 h 76"/>
                  <a:gd name="T16" fmla="*/ 33 w 83"/>
                  <a:gd name="T17" fmla="*/ 8 h 76"/>
                  <a:gd name="T18" fmla="*/ 34 w 83"/>
                  <a:gd name="T19" fmla="*/ 8 h 76"/>
                  <a:gd name="T20" fmla="*/ 45 w 83"/>
                  <a:gd name="T21" fmla="*/ 4 h 76"/>
                  <a:gd name="T22" fmla="*/ 54 w 83"/>
                  <a:gd name="T23" fmla="*/ 6 h 76"/>
                  <a:gd name="T24" fmla="*/ 73 w 83"/>
                  <a:gd name="T25" fmla="*/ 14 h 76"/>
                  <a:gd name="T26" fmla="*/ 81 w 83"/>
                  <a:gd name="T27" fmla="*/ 18 h 76"/>
                  <a:gd name="T28" fmla="*/ 83 w 83"/>
                  <a:gd name="T29" fmla="*/ 14 h 76"/>
                  <a:gd name="T30" fmla="*/ 56 w 83"/>
                  <a:gd name="T31" fmla="*/ 2 h 76"/>
                  <a:gd name="T32" fmla="*/ 45 w 83"/>
                  <a:gd name="T33" fmla="*/ 0 h 76"/>
                  <a:gd name="T34" fmla="*/ 31 w 83"/>
                  <a:gd name="T35" fmla="*/ 5 h 76"/>
                  <a:gd name="T36" fmla="*/ 31 w 83"/>
                  <a:gd name="T37" fmla="*/ 5 h 76"/>
                  <a:gd name="T38" fmla="*/ 31 w 83"/>
                  <a:gd name="T39" fmla="*/ 5 h 76"/>
                  <a:gd name="T40" fmla="*/ 0 w 83"/>
                  <a:gd name="T41" fmla="*/ 75 h 76"/>
                  <a:gd name="T42" fmla="*/ 4 w 83"/>
                  <a:gd name="T43"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3" h="76">
                    <a:moveTo>
                      <a:pt x="4" y="76"/>
                    </a:moveTo>
                    <a:cubicBezTo>
                      <a:pt x="4" y="76"/>
                      <a:pt x="4" y="75"/>
                      <a:pt x="4" y="74"/>
                    </a:cubicBezTo>
                    <a:cubicBezTo>
                      <a:pt x="6" y="66"/>
                      <a:pt x="13" y="31"/>
                      <a:pt x="34" y="8"/>
                    </a:cubicBezTo>
                    <a:cubicBezTo>
                      <a:pt x="32" y="7"/>
                      <a:pt x="32" y="7"/>
                      <a:pt x="32" y="7"/>
                    </a:cubicBezTo>
                    <a:cubicBezTo>
                      <a:pt x="34" y="8"/>
                      <a:pt x="34" y="8"/>
                      <a:pt x="34" y="8"/>
                    </a:cubicBezTo>
                    <a:cubicBezTo>
                      <a:pt x="33" y="8"/>
                      <a:pt x="33" y="8"/>
                      <a:pt x="33" y="8"/>
                    </a:cubicBezTo>
                    <a:cubicBezTo>
                      <a:pt x="34" y="8"/>
                      <a:pt x="34" y="8"/>
                      <a:pt x="34" y="8"/>
                    </a:cubicBezTo>
                    <a:cubicBezTo>
                      <a:pt x="34" y="8"/>
                      <a:pt x="34" y="8"/>
                      <a:pt x="34" y="8"/>
                    </a:cubicBezTo>
                    <a:cubicBezTo>
                      <a:pt x="33" y="8"/>
                      <a:pt x="33" y="8"/>
                      <a:pt x="33" y="8"/>
                    </a:cubicBezTo>
                    <a:cubicBezTo>
                      <a:pt x="34" y="8"/>
                      <a:pt x="34" y="8"/>
                      <a:pt x="34" y="8"/>
                    </a:cubicBezTo>
                    <a:cubicBezTo>
                      <a:pt x="34" y="8"/>
                      <a:pt x="38" y="4"/>
                      <a:pt x="45" y="4"/>
                    </a:cubicBezTo>
                    <a:cubicBezTo>
                      <a:pt x="48" y="4"/>
                      <a:pt x="51" y="5"/>
                      <a:pt x="54" y="6"/>
                    </a:cubicBezTo>
                    <a:cubicBezTo>
                      <a:pt x="61" y="9"/>
                      <a:pt x="68" y="12"/>
                      <a:pt x="73" y="14"/>
                    </a:cubicBezTo>
                    <a:cubicBezTo>
                      <a:pt x="78" y="17"/>
                      <a:pt x="81" y="18"/>
                      <a:pt x="81" y="18"/>
                    </a:cubicBezTo>
                    <a:cubicBezTo>
                      <a:pt x="83" y="14"/>
                      <a:pt x="83" y="14"/>
                      <a:pt x="83" y="14"/>
                    </a:cubicBezTo>
                    <a:cubicBezTo>
                      <a:pt x="83" y="14"/>
                      <a:pt x="70" y="9"/>
                      <a:pt x="56" y="2"/>
                    </a:cubicBezTo>
                    <a:cubicBezTo>
                      <a:pt x="52" y="1"/>
                      <a:pt x="48" y="0"/>
                      <a:pt x="45" y="0"/>
                    </a:cubicBezTo>
                    <a:cubicBezTo>
                      <a:pt x="36" y="0"/>
                      <a:pt x="31" y="5"/>
                      <a:pt x="31" y="5"/>
                    </a:cubicBezTo>
                    <a:cubicBezTo>
                      <a:pt x="31" y="5"/>
                      <a:pt x="31" y="5"/>
                      <a:pt x="31" y="5"/>
                    </a:cubicBezTo>
                    <a:cubicBezTo>
                      <a:pt x="31" y="5"/>
                      <a:pt x="31" y="5"/>
                      <a:pt x="31" y="5"/>
                    </a:cubicBezTo>
                    <a:cubicBezTo>
                      <a:pt x="6" y="33"/>
                      <a:pt x="0" y="75"/>
                      <a:pt x="0" y="75"/>
                    </a:cubicBezTo>
                    <a:cubicBezTo>
                      <a:pt x="4" y="76"/>
                      <a:pt x="4" y="76"/>
                      <a:pt x="4" y="76"/>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46" name="Freeform 18"/>
              <p:cNvSpPr>
                <a:spLocks/>
              </p:cNvSpPr>
              <p:nvPr/>
            </p:nvSpPr>
            <p:spPr bwMode="auto">
              <a:xfrm>
                <a:off x="2768" y="1862"/>
                <a:ext cx="345" cy="106"/>
              </a:xfrm>
              <a:custGeom>
                <a:avLst/>
                <a:gdLst>
                  <a:gd name="T0" fmla="*/ 146 w 146"/>
                  <a:gd name="T1" fmla="*/ 43 h 45"/>
                  <a:gd name="T2" fmla="*/ 128 w 146"/>
                  <a:gd name="T3" fmla="*/ 22 h 45"/>
                  <a:gd name="T4" fmla="*/ 73 w 146"/>
                  <a:gd name="T5" fmla="*/ 0 h 45"/>
                  <a:gd name="T6" fmla="*/ 18 w 146"/>
                  <a:gd name="T7" fmla="*/ 21 h 45"/>
                  <a:gd name="T8" fmla="*/ 0 w 146"/>
                  <a:gd name="T9" fmla="*/ 43 h 45"/>
                  <a:gd name="T10" fmla="*/ 4 w 146"/>
                  <a:gd name="T11" fmla="*/ 45 h 45"/>
                  <a:gd name="T12" fmla="*/ 4 w 146"/>
                  <a:gd name="T13" fmla="*/ 44 h 45"/>
                  <a:gd name="T14" fmla="*/ 23 w 146"/>
                  <a:gd name="T15" fmla="*/ 23 h 45"/>
                  <a:gd name="T16" fmla="*/ 73 w 146"/>
                  <a:gd name="T17" fmla="*/ 4 h 45"/>
                  <a:gd name="T18" fmla="*/ 125 w 146"/>
                  <a:gd name="T19" fmla="*/ 25 h 45"/>
                  <a:gd name="T20" fmla="*/ 138 w 146"/>
                  <a:gd name="T21" fmla="*/ 39 h 45"/>
                  <a:gd name="T22" fmla="*/ 141 w 146"/>
                  <a:gd name="T23" fmla="*/ 43 h 45"/>
                  <a:gd name="T24" fmla="*/ 142 w 146"/>
                  <a:gd name="T25" fmla="*/ 45 h 45"/>
                  <a:gd name="T26" fmla="*/ 142 w 146"/>
                  <a:gd name="T27" fmla="*/ 45 h 45"/>
                  <a:gd name="T28" fmla="*/ 146 w 146"/>
                  <a:gd name="T29"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6" h="45">
                    <a:moveTo>
                      <a:pt x="146" y="43"/>
                    </a:moveTo>
                    <a:cubicBezTo>
                      <a:pt x="145" y="43"/>
                      <a:pt x="140" y="32"/>
                      <a:pt x="128" y="22"/>
                    </a:cubicBezTo>
                    <a:cubicBezTo>
                      <a:pt x="116" y="11"/>
                      <a:pt x="98" y="0"/>
                      <a:pt x="73" y="0"/>
                    </a:cubicBezTo>
                    <a:cubicBezTo>
                      <a:pt x="48" y="0"/>
                      <a:pt x="30" y="11"/>
                      <a:pt x="18" y="21"/>
                    </a:cubicBezTo>
                    <a:cubicBezTo>
                      <a:pt x="6" y="32"/>
                      <a:pt x="0" y="43"/>
                      <a:pt x="0" y="43"/>
                    </a:cubicBezTo>
                    <a:cubicBezTo>
                      <a:pt x="4" y="45"/>
                      <a:pt x="4" y="45"/>
                      <a:pt x="4" y="45"/>
                    </a:cubicBezTo>
                    <a:cubicBezTo>
                      <a:pt x="4" y="44"/>
                      <a:pt x="4" y="44"/>
                      <a:pt x="4" y="44"/>
                    </a:cubicBezTo>
                    <a:cubicBezTo>
                      <a:pt x="5" y="42"/>
                      <a:pt x="12" y="32"/>
                      <a:pt x="23" y="23"/>
                    </a:cubicBezTo>
                    <a:cubicBezTo>
                      <a:pt x="35" y="13"/>
                      <a:pt x="51" y="4"/>
                      <a:pt x="73" y="4"/>
                    </a:cubicBezTo>
                    <a:cubicBezTo>
                      <a:pt x="96" y="4"/>
                      <a:pt x="114" y="15"/>
                      <a:pt x="125" y="25"/>
                    </a:cubicBezTo>
                    <a:cubicBezTo>
                      <a:pt x="131" y="30"/>
                      <a:pt x="135" y="35"/>
                      <a:pt x="138" y="39"/>
                    </a:cubicBezTo>
                    <a:cubicBezTo>
                      <a:pt x="139" y="41"/>
                      <a:pt x="140" y="42"/>
                      <a:pt x="141" y="43"/>
                    </a:cubicBezTo>
                    <a:cubicBezTo>
                      <a:pt x="141" y="44"/>
                      <a:pt x="142" y="44"/>
                      <a:pt x="142" y="45"/>
                    </a:cubicBezTo>
                    <a:cubicBezTo>
                      <a:pt x="142" y="45"/>
                      <a:pt x="142" y="45"/>
                      <a:pt x="142" y="45"/>
                    </a:cubicBezTo>
                    <a:cubicBezTo>
                      <a:pt x="146" y="43"/>
                      <a:pt x="146" y="43"/>
                      <a:pt x="146" y="43"/>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47" name="Freeform 19"/>
              <p:cNvSpPr>
                <a:spLocks/>
              </p:cNvSpPr>
              <p:nvPr/>
            </p:nvSpPr>
            <p:spPr bwMode="auto">
              <a:xfrm>
                <a:off x="2680" y="1770"/>
                <a:ext cx="478" cy="187"/>
              </a:xfrm>
              <a:custGeom>
                <a:avLst/>
                <a:gdLst>
                  <a:gd name="T0" fmla="*/ 4 w 202"/>
                  <a:gd name="T1" fmla="*/ 76 h 79"/>
                  <a:gd name="T2" fmla="*/ 4 w 202"/>
                  <a:gd name="T3" fmla="*/ 76 h 79"/>
                  <a:gd name="T4" fmla="*/ 16 w 202"/>
                  <a:gd name="T5" fmla="*/ 49 h 79"/>
                  <a:gd name="T6" fmla="*/ 60 w 202"/>
                  <a:gd name="T7" fmla="*/ 13 h 79"/>
                  <a:gd name="T8" fmla="*/ 105 w 202"/>
                  <a:gd name="T9" fmla="*/ 4 h 79"/>
                  <a:gd name="T10" fmla="*/ 163 w 202"/>
                  <a:gd name="T11" fmla="*/ 21 h 79"/>
                  <a:gd name="T12" fmla="*/ 198 w 202"/>
                  <a:gd name="T13" fmla="*/ 79 h 79"/>
                  <a:gd name="T14" fmla="*/ 202 w 202"/>
                  <a:gd name="T15" fmla="*/ 78 h 79"/>
                  <a:gd name="T16" fmla="*/ 165 w 202"/>
                  <a:gd name="T17" fmla="*/ 18 h 79"/>
                  <a:gd name="T18" fmla="*/ 105 w 202"/>
                  <a:gd name="T19" fmla="*/ 0 h 79"/>
                  <a:gd name="T20" fmla="*/ 58 w 202"/>
                  <a:gd name="T21" fmla="*/ 9 h 79"/>
                  <a:gd name="T22" fmla="*/ 11 w 202"/>
                  <a:gd name="T23" fmla="*/ 50 h 79"/>
                  <a:gd name="T24" fmla="*/ 0 w 202"/>
                  <a:gd name="T25" fmla="*/ 75 h 79"/>
                  <a:gd name="T26" fmla="*/ 4 w 202"/>
                  <a:gd name="T27" fmla="*/ 7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2" h="79">
                    <a:moveTo>
                      <a:pt x="4" y="76"/>
                    </a:moveTo>
                    <a:cubicBezTo>
                      <a:pt x="4" y="76"/>
                      <a:pt x="4" y="76"/>
                      <a:pt x="4" y="76"/>
                    </a:cubicBezTo>
                    <a:cubicBezTo>
                      <a:pt x="4" y="73"/>
                      <a:pt x="7" y="62"/>
                      <a:pt x="16" y="49"/>
                    </a:cubicBezTo>
                    <a:cubicBezTo>
                      <a:pt x="24" y="37"/>
                      <a:pt x="38" y="22"/>
                      <a:pt x="60" y="13"/>
                    </a:cubicBezTo>
                    <a:cubicBezTo>
                      <a:pt x="73" y="7"/>
                      <a:pt x="89" y="4"/>
                      <a:pt x="105" y="4"/>
                    </a:cubicBezTo>
                    <a:cubicBezTo>
                      <a:pt x="125" y="4"/>
                      <a:pt x="146" y="9"/>
                      <a:pt x="163" y="21"/>
                    </a:cubicBezTo>
                    <a:cubicBezTo>
                      <a:pt x="180" y="33"/>
                      <a:pt x="193" y="52"/>
                      <a:pt x="198" y="79"/>
                    </a:cubicBezTo>
                    <a:cubicBezTo>
                      <a:pt x="202" y="78"/>
                      <a:pt x="202" y="78"/>
                      <a:pt x="202" y="78"/>
                    </a:cubicBezTo>
                    <a:cubicBezTo>
                      <a:pt x="197" y="50"/>
                      <a:pt x="183" y="31"/>
                      <a:pt x="165" y="18"/>
                    </a:cubicBezTo>
                    <a:cubicBezTo>
                      <a:pt x="147" y="6"/>
                      <a:pt x="126" y="0"/>
                      <a:pt x="105" y="0"/>
                    </a:cubicBezTo>
                    <a:cubicBezTo>
                      <a:pt x="88" y="0"/>
                      <a:pt x="72" y="3"/>
                      <a:pt x="58" y="9"/>
                    </a:cubicBezTo>
                    <a:cubicBezTo>
                      <a:pt x="34" y="19"/>
                      <a:pt x="19" y="36"/>
                      <a:pt x="11" y="50"/>
                    </a:cubicBezTo>
                    <a:cubicBezTo>
                      <a:pt x="2" y="64"/>
                      <a:pt x="0" y="75"/>
                      <a:pt x="0" y="75"/>
                    </a:cubicBezTo>
                    <a:cubicBezTo>
                      <a:pt x="4" y="76"/>
                      <a:pt x="4" y="76"/>
                      <a:pt x="4" y="76"/>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48" name="Freeform 20"/>
              <p:cNvSpPr>
                <a:spLocks/>
              </p:cNvSpPr>
              <p:nvPr/>
            </p:nvSpPr>
            <p:spPr bwMode="auto">
              <a:xfrm>
                <a:off x="2654" y="1711"/>
                <a:ext cx="513" cy="241"/>
              </a:xfrm>
              <a:custGeom>
                <a:avLst/>
                <a:gdLst>
                  <a:gd name="T0" fmla="*/ 4 w 217"/>
                  <a:gd name="T1" fmla="*/ 99 h 102"/>
                  <a:gd name="T2" fmla="*/ 4 w 217"/>
                  <a:gd name="T3" fmla="*/ 98 h 102"/>
                  <a:gd name="T4" fmla="*/ 14 w 217"/>
                  <a:gd name="T5" fmla="*/ 62 h 102"/>
                  <a:gd name="T6" fmla="*/ 72 w 217"/>
                  <a:gd name="T7" fmla="*/ 12 h 102"/>
                  <a:gd name="T8" fmla="*/ 115 w 217"/>
                  <a:gd name="T9" fmla="*/ 4 h 102"/>
                  <a:gd name="T10" fmla="*/ 184 w 217"/>
                  <a:gd name="T11" fmla="*/ 31 h 102"/>
                  <a:gd name="T12" fmla="*/ 213 w 217"/>
                  <a:gd name="T13" fmla="*/ 102 h 102"/>
                  <a:gd name="T14" fmla="*/ 217 w 217"/>
                  <a:gd name="T15" fmla="*/ 102 h 102"/>
                  <a:gd name="T16" fmla="*/ 187 w 217"/>
                  <a:gd name="T17" fmla="*/ 29 h 102"/>
                  <a:gd name="T18" fmla="*/ 115 w 217"/>
                  <a:gd name="T19" fmla="*/ 0 h 102"/>
                  <a:gd name="T20" fmla="*/ 70 w 217"/>
                  <a:gd name="T21" fmla="*/ 9 h 102"/>
                  <a:gd name="T22" fmla="*/ 9 w 217"/>
                  <a:gd name="T23" fmla="*/ 64 h 102"/>
                  <a:gd name="T24" fmla="*/ 0 w 217"/>
                  <a:gd name="T25" fmla="*/ 99 h 102"/>
                  <a:gd name="T26" fmla="*/ 4 w 217"/>
                  <a:gd name="T27" fmla="*/ 9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7" h="102">
                    <a:moveTo>
                      <a:pt x="4" y="99"/>
                    </a:moveTo>
                    <a:cubicBezTo>
                      <a:pt x="4" y="99"/>
                      <a:pt x="4" y="99"/>
                      <a:pt x="4" y="98"/>
                    </a:cubicBezTo>
                    <a:cubicBezTo>
                      <a:pt x="4" y="95"/>
                      <a:pt x="5" y="80"/>
                      <a:pt x="14" y="62"/>
                    </a:cubicBezTo>
                    <a:cubicBezTo>
                      <a:pt x="23" y="44"/>
                      <a:pt x="40" y="25"/>
                      <a:pt x="72" y="12"/>
                    </a:cubicBezTo>
                    <a:cubicBezTo>
                      <a:pt x="86" y="7"/>
                      <a:pt x="101" y="4"/>
                      <a:pt x="115" y="4"/>
                    </a:cubicBezTo>
                    <a:cubicBezTo>
                      <a:pt x="142" y="4"/>
                      <a:pt x="166" y="14"/>
                      <a:pt x="184" y="31"/>
                    </a:cubicBezTo>
                    <a:cubicBezTo>
                      <a:pt x="202" y="49"/>
                      <a:pt x="213" y="73"/>
                      <a:pt x="213" y="102"/>
                    </a:cubicBezTo>
                    <a:cubicBezTo>
                      <a:pt x="217" y="102"/>
                      <a:pt x="217" y="102"/>
                      <a:pt x="217" y="102"/>
                    </a:cubicBezTo>
                    <a:cubicBezTo>
                      <a:pt x="217" y="72"/>
                      <a:pt x="206" y="47"/>
                      <a:pt x="187" y="29"/>
                    </a:cubicBezTo>
                    <a:cubicBezTo>
                      <a:pt x="168" y="10"/>
                      <a:pt x="143" y="0"/>
                      <a:pt x="115" y="0"/>
                    </a:cubicBezTo>
                    <a:cubicBezTo>
                      <a:pt x="100" y="0"/>
                      <a:pt x="85" y="3"/>
                      <a:pt x="70" y="9"/>
                    </a:cubicBezTo>
                    <a:cubicBezTo>
                      <a:pt x="36" y="22"/>
                      <a:pt x="18" y="45"/>
                      <a:pt x="9" y="64"/>
                    </a:cubicBezTo>
                    <a:cubicBezTo>
                      <a:pt x="0" y="83"/>
                      <a:pt x="0" y="98"/>
                      <a:pt x="0" y="99"/>
                    </a:cubicBezTo>
                    <a:cubicBezTo>
                      <a:pt x="4" y="99"/>
                      <a:pt x="4" y="99"/>
                      <a:pt x="4" y="99"/>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49" name="Freeform 21"/>
              <p:cNvSpPr>
                <a:spLocks/>
              </p:cNvSpPr>
              <p:nvPr/>
            </p:nvSpPr>
            <p:spPr bwMode="auto">
              <a:xfrm>
                <a:off x="2650" y="1154"/>
                <a:ext cx="406" cy="59"/>
              </a:xfrm>
              <a:custGeom>
                <a:avLst/>
                <a:gdLst>
                  <a:gd name="T0" fmla="*/ 172 w 172"/>
                  <a:gd name="T1" fmla="*/ 17 h 25"/>
                  <a:gd name="T2" fmla="*/ 90 w 172"/>
                  <a:gd name="T3" fmla="*/ 0 h 25"/>
                  <a:gd name="T4" fmla="*/ 0 w 172"/>
                  <a:gd name="T5" fmla="*/ 21 h 25"/>
                  <a:gd name="T6" fmla="*/ 2 w 172"/>
                  <a:gd name="T7" fmla="*/ 25 h 25"/>
                  <a:gd name="T8" fmla="*/ 90 w 172"/>
                  <a:gd name="T9" fmla="*/ 3 h 25"/>
                  <a:gd name="T10" fmla="*/ 171 w 172"/>
                  <a:gd name="T11" fmla="*/ 21 h 25"/>
                  <a:gd name="T12" fmla="*/ 172 w 172"/>
                  <a:gd name="T13" fmla="*/ 17 h 25"/>
                </a:gdLst>
                <a:ahLst/>
                <a:cxnLst>
                  <a:cxn ang="0">
                    <a:pos x="T0" y="T1"/>
                  </a:cxn>
                  <a:cxn ang="0">
                    <a:pos x="T2" y="T3"/>
                  </a:cxn>
                  <a:cxn ang="0">
                    <a:pos x="T4" y="T5"/>
                  </a:cxn>
                  <a:cxn ang="0">
                    <a:pos x="T6" y="T7"/>
                  </a:cxn>
                  <a:cxn ang="0">
                    <a:pos x="T8" y="T9"/>
                  </a:cxn>
                  <a:cxn ang="0">
                    <a:pos x="T10" y="T11"/>
                  </a:cxn>
                  <a:cxn ang="0">
                    <a:pos x="T12" y="T13"/>
                  </a:cxn>
                </a:cxnLst>
                <a:rect l="0" t="0" r="r" b="b"/>
                <a:pathLst>
                  <a:path w="172" h="25">
                    <a:moveTo>
                      <a:pt x="172" y="17"/>
                    </a:moveTo>
                    <a:cubicBezTo>
                      <a:pt x="150" y="6"/>
                      <a:pt x="121" y="0"/>
                      <a:pt x="90" y="0"/>
                    </a:cubicBezTo>
                    <a:cubicBezTo>
                      <a:pt x="55" y="0"/>
                      <a:pt x="23" y="8"/>
                      <a:pt x="0" y="21"/>
                    </a:cubicBezTo>
                    <a:cubicBezTo>
                      <a:pt x="2" y="25"/>
                      <a:pt x="2" y="25"/>
                      <a:pt x="2" y="25"/>
                    </a:cubicBezTo>
                    <a:cubicBezTo>
                      <a:pt x="24" y="12"/>
                      <a:pt x="55" y="3"/>
                      <a:pt x="90" y="3"/>
                    </a:cubicBezTo>
                    <a:cubicBezTo>
                      <a:pt x="121" y="3"/>
                      <a:pt x="149" y="10"/>
                      <a:pt x="171" y="21"/>
                    </a:cubicBezTo>
                    <a:cubicBezTo>
                      <a:pt x="172" y="17"/>
                      <a:pt x="172" y="17"/>
                      <a:pt x="172" y="17"/>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50" name="Freeform 22"/>
              <p:cNvSpPr>
                <a:spLocks/>
              </p:cNvSpPr>
              <p:nvPr/>
            </p:nvSpPr>
            <p:spPr bwMode="auto">
              <a:xfrm>
                <a:off x="2971" y="1274"/>
                <a:ext cx="194" cy="215"/>
              </a:xfrm>
              <a:custGeom>
                <a:avLst/>
                <a:gdLst>
                  <a:gd name="T0" fmla="*/ 1 w 82"/>
                  <a:gd name="T1" fmla="*/ 91 h 91"/>
                  <a:gd name="T2" fmla="*/ 59 w 82"/>
                  <a:gd name="T3" fmla="*/ 65 h 91"/>
                  <a:gd name="T4" fmla="*/ 81 w 82"/>
                  <a:gd name="T5" fmla="*/ 23 h 91"/>
                  <a:gd name="T6" fmla="*/ 75 w 82"/>
                  <a:gd name="T7" fmla="*/ 0 h 91"/>
                  <a:gd name="T8" fmla="*/ 72 w 82"/>
                  <a:gd name="T9" fmla="*/ 2 h 91"/>
                  <a:gd name="T10" fmla="*/ 78 w 82"/>
                  <a:gd name="T11" fmla="*/ 23 h 91"/>
                  <a:gd name="T12" fmla="*/ 56 w 82"/>
                  <a:gd name="T13" fmla="*/ 62 h 91"/>
                  <a:gd name="T14" fmla="*/ 0 w 82"/>
                  <a:gd name="T15" fmla="*/ 87 h 91"/>
                  <a:gd name="T16" fmla="*/ 1 w 82"/>
                  <a:gd name="T1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91">
                    <a:moveTo>
                      <a:pt x="1" y="91"/>
                    </a:moveTo>
                    <a:cubicBezTo>
                      <a:pt x="25" y="86"/>
                      <a:pt x="45" y="77"/>
                      <a:pt x="59" y="65"/>
                    </a:cubicBezTo>
                    <a:cubicBezTo>
                      <a:pt x="73" y="53"/>
                      <a:pt x="81" y="38"/>
                      <a:pt x="81" y="23"/>
                    </a:cubicBezTo>
                    <a:cubicBezTo>
                      <a:pt x="82" y="14"/>
                      <a:pt x="79" y="7"/>
                      <a:pt x="75" y="0"/>
                    </a:cubicBezTo>
                    <a:cubicBezTo>
                      <a:pt x="72" y="2"/>
                      <a:pt x="72" y="2"/>
                      <a:pt x="72" y="2"/>
                    </a:cubicBezTo>
                    <a:cubicBezTo>
                      <a:pt x="76" y="8"/>
                      <a:pt x="77" y="15"/>
                      <a:pt x="78" y="23"/>
                    </a:cubicBezTo>
                    <a:cubicBezTo>
                      <a:pt x="78" y="37"/>
                      <a:pt x="70" y="50"/>
                      <a:pt x="56" y="62"/>
                    </a:cubicBezTo>
                    <a:cubicBezTo>
                      <a:pt x="43" y="73"/>
                      <a:pt x="23" y="82"/>
                      <a:pt x="0" y="87"/>
                    </a:cubicBezTo>
                    <a:cubicBezTo>
                      <a:pt x="1" y="91"/>
                      <a:pt x="1" y="91"/>
                      <a:pt x="1" y="91"/>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51" name="Freeform 23"/>
              <p:cNvSpPr>
                <a:spLocks/>
              </p:cNvSpPr>
              <p:nvPr/>
            </p:nvSpPr>
            <p:spPr bwMode="auto">
              <a:xfrm>
                <a:off x="2562" y="1281"/>
                <a:ext cx="229" cy="215"/>
              </a:xfrm>
              <a:custGeom>
                <a:avLst/>
                <a:gdLst>
                  <a:gd name="T0" fmla="*/ 4 w 97"/>
                  <a:gd name="T1" fmla="*/ 0 h 91"/>
                  <a:gd name="T2" fmla="*/ 0 w 97"/>
                  <a:gd name="T3" fmla="*/ 20 h 91"/>
                  <a:gd name="T4" fmla="*/ 27 w 97"/>
                  <a:gd name="T5" fmla="*/ 66 h 91"/>
                  <a:gd name="T6" fmla="*/ 96 w 97"/>
                  <a:gd name="T7" fmla="*/ 91 h 91"/>
                  <a:gd name="T8" fmla="*/ 97 w 97"/>
                  <a:gd name="T9" fmla="*/ 87 h 91"/>
                  <a:gd name="T10" fmla="*/ 30 w 97"/>
                  <a:gd name="T11" fmla="*/ 62 h 91"/>
                  <a:gd name="T12" fmla="*/ 4 w 97"/>
                  <a:gd name="T13" fmla="*/ 20 h 91"/>
                  <a:gd name="T14" fmla="*/ 8 w 97"/>
                  <a:gd name="T15" fmla="*/ 2 h 91"/>
                  <a:gd name="T16" fmla="*/ 4 w 97"/>
                  <a:gd name="T1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1">
                    <a:moveTo>
                      <a:pt x="4" y="0"/>
                    </a:moveTo>
                    <a:cubicBezTo>
                      <a:pt x="1" y="6"/>
                      <a:pt x="0" y="13"/>
                      <a:pt x="0" y="20"/>
                    </a:cubicBezTo>
                    <a:cubicBezTo>
                      <a:pt x="0" y="37"/>
                      <a:pt x="10" y="53"/>
                      <a:pt x="27" y="66"/>
                    </a:cubicBezTo>
                    <a:cubicBezTo>
                      <a:pt x="45" y="78"/>
                      <a:pt x="69" y="87"/>
                      <a:pt x="96" y="91"/>
                    </a:cubicBezTo>
                    <a:cubicBezTo>
                      <a:pt x="97" y="87"/>
                      <a:pt x="97" y="87"/>
                      <a:pt x="97" y="87"/>
                    </a:cubicBezTo>
                    <a:cubicBezTo>
                      <a:pt x="70" y="83"/>
                      <a:pt x="46" y="74"/>
                      <a:pt x="30" y="62"/>
                    </a:cubicBezTo>
                    <a:cubicBezTo>
                      <a:pt x="13" y="50"/>
                      <a:pt x="4" y="35"/>
                      <a:pt x="4" y="20"/>
                    </a:cubicBezTo>
                    <a:cubicBezTo>
                      <a:pt x="4" y="13"/>
                      <a:pt x="5" y="8"/>
                      <a:pt x="8" y="2"/>
                    </a:cubicBezTo>
                    <a:cubicBezTo>
                      <a:pt x="4" y="0"/>
                      <a:pt x="4" y="0"/>
                      <a:pt x="4" y="0"/>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52" name="Freeform 24"/>
              <p:cNvSpPr>
                <a:spLocks/>
              </p:cNvSpPr>
              <p:nvPr/>
            </p:nvSpPr>
            <p:spPr bwMode="auto">
              <a:xfrm>
                <a:off x="2810" y="1288"/>
                <a:ext cx="107" cy="64"/>
              </a:xfrm>
              <a:custGeom>
                <a:avLst/>
                <a:gdLst>
                  <a:gd name="T0" fmla="*/ 2 w 45"/>
                  <a:gd name="T1" fmla="*/ 14 h 27"/>
                  <a:gd name="T2" fmla="*/ 0 w 45"/>
                  <a:gd name="T3" fmla="*/ 14 h 27"/>
                  <a:gd name="T4" fmla="*/ 2 w 45"/>
                  <a:gd name="T5" fmla="*/ 19 h 27"/>
                  <a:gd name="T6" fmla="*/ 10 w 45"/>
                  <a:gd name="T7" fmla="*/ 25 h 27"/>
                  <a:gd name="T8" fmla="*/ 22 w 45"/>
                  <a:gd name="T9" fmla="*/ 27 h 27"/>
                  <a:gd name="T10" fmla="*/ 38 w 45"/>
                  <a:gd name="T11" fmla="*/ 24 h 27"/>
                  <a:gd name="T12" fmla="*/ 43 w 45"/>
                  <a:gd name="T13" fmla="*/ 19 h 27"/>
                  <a:gd name="T14" fmla="*/ 45 w 45"/>
                  <a:gd name="T15" fmla="*/ 14 h 27"/>
                  <a:gd name="T16" fmla="*/ 43 w 45"/>
                  <a:gd name="T17" fmla="*/ 8 h 27"/>
                  <a:gd name="T18" fmla="*/ 34 w 45"/>
                  <a:gd name="T19" fmla="*/ 2 h 27"/>
                  <a:gd name="T20" fmla="*/ 22 w 45"/>
                  <a:gd name="T21" fmla="*/ 0 h 27"/>
                  <a:gd name="T22" fmla="*/ 7 w 45"/>
                  <a:gd name="T23" fmla="*/ 4 h 27"/>
                  <a:gd name="T24" fmla="*/ 2 w 45"/>
                  <a:gd name="T25" fmla="*/ 8 h 27"/>
                  <a:gd name="T26" fmla="*/ 0 w 45"/>
                  <a:gd name="T27" fmla="*/ 14 h 27"/>
                  <a:gd name="T28" fmla="*/ 2 w 45"/>
                  <a:gd name="T29" fmla="*/ 14 h 27"/>
                  <a:gd name="T30" fmla="*/ 4 w 45"/>
                  <a:gd name="T31" fmla="*/ 14 h 27"/>
                  <a:gd name="T32" fmla="*/ 5 w 45"/>
                  <a:gd name="T33" fmla="*/ 10 h 27"/>
                  <a:gd name="T34" fmla="*/ 11 w 45"/>
                  <a:gd name="T35" fmla="*/ 6 h 27"/>
                  <a:gd name="T36" fmla="*/ 22 w 45"/>
                  <a:gd name="T37" fmla="*/ 4 h 27"/>
                  <a:gd name="T38" fmla="*/ 36 w 45"/>
                  <a:gd name="T39" fmla="*/ 7 h 27"/>
                  <a:gd name="T40" fmla="*/ 39 w 45"/>
                  <a:gd name="T41" fmla="*/ 10 h 27"/>
                  <a:gd name="T42" fmla="*/ 41 w 45"/>
                  <a:gd name="T43" fmla="*/ 14 h 27"/>
                  <a:gd name="T44" fmla="*/ 39 w 45"/>
                  <a:gd name="T45" fmla="*/ 17 h 27"/>
                  <a:gd name="T46" fmla="*/ 33 w 45"/>
                  <a:gd name="T47" fmla="*/ 22 h 27"/>
                  <a:gd name="T48" fmla="*/ 22 w 45"/>
                  <a:gd name="T49" fmla="*/ 23 h 27"/>
                  <a:gd name="T50" fmla="*/ 9 w 45"/>
                  <a:gd name="T51" fmla="*/ 20 h 27"/>
                  <a:gd name="T52" fmla="*/ 5 w 45"/>
                  <a:gd name="T53" fmla="*/ 17 h 27"/>
                  <a:gd name="T54" fmla="*/ 4 w 45"/>
                  <a:gd name="T55" fmla="*/ 14 h 27"/>
                  <a:gd name="T56" fmla="*/ 2 w 45"/>
                  <a:gd name="T57"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 h="27">
                    <a:moveTo>
                      <a:pt x="2" y="14"/>
                    </a:moveTo>
                    <a:cubicBezTo>
                      <a:pt x="0" y="14"/>
                      <a:pt x="0" y="14"/>
                      <a:pt x="0" y="14"/>
                    </a:cubicBezTo>
                    <a:cubicBezTo>
                      <a:pt x="0" y="16"/>
                      <a:pt x="0" y="18"/>
                      <a:pt x="2" y="19"/>
                    </a:cubicBezTo>
                    <a:cubicBezTo>
                      <a:pt x="4" y="22"/>
                      <a:pt x="6" y="24"/>
                      <a:pt x="10" y="25"/>
                    </a:cubicBezTo>
                    <a:cubicBezTo>
                      <a:pt x="13" y="27"/>
                      <a:pt x="18" y="27"/>
                      <a:pt x="22" y="27"/>
                    </a:cubicBezTo>
                    <a:cubicBezTo>
                      <a:pt x="28" y="27"/>
                      <a:pt x="34" y="26"/>
                      <a:pt x="38" y="24"/>
                    </a:cubicBezTo>
                    <a:cubicBezTo>
                      <a:pt x="40" y="22"/>
                      <a:pt x="41" y="21"/>
                      <a:pt x="43" y="19"/>
                    </a:cubicBezTo>
                    <a:cubicBezTo>
                      <a:pt x="44" y="18"/>
                      <a:pt x="45" y="16"/>
                      <a:pt x="45" y="14"/>
                    </a:cubicBezTo>
                    <a:cubicBezTo>
                      <a:pt x="45" y="12"/>
                      <a:pt x="44" y="10"/>
                      <a:pt x="43" y="8"/>
                    </a:cubicBezTo>
                    <a:cubicBezTo>
                      <a:pt x="41" y="5"/>
                      <a:pt x="38" y="3"/>
                      <a:pt x="34" y="2"/>
                    </a:cubicBezTo>
                    <a:cubicBezTo>
                      <a:pt x="31" y="1"/>
                      <a:pt x="27" y="0"/>
                      <a:pt x="22" y="0"/>
                    </a:cubicBezTo>
                    <a:cubicBezTo>
                      <a:pt x="16" y="0"/>
                      <a:pt x="11" y="1"/>
                      <a:pt x="7" y="4"/>
                    </a:cubicBezTo>
                    <a:cubicBezTo>
                      <a:pt x="5" y="5"/>
                      <a:pt x="3" y="6"/>
                      <a:pt x="2" y="8"/>
                    </a:cubicBezTo>
                    <a:cubicBezTo>
                      <a:pt x="0" y="10"/>
                      <a:pt x="0" y="12"/>
                      <a:pt x="0" y="14"/>
                    </a:cubicBezTo>
                    <a:cubicBezTo>
                      <a:pt x="2" y="14"/>
                      <a:pt x="2" y="14"/>
                      <a:pt x="2" y="14"/>
                    </a:cubicBezTo>
                    <a:cubicBezTo>
                      <a:pt x="4" y="14"/>
                      <a:pt x="4" y="14"/>
                      <a:pt x="4" y="14"/>
                    </a:cubicBezTo>
                    <a:cubicBezTo>
                      <a:pt x="4" y="12"/>
                      <a:pt x="4" y="11"/>
                      <a:pt x="5" y="10"/>
                    </a:cubicBezTo>
                    <a:cubicBezTo>
                      <a:pt x="6" y="9"/>
                      <a:pt x="8" y="7"/>
                      <a:pt x="11" y="6"/>
                    </a:cubicBezTo>
                    <a:cubicBezTo>
                      <a:pt x="14" y="5"/>
                      <a:pt x="18" y="4"/>
                      <a:pt x="22" y="4"/>
                    </a:cubicBezTo>
                    <a:cubicBezTo>
                      <a:pt x="27" y="4"/>
                      <a:pt x="32" y="5"/>
                      <a:pt x="36" y="7"/>
                    </a:cubicBezTo>
                    <a:cubicBezTo>
                      <a:pt x="37" y="8"/>
                      <a:pt x="39" y="9"/>
                      <a:pt x="39" y="10"/>
                    </a:cubicBezTo>
                    <a:cubicBezTo>
                      <a:pt x="40" y="11"/>
                      <a:pt x="41" y="12"/>
                      <a:pt x="41" y="14"/>
                    </a:cubicBezTo>
                    <a:cubicBezTo>
                      <a:pt x="41" y="15"/>
                      <a:pt x="40" y="16"/>
                      <a:pt x="39" y="17"/>
                    </a:cubicBezTo>
                    <a:cubicBezTo>
                      <a:pt x="38" y="19"/>
                      <a:pt x="36" y="20"/>
                      <a:pt x="33" y="22"/>
                    </a:cubicBezTo>
                    <a:cubicBezTo>
                      <a:pt x="30" y="23"/>
                      <a:pt x="26" y="23"/>
                      <a:pt x="22" y="23"/>
                    </a:cubicBezTo>
                    <a:cubicBezTo>
                      <a:pt x="17" y="23"/>
                      <a:pt x="12" y="22"/>
                      <a:pt x="9" y="20"/>
                    </a:cubicBezTo>
                    <a:cubicBezTo>
                      <a:pt x="7" y="19"/>
                      <a:pt x="6" y="18"/>
                      <a:pt x="5" y="17"/>
                    </a:cubicBezTo>
                    <a:cubicBezTo>
                      <a:pt x="4" y="16"/>
                      <a:pt x="4" y="15"/>
                      <a:pt x="4" y="14"/>
                    </a:cubicBezTo>
                    <a:lnTo>
                      <a:pt x="2" y="1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53" name="Freeform 25"/>
              <p:cNvSpPr>
                <a:spLocks/>
              </p:cNvSpPr>
              <p:nvPr/>
            </p:nvSpPr>
            <p:spPr bwMode="auto">
              <a:xfrm>
                <a:off x="2813" y="1305"/>
                <a:ext cx="101" cy="28"/>
              </a:xfrm>
              <a:custGeom>
                <a:avLst/>
                <a:gdLst>
                  <a:gd name="T0" fmla="*/ 43 w 43"/>
                  <a:gd name="T1" fmla="*/ 8 h 12"/>
                  <a:gd name="T2" fmla="*/ 34 w 43"/>
                  <a:gd name="T3" fmla="*/ 3 h 12"/>
                  <a:gd name="T4" fmla="*/ 22 w 43"/>
                  <a:gd name="T5" fmla="*/ 0 h 12"/>
                  <a:gd name="T6" fmla="*/ 9 w 43"/>
                  <a:gd name="T7" fmla="*/ 3 h 12"/>
                  <a:gd name="T8" fmla="*/ 0 w 43"/>
                  <a:gd name="T9" fmla="*/ 10 h 12"/>
                  <a:gd name="T10" fmla="*/ 4 w 43"/>
                  <a:gd name="T11" fmla="*/ 12 h 12"/>
                  <a:gd name="T12" fmla="*/ 10 w 43"/>
                  <a:gd name="T13" fmla="*/ 7 h 12"/>
                  <a:gd name="T14" fmla="*/ 22 w 43"/>
                  <a:gd name="T15" fmla="*/ 4 h 12"/>
                  <a:gd name="T16" fmla="*/ 33 w 43"/>
                  <a:gd name="T17" fmla="*/ 6 h 12"/>
                  <a:gd name="T18" fmla="*/ 39 w 43"/>
                  <a:gd name="T19" fmla="*/ 11 h 12"/>
                  <a:gd name="T20" fmla="*/ 43 w 43"/>
                  <a:gd name="T2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12">
                    <a:moveTo>
                      <a:pt x="43" y="8"/>
                    </a:moveTo>
                    <a:cubicBezTo>
                      <a:pt x="41" y="6"/>
                      <a:pt x="38" y="4"/>
                      <a:pt x="34" y="3"/>
                    </a:cubicBezTo>
                    <a:cubicBezTo>
                      <a:pt x="31" y="1"/>
                      <a:pt x="27" y="0"/>
                      <a:pt x="22" y="0"/>
                    </a:cubicBezTo>
                    <a:cubicBezTo>
                      <a:pt x="17" y="0"/>
                      <a:pt x="12" y="1"/>
                      <a:pt x="9" y="3"/>
                    </a:cubicBezTo>
                    <a:cubicBezTo>
                      <a:pt x="5" y="5"/>
                      <a:pt x="2" y="7"/>
                      <a:pt x="0" y="10"/>
                    </a:cubicBezTo>
                    <a:cubicBezTo>
                      <a:pt x="4" y="12"/>
                      <a:pt x="4" y="12"/>
                      <a:pt x="4" y="12"/>
                    </a:cubicBezTo>
                    <a:cubicBezTo>
                      <a:pt x="5" y="10"/>
                      <a:pt x="7" y="8"/>
                      <a:pt x="10" y="7"/>
                    </a:cubicBezTo>
                    <a:cubicBezTo>
                      <a:pt x="13" y="5"/>
                      <a:pt x="18" y="4"/>
                      <a:pt x="22" y="4"/>
                    </a:cubicBezTo>
                    <a:cubicBezTo>
                      <a:pt x="26" y="4"/>
                      <a:pt x="30" y="5"/>
                      <a:pt x="33" y="6"/>
                    </a:cubicBezTo>
                    <a:cubicBezTo>
                      <a:pt x="36" y="7"/>
                      <a:pt x="38" y="9"/>
                      <a:pt x="39" y="11"/>
                    </a:cubicBezTo>
                    <a:cubicBezTo>
                      <a:pt x="43" y="8"/>
                      <a:pt x="43" y="8"/>
                      <a:pt x="43" y="8"/>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54" name="Freeform 26"/>
              <p:cNvSpPr>
                <a:spLocks/>
              </p:cNvSpPr>
              <p:nvPr/>
            </p:nvSpPr>
            <p:spPr bwMode="auto">
              <a:xfrm>
                <a:off x="2940" y="1324"/>
                <a:ext cx="192" cy="113"/>
              </a:xfrm>
              <a:custGeom>
                <a:avLst/>
                <a:gdLst>
                  <a:gd name="T0" fmla="*/ 2 w 81"/>
                  <a:gd name="T1" fmla="*/ 24 h 48"/>
                  <a:gd name="T2" fmla="*/ 0 w 81"/>
                  <a:gd name="T3" fmla="*/ 24 h 48"/>
                  <a:gd name="T4" fmla="*/ 4 w 81"/>
                  <a:gd name="T5" fmla="*/ 33 h 48"/>
                  <a:gd name="T6" fmla="*/ 18 w 81"/>
                  <a:gd name="T7" fmla="*/ 44 h 48"/>
                  <a:gd name="T8" fmla="*/ 41 w 81"/>
                  <a:gd name="T9" fmla="*/ 48 h 48"/>
                  <a:gd name="T10" fmla="*/ 69 w 81"/>
                  <a:gd name="T11" fmla="*/ 41 h 48"/>
                  <a:gd name="T12" fmla="*/ 77 w 81"/>
                  <a:gd name="T13" fmla="*/ 33 h 48"/>
                  <a:gd name="T14" fmla="*/ 81 w 81"/>
                  <a:gd name="T15" fmla="*/ 24 h 48"/>
                  <a:gd name="T16" fmla="*/ 77 w 81"/>
                  <a:gd name="T17" fmla="*/ 14 h 48"/>
                  <a:gd name="T18" fmla="*/ 63 w 81"/>
                  <a:gd name="T19" fmla="*/ 3 h 48"/>
                  <a:gd name="T20" fmla="*/ 41 w 81"/>
                  <a:gd name="T21" fmla="*/ 0 h 48"/>
                  <a:gd name="T22" fmla="*/ 12 w 81"/>
                  <a:gd name="T23" fmla="*/ 6 h 48"/>
                  <a:gd name="T24" fmla="*/ 4 w 81"/>
                  <a:gd name="T25" fmla="*/ 14 h 48"/>
                  <a:gd name="T26" fmla="*/ 0 w 81"/>
                  <a:gd name="T27" fmla="*/ 24 h 48"/>
                  <a:gd name="T28" fmla="*/ 2 w 81"/>
                  <a:gd name="T29" fmla="*/ 24 h 48"/>
                  <a:gd name="T30" fmla="*/ 4 w 81"/>
                  <a:gd name="T31" fmla="*/ 24 h 48"/>
                  <a:gd name="T32" fmla="*/ 7 w 81"/>
                  <a:gd name="T33" fmla="*/ 16 h 48"/>
                  <a:gd name="T34" fmla="*/ 20 w 81"/>
                  <a:gd name="T35" fmla="*/ 7 h 48"/>
                  <a:gd name="T36" fmla="*/ 41 w 81"/>
                  <a:gd name="T37" fmla="*/ 3 h 48"/>
                  <a:gd name="T38" fmla="*/ 67 w 81"/>
                  <a:gd name="T39" fmla="*/ 10 h 48"/>
                  <a:gd name="T40" fmla="*/ 74 w 81"/>
                  <a:gd name="T41" fmla="*/ 16 h 48"/>
                  <a:gd name="T42" fmla="*/ 77 w 81"/>
                  <a:gd name="T43" fmla="*/ 24 h 48"/>
                  <a:gd name="T44" fmla="*/ 74 w 81"/>
                  <a:gd name="T45" fmla="*/ 31 h 48"/>
                  <a:gd name="T46" fmla="*/ 61 w 81"/>
                  <a:gd name="T47" fmla="*/ 40 h 48"/>
                  <a:gd name="T48" fmla="*/ 41 w 81"/>
                  <a:gd name="T49" fmla="*/ 44 h 48"/>
                  <a:gd name="T50" fmla="*/ 14 w 81"/>
                  <a:gd name="T51" fmla="*/ 37 h 48"/>
                  <a:gd name="T52" fmla="*/ 7 w 81"/>
                  <a:gd name="T53" fmla="*/ 31 h 48"/>
                  <a:gd name="T54" fmla="*/ 4 w 81"/>
                  <a:gd name="T55" fmla="*/ 24 h 48"/>
                  <a:gd name="T56" fmla="*/ 2 w 81"/>
                  <a:gd name="T57"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1" h="48">
                    <a:moveTo>
                      <a:pt x="2" y="24"/>
                    </a:moveTo>
                    <a:cubicBezTo>
                      <a:pt x="0" y="24"/>
                      <a:pt x="0" y="24"/>
                      <a:pt x="0" y="24"/>
                    </a:cubicBezTo>
                    <a:cubicBezTo>
                      <a:pt x="0" y="27"/>
                      <a:pt x="1" y="30"/>
                      <a:pt x="4" y="33"/>
                    </a:cubicBezTo>
                    <a:cubicBezTo>
                      <a:pt x="7" y="38"/>
                      <a:pt x="12" y="41"/>
                      <a:pt x="18" y="44"/>
                    </a:cubicBezTo>
                    <a:cubicBezTo>
                      <a:pt x="25" y="46"/>
                      <a:pt x="32" y="48"/>
                      <a:pt x="41" y="48"/>
                    </a:cubicBezTo>
                    <a:cubicBezTo>
                      <a:pt x="51" y="48"/>
                      <a:pt x="61" y="45"/>
                      <a:pt x="69" y="41"/>
                    </a:cubicBezTo>
                    <a:cubicBezTo>
                      <a:pt x="72" y="39"/>
                      <a:pt x="75" y="36"/>
                      <a:pt x="77" y="33"/>
                    </a:cubicBezTo>
                    <a:cubicBezTo>
                      <a:pt x="80" y="30"/>
                      <a:pt x="81" y="27"/>
                      <a:pt x="81" y="24"/>
                    </a:cubicBezTo>
                    <a:cubicBezTo>
                      <a:pt x="81" y="20"/>
                      <a:pt x="80" y="17"/>
                      <a:pt x="77" y="14"/>
                    </a:cubicBezTo>
                    <a:cubicBezTo>
                      <a:pt x="74" y="9"/>
                      <a:pt x="69" y="6"/>
                      <a:pt x="63" y="3"/>
                    </a:cubicBezTo>
                    <a:cubicBezTo>
                      <a:pt x="56" y="1"/>
                      <a:pt x="49" y="0"/>
                      <a:pt x="41" y="0"/>
                    </a:cubicBezTo>
                    <a:cubicBezTo>
                      <a:pt x="30" y="0"/>
                      <a:pt x="20" y="2"/>
                      <a:pt x="12" y="6"/>
                    </a:cubicBezTo>
                    <a:cubicBezTo>
                      <a:pt x="9" y="8"/>
                      <a:pt x="6" y="11"/>
                      <a:pt x="4" y="14"/>
                    </a:cubicBezTo>
                    <a:cubicBezTo>
                      <a:pt x="1" y="17"/>
                      <a:pt x="0" y="20"/>
                      <a:pt x="0" y="24"/>
                    </a:cubicBezTo>
                    <a:cubicBezTo>
                      <a:pt x="2" y="24"/>
                      <a:pt x="2" y="24"/>
                      <a:pt x="2" y="24"/>
                    </a:cubicBezTo>
                    <a:cubicBezTo>
                      <a:pt x="4" y="24"/>
                      <a:pt x="4" y="24"/>
                      <a:pt x="4" y="24"/>
                    </a:cubicBezTo>
                    <a:cubicBezTo>
                      <a:pt x="4" y="21"/>
                      <a:pt x="5" y="18"/>
                      <a:pt x="7" y="16"/>
                    </a:cubicBezTo>
                    <a:cubicBezTo>
                      <a:pt x="9" y="13"/>
                      <a:pt x="14" y="9"/>
                      <a:pt x="20" y="7"/>
                    </a:cubicBezTo>
                    <a:cubicBezTo>
                      <a:pt x="26" y="5"/>
                      <a:pt x="33" y="3"/>
                      <a:pt x="41" y="3"/>
                    </a:cubicBezTo>
                    <a:cubicBezTo>
                      <a:pt x="51" y="3"/>
                      <a:pt x="60" y="6"/>
                      <a:pt x="67" y="10"/>
                    </a:cubicBezTo>
                    <a:cubicBezTo>
                      <a:pt x="70" y="12"/>
                      <a:pt x="73" y="14"/>
                      <a:pt x="74" y="16"/>
                    </a:cubicBezTo>
                    <a:cubicBezTo>
                      <a:pt x="76" y="18"/>
                      <a:pt x="77" y="21"/>
                      <a:pt x="77" y="24"/>
                    </a:cubicBezTo>
                    <a:cubicBezTo>
                      <a:pt x="77" y="26"/>
                      <a:pt x="76" y="29"/>
                      <a:pt x="74" y="31"/>
                    </a:cubicBezTo>
                    <a:cubicBezTo>
                      <a:pt x="72" y="34"/>
                      <a:pt x="67" y="38"/>
                      <a:pt x="61" y="40"/>
                    </a:cubicBezTo>
                    <a:cubicBezTo>
                      <a:pt x="55" y="42"/>
                      <a:pt x="48" y="44"/>
                      <a:pt x="41" y="44"/>
                    </a:cubicBezTo>
                    <a:cubicBezTo>
                      <a:pt x="30" y="44"/>
                      <a:pt x="21" y="41"/>
                      <a:pt x="14" y="37"/>
                    </a:cubicBezTo>
                    <a:cubicBezTo>
                      <a:pt x="11" y="35"/>
                      <a:pt x="9" y="33"/>
                      <a:pt x="7" y="31"/>
                    </a:cubicBezTo>
                    <a:cubicBezTo>
                      <a:pt x="5" y="29"/>
                      <a:pt x="4" y="26"/>
                      <a:pt x="4" y="24"/>
                    </a:cubicBezTo>
                    <a:lnTo>
                      <a:pt x="2" y="2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55" name="Freeform 27"/>
              <p:cNvSpPr>
                <a:spLocks/>
              </p:cNvSpPr>
              <p:nvPr/>
            </p:nvSpPr>
            <p:spPr bwMode="auto">
              <a:xfrm>
                <a:off x="2947" y="1357"/>
                <a:ext cx="180" cy="45"/>
              </a:xfrm>
              <a:custGeom>
                <a:avLst/>
                <a:gdLst>
                  <a:gd name="T0" fmla="*/ 76 w 76"/>
                  <a:gd name="T1" fmla="*/ 14 h 19"/>
                  <a:gd name="T2" fmla="*/ 62 w 76"/>
                  <a:gd name="T3" fmla="*/ 4 h 19"/>
                  <a:gd name="T4" fmla="*/ 39 w 76"/>
                  <a:gd name="T5" fmla="*/ 0 h 19"/>
                  <a:gd name="T6" fmla="*/ 15 w 76"/>
                  <a:gd name="T7" fmla="*/ 5 h 19"/>
                  <a:gd name="T8" fmla="*/ 0 w 76"/>
                  <a:gd name="T9" fmla="*/ 17 h 19"/>
                  <a:gd name="T10" fmla="*/ 4 w 76"/>
                  <a:gd name="T11" fmla="*/ 19 h 19"/>
                  <a:gd name="T12" fmla="*/ 17 w 76"/>
                  <a:gd name="T13" fmla="*/ 8 h 19"/>
                  <a:gd name="T14" fmla="*/ 39 w 76"/>
                  <a:gd name="T15" fmla="*/ 4 h 19"/>
                  <a:gd name="T16" fmla="*/ 60 w 76"/>
                  <a:gd name="T17" fmla="*/ 7 h 19"/>
                  <a:gd name="T18" fmla="*/ 73 w 76"/>
                  <a:gd name="T19" fmla="*/ 16 h 19"/>
                  <a:gd name="T20" fmla="*/ 76 w 76"/>
                  <a:gd name="T21"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9">
                    <a:moveTo>
                      <a:pt x="76" y="14"/>
                    </a:moveTo>
                    <a:cubicBezTo>
                      <a:pt x="73" y="10"/>
                      <a:pt x="68" y="6"/>
                      <a:pt x="62" y="4"/>
                    </a:cubicBezTo>
                    <a:cubicBezTo>
                      <a:pt x="55" y="1"/>
                      <a:pt x="48" y="0"/>
                      <a:pt x="39" y="0"/>
                    </a:cubicBezTo>
                    <a:cubicBezTo>
                      <a:pt x="30" y="0"/>
                      <a:pt x="22" y="1"/>
                      <a:pt x="15" y="5"/>
                    </a:cubicBezTo>
                    <a:cubicBezTo>
                      <a:pt x="8" y="8"/>
                      <a:pt x="3" y="12"/>
                      <a:pt x="0" y="17"/>
                    </a:cubicBezTo>
                    <a:cubicBezTo>
                      <a:pt x="4" y="19"/>
                      <a:pt x="4" y="19"/>
                      <a:pt x="4" y="19"/>
                    </a:cubicBezTo>
                    <a:cubicBezTo>
                      <a:pt x="6" y="15"/>
                      <a:pt x="10" y="11"/>
                      <a:pt x="17" y="8"/>
                    </a:cubicBezTo>
                    <a:cubicBezTo>
                      <a:pt x="23" y="5"/>
                      <a:pt x="31" y="4"/>
                      <a:pt x="39" y="4"/>
                    </a:cubicBezTo>
                    <a:cubicBezTo>
                      <a:pt x="47" y="4"/>
                      <a:pt x="54" y="5"/>
                      <a:pt x="60" y="7"/>
                    </a:cubicBezTo>
                    <a:cubicBezTo>
                      <a:pt x="66" y="10"/>
                      <a:pt x="71" y="13"/>
                      <a:pt x="73" y="16"/>
                    </a:cubicBezTo>
                    <a:cubicBezTo>
                      <a:pt x="76" y="14"/>
                      <a:pt x="76" y="14"/>
                      <a:pt x="76" y="14"/>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56" name="Freeform 28"/>
              <p:cNvSpPr>
                <a:spLocks/>
              </p:cNvSpPr>
              <p:nvPr/>
            </p:nvSpPr>
            <p:spPr bwMode="auto">
              <a:xfrm>
                <a:off x="2754" y="1156"/>
                <a:ext cx="189" cy="113"/>
              </a:xfrm>
              <a:custGeom>
                <a:avLst/>
                <a:gdLst>
                  <a:gd name="T0" fmla="*/ 2 w 80"/>
                  <a:gd name="T1" fmla="*/ 24 h 48"/>
                  <a:gd name="T2" fmla="*/ 0 w 80"/>
                  <a:gd name="T3" fmla="*/ 24 h 48"/>
                  <a:gd name="T4" fmla="*/ 3 w 80"/>
                  <a:gd name="T5" fmla="*/ 33 h 48"/>
                  <a:gd name="T6" fmla="*/ 18 w 80"/>
                  <a:gd name="T7" fmla="*/ 44 h 48"/>
                  <a:gd name="T8" fmla="*/ 40 w 80"/>
                  <a:gd name="T9" fmla="*/ 48 h 48"/>
                  <a:gd name="T10" fmla="*/ 68 w 80"/>
                  <a:gd name="T11" fmla="*/ 41 h 48"/>
                  <a:gd name="T12" fmla="*/ 77 w 80"/>
                  <a:gd name="T13" fmla="*/ 33 h 48"/>
                  <a:gd name="T14" fmla="*/ 80 w 80"/>
                  <a:gd name="T15" fmla="*/ 24 h 48"/>
                  <a:gd name="T16" fmla="*/ 77 w 80"/>
                  <a:gd name="T17" fmla="*/ 14 h 48"/>
                  <a:gd name="T18" fmla="*/ 62 w 80"/>
                  <a:gd name="T19" fmla="*/ 3 h 48"/>
                  <a:gd name="T20" fmla="*/ 40 w 80"/>
                  <a:gd name="T21" fmla="*/ 0 h 48"/>
                  <a:gd name="T22" fmla="*/ 12 w 80"/>
                  <a:gd name="T23" fmla="*/ 6 h 48"/>
                  <a:gd name="T24" fmla="*/ 3 w 80"/>
                  <a:gd name="T25" fmla="*/ 14 h 48"/>
                  <a:gd name="T26" fmla="*/ 0 w 80"/>
                  <a:gd name="T27" fmla="*/ 24 h 48"/>
                  <a:gd name="T28" fmla="*/ 2 w 80"/>
                  <a:gd name="T29" fmla="*/ 24 h 48"/>
                  <a:gd name="T30" fmla="*/ 4 w 80"/>
                  <a:gd name="T31" fmla="*/ 24 h 48"/>
                  <a:gd name="T32" fmla="*/ 6 w 80"/>
                  <a:gd name="T33" fmla="*/ 16 h 48"/>
                  <a:gd name="T34" fmla="*/ 19 w 80"/>
                  <a:gd name="T35" fmla="*/ 7 h 48"/>
                  <a:gd name="T36" fmla="*/ 40 w 80"/>
                  <a:gd name="T37" fmla="*/ 4 h 48"/>
                  <a:gd name="T38" fmla="*/ 66 w 80"/>
                  <a:gd name="T39" fmla="*/ 10 h 48"/>
                  <a:gd name="T40" fmla="*/ 74 w 80"/>
                  <a:gd name="T41" fmla="*/ 16 h 48"/>
                  <a:gd name="T42" fmla="*/ 76 w 80"/>
                  <a:gd name="T43" fmla="*/ 24 h 48"/>
                  <a:gd name="T44" fmla="*/ 74 w 80"/>
                  <a:gd name="T45" fmla="*/ 31 h 48"/>
                  <a:gd name="T46" fmla="*/ 61 w 80"/>
                  <a:gd name="T47" fmla="*/ 40 h 48"/>
                  <a:gd name="T48" fmla="*/ 40 w 80"/>
                  <a:gd name="T49" fmla="*/ 44 h 48"/>
                  <a:gd name="T50" fmla="*/ 14 w 80"/>
                  <a:gd name="T51" fmla="*/ 37 h 48"/>
                  <a:gd name="T52" fmla="*/ 6 w 80"/>
                  <a:gd name="T53" fmla="*/ 31 h 48"/>
                  <a:gd name="T54" fmla="*/ 4 w 80"/>
                  <a:gd name="T55" fmla="*/ 24 h 48"/>
                  <a:gd name="T56" fmla="*/ 2 w 80"/>
                  <a:gd name="T57"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0" h="48">
                    <a:moveTo>
                      <a:pt x="2" y="24"/>
                    </a:moveTo>
                    <a:cubicBezTo>
                      <a:pt x="0" y="24"/>
                      <a:pt x="0" y="24"/>
                      <a:pt x="0" y="24"/>
                    </a:cubicBezTo>
                    <a:cubicBezTo>
                      <a:pt x="0" y="27"/>
                      <a:pt x="1" y="30"/>
                      <a:pt x="3" y="33"/>
                    </a:cubicBezTo>
                    <a:cubicBezTo>
                      <a:pt x="6" y="38"/>
                      <a:pt x="11" y="41"/>
                      <a:pt x="18" y="44"/>
                    </a:cubicBezTo>
                    <a:cubicBezTo>
                      <a:pt x="24" y="46"/>
                      <a:pt x="32" y="48"/>
                      <a:pt x="40" y="48"/>
                    </a:cubicBezTo>
                    <a:cubicBezTo>
                      <a:pt x="51" y="48"/>
                      <a:pt x="61" y="45"/>
                      <a:pt x="68" y="41"/>
                    </a:cubicBezTo>
                    <a:cubicBezTo>
                      <a:pt x="72" y="39"/>
                      <a:pt x="75" y="36"/>
                      <a:pt x="77" y="33"/>
                    </a:cubicBezTo>
                    <a:cubicBezTo>
                      <a:pt x="79" y="30"/>
                      <a:pt x="80" y="27"/>
                      <a:pt x="80" y="24"/>
                    </a:cubicBezTo>
                    <a:cubicBezTo>
                      <a:pt x="80" y="20"/>
                      <a:pt x="79" y="17"/>
                      <a:pt x="77" y="14"/>
                    </a:cubicBezTo>
                    <a:cubicBezTo>
                      <a:pt x="74" y="9"/>
                      <a:pt x="68" y="6"/>
                      <a:pt x="62" y="3"/>
                    </a:cubicBezTo>
                    <a:cubicBezTo>
                      <a:pt x="56" y="1"/>
                      <a:pt x="48" y="0"/>
                      <a:pt x="40" y="0"/>
                    </a:cubicBezTo>
                    <a:cubicBezTo>
                      <a:pt x="29" y="0"/>
                      <a:pt x="19" y="2"/>
                      <a:pt x="12" y="6"/>
                    </a:cubicBezTo>
                    <a:cubicBezTo>
                      <a:pt x="8" y="8"/>
                      <a:pt x="5" y="11"/>
                      <a:pt x="3" y="14"/>
                    </a:cubicBezTo>
                    <a:cubicBezTo>
                      <a:pt x="1" y="17"/>
                      <a:pt x="0" y="20"/>
                      <a:pt x="0" y="24"/>
                    </a:cubicBezTo>
                    <a:cubicBezTo>
                      <a:pt x="2" y="24"/>
                      <a:pt x="2" y="24"/>
                      <a:pt x="2" y="24"/>
                    </a:cubicBezTo>
                    <a:cubicBezTo>
                      <a:pt x="4" y="24"/>
                      <a:pt x="4" y="24"/>
                      <a:pt x="4" y="24"/>
                    </a:cubicBezTo>
                    <a:cubicBezTo>
                      <a:pt x="4" y="21"/>
                      <a:pt x="4" y="19"/>
                      <a:pt x="6" y="16"/>
                    </a:cubicBezTo>
                    <a:cubicBezTo>
                      <a:pt x="9" y="13"/>
                      <a:pt x="13" y="9"/>
                      <a:pt x="19" y="7"/>
                    </a:cubicBezTo>
                    <a:cubicBezTo>
                      <a:pt x="25" y="5"/>
                      <a:pt x="32" y="4"/>
                      <a:pt x="40" y="4"/>
                    </a:cubicBezTo>
                    <a:cubicBezTo>
                      <a:pt x="50" y="4"/>
                      <a:pt x="60" y="6"/>
                      <a:pt x="66" y="10"/>
                    </a:cubicBezTo>
                    <a:cubicBezTo>
                      <a:pt x="69" y="12"/>
                      <a:pt x="72" y="14"/>
                      <a:pt x="74" y="16"/>
                    </a:cubicBezTo>
                    <a:cubicBezTo>
                      <a:pt x="75" y="19"/>
                      <a:pt x="76" y="21"/>
                      <a:pt x="76" y="24"/>
                    </a:cubicBezTo>
                    <a:cubicBezTo>
                      <a:pt x="76" y="26"/>
                      <a:pt x="75" y="29"/>
                      <a:pt x="74" y="31"/>
                    </a:cubicBezTo>
                    <a:cubicBezTo>
                      <a:pt x="71" y="35"/>
                      <a:pt x="67" y="38"/>
                      <a:pt x="61" y="40"/>
                    </a:cubicBezTo>
                    <a:cubicBezTo>
                      <a:pt x="55" y="42"/>
                      <a:pt x="48" y="44"/>
                      <a:pt x="40" y="44"/>
                    </a:cubicBezTo>
                    <a:cubicBezTo>
                      <a:pt x="30" y="44"/>
                      <a:pt x="20" y="41"/>
                      <a:pt x="14" y="37"/>
                    </a:cubicBezTo>
                    <a:cubicBezTo>
                      <a:pt x="11" y="36"/>
                      <a:pt x="8" y="33"/>
                      <a:pt x="6" y="31"/>
                    </a:cubicBezTo>
                    <a:cubicBezTo>
                      <a:pt x="4" y="29"/>
                      <a:pt x="4" y="26"/>
                      <a:pt x="4" y="24"/>
                    </a:cubicBezTo>
                    <a:lnTo>
                      <a:pt x="2" y="2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57" name="Freeform 29"/>
              <p:cNvSpPr>
                <a:spLocks/>
              </p:cNvSpPr>
              <p:nvPr/>
            </p:nvSpPr>
            <p:spPr bwMode="auto">
              <a:xfrm>
                <a:off x="2761" y="1189"/>
                <a:ext cx="179" cy="45"/>
              </a:xfrm>
              <a:custGeom>
                <a:avLst/>
                <a:gdLst>
                  <a:gd name="T0" fmla="*/ 76 w 76"/>
                  <a:gd name="T1" fmla="*/ 14 h 19"/>
                  <a:gd name="T2" fmla="*/ 61 w 76"/>
                  <a:gd name="T3" fmla="*/ 4 h 19"/>
                  <a:gd name="T4" fmla="*/ 39 w 76"/>
                  <a:gd name="T5" fmla="*/ 0 h 19"/>
                  <a:gd name="T6" fmla="*/ 14 w 76"/>
                  <a:gd name="T7" fmla="*/ 5 h 19"/>
                  <a:gd name="T8" fmla="*/ 0 w 76"/>
                  <a:gd name="T9" fmla="*/ 17 h 19"/>
                  <a:gd name="T10" fmla="*/ 4 w 76"/>
                  <a:gd name="T11" fmla="*/ 19 h 19"/>
                  <a:gd name="T12" fmla="*/ 16 w 76"/>
                  <a:gd name="T13" fmla="*/ 8 h 19"/>
                  <a:gd name="T14" fmla="*/ 39 w 76"/>
                  <a:gd name="T15" fmla="*/ 4 h 19"/>
                  <a:gd name="T16" fmla="*/ 60 w 76"/>
                  <a:gd name="T17" fmla="*/ 7 h 19"/>
                  <a:gd name="T18" fmla="*/ 73 w 76"/>
                  <a:gd name="T19" fmla="*/ 16 h 19"/>
                  <a:gd name="T20" fmla="*/ 76 w 76"/>
                  <a:gd name="T21"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9">
                    <a:moveTo>
                      <a:pt x="76" y="14"/>
                    </a:moveTo>
                    <a:cubicBezTo>
                      <a:pt x="73" y="10"/>
                      <a:pt x="67" y="6"/>
                      <a:pt x="61" y="4"/>
                    </a:cubicBezTo>
                    <a:cubicBezTo>
                      <a:pt x="55" y="1"/>
                      <a:pt x="47" y="0"/>
                      <a:pt x="39" y="0"/>
                    </a:cubicBezTo>
                    <a:cubicBezTo>
                      <a:pt x="30" y="0"/>
                      <a:pt x="21" y="2"/>
                      <a:pt x="14" y="5"/>
                    </a:cubicBezTo>
                    <a:cubicBezTo>
                      <a:pt x="8" y="8"/>
                      <a:pt x="2" y="12"/>
                      <a:pt x="0" y="17"/>
                    </a:cubicBezTo>
                    <a:cubicBezTo>
                      <a:pt x="4" y="19"/>
                      <a:pt x="4" y="19"/>
                      <a:pt x="4" y="19"/>
                    </a:cubicBezTo>
                    <a:cubicBezTo>
                      <a:pt x="5" y="15"/>
                      <a:pt x="10" y="11"/>
                      <a:pt x="16" y="8"/>
                    </a:cubicBezTo>
                    <a:cubicBezTo>
                      <a:pt x="22" y="5"/>
                      <a:pt x="30" y="4"/>
                      <a:pt x="39" y="4"/>
                    </a:cubicBezTo>
                    <a:cubicBezTo>
                      <a:pt x="47" y="4"/>
                      <a:pt x="54" y="5"/>
                      <a:pt x="60" y="7"/>
                    </a:cubicBezTo>
                    <a:cubicBezTo>
                      <a:pt x="65" y="10"/>
                      <a:pt x="70" y="13"/>
                      <a:pt x="73" y="16"/>
                    </a:cubicBezTo>
                    <a:cubicBezTo>
                      <a:pt x="76" y="14"/>
                      <a:pt x="76" y="14"/>
                      <a:pt x="76" y="14"/>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58" name="Freeform 30"/>
              <p:cNvSpPr>
                <a:spLocks/>
              </p:cNvSpPr>
              <p:nvPr/>
            </p:nvSpPr>
            <p:spPr bwMode="auto">
              <a:xfrm>
                <a:off x="2598" y="1324"/>
                <a:ext cx="191" cy="115"/>
              </a:xfrm>
              <a:custGeom>
                <a:avLst/>
                <a:gdLst>
                  <a:gd name="T0" fmla="*/ 2 w 81"/>
                  <a:gd name="T1" fmla="*/ 25 h 49"/>
                  <a:gd name="T2" fmla="*/ 0 w 81"/>
                  <a:gd name="T3" fmla="*/ 25 h 49"/>
                  <a:gd name="T4" fmla="*/ 4 w 81"/>
                  <a:gd name="T5" fmla="*/ 34 h 49"/>
                  <a:gd name="T6" fmla="*/ 18 w 81"/>
                  <a:gd name="T7" fmla="*/ 45 h 49"/>
                  <a:gd name="T8" fmla="*/ 41 w 81"/>
                  <a:gd name="T9" fmla="*/ 49 h 49"/>
                  <a:gd name="T10" fmla="*/ 69 w 81"/>
                  <a:gd name="T11" fmla="*/ 42 h 49"/>
                  <a:gd name="T12" fmla="*/ 78 w 81"/>
                  <a:gd name="T13" fmla="*/ 34 h 49"/>
                  <a:gd name="T14" fmla="*/ 81 w 81"/>
                  <a:gd name="T15" fmla="*/ 25 h 49"/>
                  <a:gd name="T16" fmla="*/ 78 w 81"/>
                  <a:gd name="T17" fmla="*/ 15 h 49"/>
                  <a:gd name="T18" fmla="*/ 63 w 81"/>
                  <a:gd name="T19" fmla="*/ 4 h 49"/>
                  <a:gd name="T20" fmla="*/ 41 w 81"/>
                  <a:gd name="T21" fmla="*/ 0 h 49"/>
                  <a:gd name="T22" fmla="*/ 13 w 81"/>
                  <a:gd name="T23" fmla="*/ 7 h 49"/>
                  <a:gd name="T24" fmla="*/ 4 w 81"/>
                  <a:gd name="T25" fmla="*/ 15 h 49"/>
                  <a:gd name="T26" fmla="*/ 0 w 81"/>
                  <a:gd name="T27" fmla="*/ 25 h 49"/>
                  <a:gd name="T28" fmla="*/ 2 w 81"/>
                  <a:gd name="T29" fmla="*/ 25 h 49"/>
                  <a:gd name="T30" fmla="*/ 4 w 81"/>
                  <a:gd name="T31" fmla="*/ 25 h 49"/>
                  <a:gd name="T32" fmla="*/ 7 w 81"/>
                  <a:gd name="T33" fmla="*/ 17 h 49"/>
                  <a:gd name="T34" fmla="*/ 20 w 81"/>
                  <a:gd name="T35" fmla="*/ 8 h 49"/>
                  <a:gd name="T36" fmla="*/ 41 w 81"/>
                  <a:gd name="T37" fmla="*/ 4 h 49"/>
                  <a:gd name="T38" fmla="*/ 67 w 81"/>
                  <a:gd name="T39" fmla="*/ 11 h 49"/>
                  <a:gd name="T40" fmla="*/ 74 w 81"/>
                  <a:gd name="T41" fmla="*/ 17 h 49"/>
                  <a:gd name="T42" fmla="*/ 77 w 81"/>
                  <a:gd name="T43" fmla="*/ 25 h 49"/>
                  <a:gd name="T44" fmla="*/ 74 w 81"/>
                  <a:gd name="T45" fmla="*/ 32 h 49"/>
                  <a:gd name="T46" fmla="*/ 61 w 81"/>
                  <a:gd name="T47" fmla="*/ 41 h 49"/>
                  <a:gd name="T48" fmla="*/ 41 w 81"/>
                  <a:gd name="T49" fmla="*/ 45 h 49"/>
                  <a:gd name="T50" fmla="*/ 15 w 81"/>
                  <a:gd name="T51" fmla="*/ 38 h 49"/>
                  <a:gd name="T52" fmla="*/ 7 w 81"/>
                  <a:gd name="T53" fmla="*/ 32 h 49"/>
                  <a:gd name="T54" fmla="*/ 4 w 81"/>
                  <a:gd name="T55" fmla="*/ 25 h 49"/>
                  <a:gd name="T56" fmla="*/ 2 w 81"/>
                  <a:gd name="T57" fmla="*/ 2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1" h="49">
                    <a:moveTo>
                      <a:pt x="2" y="25"/>
                    </a:moveTo>
                    <a:cubicBezTo>
                      <a:pt x="0" y="25"/>
                      <a:pt x="0" y="25"/>
                      <a:pt x="0" y="25"/>
                    </a:cubicBezTo>
                    <a:cubicBezTo>
                      <a:pt x="0" y="28"/>
                      <a:pt x="2" y="31"/>
                      <a:pt x="4" y="34"/>
                    </a:cubicBezTo>
                    <a:cubicBezTo>
                      <a:pt x="7" y="39"/>
                      <a:pt x="12" y="42"/>
                      <a:pt x="18" y="45"/>
                    </a:cubicBezTo>
                    <a:cubicBezTo>
                      <a:pt x="25" y="47"/>
                      <a:pt x="32" y="49"/>
                      <a:pt x="41" y="49"/>
                    </a:cubicBezTo>
                    <a:cubicBezTo>
                      <a:pt x="52" y="49"/>
                      <a:pt x="61" y="46"/>
                      <a:pt x="69" y="42"/>
                    </a:cubicBezTo>
                    <a:cubicBezTo>
                      <a:pt x="72" y="40"/>
                      <a:pt x="75" y="37"/>
                      <a:pt x="78" y="34"/>
                    </a:cubicBezTo>
                    <a:cubicBezTo>
                      <a:pt x="80" y="31"/>
                      <a:pt x="81" y="28"/>
                      <a:pt x="81" y="25"/>
                    </a:cubicBezTo>
                    <a:cubicBezTo>
                      <a:pt x="81" y="21"/>
                      <a:pt x="80" y="18"/>
                      <a:pt x="78" y="15"/>
                    </a:cubicBezTo>
                    <a:cubicBezTo>
                      <a:pt x="74" y="10"/>
                      <a:pt x="69" y="7"/>
                      <a:pt x="63" y="4"/>
                    </a:cubicBezTo>
                    <a:cubicBezTo>
                      <a:pt x="56" y="2"/>
                      <a:pt x="49" y="0"/>
                      <a:pt x="41" y="0"/>
                    </a:cubicBezTo>
                    <a:cubicBezTo>
                      <a:pt x="30" y="0"/>
                      <a:pt x="20" y="3"/>
                      <a:pt x="13" y="7"/>
                    </a:cubicBezTo>
                    <a:cubicBezTo>
                      <a:pt x="9" y="9"/>
                      <a:pt x="6" y="12"/>
                      <a:pt x="4" y="15"/>
                    </a:cubicBezTo>
                    <a:cubicBezTo>
                      <a:pt x="2" y="18"/>
                      <a:pt x="0" y="21"/>
                      <a:pt x="0" y="25"/>
                    </a:cubicBezTo>
                    <a:cubicBezTo>
                      <a:pt x="2" y="25"/>
                      <a:pt x="2" y="25"/>
                      <a:pt x="2" y="25"/>
                    </a:cubicBezTo>
                    <a:cubicBezTo>
                      <a:pt x="4" y="25"/>
                      <a:pt x="4" y="25"/>
                      <a:pt x="4" y="25"/>
                    </a:cubicBezTo>
                    <a:cubicBezTo>
                      <a:pt x="4" y="22"/>
                      <a:pt x="5" y="19"/>
                      <a:pt x="7" y="17"/>
                    </a:cubicBezTo>
                    <a:cubicBezTo>
                      <a:pt x="9" y="14"/>
                      <a:pt x="14" y="10"/>
                      <a:pt x="20" y="8"/>
                    </a:cubicBezTo>
                    <a:cubicBezTo>
                      <a:pt x="26" y="6"/>
                      <a:pt x="33" y="4"/>
                      <a:pt x="41" y="4"/>
                    </a:cubicBezTo>
                    <a:cubicBezTo>
                      <a:pt x="51" y="4"/>
                      <a:pt x="60" y="7"/>
                      <a:pt x="67" y="11"/>
                    </a:cubicBezTo>
                    <a:cubicBezTo>
                      <a:pt x="70" y="13"/>
                      <a:pt x="73" y="15"/>
                      <a:pt x="74" y="17"/>
                    </a:cubicBezTo>
                    <a:cubicBezTo>
                      <a:pt x="76" y="19"/>
                      <a:pt x="77" y="22"/>
                      <a:pt x="77" y="25"/>
                    </a:cubicBezTo>
                    <a:cubicBezTo>
                      <a:pt x="77" y="27"/>
                      <a:pt x="76" y="30"/>
                      <a:pt x="74" y="32"/>
                    </a:cubicBezTo>
                    <a:cubicBezTo>
                      <a:pt x="72" y="35"/>
                      <a:pt x="67" y="39"/>
                      <a:pt x="61" y="41"/>
                    </a:cubicBezTo>
                    <a:cubicBezTo>
                      <a:pt x="55" y="43"/>
                      <a:pt x="48" y="45"/>
                      <a:pt x="41" y="45"/>
                    </a:cubicBezTo>
                    <a:cubicBezTo>
                      <a:pt x="30" y="45"/>
                      <a:pt x="21" y="42"/>
                      <a:pt x="15" y="38"/>
                    </a:cubicBezTo>
                    <a:cubicBezTo>
                      <a:pt x="11" y="36"/>
                      <a:pt x="9" y="34"/>
                      <a:pt x="7" y="32"/>
                    </a:cubicBezTo>
                    <a:cubicBezTo>
                      <a:pt x="5" y="30"/>
                      <a:pt x="4" y="27"/>
                      <a:pt x="4" y="25"/>
                    </a:cubicBezTo>
                    <a:lnTo>
                      <a:pt x="2" y="2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59" name="Freeform 31"/>
              <p:cNvSpPr>
                <a:spLocks/>
              </p:cNvSpPr>
              <p:nvPr/>
            </p:nvSpPr>
            <p:spPr bwMode="auto">
              <a:xfrm>
                <a:off x="2607" y="1359"/>
                <a:ext cx="177" cy="45"/>
              </a:xfrm>
              <a:custGeom>
                <a:avLst/>
                <a:gdLst>
                  <a:gd name="T0" fmla="*/ 75 w 75"/>
                  <a:gd name="T1" fmla="*/ 14 h 19"/>
                  <a:gd name="T2" fmla="*/ 61 w 75"/>
                  <a:gd name="T3" fmla="*/ 4 h 19"/>
                  <a:gd name="T4" fmla="*/ 39 w 75"/>
                  <a:gd name="T5" fmla="*/ 0 h 19"/>
                  <a:gd name="T6" fmla="*/ 14 w 75"/>
                  <a:gd name="T7" fmla="*/ 5 h 19"/>
                  <a:gd name="T8" fmla="*/ 0 w 75"/>
                  <a:gd name="T9" fmla="*/ 17 h 19"/>
                  <a:gd name="T10" fmla="*/ 3 w 75"/>
                  <a:gd name="T11" fmla="*/ 19 h 19"/>
                  <a:gd name="T12" fmla="*/ 16 w 75"/>
                  <a:gd name="T13" fmla="*/ 8 h 19"/>
                  <a:gd name="T14" fmla="*/ 39 w 75"/>
                  <a:gd name="T15" fmla="*/ 4 h 19"/>
                  <a:gd name="T16" fmla="*/ 59 w 75"/>
                  <a:gd name="T17" fmla="*/ 7 h 19"/>
                  <a:gd name="T18" fmla="*/ 72 w 75"/>
                  <a:gd name="T19" fmla="*/ 16 h 19"/>
                  <a:gd name="T20" fmla="*/ 75 w 75"/>
                  <a:gd name="T21"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19">
                    <a:moveTo>
                      <a:pt x="75" y="14"/>
                    </a:moveTo>
                    <a:cubicBezTo>
                      <a:pt x="72" y="10"/>
                      <a:pt x="67" y="6"/>
                      <a:pt x="61" y="4"/>
                    </a:cubicBezTo>
                    <a:cubicBezTo>
                      <a:pt x="54" y="1"/>
                      <a:pt x="47" y="0"/>
                      <a:pt x="39" y="0"/>
                    </a:cubicBezTo>
                    <a:cubicBezTo>
                      <a:pt x="29" y="0"/>
                      <a:pt x="21" y="1"/>
                      <a:pt x="14" y="5"/>
                    </a:cubicBezTo>
                    <a:cubicBezTo>
                      <a:pt x="7" y="8"/>
                      <a:pt x="2" y="12"/>
                      <a:pt x="0" y="17"/>
                    </a:cubicBezTo>
                    <a:cubicBezTo>
                      <a:pt x="3" y="19"/>
                      <a:pt x="3" y="19"/>
                      <a:pt x="3" y="19"/>
                    </a:cubicBezTo>
                    <a:cubicBezTo>
                      <a:pt x="5" y="15"/>
                      <a:pt x="9" y="11"/>
                      <a:pt x="16" y="8"/>
                    </a:cubicBezTo>
                    <a:cubicBezTo>
                      <a:pt x="22" y="5"/>
                      <a:pt x="30" y="4"/>
                      <a:pt x="39" y="4"/>
                    </a:cubicBezTo>
                    <a:cubicBezTo>
                      <a:pt x="46" y="4"/>
                      <a:pt x="53" y="5"/>
                      <a:pt x="59" y="7"/>
                    </a:cubicBezTo>
                    <a:cubicBezTo>
                      <a:pt x="65" y="10"/>
                      <a:pt x="70" y="13"/>
                      <a:pt x="72" y="16"/>
                    </a:cubicBezTo>
                    <a:cubicBezTo>
                      <a:pt x="75" y="14"/>
                      <a:pt x="75" y="14"/>
                      <a:pt x="75" y="14"/>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60" name="Freeform 32"/>
              <p:cNvSpPr>
                <a:spLocks/>
              </p:cNvSpPr>
              <p:nvPr/>
            </p:nvSpPr>
            <p:spPr bwMode="auto">
              <a:xfrm>
                <a:off x="2513" y="1177"/>
                <a:ext cx="300" cy="149"/>
              </a:xfrm>
              <a:custGeom>
                <a:avLst/>
                <a:gdLst>
                  <a:gd name="T0" fmla="*/ 127 w 127"/>
                  <a:gd name="T1" fmla="*/ 40 h 63"/>
                  <a:gd name="T2" fmla="*/ 125 w 127"/>
                  <a:gd name="T3" fmla="*/ 39 h 63"/>
                  <a:gd name="T4" fmla="*/ 44 w 127"/>
                  <a:gd name="T5" fmla="*/ 1 h 63"/>
                  <a:gd name="T6" fmla="*/ 43 w 127"/>
                  <a:gd name="T7" fmla="*/ 0 h 63"/>
                  <a:gd name="T8" fmla="*/ 42 w 127"/>
                  <a:gd name="T9" fmla="*/ 0 h 63"/>
                  <a:gd name="T10" fmla="*/ 25 w 127"/>
                  <a:gd name="T11" fmla="*/ 12 h 63"/>
                  <a:gd name="T12" fmla="*/ 1 w 127"/>
                  <a:gd name="T13" fmla="*/ 44 h 63"/>
                  <a:gd name="T14" fmla="*/ 0 w 127"/>
                  <a:gd name="T15" fmla="*/ 47 h 63"/>
                  <a:gd name="T16" fmla="*/ 3 w 127"/>
                  <a:gd name="T17" fmla="*/ 47 h 63"/>
                  <a:gd name="T18" fmla="*/ 4 w 127"/>
                  <a:gd name="T19" fmla="*/ 47 h 63"/>
                  <a:gd name="T20" fmla="*/ 9 w 127"/>
                  <a:gd name="T21" fmla="*/ 47 h 63"/>
                  <a:gd name="T22" fmla="*/ 106 w 127"/>
                  <a:gd name="T23" fmla="*/ 63 h 63"/>
                  <a:gd name="T24" fmla="*/ 107 w 127"/>
                  <a:gd name="T25" fmla="*/ 59 h 63"/>
                  <a:gd name="T26" fmla="*/ 9 w 127"/>
                  <a:gd name="T27" fmla="*/ 43 h 63"/>
                  <a:gd name="T28" fmla="*/ 3 w 127"/>
                  <a:gd name="T29" fmla="*/ 43 h 63"/>
                  <a:gd name="T30" fmla="*/ 3 w 127"/>
                  <a:gd name="T31" fmla="*/ 45 h 63"/>
                  <a:gd name="T32" fmla="*/ 5 w 127"/>
                  <a:gd name="T33" fmla="*/ 45 h 63"/>
                  <a:gd name="T34" fmla="*/ 27 w 127"/>
                  <a:gd name="T35" fmla="*/ 15 h 63"/>
                  <a:gd name="T36" fmla="*/ 39 w 127"/>
                  <a:gd name="T37" fmla="*/ 7 h 63"/>
                  <a:gd name="T38" fmla="*/ 43 w 127"/>
                  <a:gd name="T39" fmla="*/ 5 h 63"/>
                  <a:gd name="T40" fmla="*/ 44 w 127"/>
                  <a:gd name="T41" fmla="*/ 4 h 63"/>
                  <a:gd name="T42" fmla="*/ 44 w 127"/>
                  <a:gd name="T43" fmla="*/ 4 h 63"/>
                  <a:gd name="T44" fmla="*/ 43 w 127"/>
                  <a:gd name="T45" fmla="*/ 2 h 63"/>
                  <a:gd name="T46" fmla="*/ 42 w 127"/>
                  <a:gd name="T47" fmla="*/ 4 h 63"/>
                  <a:gd name="T48" fmla="*/ 126 w 127"/>
                  <a:gd name="T49" fmla="*/ 44 h 63"/>
                  <a:gd name="T50" fmla="*/ 127 w 127"/>
                  <a:gd name="T51" fmla="*/ 4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7" h="63">
                    <a:moveTo>
                      <a:pt x="127" y="40"/>
                    </a:moveTo>
                    <a:cubicBezTo>
                      <a:pt x="127" y="40"/>
                      <a:pt x="126" y="40"/>
                      <a:pt x="125" y="39"/>
                    </a:cubicBezTo>
                    <a:cubicBezTo>
                      <a:pt x="116" y="37"/>
                      <a:pt x="78" y="27"/>
                      <a:pt x="44" y="1"/>
                    </a:cubicBezTo>
                    <a:cubicBezTo>
                      <a:pt x="43" y="0"/>
                      <a:pt x="43" y="0"/>
                      <a:pt x="43" y="0"/>
                    </a:cubicBezTo>
                    <a:cubicBezTo>
                      <a:pt x="42" y="0"/>
                      <a:pt x="42" y="0"/>
                      <a:pt x="42" y="0"/>
                    </a:cubicBezTo>
                    <a:cubicBezTo>
                      <a:pt x="42" y="1"/>
                      <a:pt x="34" y="5"/>
                      <a:pt x="25" y="12"/>
                    </a:cubicBezTo>
                    <a:cubicBezTo>
                      <a:pt x="16" y="20"/>
                      <a:pt x="5" y="30"/>
                      <a:pt x="1" y="44"/>
                    </a:cubicBezTo>
                    <a:cubicBezTo>
                      <a:pt x="0" y="47"/>
                      <a:pt x="0" y="47"/>
                      <a:pt x="0" y="47"/>
                    </a:cubicBezTo>
                    <a:cubicBezTo>
                      <a:pt x="3" y="47"/>
                      <a:pt x="3" y="47"/>
                      <a:pt x="3" y="47"/>
                    </a:cubicBezTo>
                    <a:cubicBezTo>
                      <a:pt x="3" y="47"/>
                      <a:pt x="4" y="47"/>
                      <a:pt x="4" y="47"/>
                    </a:cubicBezTo>
                    <a:cubicBezTo>
                      <a:pt x="5" y="47"/>
                      <a:pt x="7" y="47"/>
                      <a:pt x="9" y="47"/>
                    </a:cubicBezTo>
                    <a:cubicBezTo>
                      <a:pt x="24" y="47"/>
                      <a:pt x="69" y="48"/>
                      <a:pt x="106" y="63"/>
                    </a:cubicBezTo>
                    <a:cubicBezTo>
                      <a:pt x="107" y="59"/>
                      <a:pt x="107" y="59"/>
                      <a:pt x="107" y="59"/>
                    </a:cubicBezTo>
                    <a:cubicBezTo>
                      <a:pt x="70" y="44"/>
                      <a:pt x="24" y="43"/>
                      <a:pt x="9" y="43"/>
                    </a:cubicBezTo>
                    <a:cubicBezTo>
                      <a:pt x="5" y="43"/>
                      <a:pt x="3" y="43"/>
                      <a:pt x="3" y="43"/>
                    </a:cubicBezTo>
                    <a:cubicBezTo>
                      <a:pt x="3" y="45"/>
                      <a:pt x="3" y="45"/>
                      <a:pt x="3" y="45"/>
                    </a:cubicBezTo>
                    <a:cubicBezTo>
                      <a:pt x="5" y="45"/>
                      <a:pt x="5" y="45"/>
                      <a:pt x="5" y="45"/>
                    </a:cubicBezTo>
                    <a:cubicBezTo>
                      <a:pt x="9" y="33"/>
                      <a:pt x="18" y="22"/>
                      <a:pt x="27" y="15"/>
                    </a:cubicBezTo>
                    <a:cubicBezTo>
                      <a:pt x="32" y="12"/>
                      <a:pt x="36" y="9"/>
                      <a:pt x="39" y="7"/>
                    </a:cubicBezTo>
                    <a:cubicBezTo>
                      <a:pt x="40" y="6"/>
                      <a:pt x="42" y="5"/>
                      <a:pt x="43" y="5"/>
                    </a:cubicBezTo>
                    <a:cubicBezTo>
                      <a:pt x="43" y="5"/>
                      <a:pt x="43" y="4"/>
                      <a:pt x="44" y="4"/>
                    </a:cubicBezTo>
                    <a:cubicBezTo>
                      <a:pt x="44" y="4"/>
                      <a:pt x="44" y="4"/>
                      <a:pt x="44" y="4"/>
                    </a:cubicBezTo>
                    <a:cubicBezTo>
                      <a:pt x="43" y="2"/>
                      <a:pt x="43" y="2"/>
                      <a:pt x="43" y="2"/>
                    </a:cubicBezTo>
                    <a:cubicBezTo>
                      <a:pt x="42" y="4"/>
                      <a:pt x="42" y="4"/>
                      <a:pt x="42" y="4"/>
                    </a:cubicBezTo>
                    <a:cubicBezTo>
                      <a:pt x="82" y="34"/>
                      <a:pt x="126" y="44"/>
                      <a:pt x="126" y="44"/>
                    </a:cubicBezTo>
                    <a:cubicBezTo>
                      <a:pt x="127" y="40"/>
                      <a:pt x="127" y="40"/>
                      <a:pt x="127" y="40"/>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61" name="Freeform 33"/>
              <p:cNvSpPr>
                <a:spLocks/>
              </p:cNvSpPr>
              <p:nvPr/>
            </p:nvSpPr>
            <p:spPr bwMode="auto">
              <a:xfrm>
                <a:off x="2905" y="1172"/>
                <a:ext cx="297" cy="152"/>
              </a:xfrm>
              <a:custGeom>
                <a:avLst/>
                <a:gdLst>
                  <a:gd name="T0" fmla="*/ 1 w 126"/>
                  <a:gd name="T1" fmla="*/ 45 h 64"/>
                  <a:gd name="T2" fmla="*/ 31 w 126"/>
                  <a:gd name="T3" fmla="*/ 33 h 64"/>
                  <a:gd name="T4" fmla="*/ 74 w 126"/>
                  <a:gd name="T5" fmla="*/ 4 h 64"/>
                  <a:gd name="T6" fmla="*/ 73 w 126"/>
                  <a:gd name="T7" fmla="*/ 2 h 64"/>
                  <a:gd name="T8" fmla="*/ 72 w 126"/>
                  <a:gd name="T9" fmla="*/ 4 h 64"/>
                  <a:gd name="T10" fmla="*/ 72 w 126"/>
                  <a:gd name="T11" fmla="*/ 4 h 64"/>
                  <a:gd name="T12" fmla="*/ 93 w 126"/>
                  <a:gd name="T13" fmla="*/ 15 h 64"/>
                  <a:gd name="T14" fmla="*/ 120 w 126"/>
                  <a:gd name="T15" fmla="*/ 44 h 64"/>
                  <a:gd name="T16" fmla="*/ 122 w 126"/>
                  <a:gd name="T17" fmla="*/ 44 h 64"/>
                  <a:gd name="T18" fmla="*/ 122 w 126"/>
                  <a:gd name="T19" fmla="*/ 42 h 64"/>
                  <a:gd name="T20" fmla="*/ 113 w 126"/>
                  <a:gd name="T21" fmla="*/ 41 h 64"/>
                  <a:gd name="T22" fmla="*/ 24 w 126"/>
                  <a:gd name="T23" fmla="*/ 61 h 64"/>
                  <a:gd name="T24" fmla="*/ 26 w 126"/>
                  <a:gd name="T25" fmla="*/ 64 h 64"/>
                  <a:gd name="T26" fmla="*/ 113 w 126"/>
                  <a:gd name="T27" fmla="*/ 45 h 64"/>
                  <a:gd name="T28" fmla="*/ 120 w 126"/>
                  <a:gd name="T29" fmla="*/ 45 h 64"/>
                  <a:gd name="T30" fmla="*/ 122 w 126"/>
                  <a:gd name="T31" fmla="*/ 45 h 64"/>
                  <a:gd name="T32" fmla="*/ 122 w 126"/>
                  <a:gd name="T33" fmla="*/ 45 h 64"/>
                  <a:gd name="T34" fmla="*/ 126 w 126"/>
                  <a:gd name="T35" fmla="*/ 46 h 64"/>
                  <a:gd name="T36" fmla="*/ 124 w 126"/>
                  <a:gd name="T37" fmla="*/ 43 h 64"/>
                  <a:gd name="T38" fmla="*/ 93 w 126"/>
                  <a:gd name="T39" fmla="*/ 11 h 64"/>
                  <a:gd name="T40" fmla="*/ 73 w 126"/>
                  <a:gd name="T41" fmla="*/ 0 h 64"/>
                  <a:gd name="T42" fmla="*/ 72 w 126"/>
                  <a:gd name="T43" fmla="*/ 0 h 64"/>
                  <a:gd name="T44" fmla="*/ 71 w 126"/>
                  <a:gd name="T45" fmla="*/ 1 h 64"/>
                  <a:gd name="T46" fmla="*/ 29 w 126"/>
                  <a:gd name="T47" fmla="*/ 29 h 64"/>
                  <a:gd name="T48" fmla="*/ 9 w 126"/>
                  <a:gd name="T49" fmla="*/ 38 h 64"/>
                  <a:gd name="T50" fmla="*/ 2 w 126"/>
                  <a:gd name="T51" fmla="*/ 41 h 64"/>
                  <a:gd name="T52" fmla="*/ 0 w 126"/>
                  <a:gd name="T53" fmla="*/ 42 h 64"/>
                  <a:gd name="T54" fmla="*/ 1 w 126"/>
                  <a:gd name="T55" fmla="*/ 4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6" h="64">
                    <a:moveTo>
                      <a:pt x="1" y="45"/>
                    </a:moveTo>
                    <a:cubicBezTo>
                      <a:pt x="1" y="45"/>
                      <a:pt x="15" y="40"/>
                      <a:pt x="31" y="33"/>
                    </a:cubicBezTo>
                    <a:cubicBezTo>
                      <a:pt x="46" y="25"/>
                      <a:pt x="65" y="14"/>
                      <a:pt x="74" y="4"/>
                    </a:cubicBezTo>
                    <a:cubicBezTo>
                      <a:pt x="73" y="2"/>
                      <a:pt x="73" y="2"/>
                      <a:pt x="73" y="2"/>
                    </a:cubicBezTo>
                    <a:cubicBezTo>
                      <a:pt x="72" y="4"/>
                      <a:pt x="72" y="4"/>
                      <a:pt x="72" y="4"/>
                    </a:cubicBezTo>
                    <a:cubicBezTo>
                      <a:pt x="72" y="4"/>
                      <a:pt x="72" y="4"/>
                      <a:pt x="72" y="4"/>
                    </a:cubicBezTo>
                    <a:cubicBezTo>
                      <a:pt x="74" y="5"/>
                      <a:pt x="83" y="9"/>
                      <a:pt x="93" y="15"/>
                    </a:cubicBezTo>
                    <a:cubicBezTo>
                      <a:pt x="103" y="22"/>
                      <a:pt x="114" y="31"/>
                      <a:pt x="120" y="44"/>
                    </a:cubicBezTo>
                    <a:cubicBezTo>
                      <a:pt x="122" y="44"/>
                      <a:pt x="122" y="44"/>
                      <a:pt x="122" y="44"/>
                    </a:cubicBezTo>
                    <a:cubicBezTo>
                      <a:pt x="122" y="42"/>
                      <a:pt x="122" y="42"/>
                      <a:pt x="122" y="42"/>
                    </a:cubicBezTo>
                    <a:cubicBezTo>
                      <a:pt x="122" y="42"/>
                      <a:pt x="119" y="41"/>
                      <a:pt x="113" y="41"/>
                    </a:cubicBezTo>
                    <a:cubicBezTo>
                      <a:pt x="97" y="41"/>
                      <a:pt x="61" y="43"/>
                      <a:pt x="24" y="61"/>
                    </a:cubicBezTo>
                    <a:cubicBezTo>
                      <a:pt x="26" y="64"/>
                      <a:pt x="26" y="64"/>
                      <a:pt x="26" y="64"/>
                    </a:cubicBezTo>
                    <a:cubicBezTo>
                      <a:pt x="62" y="47"/>
                      <a:pt x="97" y="45"/>
                      <a:pt x="113" y="45"/>
                    </a:cubicBezTo>
                    <a:cubicBezTo>
                      <a:pt x="116" y="45"/>
                      <a:pt x="118" y="45"/>
                      <a:pt x="120" y="45"/>
                    </a:cubicBezTo>
                    <a:cubicBezTo>
                      <a:pt x="121" y="45"/>
                      <a:pt x="121" y="45"/>
                      <a:pt x="122" y="45"/>
                    </a:cubicBezTo>
                    <a:cubicBezTo>
                      <a:pt x="122" y="45"/>
                      <a:pt x="122" y="45"/>
                      <a:pt x="122" y="45"/>
                    </a:cubicBezTo>
                    <a:cubicBezTo>
                      <a:pt x="126" y="46"/>
                      <a:pt x="126" y="46"/>
                      <a:pt x="126" y="46"/>
                    </a:cubicBezTo>
                    <a:cubicBezTo>
                      <a:pt x="124" y="43"/>
                      <a:pt x="124" y="43"/>
                      <a:pt x="124" y="43"/>
                    </a:cubicBezTo>
                    <a:cubicBezTo>
                      <a:pt x="117" y="28"/>
                      <a:pt x="104" y="17"/>
                      <a:pt x="93" y="11"/>
                    </a:cubicBezTo>
                    <a:cubicBezTo>
                      <a:pt x="82" y="4"/>
                      <a:pt x="74" y="0"/>
                      <a:pt x="73" y="0"/>
                    </a:cubicBezTo>
                    <a:cubicBezTo>
                      <a:pt x="72" y="0"/>
                      <a:pt x="72" y="0"/>
                      <a:pt x="72" y="0"/>
                    </a:cubicBezTo>
                    <a:cubicBezTo>
                      <a:pt x="71" y="1"/>
                      <a:pt x="71" y="1"/>
                      <a:pt x="71" y="1"/>
                    </a:cubicBezTo>
                    <a:cubicBezTo>
                      <a:pt x="62" y="11"/>
                      <a:pt x="45" y="21"/>
                      <a:pt x="29" y="29"/>
                    </a:cubicBezTo>
                    <a:cubicBezTo>
                      <a:pt x="21" y="33"/>
                      <a:pt x="14" y="36"/>
                      <a:pt x="9" y="38"/>
                    </a:cubicBezTo>
                    <a:cubicBezTo>
                      <a:pt x="6" y="39"/>
                      <a:pt x="4" y="40"/>
                      <a:pt x="2" y="41"/>
                    </a:cubicBezTo>
                    <a:cubicBezTo>
                      <a:pt x="1" y="41"/>
                      <a:pt x="0" y="42"/>
                      <a:pt x="0" y="42"/>
                    </a:cubicBezTo>
                    <a:cubicBezTo>
                      <a:pt x="1" y="45"/>
                      <a:pt x="1" y="45"/>
                      <a:pt x="1" y="45"/>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62" name="Freeform 34"/>
              <p:cNvSpPr>
                <a:spLocks/>
              </p:cNvSpPr>
              <p:nvPr/>
            </p:nvSpPr>
            <p:spPr bwMode="auto">
              <a:xfrm>
                <a:off x="2765" y="1368"/>
                <a:ext cx="234" cy="159"/>
              </a:xfrm>
              <a:custGeom>
                <a:avLst/>
                <a:gdLst>
                  <a:gd name="T0" fmla="*/ 65 w 99"/>
                  <a:gd name="T1" fmla="*/ 0 h 67"/>
                  <a:gd name="T2" fmla="*/ 94 w 99"/>
                  <a:gd name="T3" fmla="*/ 62 h 67"/>
                  <a:gd name="T4" fmla="*/ 96 w 99"/>
                  <a:gd name="T5" fmla="*/ 60 h 67"/>
                  <a:gd name="T6" fmla="*/ 95 w 99"/>
                  <a:gd name="T7" fmla="*/ 58 h 67"/>
                  <a:gd name="T8" fmla="*/ 95 w 99"/>
                  <a:gd name="T9" fmla="*/ 58 h 67"/>
                  <a:gd name="T10" fmla="*/ 49 w 99"/>
                  <a:gd name="T11" fmla="*/ 63 h 67"/>
                  <a:gd name="T12" fmla="*/ 4 w 99"/>
                  <a:gd name="T13" fmla="*/ 61 h 67"/>
                  <a:gd name="T14" fmla="*/ 4 w 99"/>
                  <a:gd name="T15" fmla="*/ 63 h 67"/>
                  <a:gd name="T16" fmla="*/ 6 w 99"/>
                  <a:gd name="T17" fmla="*/ 64 h 67"/>
                  <a:gd name="T18" fmla="*/ 26 w 99"/>
                  <a:gd name="T19" fmla="*/ 4 h 67"/>
                  <a:gd name="T20" fmla="*/ 23 w 99"/>
                  <a:gd name="T21" fmla="*/ 3 h 67"/>
                  <a:gd name="T22" fmla="*/ 12 w 99"/>
                  <a:gd name="T23" fmla="*/ 44 h 67"/>
                  <a:gd name="T24" fmla="*/ 5 w 99"/>
                  <a:gd name="T25" fmla="*/ 57 h 67"/>
                  <a:gd name="T26" fmla="*/ 3 w 99"/>
                  <a:gd name="T27" fmla="*/ 61 h 67"/>
                  <a:gd name="T28" fmla="*/ 3 w 99"/>
                  <a:gd name="T29" fmla="*/ 62 h 67"/>
                  <a:gd name="T30" fmla="*/ 2 w 99"/>
                  <a:gd name="T31" fmla="*/ 62 h 67"/>
                  <a:gd name="T32" fmla="*/ 0 w 99"/>
                  <a:gd name="T33" fmla="*/ 65 h 67"/>
                  <a:gd name="T34" fmla="*/ 4 w 99"/>
                  <a:gd name="T35" fmla="*/ 65 h 67"/>
                  <a:gd name="T36" fmla="*/ 49 w 99"/>
                  <a:gd name="T37" fmla="*/ 67 h 67"/>
                  <a:gd name="T38" fmla="*/ 96 w 99"/>
                  <a:gd name="T39" fmla="*/ 62 h 67"/>
                  <a:gd name="T40" fmla="*/ 99 w 99"/>
                  <a:gd name="T41" fmla="*/ 61 h 67"/>
                  <a:gd name="T42" fmla="*/ 97 w 99"/>
                  <a:gd name="T43" fmla="*/ 59 h 67"/>
                  <a:gd name="T44" fmla="*/ 73 w 99"/>
                  <a:gd name="T45" fmla="*/ 16 h 67"/>
                  <a:gd name="T46" fmla="*/ 70 w 99"/>
                  <a:gd name="T47" fmla="*/ 4 h 67"/>
                  <a:gd name="T48" fmla="*/ 69 w 99"/>
                  <a:gd name="T49" fmla="*/ 1 h 67"/>
                  <a:gd name="T50" fmla="*/ 69 w 99"/>
                  <a:gd name="T51" fmla="*/ 0 h 67"/>
                  <a:gd name="T52" fmla="*/ 69 w 99"/>
                  <a:gd name="T53" fmla="*/ 0 h 67"/>
                  <a:gd name="T54" fmla="*/ 65 w 99"/>
                  <a:gd name="T55"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9" h="67">
                    <a:moveTo>
                      <a:pt x="65" y="0"/>
                    </a:moveTo>
                    <a:cubicBezTo>
                      <a:pt x="65" y="0"/>
                      <a:pt x="68" y="26"/>
                      <a:pt x="94" y="62"/>
                    </a:cubicBezTo>
                    <a:cubicBezTo>
                      <a:pt x="96" y="60"/>
                      <a:pt x="96" y="60"/>
                      <a:pt x="96" y="60"/>
                    </a:cubicBezTo>
                    <a:cubicBezTo>
                      <a:pt x="95" y="58"/>
                      <a:pt x="95" y="58"/>
                      <a:pt x="95" y="58"/>
                    </a:cubicBezTo>
                    <a:cubicBezTo>
                      <a:pt x="95" y="58"/>
                      <a:pt x="95" y="58"/>
                      <a:pt x="95" y="58"/>
                    </a:cubicBezTo>
                    <a:cubicBezTo>
                      <a:pt x="94" y="59"/>
                      <a:pt x="83" y="63"/>
                      <a:pt x="49" y="63"/>
                    </a:cubicBezTo>
                    <a:cubicBezTo>
                      <a:pt x="37" y="63"/>
                      <a:pt x="22" y="62"/>
                      <a:pt x="4" y="61"/>
                    </a:cubicBezTo>
                    <a:cubicBezTo>
                      <a:pt x="4" y="63"/>
                      <a:pt x="4" y="63"/>
                      <a:pt x="4" y="63"/>
                    </a:cubicBezTo>
                    <a:cubicBezTo>
                      <a:pt x="6" y="64"/>
                      <a:pt x="6" y="64"/>
                      <a:pt x="6" y="64"/>
                    </a:cubicBezTo>
                    <a:cubicBezTo>
                      <a:pt x="6" y="64"/>
                      <a:pt x="26" y="36"/>
                      <a:pt x="26" y="4"/>
                    </a:cubicBezTo>
                    <a:cubicBezTo>
                      <a:pt x="23" y="3"/>
                      <a:pt x="23" y="3"/>
                      <a:pt x="23" y="3"/>
                    </a:cubicBezTo>
                    <a:cubicBezTo>
                      <a:pt x="22" y="19"/>
                      <a:pt x="17" y="33"/>
                      <a:pt x="12" y="44"/>
                    </a:cubicBezTo>
                    <a:cubicBezTo>
                      <a:pt x="10" y="50"/>
                      <a:pt x="7" y="54"/>
                      <a:pt x="5" y="57"/>
                    </a:cubicBezTo>
                    <a:cubicBezTo>
                      <a:pt x="4" y="59"/>
                      <a:pt x="4" y="60"/>
                      <a:pt x="3" y="61"/>
                    </a:cubicBezTo>
                    <a:cubicBezTo>
                      <a:pt x="3" y="61"/>
                      <a:pt x="3" y="61"/>
                      <a:pt x="3" y="62"/>
                    </a:cubicBezTo>
                    <a:cubicBezTo>
                      <a:pt x="2" y="62"/>
                      <a:pt x="2" y="62"/>
                      <a:pt x="2" y="62"/>
                    </a:cubicBezTo>
                    <a:cubicBezTo>
                      <a:pt x="0" y="65"/>
                      <a:pt x="0" y="65"/>
                      <a:pt x="0" y="65"/>
                    </a:cubicBezTo>
                    <a:cubicBezTo>
                      <a:pt x="4" y="65"/>
                      <a:pt x="4" y="65"/>
                      <a:pt x="4" y="65"/>
                    </a:cubicBezTo>
                    <a:cubicBezTo>
                      <a:pt x="22" y="66"/>
                      <a:pt x="37" y="67"/>
                      <a:pt x="49" y="67"/>
                    </a:cubicBezTo>
                    <a:cubicBezTo>
                      <a:pt x="84" y="67"/>
                      <a:pt x="96" y="62"/>
                      <a:pt x="96" y="62"/>
                    </a:cubicBezTo>
                    <a:cubicBezTo>
                      <a:pt x="99" y="61"/>
                      <a:pt x="99" y="61"/>
                      <a:pt x="99" y="61"/>
                    </a:cubicBezTo>
                    <a:cubicBezTo>
                      <a:pt x="97" y="59"/>
                      <a:pt x="97" y="59"/>
                      <a:pt x="97" y="59"/>
                    </a:cubicBezTo>
                    <a:cubicBezTo>
                      <a:pt x="84" y="42"/>
                      <a:pt x="77" y="27"/>
                      <a:pt x="73" y="16"/>
                    </a:cubicBezTo>
                    <a:cubicBezTo>
                      <a:pt x="71" y="11"/>
                      <a:pt x="70" y="7"/>
                      <a:pt x="70" y="4"/>
                    </a:cubicBezTo>
                    <a:cubicBezTo>
                      <a:pt x="69" y="2"/>
                      <a:pt x="69" y="1"/>
                      <a:pt x="69" y="1"/>
                    </a:cubicBezTo>
                    <a:cubicBezTo>
                      <a:pt x="69" y="0"/>
                      <a:pt x="69" y="0"/>
                      <a:pt x="69" y="0"/>
                    </a:cubicBezTo>
                    <a:cubicBezTo>
                      <a:pt x="69" y="0"/>
                      <a:pt x="69" y="0"/>
                      <a:pt x="69" y="0"/>
                    </a:cubicBezTo>
                    <a:cubicBezTo>
                      <a:pt x="65" y="0"/>
                      <a:pt x="65" y="0"/>
                      <a:pt x="65" y="0"/>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63" name="Freeform 35"/>
              <p:cNvSpPr>
                <a:spLocks/>
              </p:cNvSpPr>
              <p:nvPr/>
            </p:nvSpPr>
            <p:spPr bwMode="auto">
              <a:xfrm>
                <a:off x="3713" y="1586"/>
                <a:ext cx="196" cy="229"/>
              </a:xfrm>
              <a:custGeom>
                <a:avLst/>
                <a:gdLst>
                  <a:gd name="T0" fmla="*/ 83 w 83"/>
                  <a:gd name="T1" fmla="*/ 11 h 97"/>
                  <a:gd name="T2" fmla="*/ 47 w 83"/>
                  <a:gd name="T3" fmla="*/ 0 h 97"/>
                  <a:gd name="T4" fmla="*/ 46 w 83"/>
                  <a:gd name="T5" fmla="*/ 0 h 97"/>
                  <a:gd name="T6" fmla="*/ 31 w 83"/>
                  <a:gd name="T7" fmla="*/ 13 h 97"/>
                  <a:gd name="T8" fmla="*/ 0 w 83"/>
                  <a:gd name="T9" fmla="*/ 96 h 97"/>
                  <a:gd name="T10" fmla="*/ 4 w 83"/>
                  <a:gd name="T11" fmla="*/ 97 h 97"/>
                  <a:gd name="T12" fmla="*/ 34 w 83"/>
                  <a:gd name="T13" fmla="*/ 16 h 97"/>
                  <a:gd name="T14" fmla="*/ 44 w 83"/>
                  <a:gd name="T15" fmla="*/ 6 h 97"/>
                  <a:gd name="T16" fmla="*/ 46 w 83"/>
                  <a:gd name="T17" fmla="*/ 4 h 97"/>
                  <a:gd name="T18" fmla="*/ 46 w 83"/>
                  <a:gd name="T19" fmla="*/ 4 h 97"/>
                  <a:gd name="T20" fmla="*/ 46 w 83"/>
                  <a:gd name="T21" fmla="*/ 4 h 97"/>
                  <a:gd name="T22" fmla="*/ 46 w 83"/>
                  <a:gd name="T23" fmla="*/ 2 h 97"/>
                  <a:gd name="T24" fmla="*/ 46 w 83"/>
                  <a:gd name="T25" fmla="*/ 4 h 97"/>
                  <a:gd name="T26" fmla="*/ 82 w 83"/>
                  <a:gd name="T27" fmla="*/ 15 h 97"/>
                  <a:gd name="T28" fmla="*/ 83 w 83"/>
                  <a:gd name="T29" fmla="*/ 1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 h="97">
                    <a:moveTo>
                      <a:pt x="83" y="11"/>
                    </a:moveTo>
                    <a:cubicBezTo>
                      <a:pt x="47" y="0"/>
                      <a:pt x="47" y="0"/>
                      <a:pt x="47" y="0"/>
                    </a:cubicBezTo>
                    <a:cubicBezTo>
                      <a:pt x="46" y="0"/>
                      <a:pt x="46" y="0"/>
                      <a:pt x="46" y="0"/>
                    </a:cubicBezTo>
                    <a:cubicBezTo>
                      <a:pt x="46" y="0"/>
                      <a:pt x="39" y="1"/>
                      <a:pt x="31" y="13"/>
                    </a:cubicBezTo>
                    <a:cubicBezTo>
                      <a:pt x="22" y="25"/>
                      <a:pt x="11" y="49"/>
                      <a:pt x="0" y="96"/>
                    </a:cubicBezTo>
                    <a:cubicBezTo>
                      <a:pt x="4" y="97"/>
                      <a:pt x="4" y="97"/>
                      <a:pt x="4" y="97"/>
                    </a:cubicBezTo>
                    <a:cubicBezTo>
                      <a:pt x="15" y="50"/>
                      <a:pt x="26" y="27"/>
                      <a:pt x="34" y="16"/>
                    </a:cubicBezTo>
                    <a:cubicBezTo>
                      <a:pt x="38" y="10"/>
                      <a:pt x="41" y="7"/>
                      <a:pt x="44" y="6"/>
                    </a:cubicBezTo>
                    <a:cubicBezTo>
                      <a:pt x="45" y="5"/>
                      <a:pt x="45" y="5"/>
                      <a:pt x="46" y="4"/>
                    </a:cubicBezTo>
                    <a:cubicBezTo>
                      <a:pt x="46" y="4"/>
                      <a:pt x="46" y="4"/>
                      <a:pt x="46" y="4"/>
                    </a:cubicBezTo>
                    <a:cubicBezTo>
                      <a:pt x="46" y="4"/>
                      <a:pt x="46" y="4"/>
                      <a:pt x="46" y="4"/>
                    </a:cubicBezTo>
                    <a:cubicBezTo>
                      <a:pt x="46" y="2"/>
                      <a:pt x="46" y="2"/>
                      <a:pt x="46" y="2"/>
                    </a:cubicBezTo>
                    <a:cubicBezTo>
                      <a:pt x="46" y="4"/>
                      <a:pt x="46" y="4"/>
                      <a:pt x="46" y="4"/>
                    </a:cubicBezTo>
                    <a:cubicBezTo>
                      <a:pt x="82" y="15"/>
                      <a:pt x="82" y="15"/>
                      <a:pt x="82" y="15"/>
                    </a:cubicBezTo>
                    <a:cubicBezTo>
                      <a:pt x="83" y="11"/>
                      <a:pt x="83" y="11"/>
                      <a:pt x="83" y="11"/>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64" name="Freeform 36"/>
              <p:cNvSpPr>
                <a:spLocks/>
              </p:cNvSpPr>
              <p:nvPr/>
            </p:nvSpPr>
            <p:spPr bwMode="auto">
              <a:xfrm>
                <a:off x="3637" y="1546"/>
                <a:ext cx="203" cy="288"/>
              </a:xfrm>
              <a:custGeom>
                <a:avLst/>
                <a:gdLst>
                  <a:gd name="T0" fmla="*/ 86 w 86"/>
                  <a:gd name="T1" fmla="*/ 21 h 122"/>
                  <a:gd name="T2" fmla="*/ 86 w 86"/>
                  <a:gd name="T3" fmla="*/ 19 h 122"/>
                  <a:gd name="T4" fmla="*/ 85 w 86"/>
                  <a:gd name="T5" fmla="*/ 12 h 122"/>
                  <a:gd name="T6" fmla="*/ 78 w 86"/>
                  <a:gd name="T7" fmla="*/ 5 h 122"/>
                  <a:gd name="T8" fmla="*/ 58 w 86"/>
                  <a:gd name="T9" fmla="*/ 0 h 122"/>
                  <a:gd name="T10" fmla="*/ 58 w 86"/>
                  <a:gd name="T11" fmla="*/ 2 h 122"/>
                  <a:gd name="T12" fmla="*/ 59 w 86"/>
                  <a:gd name="T13" fmla="*/ 0 h 122"/>
                  <a:gd name="T14" fmla="*/ 56 w 86"/>
                  <a:gd name="T15" fmla="*/ 0 h 122"/>
                  <a:gd name="T16" fmla="*/ 44 w 86"/>
                  <a:gd name="T17" fmla="*/ 5 h 122"/>
                  <a:gd name="T18" fmla="*/ 27 w 86"/>
                  <a:gd name="T19" fmla="*/ 28 h 122"/>
                  <a:gd name="T20" fmla="*/ 0 w 86"/>
                  <a:gd name="T21" fmla="*/ 117 h 122"/>
                  <a:gd name="T22" fmla="*/ 0 w 86"/>
                  <a:gd name="T23" fmla="*/ 122 h 122"/>
                  <a:gd name="T24" fmla="*/ 4 w 86"/>
                  <a:gd name="T25" fmla="*/ 122 h 122"/>
                  <a:gd name="T26" fmla="*/ 4 w 86"/>
                  <a:gd name="T27" fmla="*/ 117 h 122"/>
                  <a:gd name="T28" fmla="*/ 30 w 86"/>
                  <a:gd name="T29" fmla="*/ 30 h 122"/>
                  <a:gd name="T30" fmla="*/ 47 w 86"/>
                  <a:gd name="T31" fmla="*/ 8 h 122"/>
                  <a:gd name="T32" fmla="*/ 56 w 86"/>
                  <a:gd name="T33" fmla="*/ 4 h 122"/>
                  <a:gd name="T34" fmla="*/ 57 w 86"/>
                  <a:gd name="T35" fmla="*/ 4 h 122"/>
                  <a:gd name="T36" fmla="*/ 57 w 86"/>
                  <a:gd name="T37" fmla="*/ 4 h 122"/>
                  <a:gd name="T38" fmla="*/ 57 w 86"/>
                  <a:gd name="T39" fmla="*/ 4 h 122"/>
                  <a:gd name="T40" fmla="*/ 58 w 86"/>
                  <a:gd name="T41" fmla="*/ 3 h 122"/>
                  <a:gd name="T42" fmla="*/ 57 w 86"/>
                  <a:gd name="T43" fmla="*/ 4 h 122"/>
                  <a:gd name="T44" fmla="*/ 57 w 86"/>
                  <a:gd name="T45" fmla="*/ 4 h 122"/>
                  <a:gd name="T46" fmla="*/ 58 w 86"/>
                  <a:gd name="T47" fmla="*/ 3 h 122"/>
                  <a:gd name="T48" fmla="*/ 57 w 86"/>
                  <a:gd name="T49" fmla="*/ 4 h 122"/>
                  <a:gd name="T50" fmla="*/ 57 w 86"/>
                  <a:gd name="T51" fmla="*/ 4 h 122"/>
                  <a:gd name="T52" fmla="*/ 58 w 86"/>
                  <a:gd name="T53" fmla="*/ 4 h 122"/>
                  <a:gd name="T54" fmla="*/ 59 w 86"/>
                  <a:gd name="T55" fmla="*/ 5 h 122"/>
                  <a:gd name="T56" fmla="*/ 76 w 86"/>
                  <a:gd name="T57" fmla="*/ 9 h 122"/>
                  <a:gd name="T58" fmla="*/ 81 w 86"/>
                  <a:gd name="T59" fmla="*/ 14 h 122"/>
                  <a:gd name="T60" fmla="*/ 82 w 86"/>
                  <a:gd name="T61" fmla="*/ 19 h 122"/>
                  <a:gd name="T62" fmla="*/ 82 w 86"/>
                  <a:gd name="T63" fmla="*/ 20 h 122"/>
                  <a:gd name="T64" fmla="*/ 82 w 86"/>
                  <a:gd name="T65" fmla="*/ 21 h 122"/>
                  <a:gd name="T66" fmla="*/ 82 w 86"/>
                  <a:gd name="T67" fmla="*/ 21 h 122"/>
                  <a:gd name="T68" fmla="*/ 86 w 86"/>
                  <a:gd name="T69" fmla="*/ 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6" h="122">
                    <a:moveTo>
                      <a:pt x="86" y="21"/>
                    </a:moveTo>
                    <a:cubicBezTo>
                      <a:pt x="86" y="21"/>
                      <a:pt x="86" y="21"/>
                      <a:pt x="86" y="19"/>
                    </a:cubicBezTo>
                    <a:cubicBezTo>
                      <a:pt x="86" y="18"/>
                      <a:pt x="86" y="15"/>
                      <a:pt x="85" y="12"/>
                    </a:cubicBezTo>
                    <a:cubicBezTo>
                      <a:pt x="84" y="10"/>
                      <a:pt x="81" y="7"/>
                      <a:pt x="78" y="5"/>
                    </a:cubicBezTo>
                    <a:cubicBezTo>
                      <a:pt x="68" y="2"/>
                      <a:pt x="58" y="0"/>
                      <a:pt x="58" y="0"/>
                    </a:cubicBezTo>
                    <a:cubicBezTo>
                      <a:pt x="58" y="2"/>
                      <a:pt x="58" y="2"/>
                      <a:pt x="58" y="2"/>
                    </a:cubicBezTo>
                    <a:cubicBezTo>
                      <a:pt x="59" y="0"/>
                      <a:pt x="59" y="0"/>
                      <a:pt x="59" y="0"/>
                    </a:cubicBezTo>
                    <a:cubicBezTo>
                      <a:pt x="59" y="0"/>
                      <a:pt x="58" y="0"/>
                      <a:pt x="56" y="0"/>
                    </a:cubicBezTo>
                    <a:cubicBezTo>
                      <a:pt x="54" y="0"/>
                      <a:pt x="49" y="1"/>
                      <a:pt x="44" y="5"/>
                    </a:cubicBezTo>
                    <a:cubicBezTo>
                      <a:pt x="39" y="9"/>
                      <a:pt x="33" y="16"/>
                      <a:pt x="27" y="28"/>
                    </a:cubicBezTo>
                    <a:cubicBezTo>
                      <a:pt x="11" y="58"/>
                      <a:pt x="0" y="90"/>
                      <a:pt x="0" y="117"/>
                    </a:cubicBezTo>
                    <a:cubicBezTo>
                      <a:pt x="0" y="119"/>
                      <a:pt x="0" y="120"/>
                      <a:pt x="0" y="122"/>
                    </a:cubicBezTo>
                    <a:cubicBezTo>
                      <a:pt x="4" y="122"/>
                      <a:pt x="4" y="122"/>
                      <a:pt x="4" y="122"/>
                    </a:cubicBezTo>
                    <a:cubicBezTo>
                      <a:pt x="4" y="120"/>
                      <a:pt x="4" y="119"/>
                      <a:pt x="4" y="117"/>
                    </a:cubicBezTo>
                    <a:cubicBezTo>
                      <a:pt x="4" y="92"/>
                      <a:pt x="15" y="59"/>
                      <a:pt x="30" y="30"/>
                    </a:cubicBezTo>
                    <a:cubicBezTo>
                      <a:pt x="37" y="18"/>
                      <a:pt x="42" y="12"/>
                      <a:pt x="47" y="8"/>
                    </a:cubicBezTo>
                    <a:cubicBezTo>
                      <a:pt x="51" y="5"/>
                      <a:pt x="54" y="4"/>
                      <a:pt x="56" y="4"/>
                    </a:cubicBezTo>
                    <a:cubicBezTo>
                      <a:pt x="57" y="4"/>
                      <a:pt x="57" y="4"/>
                      <a:pt x="57" y="4"/>
                    </a:cubicBezTo>
                    <a:cubicBezTo>
                      <a:pt x="57" y="4"/>
                      <a:pt x="57" y="4"/>
                      <a:pt x="57" y="4"/>
                    </a:cubicBezTo>
                    <a:cubicBezTo>
                      <a:pt x="57" y="4"/>
                      <a:pt x="57" y="4"/>
                      <a:pt x="57" y="4"/>
                    </a:cubicBezTo>
                    <a:cubicBezTo>
                      <a:pt x="58" y="3"/>
                      <a:pt x="58" y="3"/>
                      <a:pt x="58" y="3"/>
                    </a:cubicBezTo>
                    <a:cubicBezTo>
                      <a:pt x="57" y="4"/>
                      <a:pt x="57" y="4"/>
                      <a:pt x="57" y="4"/>
                    </a:cubicBezTo>
                    <a:cubicBezTo>
                      <a:pt x="57" y="4"/>
                      <a:pt x="57" y="4"/>
                      <a:pt x="57" y="4"/>
                    </a:cubicBezTo>
                    <a:cubicBezTo>
                      <a:pt x="58" y="3"/>
                      <a:pt x="58" y="3"/>
                      <a:pt x="58" y="3"/>
                    </a:cubicBezTo>
                    <a:cubicBezTo>
                      <a:pt x="57" y="4"/>
                      <a:pt x="57" y="4"/>
                      <a:pt x="57" y="4"/>
                    </a:cubicBezTo>
                    <a:cubicBezTo>
                      <a:pt x="57" y="4"/>
                      <a:pt x="57" y="4"/>
                      <a:pt x="57" y="4"/>
                    </a:cubicBezTo>
                    <a:cubicBezTo>
                      <a:pt x="58" y="4"/>
                      <a:pt x="58" y="4"/>
                      <a:pt x="58" y="4"/>
                    </a:cubicBezTo>
                    <a:cubicBezTo>
                      <a:pt x="58" y="4"/>
                      <a:pt x="58" y="4"/>
                      <a:pt x="59" y="5"/>
                    </a:cubicBezTo>
                    <a:cubicBezTo>
                      <a:pt x="62" y="5"/>
                      <a:pt x="70" y="7"/>
                      <a:pt x="76" y="9"/>
                    </a:cubicBezTo>
                    <a:cubicBezTo>
                      <a:pt x="79" y="10"/>
                      <a:pt x="80" y="12"/>
                      <a:pt x="81" y="14"/>
                    </a:cubicBezTo>
                    <a:cubicBezTo>
                      <a:pt x="82" y="16"/>
                      <a:pt x="82" y="18"/>
                      <a:pt x="82" y="19"/>
                    </a:cubicBezTo>
                    <a:cubicBezTo>
                      <a:pt x="82" y="20"/>
                      <a:pt x="82" y="20"/>
                      <a:pt x="82" y="20"/>
                    </a:cubicBezTo>
                    <a:cubicBezTo>
                      <a:pt x="82" y="21"/>
                      <a:pt x="82" y="21"/>
                      <a:pt x="82" y="21"/>
                    </a:cubicBezTo>
                    <a:cubicBezTo>
                      <a:pt x="82" y="21"/>
                      <a:pt x="82" y="21"/>
                      <a:pt x="82" y="21"/>
                    </a:cubicBezTo>
                    <a:cubicBezTo>
                      <a:pt x="86" y="21"/>
                      <a:pt x="86" y="21"/>
                      <a:pt x="86" y="21"/>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65" name="Freeform 37"/>
              <p:cNvSpPr>
                <a:spLocks/>
              </p:cNvSpPr>
              <p:nvPr/>
            </p:nvSpPr>
            <p:spPr bwMode="auto">
              <a:xfrm>
                <a:off x="1922" y="842"/>
                <a:ext cx="1906" cy="767"/>
              </a:xfrm>
              <a:custGeom>
                <a:avLst/>
                <a:gdLst>
                  <a:gd name="T0" fmla="*/ 1902 w 1906"/>
                  <a:gd name="T1" fmla="*/ 720 h 767"/>
                  <a:gd name="T2" fmla="*/ 1906 w 1906"/>
                  <a:gd name="T3" fmla="*/ 590 h 767"/>
                  <a:gd name="T4" fmla="*/ 1134 w 1906"/>
                  <a:gd name="T5" fmla="*/ 0 h 767"/>
                  <a:gd name="T6" fmla="*/ 628 w 1906"/>
                  <a:gd name="T7" fmla="*/ 7 h 767"/>
                  <a:gd name="T8" fmla="*/ 0 w 1906"/>
                  <a:gd name="T9" fmla="*/ 626 h 767"/>
                  <a:gd name="T10" fmla="*/ 0 w 1906"/>
                  <a:gd name="T11" fmla="*/ 767 h 767"/>
                  <a:gd name="T12" fmla="*/ 10 w 1906"/>
                  <a:gd name="T13" fmla="*/ 767 h 767"/>
                  <a:gd name="T14" fmla="*/ 10 w 1906"/>
                  <a:gd name="T15" fmla="*/ 630 h 767"/>
                  <a:gd name="T16" fmla="*/ 633 w 1906"/>
                  <a:gd name="T17" fmla="*/ 14 h 767"/>
                  <a:gd name="T18" fmla="*/ 1132 w 1906"/>
                  <a:gd name="T19" fmla="*/ 9 h 767"/>
                  <a:gd name="T20" fmla="*/ 1895 w 1906"/>
                  <a:gd name="T21" fmla="*/ 593 h 767"/>
                  <a:gd name="T22" fmla="*/ 1892 w 1906"/>
                  <a:gd name="T23" fmla="*/ 720 h 767"/>
                  <a:gd name="T24" fmla="*/ 1902 w 1906"/>
                  <a:gd name="T25" fmla="*/ 720 h 767"/>
                  <a:gd name="T26" fmla="*/ 1902 w 1906"/>
                  <a:gd name="T27" fmla="*/ 720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06" h="767">
                    <a:moveTo>
                      <a:pt x="1902" y="720"/>
                    </a:moveTo>
                    <a:lnTo>
                      <a:pt x="1906" y="590"/>
                    </a:lnTo>
                    <a:lnTo>
                      <a:pt x="1134" y="0"/>
                    </a:lnTo>
                    <a:lnTo>
                      <a:pt x="628" y="7"/>
                    </a:lnTo>
                    <a:lnTo>
                      <a:pt x="0" y="626"/>
                    </a:lnTo>
                    <a:lnTo>
                      <a:pt x="0" y="767"/>
                    </a:lnTo>
                    <a:lnTo>
                      <a:pt x="10" y="767"/>
                    </a:lnTo>
                    <a:lnTo>
                      <a:pt x="10" y="630"/>
                    </a:lnTo>
                    <a:lnTo>
                      <a:pt x="633" y="14"/>
                    </a:lnTo>
                    <a:lnTo>
                      <a:pt x="1132" y="9"/>
                    </a:lnTo>
                    <a:lnTo>
                      <a:pt x="1895" y="593"/>
                    </a:lnTo>
                    <a:lnTo>
                      <a:pt x="1892" y="720"/>
                    </a:lnTo>
                    <a:lnTo>
                      <a:pt x="1902" y="720"/>
                    </a:lnTo>
                    <a:lnTo>
                      <a:pt x="1902" y="72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66" name="Freeform 38"/>
              <p:cNvSpPr>
                <a:spLocks/>
              </p:cNvSpPr>
              <p:nvPr/>
            </p:nvSpPr>
            <p:spPr bwMode="auto">
              <a:xfrm>
                <a:off x="1861" y="1612"/>
                <a:ext cx="234" cy="226"/>
              </a:xfrm>
              <a:custGeom>
                <a:avLst/>
                <a:gdLst>
                  <a:gd name="T0" fmla="*/ 4 w 99"/>
                  <a:gd name="T1" fmla="*/ 16 h 96"/>
                  <a:gd name="T2" fmla="*/ 3 w 99"/>
                  <a:gd name="T3" fmla="*/ 16 h 96"/>
                  <a:gd name="T4" fmla="*/ 4 w 99"/>
                  <a:gd name="T5" fmla="*/ 16 h 96"/>
                  <a:gd name="T6" fmla="*/ 4 w 99"/>
                  <a:gd name="T7" fmla="*/ 16 h 96"/>
                  <a:gd name="T8" fmla="*/ 3 w 99"/>
                  <a:gd name="T9" fmla="*/ 16 h 96"/>
                  <a:gd name="T10" fmla="*/ 4 w 99"/>
                  <a:gd name="T11" fmla="*/ 16 h 96"/>
                  <a:gd name="T12" fmla="*/ 4 w 99"/>
                  <a:gd name="T13" fmla="*/ 16 h 96"/>
                  <a:gd name="T14" fmla="*/ 11 w 99"/>
                  <a:gd name="T15" fmla="*/ 10 h 96"/>
                  <a:gd name="T16" fmla="*/ 21 w 99"/>
                  <a:gd name="T17" fmla="*/ 7 h 96"/>
                  <a:gd name="T18" fmla="*/ 34 w 99"/>
                  <a:gd name="T19" fmla="*/ 4 h 96"/>
                  <a:gd name="T20" fmla="*/ 53 w 99"/>
                  <a:gd name="T21" fmla="*/ 15 h 96"/>
                  <a:gd name="T22" fmla="*/ 95 w 99"/>
                  <a:gd name="T23" fmla="*/ 96 h 96"/>
                  <a:gd name="T24" fmla="*/ 99 w 99"/>
                  <a:gd name="T25" fmla="*/ 96 h 96"/>
                  <a:gd name="T26" fmla="*/ 56 w 99"/>
                  <a:gd name="T27" fmla="*/ 13 h 96"/>
                  <a:gd name="T28" fmla="*/ 34 w 99"/>
                  <a:gd name="T29" fmla="*/ 0 h 96"/>
                  <a:gd name="T30" fmla="*/ 20 w 99"/>
                  <a:gd name="T31" fmla="*/ 3 h 96"/>
                  <a:gd name="T32" fmla="*/ 10 w 99"/>
                  <a:gd name="T33" fmla="*/ 7 h 96"/>
                  <a:gd name="T34" fmla="*/ 2 w 99"/>
                  <a:gd name="T35" fmla="*/ 12 h 96"/>
                  <a:gd name="T36" fmla="*/ 0 w 99"/>
                  <a:gd name="T37" fmla="*/ 15 h 96"/>
                  <a:gd name="T38" fmla="*/ 4 w 99"/>
                  <a:gd name="T39" fmla="*/ 1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9" h="96">
                    <a:moveTo>
                      <a:pt x="4" y="16"/>
                    </a:moveTo>
                    <a:cubicBezTo>
                      <a:pt x="3" y="16"/>
                      <a:pt x="3" y="16"/>
                      <a:pt x="3" y="16"/>
                    </a:cubicBezTo>
                    <a:cubicBezTo>
                      <a:pt x="4" y="16"/>
                      <a:pt x="4" y="16"/>
                      <a:pt x="4" y="16"/>
                    </a:cubicBezTo>
                    <a:cubicBezTo>
                      <a:pt x="4" y="16"/>
                      <a:pt x="4" y="16"/>
                      <a:pt x="4" y="16"/>
                    </a:cubicBezTo>
                    <a:cubicBezTo>
                      <a:pt x="3" y="16"/>
                      <a:pt x="3" y="16"/>
                      <a:pt x="3" y="16"/>
                    </a:cubicBezTo>
                    <a:cubicBezTo>
                      <a:pt x="4" y="16"/>
                      <a:pt x="4" y="16"/>
                      <a:pt x="4" y="16"/>
                    </a:cubicBezTo>
                    <a:cubicBezTo>
                      <a:pt x="4" y="16"/>
                      <a:pt x="4" y="16"/>
                      <a:pt x="4" y="16"/>
                    </a:cubicBezTo>
                    <a:cubicBezTo>
                      <a:pt x="4" y="15"/>
                      <a:pt x="5" y="13"/>
                      <a:pt x="11" y="10"/>
                    </a:cubicBezTo>
                    <a:cubicBezTo>
                      <a:pt x="14" y="10"/>
                      <a:pt x="17" y="8"/>
                      <a:pt x="21" y="7"/>
                    </a:cubicBezTo>
                    <a:cubicBezTo>
                      <a:pt x="25" y="5"/>
                      <a:pt x="29" y="4"/>
                      <a:pt x="34" y="4"/>
                    </a:cubicBezTo>
                    <a:cubicBezTo>
                      <a:pt x="40" y="4"/>
                      <a:pt x="47" y="7"/>
                      <a:pt x="53" y="15"/>
                    </a:cubicBezTo>
                    <a:cubicBezTo>
                      <a:pt x="68" y="35"/>
                      <a:pt x="88" y="62"/>
                      <a:pt x="95" y="96"/>
                    </a:cubicBezTo>
                    <a:cubicBezTo>
                      <a:pt x="99" y="96"/>
                      <a:pt x="99" y="96"/>
                      <a:pt x="99" y="96"/>
                    </a:cubicBezTo>
                    <a:cubicBezTo>
                      <a:pt x="91" y="60"/>
                      <a:pt x="71" y="33"/>
                      <a:pt x="56" y="13"/>
                    </a:cubicBezTo>
                    <a:cubicBezTo>
                      <a:pt x="50" y="3"/>
                      <a:pt x="41" y="0"/>
                      <a:pt x="34" y="0"/>
                    </a:cubicBezTo>
                    <a:cubicBezTo>
                      <a:pt x="29" y="0"/>
                      <a:pt x="24" y="1"/>
                      <a:pt x="20" y="3"/>
                    </a:cubicBezTo>
                    <a:cubicBezTo>
                      <a:pt x="16" y="4"/>
                      <a:pt x="12" y="6"/>
                      <a:pt x="10" y="7"/>
                    </a:cubicBezTo>
                    <a:cubicBezTo>
                      <a:pt x="6" y="8"/>
                      <a:pt x="3" y="10"/>
                      <a:pt x="2" y="12"/>
                    </a:cubicBezTo>
                    <a:cubicBezTo>
                      <a:pt x="0" y="14"/>
                      <a:pt x="0" y="15"/>
                      <a:pt x="0" y="15"/>
                    </a:cubicBezTo>
                    <a:cubicBezTo>
                      <a:pt x="4" y="16"/>
                      <a:pt x="4" y="16"/>
                      <a:pt x="4" y="16"/>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67" name="Freeform 39"/>
              <p:cNvSpPr>
                <a:spLocks/>
              </p:cNvSpPr>
              <p:nvPr/>
            </p:nvSpPr>
            <p:spPr bwMode="auto">
              <a:xfrm>
                <a:off x="1917" y="1574"/>
                <a:ext cx="258" cy="279"/>
              </a:xfrm>
              <a:custGeom>
                <a:avLst/>
                <a:gdLst>
                  <a:gd name="T0" fmla="*/ 109 w 109"/>
                  <a:gd name="T1" fmla="*/ 118 h 118"/>
                  <a:gd name="T2" fmla="*/ 74 w 109"/>
                  <a:gd name="T3" fmla="*/ 28 h 118"/>
                  <a:gd name="T4" fmla="*/ 51 w 109"/>
                  <a:gd name="T5" fmla="*/ 6 h 118"/>
                  <a:gd name="T6" fmla="*/ 33 w 109"/>
                  <a:gd name="T7" fmla="*/ 0 h 118"/>
                  <a:gd name="T8" fmla="*/ 12 w 109"/>
                  <a:gd name="T9" fmla="*/ 9 h 118"/>
                  <a:gd name="T10" fmla="*/ 0 w 109"/>
                  <a:gd name="T11" fmla="*/ 18 h 118"/>
                  <a:gd name="T12" fmla="*/ 3 w 109"/>
                  <a:gd name="T13" fmla="*/ 20 h 118"/>
                  <a:gd name="T14" fmla="*/ 3 w 109"/>
                  <a:gd name="T15" fmla="*/ 20 h 118"/>
                  <a:gd name="T16" fmla="*/ 3 w 109"/>
                  <a:gd name="T17" fmla="*/ 20 h 118"/>
                  <a:gd name="T18" fmla="*/ 3 w 109"/>
                  <a:gd name="T19" fmla="*/ 20 h 118"/>
                  <a:gd name="T20" fmla="*/ 3 w 109"/>
                  <a:gd name="T21" fmla="*/ 20 h 118"/>
                  <a:gd name="T22" fmla="*/ 3 w 109"/>
                  <a:gd name="T23" fmla="*/ 20 h 118"/>
                  <a:gd name="T24" fmla="*/ 14 w 109"/>
                  <a:gd name="T25" fmla="*/ 12 h 118"/>
                  <a:gd name="T26" fmla="*/ 33 w 109"/>
                  <a:gd name="T27" fmla="*/ 4 h 118"/>
                  <a:gd name="T28" fmla="*/ 49 w 109"/>
                  <a:gd name="T29" fmla="*/ 10 h 118"/>
                  <a:gd name="T30" fmla="*/ 71 w 109"/>
                  <a:gd name="T31" fmla="*/ 31 h 118"/>
                  <a:gd name="T32" fmla="*/ 100 w 109"/>
                  <a:gd name="T33" fmla="*/ 90 h 118"/>
                  <a:gd name="T34" fmla="*/ 104 w 109"/>
                  <a:gd name="T35" fmla="*/ 111 h 118"/>
                  <a:gd name="T36" fmla="*/ 105 w 109"/>
                  <a:gd name="T37" fmla="*/ 116 h 118"/>
                  <a:gd name="T38" fmla="*/ 105 w 109"/>
                  <a:gd name="T39" fmla="*/ 118 h 118"/>
                  <a:gd name="T40" fmla="*/ 105 w 109"/>
                  <a:gd name="T41" fmla="*/ 118 h 118"/>
                  <a:gd name="T42" fmla="*/ 109 w 109"/>
                  <a:gd name="T4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9" h="118">
                    <a:moveTo>
                      <a:pt x="109" y="118"/>
                    </a:moveTo>
                    <a:cubicBezTo>
                      <a:pt x="109" y="118"/>
                      <a:pt x="107" y="71"/>
                      <a:pt x="74" y="28"/>
                    </a:cubicBezTo>
                    <a:cubicBezTo>
                      <a:pt x="66" y="18"/>
                      <a:pt x="58" y="11"/>
                      <a:pt x="51" y="6"/>
                    </a:cubicBezTo>
                    <a:cubicBezTo>
                      <a:pt x="45" y="2"/>
                      <a:pt x="39" y="0"/>
                      <a:pt x="33" y="0"/>
                    </a:cubicBezTo>
                    <a:cubicBezTo>
                      <a:pt x="23" y="0"/>
                      <a:pt x="16" y="6"/>
                      <a:pt x="12" y="9"/>
                    </a:cubicBezTo>
                    <a:cubicBezTo>
                      <a:pt x="3" y="14"/>
                      <a:pt x="0" y="18"/>
                      <a:pt x="0" y="18"/>
                    </a:cubicBezTo>
                    <a:cubicBezTo>
                      <a:pt x="3" y="20"/>
                      <a:pt x="3" y="20"/>
                      <a:pt x="3" y="20"/>
                    </a:cubicBezTo>
                    <a:cubicBezTo>
                      <a:pt x="3" y="20"/>
                      <a:pt x="3" y="20"/>
                      <a:pt x="3" y="20"/>
                    </a:cubicBezTo>
                    <a:cubicBezTo>
                      <a:pt x="3" y="20"/>
                      <a:pt x="3" y="20"/>
                      <a:pt x="3" y="20"/>
                    </a:cubicBezTo>
                    <a:cubicBezTo>
                      <a:pt x="3" y="20"/>
                      <a:pt x="3" y="20"/>
                      <a:pt x="3" y="20"/>
                    </a:cubicBezTo>
                    <a:cubicBezTo>
                      <a:pt x="3" y="20"/>
                      <a:pt x="3" y="20"/>
                      <a:pt x="3" y="20"/>
                    </a:cubicBezTo>
                    <a:cubicBezTo>
                      <a:pt x="3" y="20"/>
                      <a:pt x="3" y="20"/>
                      <a:pt x="3" y="20"/>
                    </a:cubicBezTo>
                    <a:cubicBezTo>
                      <a:pt x="4" y="20"/>
                      <a:pt x="6" y="17"/>
                      <a:pt x="14" y="12"/>
                    </a:cubicBezTo>
                    <a:cubicBezTo>
                      <a:pt x="19" y="9"/>
                      <a:pt x="25" y="4"/>
                      <a:pt x="33" y="4"/>
                    </a:cubicBezTo>
                    <a:cubicBezTo>
                      <a:pt x="38" y="4"/>
                      <a:pt x="43" y="6"/>
                      <a:pt x="49" y="10"/>
                    </a:cubicBezTo>
                    <a:cubicBezTo>
                      <a:pt x="56" y="14"/>
                      <a:pt x="63" y="20"/>
                      <a:pt x="71" y="31"/>
                    </a:cubicBezTo>
                    <a:cubicBezTo>
                      <a:pt x="87" y="51"/>
                      <a:pt x="96" y="73"/>
                      <a:pt x="100" y="90"/>
                    </a:cubicBezTo>
                    <a:cubicBezTo>
                      <a:pt x="102" y="99"/>
                      <a:pt x="104" y="106"/>
                      <a:pt x="104" y="111"/>
                    </a:cubicBezTo>
                    <a:cubicBezTo>
                      <a:pt x="105" y="113"/>
                      <a:pt x="105" y="115"/>
                      <a:pt x="105" y="116"/>
                    </a:cubicBezTo>
                    <a:cubicBezTo>
                      <a:pt x="105" y="117"/>
                      <a:pt x="105" y="118"/>
                      <a:pt x="105" y="118"/>
                    </a:cubicBezTo>
                    <a:cubicBezTo>
                      <a:pt x="105" y="118"/>
                      <a:pt x="105" y="118"/>
                      <a:pt x="105" y="118"/>
                    </a:cubicBezTo>
                    <a:cubicBezTo>
                      <a:pt x="109" y="118"/>
                      <a:pt x="109" y="118"/>
                      <a:pt x="109" y="118"/>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68" name="Freeform 40"/>
              <p:cNvSpPr>
                <a:spLocks/>
              </p:cNvSpPr>
              <p:nvPr/>
            </p:nvSpPr>
            <p:spPr bwMode="auto">
              <a:xfrm>
                <a:off x="1924" y="1468"/>
                <a:ext cx="919" cy="283"/>
              </a:xfrm>
              <a:custGeom>
                <a:avLst/>
                <a:gdLst>
                  <a:gd name="T0" fmla="*/ 0 w 919"/>
                  <a:gd name="T1" fmla="*/ 4 h 283"/>
                  <a:gd name="T2" fmla="*/ 291 w 919"/>
                  <a:gd name="T3" fmla="*/ 283 h 283"/>
                  <a:gd name="T4" fmla="*/ 919 w 919"/>
                  <a:gd name="T5" fmla="*/ 264 h 283"/>
                  <a:gd name="T6" fmla="*/ 919 w 919"/>
                  <a:gd name="T7" fmla="*/ 255 h 283"/>
                  <a:gd name="T8" fmla="*/ 296 w 919"/>
                  <a:gd name="T9" fmla="*/ 271 h 283"/>
                  <a:gd name="T10" fmla="*/ 5 w 919"/>
                  <a:gd name="T11" fmla="*/ 0 h 283"/>
                  <a:gd name="T12" fmla="*/ 0 w 919"/>
                  <a:gd name="T13" fmla="*/ 4 h 283"/>
                  <a:gd name="T14" fmla="*/ 0 w 919"/>
                  <a:gd name="T15" fmla="*/ 4 h 2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9" h="283">
                    <a:moveTo>
                      <a:pt x="0" y="4"/>
                    </a:moveTo>
                    <a:lnTo>
                      <a:pt x="291" y="283"/>
                    </a:lnTo>
                    <a:lnTo>
                      <a:pt x="919" y="264"/>
                    </a:lnTo>
                    <a:lnTo>
                      <a:pt x="919" y="255"/>
                    </a:lnTo>
                    <a:lnTo>
                      <a:pt x="296" y="271"/>
                    </a:lnTo>
                    <a:lnTo>
                      <a:pt x="5" y="0"/>
                    </a:lnTo>
                    <a:lnTo>
                      <a:pt x="0" y="4"/>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69" name="Freeform 41"/>
              <p:cNvSpPr>
                <a:spLocks/>
              </p:cNvSpPr>
              <p:nvPr/>
            </p:nvSpPr>
            <p:spPr bwMode="auto">
              <a:xfrm>
                <a:off x="3002" y="1430"/>
                <a:ext cx="824" cy="302"/>
              </a:xfrm>
              <a:custGeom>
                <a:avLst/>
                <a:gdLst>
                  <a:gd name="T0" fmla="*/ 0 w 824"/>
                  <a:gd name="T1" fmla="*/ 302 h 302"/>
                  <a:gd name="T2" fmla="*/ 607 w 824"/>
                  <a:gd name="T3" fmla="*/ 290 h 302"/>
                  <a:gd name="T4" fmla="*/ 824 w 824"/>
                  <a:gd name="T5" fmla="*/ 7 h 302"/>
                  <a:gd name="T6" fmla="*/ 817 w 824"/>
                  <a:gd name="T7" fmla="*/ 0 h 302"/>
                  <a:gd name="T8" fmla="*/ 602 w 824"/>
                  <a:gd name="T9" fmla="*/ 281 h 302"/>
                  <a:gd name="T10" fmla="*/ 0 w 824"/>
                  <a:gd name="T11" fmla="*/ 293 h 302"/>
                  <a:gd name="T12" fmla="*/ 0 w 824"/>
                  <a:gd name="T13" fmla="*/ 302 h 302"/>
                  <a:gd name="T14" fmla="*/ 0 w 824"/>
                  <a:gd name="T15" fmla="*/ 302 h 3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4" h="302">
                    <a:moveTo>
                      <a:pt x="0" y="302"/>
                    </a:moveTo>
                    <a:lnTo>
                      <a:pt x="607" y="290"/>
                    </a:lnTo>
                    <a:lnTo>
                      <a:pt x="824" y="7"/>
                    </a:lnTo>
                    <a:lnTo>
                      <a:pt x="817" y="0"/>
                    </a:lnTo>
                    <a:lnTo>
                      <a:pt x="602" y="281"/>
                    </a:lnTo>
                    <a:lnTo>
                      <a:pt x="0" y="293"/>
                    </a:lnTo>
                    <a:lnTo>
                      <a:pt x="0" y="302"/>
                    </a:lnTo>
                    <a:lnTo>
                      <a:pt x="0" y="30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70" name="Rectangle 42"/>
              <p:cNvSpPr>
                <a:spLocks noChangeArrowheads="1"/>
              </p:cNvSpPr>
              <p:nvPr/>
            </p:nvSpPr>
            <p:spPr bwMode="auto">
              <a:xfrm>
                <a:off x="2298" y="962"/>
                <a:ext cx="9" cy="137"/>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71" name="Freeform 43"/>
              <p:cNvSpPr>
                <a:spLocks/>
              </p:cNvSpPr>
              <p:nvPr/>
            </p:nvSpPr>
            <p:spPr bwMode="auto">
              <a:xfrm>
                <a:off x="2298" y="962"/>
                <a:ext cx="9" cy="137"/>
              </a:xfrm>
              <a:custGeom>
                <a:avLst/>
                <a:gdLst>
                  <a:gd name="T0" fmla="*/ 0 w 9"/>
                  <a:gd name="T1" fmla="*/ 0 h 137"/>
                  <a:gd name="T2" fmla="*/ 0 w 9"/>
                  <a:gd name="T3" fmla="*/ 137 h 137"/>
                  <a:gd name="T4" fmla="*/ 9 w 9"/>
                  <a:gd name="T5" fmla="*/ 137 h 137"/>
                  <a:gd name="T6" fmla="*/ 9 w 9"/>
                  <a:gd name="T7" fmla="*/ 0 h 137"/>
                </a:gdLst>
                <a:ahLst/>
                <a:cxnLst>
                  <a:cxn ang="0">
                    <a:pos x="T0" y="T1"/>
                  </a:cxn>
                  <a:cxn ang="0">
                    <a:pos x="T2" y="T3"/>
                  </a:cxn>
                  <a:cxn ang="0">
                    <a:pos x="T4" y="T5"/>
                  </a:cxn>
                  <a:cxn ang="0">
                    <a:pos x="T6" y="T7"/>
                  </a:cxn>
                </a:cxnLst>
                <a:rect l="0" t="0" r="r" b="b"/>
                <a:pathLst>
                  <a:path w="9" h="137">
                    <a:moveTo>
                      <a:pt x="0" y="0"/>
                    </a:moveTo>
                    <a:lnTo>
                      <a:pt x="0" y="137"/>
                    </a:lnTo>
                    <a:lnTo>
                      <a:pt x="9" y="137"/>
                    </a:lnTo>
                    <a:lnTo>
                      <a:pt x="9" y="0"/>
                    </a:lnTo>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72" name="Rectangle 44"/>
              <p:cNvSpPr>
                <a:spLocks noChangeArrowheads="1"/>
              </p:cNvSpPr>
              <p:nvPr/>
            </p:nvSpPr>
            <p:spPr bwMode="auto">
              <a:xfrm>
                <a:off x="2539" y="724"/>
                <a:ext cx="9" cy="137"/>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73" name="Freeform 45"/>
              <p:cNvSpPr>
                <a:spLocks/>
              </p:cNvSpPr>
              <p:nvPr/>
            </p:nvSpPr>
            <p:spPr bwMode="auto">
              <a:xfrm>
                <a:off x="2539" y="724"/>
                <a:ext cx="9" cy="137"/>
              </a:xfrm>
              <a:custGeom>
                <a:avLst/>
                <a:gdLst>
                  <a:gd name="T0" fmla="*/ 0 w 9"/>
                  <a:gd name="T1" fmla="*/ 0 h 137"/>
                  <a:gd name="T2" fmla="*/ 0 w 9"/>
                  <a:gd name="T3" fmla="*/ 137 h 137"/>
                  <a:gd name="T4" fmla="*/ 9 w 9"/>
                  <a:gd name="T5" fmla="*/ 137 h 137"/>
                  <a:gd name="T6" fmla="*/ 9 w 9"/>
                  <a:gd name="T7" fmla="*/ 0 h 137"/>
                </a:gdLst>
                <a:ahLst/>
                <a:cxnLst>
                  <a:cxn ang="0">
                    <a:pos x="T0" y="T1"/>
                  </a:cxn>
                  <a:cxn ang="0">
                    <a:pos x="T2" y="T3"/>
                  </a:cxn>
                  <a:cxn ang="0">
                    <a:pos x="T4" y="T5"/>
                  </a:cxn>
                  <a:cxn ang="0">
                    <a:pos x="T6" y="T7"/>
                  </a:cxn>
                </a:cxnLst>
                <a:rect l="0" t="0" r="r" b="b"/>
                <a:pathLst>
                  <a:path w="9" h="137">
                    <a:moveTo>
                      <a:pt x="0" y="0"/>
                    </a:moveTo>
                    <a:lnTo>
                      <a:pt x="0" y="137"/>
                    </a:lnTo>
                    <a:lnTo>
                      <a:pt x="9" y="137"/>
                    </a:lnTo>
                    <a:lnTo>
                      <a:pt x="9" y="0"/>
                    </a:lnTo>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74" name="Rectangle 46"/>
              <p:cNvSpPr>
                <a:spLocks noChangeArrowheads="1"/>
              </p:cNvSpPr>
              <p:nvPr/>
            </p:nvSpPr>
            <p:spPr bwMode="auto">
              <a:xfrm>
                <a:off x="3023" y="717"/>
                <a:ext cx="9" cy="129"/>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75" name="Freeform 47"/>
              <p:cNvSpPr>
                <a:spLocks/>
              </p:cNvSpPr>
              <p:nvPr/>
            </p:nvSpPr>
            <p:spPr bwMode="auto">
              <a:xfrm>
                <a:off x="3023" y="717"/>
                <a:ext cx="9" cy="129"/>
              </a:xfrm>
              <a:custGeom>
                <a:avLst/>
                <a:gdLst>
                  <a:gd name="T0" fmla="*/ 0 w 9"/>
                  <a:gd name="T1" fmla="*/ 0 h 129"/>
                  <a:gd name="T2" fmla="*/ 0 w 9"/>
                  <a:gd name="T3" fmla="*/ 129 h 129"/>
                  <a:gd name="T4" fmla="*/ 9 w 9"/>
                  <a:gd name="T5" fmla="*/ 129 h 129"/>
                  <a:gd name="T6" fmla="*/ 9 w 9"/>
                  <a:gd name="T7" fmla="*/ 0 h 129"/>
                </a:gdLst>
                <a:ahLst/>
                <a:cxnLst>
                  <a:cxn ang="0">
                    <a:pos x="T0" y="T1"/>
                  </a:cxn>
                  <a:cxn ang="0">
                    <a:pos x="T2" y="T3"/>
                  </a:cxn>
                  <a:cxn ang="0">
                    <a:pos x="T4" y="T5"/>
                  </a:cxn>
                  <a:cxn ang="0">
                    <a:pos x="T6" y="T7"/>
                  </a:cxn>
                </a:cxnLst>
                <a:rect l="0" t="0" r="r" b="b"/>
                <a:pathLst>
                  <a:path w="9" h="129">
                    <a:moveTo>
                      <a:pt x="0" y="0"/>
                    </a:moveTo>
                    <a:lnTo>
                      <a:pt x="0" y="129"/>
                    </a:lnTo>
                    <a:lnTo>
                      <a:pt x="9" y="129"/>
                    </a:lnTo>
                    <a:lnTo>
                      <a:pt x="9" y="0"/>
                    </a:lnTo>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76" name="Freeform 48"/>
              <p:cNvSpPr>
                <a:spLocks/>
              </p:cNvSpPr>
              <p:nvPr/>
            </p:nvSpPr>
            <p:spPr bwMode="auto">
              <a:xfrm>
                <a:off x="2697" y="818"/>
                <a:ext cx="215" cy="36"/>
              </a:xfrm>
              <a:custGeom>
                <a:avLst/>
                <a:gdLst>
                  <a:gd name="T0" fmla="*/ 91 w 91"/>
                  <a:gd name="T1" fmla="*/ 11 h 15"/>
                  <a:gd name="T2" fmla="*/ 47 w 91"/>
                  <a:gd name="T3" fmla="*/ 0 h 15"/>
                  <a:gd name="T4" fmla="*/ 0 w 91"/>
                  <a:gd name="T5" fmla="*/ 12 h 15"/>
                  <a:gd name="T6" fmla="*/ 2 w 91"/>
                  <a:gd name="T7" fmla="*/ 15 h 15"/>
                  <a:gd name="T8" fmla="*/ 2 w 91"/>
                  <a:gd name="T9" fmla="*/ 15 h 15"/>
                  <a:gd name="T10" fmla="*/ 47 w 91"/>
                  <a:gd name="T11" fmla="*/ 4 h 15"/>
                  <a:gd name="T12" fmla="*/ 78 w 91"/>
                  <a:gd name="T13" fmla="*/ 9 h 15"/>
                  <a:gd name="T14" fmla="*/ 86 w 91"/>
                  <a:gd name="T15" fmla="*/ 13 h 15"/>
                  <a:gd name="T16" fmla="*/ 88 w 91"/>
                  <a:gd name="T17" fmla="*/ 14 h 15"/>
                  <a:gd name="T18" fmla="*/ 89 w 91"/>
                  <a:gd name="T19" fmla="*/ 14 h 15"/>
                  <a:gd name="T20" fmla="*/ 89 w 91"/>
                  <a:gd name="T21" fmla="*/ 14 h 15"/>
                  <a:gd name="T22" fmla="*/ 91 w 91"/>
                  <a:gd name="T23"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 h="15">
                    <a:moveTo>
                      <a:pt x="91" y="11"/>
                    </a:moveTo>
                    <a:cubicBezTo>
                      <a:pt x="91" y="11"/>
                      <a:pt x="74" y="0"/>
                      <a:pt x="47" y="0"/>
                    </a:cubicBezTo>
                    <a:cubicBezTo>
                      <a:pt x="20" y="0"/>
                      <a:pt x="0" y="12"/>
                      <a:pt x="0" y="12"/>
                    </a:cubicBezTo>
                    <a:cubicBezTo>
                      <a:pt x="2" y="15"/>
                      <a:pt x="2" y="15"/>
                      <a:pt x="2" y="15"/>
                    </a:cubicBezTo>
                    <a:cubicBezTo>
                      <a:pt x="2" y="15"/>
                      <a:pt x="2" y="15"/>
                      <a:pt x="2" y="15"/>
                    </a:cubicBezTo>
                    <a:cubicBezTo>
                      <a:pt x="4" y="14"/>
                      <a:pt x="23" y="4"/>
                      <a:pt x="47" y="4"/>
                    </a:cubicBezTo>
                    <a:cubicBezTo>
                      <a:pt x="60" y="4"/>
                      <a:pt x="70" y="7"/>
                      <a:pt x="78" y="9"/>
                    </a:cubicBezTo>
                    <a:cubicBezTo>
                      <a:pt x="81" y="11"/>
                      <a:pt x="84" y="12"/>
                      <a:pt x="86" y="13"/>
                    </a:cubicBezTo>
                    <a:cubicBezTo>
                      <a:pt x="87" y="13"/>
                      <a:pt x="88" y="14"/>
                      <a:pt x="88" y="14"/>
                    </a:cubicBezTo>
                    <a:cubicBezTo>
                      <a:pt x="89" y="14"/>
                      <a:pt x="89" y="14"/>
                      <a:pt x="89" y="14"/>
                    </a:cubicBezTo>
                    <a:cubicBezTo>
                      <a:pt x="89" y="14"/>
                      <a:pt x="89" y="14"/>
                      <a:pt x="89" y="14"/>
                    </a:cubicBezTo>
                    <a:cubicBezTo>
                      <a:pt x="91" y="11"/>
                      <a:pt x="91" y="11"/>
                      <a:pt x="91" y="11"/>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77" name="Freeform 49"/>
              <p:cNvSpPr>
                <a:spLocks/>
              </p:cNvSpPr>
              <p:nvPr/>
            </p:nvSpPr>
            <p:spPr bwMode="auto">
              <a:xfrm>
                <a:off x="2643" y="778"/>
                <a:ext cx="311" cy="76"/>
              </a:xfrm>
              <a:custGeom>
                <a:avLst/>
                <a:gdLst>
                  <a:gd name="T0" fmla="*/ 132 w 132"/>
                  <a:gd name="T1" fmla="*/ 28 h 32"/>
                  <a:gd name="T2" fmla="*/ 116 w 132"/>
                  <a:gd name="T3" fmla="*/ 14 h 32"/>
                  <a:gd name="T4" fmla="*/ 67 w 132"/>
                  <a:gd name="T5" fmla="*/ 0 h 32"/>
                  <a:gd name="T6" fmla="*/ 17 w 132"/>
                  <a:gd name="T7" fmla="*/ 15 h 32"/>
                  <a:gd name="T8" fmla="*/ 0 w 132"/>
                  <a:gd name="T9" fmla="*/ 30 h 32"/>
                  <a:gd name="T10" fmla="*/ 4 w 132"/>
                  <a:gd name="T11" fmla="*/ 32 h 32"/>
                  <a:gd name="T12" fmla="*/ 4 w 132"/>
                  <a:gd name="T13" fmla="*/ 32 h 32"/>
                  <a:gd name="T14" fmla="*/ 20 w 132"/>
                  <a:gd name="T15" fmla="*/ 17 h 32"/>
                  <a:gd name="T16" fmla="*/ 67 w 132"/>
                  <a:gd name="T17" fmla="*/ 4 h 32"/>
                  <a:gd name="T18" fmla="*/ 114 w 132"/>
                  <a:gd name="T19" fmla="*/ 17 h 32"/>
                  <a:gd name="T20" fmla="*/ 125 w 132"/>
                  <a:gd name="T21" fmla="*/ 27 h 32"/>
                  <a:gd name="T22" fmla="*/ 128 w 132"/>
                  <a:gd name="T23" fmla="*/ 30 h 32"/>
                  <a:gd name="T24" fmla="*/ 128 w 132"/>
                  <a:gd name="T25" fmla="*/ 30 h 32"/>
                  <a:gd name="T26" fmla="*/ 129 w 132"/>
                  <a:gd name="T27" fmla="*/ 31 h 32"/>
                  <a:gd name="T28" fmla="*/ 129 w 132"/>
                  <a:gd name="T29" fmla="*/ 31 h 32"/>
                  <a:gd name="T30" fmla="*/ 132 w 132"/>
                  <a:gd name="T31"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2" h="32">
                    <a:moveTo>
                      <a:pt x="132" y="28"/>
                    </a:moveTo>
                    <a:cubicBezTo>
                      <a:pt x="132" y="28"/>
                      <a:pt x="126" y="21"/>
                      <a:pt x="116" y="14"/>
                    </a:cubicBezTo>
                    <a:cubicBezTo>
                      <a:pt x="105" y="7"/>
                      <a:pt x="89" y="0"/>
                      <a:pt x="67" y="0"/>
                    </a:cubicBezTo>
                    <a:cubicBezTo>
                      <a:pt x="45" y="0"/>
                      <a:pt x="28" y="7"/>
                      <a:pt x="17" y="15"/>
                    </a:cubicBezTo>
                    <a:cubicBezTo>
                      <a:pt x="6" y="22"/>
                      <a:pt x="0" y="30"/>
                      <a:pt x="0" y="30"/>
                    </a:cubicBezTo>
                    <a:cubicBezTo>
                      <a:pt x="4" y="32"/>
                      <a:pt x="4" y="32"/>
                      <a:pt x="4" y="32"/>
                    </a:cubicBezTo>
                    <a:cubicBezTo>
                      <a:pt x="4" y="32"/>
                      <a:pt x="4" y="32"/>
                      <a:pt x="4" y="32"/>
                    </a:cubicBezTo>
                    <a:cubicBezTo>
                      <a:pt x="4" y="31"/>
                      <a:pt x="10" y="24"/>
                      <a:pt x="20" y="17"/>
                    </a:cubicBezTo>
                    <a:cubicBezTo>
                      <a:pt x="31" y="10"/>
                      <a:pt x="46" y="4"/>
                      <a:pt x="67" y="4"/>
                    </a:cubicBezTo>
                    <a:cubicBezTo>
                      <a:pt x="88" y="4"/>
                      <a:pt x="103" y="10"/>
                      <a:pt x="114" y="17"/>
                    </a:cubicBezTo>
                    <a:cubicBezTo>
                      <a:pt x="119" y="21"/>
                      <a:pt x="122" y="24"/>
                      <a:pt x="125" y="27"/>
                    </a:cubicBezTo>
                    <a:cubicBezTo>
                      <a:pt x="126" y="28"/>
                      <a:pt x="127" y="29"/>
                      <a:pt x="128" y="30"/>
                    </a:cubicBezTo>
                    <a:cubicBezTo>
                      <a:pt x="128" y="30"/>
                      <a:pt x="128" y="30"/>
                      <a:pt x="128" y="30"/>
                    </a:cubicBezTo>
                    <a:cubicBezTo>
                      <a:pt x="129" y="31"/>
                      <a:pt x="129" y="31"/>
                      <a:pt x="129" y="31"/>
                    </a:cubicBezTo>
                    <a:cubicBezTo>
                      <a:pt x="129" y="31"/>
                      <a:pt x="129" y="31"/>
                      <a:pt x="129" y="31"/>
                    </a:cubicBezTo>
                    <a:cubicBezTo>
                      <a:pt x="132" y="28"/>
                      <a:pt x="132" y="28"/>
                      <a:pt x="132" y="28"/>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78" name="Freeform 50"/>
              <p:cNvSpPr>
                <a:spLocks/>
              </p:cNvSpPr>
              <p:nvPr/>
            </p:nvSpPr>
            <p:spPr bwMode="auto">
              <a:xfrm>
                <a:off x="2579" y="695"/>
                <a:ext cx="231" cy="102"/>
              </a:xfrm>
              <a:custGeom>
                <a:avLst/>
                <a:gdLst>
                  <a:gd name="T0" fmla="*/ 12 w 231"/>
                  <a:gd name="T1" fmla="*/ 45 h 102"/>
                  <a:gd name="T2" fmla="*/ 7 w 231"/>
                  <a:gd name="T3" fmla="*/ 50 h 102"/>
                  <a:gd name="T4" fmla="*/ 75 w 231"/>
                  <a:gd name="T5" fmla="*/ 102 h 102"/>
                  <a:gd name="T6" fmla="*/ 231 w 231"/>
                  <a:gd name="T7" fmla="*/ 62 h 102"/>
                  <a:gd name="T8" fmla="*/ 153 w 231"/>
                  <a:gd name="T9" fmla="*/ 0 h 102"/>
                  <a:gd name="T10" fmla="*/ 0 w 231"/>
                  <a:gd name="T11" fmla="*/ 43 h 102"/>
                  <a:gd name="T12" fmla="*/ 7 w 231"/>
                  <a:gd name="T13" fmla="*/ 50 h 102"/>
                  <a:gd name="T14" fmla="*/ 12 w 231"/>
                  <a:gd name="T15" fmla="*/ 45 h 102"/>
                  <a:gd name="T16" fmla="*/ 12 w 231"/>
                  <a:gd name="T17" fmla="*/ 50 h 102"/>
                  <a:gd name="T18" fmla="*/ 151 w 231"/>
                  <a:gd name="T19" fmla="*/ 12 h 102"/>
                  <a:gd name="T20" fmla="*/ 210 w 231"/>
                  <a:gd name="T21" fmla="*/ 59 h 102"/>
                  <a:gd name="T22" fmla="*/ 78 w 231"/>
                  <a:gd name="T23" fmla="*/ 92 h 102"/>
                  <a:gd name="T24" fmla="*/ 14 w 231"/>
                  <a:gd name="T25" fmla="*/ 40 h 102"/>
                  <a:gd name="T26" fmla="*/ 12 w 231"/>
                  <a:gd name="T27" fmla="*/ 45 h 102"/>
                  <a:gd name="T28" fmla="*/ 12 w 231"/>
                  <a:gd name="T29" fmla="*/ 50 h 102"/>
                  <a:gd name="T30" fmla="*/ 12 w 231"/>
                  <a:gd name="T31" fmla="*/ 4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1" h="102">
                    <a:moveTo>
                      <a:pt x="12" y="45"/>
                    </a:moveTo>
                    <a:lnTo>
                      <a:pt x="7" y="50"/>
                    </a:lnTo>
                    <a:lnTo>
                      <a:pt x="75" y="102"/>
                    </a:lnTo>
                    <a:lnTo>
                      <a:pt x="231" y="62"/>
                    </a:lnTo>
                    <a:lnTo>
                      <a:pt x="153" y="0"/>
                    </a:lnTo>
                    <a:lnTo>
                      <a:pt x="0" y="43"/>
                    </a:lnTo>
                    <a:lnTo>
                      <a:pt x="7" y="50"/>
                    </a:lnTo>
                    <a:lnTo>
                      <a:pt x="12" y="45"/>
                    </a:lnTo>
                    <a:lnTo>
                      <a:pt x="12" y="50"/>
                    </a:lnTo>
                    <a:lnTo>
                      <a:pt x="151" y="12"/>
                    </a:lnTo>
                    <a:lnTo>
                      <a:pt x="210" y="59"/>
                    </a:lnTo>
                    <a:lnTo>
                      <a:pt x="78" y="92"/>
                    </a:lnTo>
                    <a:lnTo>
                      <a:pt x="14" y="40"/>
                    </a:lnTo>
                    <a:lnTo>
                      <a:pt x="12" y="45"/>
                    </a:lnTo>
                    <a:lnTo>
                      <a:pt x="12" y="50"/>
                    </a:lnTo>
                    <a:lnTo>
                      <a:pt x="12" y="4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79" name="Rectangle 51"/>
              <p:cNvSpPr>
                <a:spLocks noChangeArrowheads="1"/>
              </p:cNvSpPr>
              <p:nvPr/>
            </p:nvSpPr>
            <p:spPr bwMode="auto">
              <a:xfrm>
                <a:off x="2581" y="738"/>
                <a:ext cx="10" cy="113"/>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80" name="Freeform 52"/>
              <p:cNvSpPr>
                <a:spLocks/>
              </p:cNvSpPr>
              <p:nvPr/>
            </p:nvSpPr>
            <p:spPr bwMode="auto">
              <a:xfrm>
                <a:off x="2581" y="738"/>
                <a:ext cx="10" cy="113"/>
              </a:xfrm>
              <a:custGeom>
                <a:avLst/>
                <a:gdLst>
                  <a:gd name="T0" fmla="*/ 10 w 10"/>
                  <a:gd name="T1" fmla="*/ 113 h 113"/>
                  <a:gd name="T2" fmla="*/ 10 w 10"/>
                  <a:gd name="T3" fmla="*/ 0 h 113"/>
                  <a:gd name="T4" fmla="*/ 0 w 10"/>
                  <a:gd name="T5" fmla="*/ 0 h 113"/>
                  <a:gd name="T6" fmla="*/ 0 w 10"/>
                  <a:gd name="T7" fmla="*/ 113 h 113"/>
                </a:gdLst>
                <a:ahLst/>
                <a:cxnLst>
                  <a:cxn ang="0">
                    <a:pos x="T0" y="T1"/>
                  </a:cxn>
                  <a:cxn ang="0">
                    <a:pos x="T2" y="T3"/>
                  </a:cxn>
                  <a:cxn ang="0">
                    <a:pos x="T4" y="T5"/>
                  </a:cxn>
                  <a:cxn ang="0">
                    <a:pos x="T6" y="T7"/>
                  </a:cxn>
                </a:cxnLst>
                <a:rect l="0" t="0" r="r" b="b"/>
                <a:pathLst>
                  <a:path w="10" h="113">
                    <a:moveTo>
                      <a:pt x="10" y="113"/>
                    </a:moveTo>
                    <a:lnTo>
                      <a:pt x="10" y="0"/>
                    </a:lnTo>
                    <a:lnTo>
                      <a:pt x="0" y="0"/>
                    </a:lnTo>
                    <a:lnTo>
                      <a:pt x="0" y="113"/>
                    </a:lnTo>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81" name="Freeform 53"/>
              <p:cNvSpPr>
                <a:spLocks/>
              </p:cNvSpPr>
              <p:nvPr/>
            </p:nvSpPr>
            <p:spPr bwMode="auto">
              <a:xfrm>
                <a:off x="2650" y="792"/>
                <a:ext cx="9" cy="54"/>
              </a:xfrm>
              <a:custGeom>
                <a:avLst/>
                <a:gdLst>
                  <a:gd name="T0" fmla="*/ 9 w 9"/>
                  <a:gd name="T1" fmla="*/ 54 h 54"/>
                  <a:gd name="T2" fmla="*/ 9 w 9"/>
                  <a:gd name="T3" fmla="*/ 0 h 54"/>
                  <a:gd name="T4" fmla="*/ 0 w 9"/>
                  <a:gd name="T5" fmla="*/ 0 h 54"/>
                  <a:gd name="T6" fmla="*/ 2 w 9"/>
                  <a:gd name="T7" fmla="*/ 54 h 54"/>
                  <a:gd name="T8" fmla="*/ 9 w 9"/>
                  <a:gd name="T9" fmla="*/ 54 h 54"/>
                </a:gdLst>
                <a:ahLst/>
                <a:cxnLst>
                  <a:cxn ang="0">
                    <a:pos x="T0" y="T1"/>
                  </a:cxn>
                  <a:cxn ang="0">
                    <a:pos x="T2" y="T3"/>
                  </a:cxn>
                  <a:cxn ang="0">
                    <a:pos x="T4" y="T5"/>
                  </a:cxn>
                  <a:cxn ang="0">
                    <a:pos x="T6" y="T7"/>
                  </a:cxn>
                  <a:cxn ang="0">
                    <a:pos x="T8" y="T9"/>
                  </a:cxn>
                </a:cxnLst>
                <a:rect l="0" t="0" r="r" b="b"/>
                <a:pathLst>
                  <a:path w="9" h="54">
                    <a:moveTo>
                      <a:pt x="9" y="54"/>
                    </a:moveTo>
                    <a:lnTo>
                      <a:pt x="9" y="0"/>
                    </a:lnTo>
                    <a:lnTo>
                      <a:pt x="0" y="0"/>
                    </a:lnTo>
                    <a:lnTo>
                      <a:pt x="2" y="54"/>
                    </a:lnTo>
                    <a:lnTo>
                      <a:pt x="9" y="5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82" name="Freeform 54"/>
              <p:cNvSpPr>
                <a:spLocks/>
              </p:cNvSpPr>
              <p:nvPr/>
            </p:nvSpPr>
            <p:spPr bwMode="auto">
              <a:xfrm>
                <a:off x="2650" y="792"/>
                <a:ext cx="9" cy="54"/>
              </a:xfrm>
              <a:custGeom>
                <a:avLst/>
                <a:gdLst>
                  <a:gd name="T0" fmla="*/ 9 w 9"/>
                  <a:gd name="T1" fmla="*/ 54 h 54"/>
                  <a:gd name="T2" fmla="*/ 9 w 9"/>
                  <a:gd name="T3" fmla="*/ 0 h 54"/>
                  <a:gd name="T4" fmla="*/ 0 w 9"/>
                  <a:gd name="T5" fmla="*/ 0 h 54"/>
                  <a:gd name="T6" fmla="*/ 2 w 9"/>
                  <a:gd name="T7" fmla="*/ 54 h 54"/>
                </a:gdLst>
                <a:ahLst/>
                <a:cxnLst>
                  <a:cxn ang="0">
                    <a:pos x="T0" y="T1"/>
                  </a:cxn>
                  <a:cxn ang="0">
                    <a:pos x="T2" y="T3"/>
                  </a:cxn>
                  <a:cxn ang="0">
                    <a:pos x="T4" y="T5"/>
                  </a:cxn>
                  <a:cxn ang="0">
                    <a:pos x="T6" y="T7"/>
                  </a:cxn>
                </a:cxnLst>
                <a:rect l="0" t="0" r="r" b="b"/>
                <a:pathLst>
                  <a:path w="9" h="54">
                    <a:moveTo>
                      <a:pt x="9" y="54"/>
                    </a:moveTo>
                    <a:lnTo>
                      <a:pt x="9" y="0"/>
                    </a:lnTo>
                    <a:lnTo>
                      <a:pt x="0" y="0"/>
                    </a:lnTo>
                    <a:lnTo>
                      <a:pt x="2" y="54"/>
                    </a:lnTo>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83" name="Rectangle 55"/>
              <p:cNvSpPr>
                <a:spLocks noChangeArrowheads="1"/>
              </p:cNvSpPr>
              <p:nvPr/>
            </p:nvSpPr>
            <p:spPr bwMode="auto">
              <a:xfrm>
                <a:off x="2798" y="757"/>
                <a:ext cx="10" cy="26"/>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84" name="Freeform 56"/>
              <p:cNvSpPr>
                <a:spLocks/>
              </p:cNvSpPr>
              <p:nvPr/>
            </p:nvSpPr>
            <p:spPr bwMode="auto">
              <a:xfrm>
                <a:off x="2798" y="757"/>
                <a:ext cx="10" cy="26"/>
              </a:xfrm>
              <a:custGeom>
                <a:avLst/>
                <a:gdLst>
                  <a:gd name="T0" fmla="*/ 0 w 10"/>
                  <a:gd name="T1" fmla="*/ 0 h 26"/>
                  <a:gd name="T2" fmla="*/ 0 w 10"/>
                  <a:gd name="T3" fmla="*/ 26 h 26"/>
                  <a:gd name="T4" fmla="*/ 10 w 10"/>
                  <a:gd name="T5" fmla="*/ 26 h 26"/>
                  <a:gd name="T6" fmla="*/ 10 w 10"/>
                  <a:gd name="T7" fmla="*/ 0 h 26"/>
                </a:gdLst>
                <a:ahLst/>
                <a:cxnLst>
                  <a:cxn ang="0">
                    <a:pos x="T0" y="T1"/>
                  </a:cxn>
                  <a:cxn ang="0">
                    <a:pos x="T2" y="T3"/>
                  </a:cxn>
                  <a:cxn ang="0">
                    <a:pos x="T4" y="T5"/>
                  </a:cxn>
                  <a:cxn ang="0">
                    <a:pos x="T6" y="T7"/>
                  </a:cxn>
                </a:cxnLst>
                <a:rect l="0" t="0" r="r" b="b"/>
                <a:pathLst>
                  <a:path w="10" h="26">
                    <a:moveTo>
                      <a:pt x="0" y="0"/>
                    </a:moveTo>
                    <a:lnTo>
                      <a:pt x="0" y="26"/>
                    </a:lnTo>
                    <a:lnTo>
                      <a:pt x="10" y="26"/>
                    </a:lnTo>
                    <a:lnTo>
                      <a:pt x="10" y="0"/>
                    </a:lnTo>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grpSp>
      </p:grpSp>
      <p:grpSp>
        <p:nvGrpSpPr>
          <p:cNvPr id="89" name="Group 60"/>
          <p:cNvGrpSpPr>
            <a:grpSpLocks noChangeAspect="1"/>
          </p:cNvGrpSpPr>
          <p:nvPr/>
        </p:nvGrpSpPr>
        <p:grpSpPr bwMode="auto">
          <a:xfrm>
            <a:off x="7052309" y="2810152"/>
            <a:ext cx="1203859" cy="1209491"/>
            <a:chOff x="2008" y="552"/>
            <a:chExt cx="2613" cy="2133"/>
          </a:xfrm>
        </p:grpSpPr>
        <p:sp>
          <p:nvSpPr>
            <p:cNvPr id="90" name="Freeform 61"/>
            <p:cNvSpPr>
              <a:spLocks/>
            </p:cNvSpPr>
            <p:nvPr/>
          </p:nvSpPr>
          <p:spPr bwMode="auto">
            <a:xfrm>
              <a:off x="2017" y="561"/>
              <a:ext cx="2594" cy="2114"/>
            </a:xfrm>
            <a:custGeom>
              <a:avLst/>
              <a:gdLst>
                <a:gd name="T0" fmla="*/ 750 w 1098"/>
                <a:gd name="T1" fmla="*/ 0 h 895"/>
                <a:gd name="T2" fmla="*/ 664 w 1098"/>
                <a:gd name="T3" fmla="*/ 0 h 895"/>
                <a:gd name="T4" fmla="*/ 646 w 1098"/>
                <a:gd name="T5" fmla="*/ 8 h 895"/>
                <a:gd name="T6" fmla="*/ 646 w 1098"/>
                <a:gd name="T7" fmla="*/ 18 h 895"/>
                <a:gd name="T8" fmla="*/ 618 w 1098"/>
                <a:gd name="T9" fmla="*/ 16 h 895"/>
                <a:gd name="T10" fmla="*/ 583 w 1098"/>
                <a:gd name="T11" fmla="*/ 16 h 895"/>
                <a:gd name="T12" fmla="*/ 68 w 1098"/>
                <a:gd name="T13" fmla="*/ 269 h 895"/>
                <a:gd name="T14" fmla="*/ 93 w 1098"/>
                <a:gd name="T15" fmla="*/ 344 h 895"/>
                <a:gd name="T16" fmla="*/ 90 w 1098"/>
                <a:gd name="T17" fmla="*/ 344 h 895"/>
                <a:gd name="T18" fmla="*/ 19 w 1098"/>
                <a:gd name="T19" fmla="*/ 380 h 895"/>
                <a:gd name="T20" fmla="*/ 0 w 1098"/>
                <a:gd name="T21" fmla="*/ 399 h 895"/>
                <a:gd name="T22" fmla="*/ 1 w 1098"/>
                <a:gd name="T23" fmla="*/ 483 h 895"/>
                <a:gd name="T24" fmla="*/ 68 w 1098"/>
                <a:gd name="T25" fmla="*/ 533 h 895"/>
                <a:gd name="T26" fmla="*/ 73 w 1098"/>
                <a:gd name="T27" fmla="*/ 532 h 895"/>
                <a:gd name="T28" fmla="*/ 108 w 1098"/>
                <a:gd name="T29" fmla="*/ 524 h 895"/>
                <a:gd name="T30" fmla="*/ 118 w 1098"/>
                <a:gd name="T31" fmla="*/ 660 h 895"/>
                <a:gd name="T32" fmla="*/ 570 w 1098"/>
                <a:gd name="T33" fmla="*/ 895 h 895"/>
                <a:gd name="T34" fmla="*/ 583 w 1098"/>
                <a:gd name="T35" fmla="*/ 895 h 895"/>
                <a:gd name="T36" fmla="*/ 1028 w 1098"/>
                <a:gd name="T37" fmla="*/ 713 h 895"/>
                <a:gd name="T38" fmla="*/ 1081 w 1098"/>
                <a:gd name="T39" fmla="*/ 336 h 895"/>
                <a:gd name="T40" fmla="*/ 1081 w 1098"/>
                <a:gd name="T41" fmla="*/ 336 h 895"/>
                <a:gd name="T42" fmla="*/ 1098 w 1098"/>
                <a:gd name="T43" fmla="*/ 271 h 895"/>
                <a:gd name="T44" fmla="*/ 758 w 1098"/>
                <a:gd name="T45" fmla="*/ 32 h 895"/>
                <a:gd name="T46" fmla="*/ 758 w 1098"/>
                <a:gd name="T47" fmla="*/ 12 h 895"/>
                <a:gd name="T48" fmla="*/ 750 w 1098"/>
                <a:gd name="T49" fmla="*/ 0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98" h="895">
                  <a:moveTo>
                    <a:pt x="750" y="0"/>
                  </a:moveTo>
                  <a:cubicBezTo>
                    <a:pt x="664" y="0"/>
                    <a:pt x="664" y="0"/>
                    <a:pt x="664" y="0"/>
                  </a:cubicBezTo>
                  <a:cubicBezTo>
                    <a:pt x="646" y="8"/>
                    <a:pt x="646" y="8"/>
                    <a:pt x="646" y="8"/>
                  </a:cubicBezTo>
                  <a:cubicBezTo>
                    <a:pt x="646" y="18"/>
                    <a:pt x="646" y="18"/>
                    <a:pt x="646" y="18"/>
                  </a:cubicBezTo>
                  <a:cubicBezTo>
                    <a:pt x="646" y="17"/>
                    <a:pt x="634" y="16"/>
                    <a:pt x="618" y="16"/>
                  </a:cubicBezTo>
                  <a:cubicBezTo>
                    <a:pt x="607" y="16"/>
                    <a:pt x="594" y="16"/>
                    <a:pt x="583" y="16"/>
                  </a:cubicBezTo>
                  <a:cubicBezTo>
                    <a:pt x="299" y="16"/>
                    <a:pt x="68" y="128"/>
                    <a:pt x="68" y="269"/>
                  </a:cubicBezTo>
                  <a:cubicBezTo>
                    <a:pt x="68" y="299"/>
                    <a:pt x="74" y="320"/>
                    <a:pt x="93" y="344"/>
                  </a:cubicBezTo>
                  <a:cubicBezTo>
                    <a:pt x="90" y="344"/>
                    <a:pt x="90" y="344"/>
                    <a:pt x="90" y="344"/>
                  </a:cubicBezTo>
                  <a:cubicBezTo>
                    <a:pt x="90" y="344"/>
                    <a:pt x="52" y="370"/>
                    <a:pt x="19" y="380"/>
                  </a:cubicBezTo>
                  <a:cubicBezTo>
                    <a:pt x="19" y="380"/>
                    <a:pt x="0" y="386"/>
                    <a:pt x="0" y="399"/>
                  </a:cubicBezTo>
                  <a:cubicBezTo>
                    <a:pt x="1" y="483"/>
                    <a:pt x="1" y="483"/>
                    <a:pt x="1" y="483"/>
                  </a:cubicBezTo>
                  <a:cubicBezTo>
                    <a:pt x="1" y="483"/>
                    <a:pt x="45" y="533"/>
                    <a:pt x="68" y="533"/>
                  </a:cubicBezTo>
                  <a:cubicBezTo>
                    <a:pt x="70" y="533"/>
                    <a:pt x="71" y="533"/>
                    <a:pt x="73" y="532"/>
                  </a:cubicBezTo>
                  <a:cubicBezTo>
                    <a:pt x="87" y="528"/>
                    <a:pt x="90" y="526"/>
                    <a:pt x="108" y="524"/>
                  </a:cubicBezTo>
                  <a:cubicBezTo>
                    <a:pt x="118" y="660"/>
                    <a:pt x="118" y="660"/>
                    <a:pt x="118" y="660"/>
                  </a:cubicBezTo>
                  <a:cubicBezTo>
                    <a:pt x="118" y="660"/>
                    <a:pt x="231" y="895"/>
                    <a:pt x="570" y="895"/>
                  </a:cubicBezTo>
                  <a:cubicBezTo>
                    <a:pt x="574" y="895"/>
                    <a:pt x="578" y="895"/>
                    <a:pt x="583" y="895"/>
                  </a:cubicBezTo>
                  <a:cubicBezTo>
                    <a:pt x="932" y="889"/>
                    <a:pt x="1028" y="713"/>
                    <a:pt x="1028" y="713"/>
                  </a:cubicBezTo>
                  <a:cubicBezTo>
                    <a:pt x="1081" y="336"/>
                    <a:pt x="1081" y="336"/>
                    <a:pt x="1081" y="336"/>
                  </a:cubicBezTo>
                  <a:cubicBezTo>
                    <a:pt x="1081" y="336"/>
                    <a:pt x="1081" y="336"/>
                    <a:pt x="1081" y="336"/>
                  </a:cubicBezTo>
                  <a:cubicBezTo>
                    <a:pt x="1092" y="312"/>
                    <a:pt x="1098" y="294"/>
                    <a:pt x="1098" y="271"/>
                  </a:cubicBezTo>
                  <a:cubicBezTo>
                    <a:pt x="1098" y="161"/>
                    <a:pt x="956" y="67"/>
                    <a:pt x="758" y="32"/>
                  </a:cubicBezTo>
                  <a:cubicBezTo>
                    <a:pt x="758" y="12"/>
                    <a:pt x="758" y="12"/>
                    <a:pt x="758" y="12"/>
                  </a:cubicBezTo>
                  <a:cubicBezTo>
                    <a:pt x="750" y="0"/>
                    <a:pt x="750" y="0"/>
                    <a:pt x="750" y="0"/>
                  </a:cubicBezTo>
                </a:path>
              </a:pathLst>
            </a:custGeom>
            <a:solidFill>
              <a:srgbClr val="0DC5CE">
                <a:alpha val="10000"/>
              </a:srgb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91" name="Freeform 62"/>
            <p:cNvSpPr>
              <a:spLocks noEditPoints="1"/>
            </p:cNvSpPr>
            <p:nvPr/>
          </p:nvSpPr>
          <p:spPr bwMode="auto">
            <a:xfrm>
              <a:off x="2641" y="790"/>
              <a:ext cx="1491" cy="728"/>
            </a:xfrm>
            <a:custGeom>
              <a:avLst/>
              <a:gdLst>
                <a:gd name="T0" fmla="*/ 315 w 631"/>
                <a:gd name="T1" fmla="*/ 308 h 308"/>
                <a:gd name="T2" fmla="*/ 0 w 631"/>
                <a:gd name="T3" fmla="*/ 154 h 308"/>
                <a:gd name="T4" fmla="*/ 315 w 631"/>
                <a:gd name="T5" fmla="*/ 0 h 308"/>
                <a:gd name="T6" fmla="*/ 631 w 631"/>
                <a:gd name="T7" fmla="*/ 154 h 308"/>
                <a:gd name="T8" fmla="*/ 315 w 631"/>
                <a:gd name="T9" fmla="*/ 308 h 308"/>
                <a:gd name="T10" fmla="*/ 315 w 631"/>
                <a:gd name="T11" fmla="*/ 4 h 308"/>
                <a:gd name="T12" fmla="*/ 4 w 631"/>
                <a:gd name="T13" fmla="*/ 154 h 308"/>
                <a:gd name="T14" fmla="*/ 315 w 631"/>
                <a:gd name="T15" fmla="*/ 304 h 308"/>
                <a:gd name="T16" fmla="*/ 627 w 631"/>
                <a:gd name="T17" fmla="*/ 154 h 308"/>
                <a:gd name="T18" fmla="*/ 315 w 631"/>
                <a:gd name="T19" fmla="*/ 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1" h="308">
                  <a:moveTo>
                    <a:pt x="315" y="308"/>
                  </a:moveTo>
                  <a:cubicBezTo>
                    <a:pt x="142" y="308"/>
                    <a:pt x="0" y="239"/>
                    <a:pt x="0" y="154"/>
                  </a:cubicBezTo>
                  <a:cubicBezTo>
                    <a:pt x="0" y="69"/>
                    <a:pt x="142" y="0"/>
                    <a:pt x="315" y="0"/>
                  </a:cubicBezTo>
                  <a:cubicBezTo>
                    <a:pt x="489" y="0"/>
                    <a:pt x="631" y="69"/>
                    <a:pt x="631" y="154"/>
                  </a:cubicBezTo>
                  <a:cubicBezTo>
                    <a:pt x="631" y="239"/>
                    <a:pt x="489" y="308"/>
                    <a:pt x="315" y="308"/>
                  </a:cubicBezTo>
                  <a:close/>
                  <a:moveTo>
                    <a:pt x="315" y="4"/>
                  </a:moveTo>
                  <a:cubicBezTo>
                    <a:pt x="144" y="4"/>
                    <a:pt x="4" y="71"/>
                    <a:pt x="4" y="154"/>
                  </a:cubicBezTo>
                  <a:cubicBezTo>
                    <a:pt x="4" y="237"/>
                    <a:pt x="144" y="304"/>
                    <a:pt x="315" y="304"/>
                  </a:cubicBezTo>
                  <a:cubicBezTo>
                    <a:pt x="487" y="304"/>
                    <a:pt x="627" y="237"/>
                    <a:pt x="627" y="154"/>
                  </a:cubicBezTo>
                  <a:cubicBezTo>
                    <a:pt x="627" y="71"/>
                    <a:pt x="487" y="4"/>
                    <a:pt x="315" y="4"/>
                  </a:cubicBezTo>
                  <a:close/>
                </a:path>
              </a:pathLst>
            </a:custGeom>
            <a:solidFill>
              <a:srgbClr val="0DC5CE"/>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92" name="Freeform 63"/>
            <p:cNvSpPr>
              <a:spLocks noEditPoints="1"/>
            </p:cNvSpPr>
            <p:nvPr/>
          </p:nvSpPr>
          <p:spPr bwMode="auto">
            <a:xfrm>
              <a:off x="2176" y="594"/>
              <a:ext cx="2440" cy="1214"/>
            </a:xfrm>
            <a:custGeom>
              <a:avLst/>
              <a:gdLst>
                <a:gd name="T0" fmla="*/ 516 w 1033"/>
                <a:gd name="T1" fmla="*/ 514 h 514"/>
                <a:gd name="T2" fmla="*/ 0 w 1033"/>
                <a:gd name="T3" fmla="*/ 257 h 514"/>
                <a:gd name="T4" fmla="*/ 516 w 1033"/>
                <a:gd name="T5" fmla="*/ 0 h 514"/>
                <a:gd name="T6" fmla="*/ 1033 w 1033"/>
                <a:gd name="T7" fmla="*/ 257 h 514"/>
                <a:gd name="T8" fmla="*/ 516 w 1033"/>
                <a:gd name="T9" fmla="*/ 514 h 514"/>
                <a:gd name="T10" fmla="*/ 516 w 1033"/>
                <a:gd name="T11" fmla="*/ 4 h 514"/>
                <a:gd name="T12" fmla="*/ 4 w 1033"/>
                <a:gd name="T13" fmla="*/ 257 h 514"/>
                <a:gd name="T14" fmla="*/ 516 w 1033"/>
                <a:gd name="T15" fmla="*/ 510 h 514"/>
                <a:gd name="T16" fmla="*/ 1029 w 1033"/>
                <a:gd name="T17" fmla="*/ 257 h 514"/>
                <a:gd name="T18" fmla="*/ 516 w 1033"/>
                <a:gd name="T19" fmla="*/ 4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3" h="514">
                  <a:moveTo>
                    <a:pt x="516" y="514"/>
                  </a:moveTo>
                  <a:cubicBezTo>
                    <a:pt x="231" y="514"/>
                    <a:pt x="0" y="399"/>
                    <a:pt x="0" y="257"/>
                  </a:cubicBezTo>
                  <a:cubicBezTo>
                    <a:pt x="0" y="116"/>
                    <a:pt x="231" y="0"/>
                    <a:pt x="516" y="0"/>
                  </a:cubicBezTo>
                  <a:cubicBezTo>
                    <a:pt x="801" y="0"/>
                    <a:pt x="1033" y="116"/>
                    <a:pt x="1033" y="257"/>
                  </a:cubicBezTo>
                  <a:cubicBezTo>
                    <a:pt x="1033" y="399"/>
                    <a:pt x="801" y="514"/>
                    <a:pt x="516" y="514"/>
                  </a:cubicBezTo>
                  <a:close/>
                  <a:moveTo>
                    <a:pt x="516" y="4"/>
                  </a:moveTo>
                  <a:cubicBezTo>
                    <a:pt x="234" y="4"/>
                    <a:pt x="4" y="118"/>
                    <a:pt x="4" y="257"/>
                  </a:cubicBezTo>
                  <a:cubicBezTo>
                    <a:pt x="4" y="397"/>
                    <a:pt x="234" y="510"/>
                    <a:pt x="516" y="510"/>
                  </a:cubicBezTo>
                  <a:cubicBezTo>
                    <a:pt x="799" y="510"/>
                    <a:pt x="1029" y="397"/>
                    <a:pt x="1029" y="257"/>
                  </a:cubicBezTo>
                  <a:cubicBezTo>
                    <a:pt x="1029" y="118"/>
                    <a:pt x="799" y="4"/>
                    <a:pt x="516" y="4"/>
                  </a:cubicBezTo>
                  <a:close/>
                </a:path>
              </a:pathLst>
            </a:custGeom>
            <a:solidFill>
              <a:srgbClr val="0DC5CE"/>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93" name="Freeform 64"/>
            <p:cNvSpPr>
              <a:spLocks/>
            </p:cNvSpPr>
            <p:nvPr/>
          </p:nvSpPr>
          <p:spPr bwMode="auto">
            <a:xfrm>
              <a:off x="2010" y="1381"/>
              <a:ext cx="433" cy="241"/>
            </a:xfrm>
            <a:custGeom>
              <a:avLst/>
              <a:gdLst>
                <a:gd name="T0" fmla="*/ 54 w 183"/>
                <a:gd name="T1" fmla="*/ 102 h 102"/>
                <a:gd name="T2" fmla="*/ 48 w 183"/>
                <a:gd name="T3" fmla="*/ 101 h 102"/>
                <a:gd name="T4" fmla="*/ 10 w 183"/>
                <a:gd name="T5" fmla="*/ 72 h 102"/>
                <a:gd name="T6" fmla="*/ 1 w 183"/>
                <a:gd name="T7" fmla="*/ 49 h 102"/>
                <a:gd name="T8" fmla="*/ 21 w 183"/>
                <a:gd name="T9" fmla="*/ 34 h 102"/>
                <a:gd name="T10" fmla="*/ 92 w 183"/>
                <a:gd name="T11" fmla="*/ 0 h 102"/>
                <a:gd name="T12" fmla="*/ 94 w 183"/>
                <a:gd name="T13" fmla="*/ 3 h 102"/>
                <a:gd name="T14" fmla="*/ 22 w 183"/>
                <a:gd name="T15" fmla="*/ 38 h 102"/>
                <a:gd name="T16" fmla="*/ 5 w 183"/>
                <a:gd name="T17" fmla="*/ 50 h 102"/>
                <a:gd name="T18" fmla="*/ 13 w 183"/>
                <a:gd name="T19" fmla="*/ 69 h 102"/>
                <a:gd name="T20" fmla="*/ 49 w 183"/>
                <a:gd name="T21" fmla="*/ 98 h 102"/>
                <a:gd name="T22" fmla="*/ 92 w 183"/>
                <a:gd name="T23" fmla="*/ 89 h 102"/>
                <a:gd name="T24" fmla="*/ 183 w 183"/>
                <a:gd name="T25" fmla="*/ 81 h 102"/>
                <a:gd name="T26" fmla="*/ 183 w 183"/>
                <a:gd name="T27" fmla="*/ 85 h 102"/>
                <a:gd name="T28" fmla="*/ 94 w 183"/>
                <a:gd name="T29" fmla="*/ 93 h 102"/>
                <a:gd name="T30" fmla="*/ 54 w 183"/>
                <a:gd name="T31"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102">
                  <a:moveTo>
                    <a:pt x="54" y="102"/>
                  </a:moveTo>
                  <a:cubicBezTo>
                    <a:pt x="50" y="102"/>
                    <a:pt x="48" y="101"/>
                    <a:pt x="48" y="101"/>
                  </a:cubicBezTo>
                  <a:cubicBezTo>
                    <a:pt x="47" y="101"/>
                    <a:pt x="35" y="97"/>
                    <a:pt x="10" y="72"/>
                  </a:cubicBezTo>
                  <a:cubicBezTo>
                    <a:pt x="3" y="63"/>
                    <a:pt x="0" y="56"/>
                    <a:pt x="1" y="49"/>
                  </a:cubicBezTo>
                  <a:cubicBezTo>
                    <a:pt x="5" y="38"/>
                    <a:pt x="20" y="34"/>
                    <a:pt x="21" y="34"/>
                  </a:cubicBezTo>
                  <a:cubicBezTo>
                    <a:pt x="54" y="23"/>
                    <a:pt x="91" y="0"/>
                    <a:pt x="92" y="0"/>
                  </a:cubicBezTo>
                  <a:cubicBezTo>
                    <a:pt x="94" y="3"/>
                    <a:pt x="94" y="3"/>
                    <a:pt x="94" y="3"/>
                  </a:cubicBezTo>
                  <a:cubicBezTo>
                    <a:pt x="93" y="3"/>
                    <a:pt x="55" y="27"/>
                    <a:pt x="22" y="38"/>
                  </a:cubicBezTo>
                  <a:cubicBezTo>
                    <a:pt x="22" y="38"/>
                    <a:pt x="8" y="41"/>
                    <a:pt x="5" y="50"/>
                  </a:cubicBezTo>
                  <a:cubicBezTo>
                    <a:pt x="4" y="55"/>
                    <a:pt x="6" y="62"/>
                    <a:pt x="13" y="69"/>
                  </a:cubicBezTo>
                  <a:cubicBezTo>
                    <a:pt x="37" y="94"/>
                    <a:pt x="49" y="98"/>
                    <a:pt x="49" y="98"/>
                  </a:cubicBezTo>
                  <a:cubicBezTo>
                    <a:pt x="49" y="98"/>
                    <a:pt x="62" y="101"/>
                    <a:pt x="92" y="89"/>
                  </a:cubicBezTo>
                  <a:cubicBezTo>
                    <a:pt x="124" y="78"/>
                    <a:pt x="181" y="81"/>
                    <a:pt x="183" y="81"/>
                  </a:cubicBezTo>
                  <a:cubicBezTo>
                    <a:pt x="183" y="85"/>
                    <a:pt x="183" y="85"/>
                    <a:pt x="183" y="85"/>
                  </a:cubicBezTo>
                  <a:cubicBezTo>
                    <a:pt x="182" y="85"/>
                    <a:pt x="125" y="82"/>
                    <a:pt x="94" y="93"/>
                  </a:cubicBezTo>
                  <a:cubicBezTo>
                    <a:pt x="74" y="101"/>
                    <a:pt x="61" y="102"/>
                    <a:pt x="54" y="102"/>
                  </a:cubicBezTo>
                  <a:close/>
                </a:path>
              </a:pathLst>
            </a:custGeom>
            <a:solidFill>
              <a:srgbClr val="0DC5CE"/>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94" name="Freeform 65"/>
            <p:cNvSpPr>
              <a:spLocks/>
            </p:cNvSpPr>
            <p:nvPr/>
          </p:nvSpPr>
          <p:spPr bwMode="auto">
            <a:xfrm>
              <a:off x="2013" y="1497"/>
              <a:ext cx="368" cy="330"/>
            </a:xfrm>
            <a:custGeom>
              <a:avLst/>
              <a:gdLst>
                <a:gd name="T0" fmla="*/ 71 w 156"/>
                <a:gd name="T1" fmla="*/ 139 h 140"/>
                <a:gd name="T2" fmla="*/ 1 w 156"/>
                <a:gd name="T3" fmla="*/ 88 h 140"/>
                <a:gd name="T4" fmla="*/ 0 w 156"/>
                <a:gd name="T5" fmla="*/ 88 h 140"/>
                <a:gd name="T6" fmla="*/ 0 w 156"/>
                <a:gd name="T7" fmla="*/ 0 h 140"/>
                <a:gd name="T8" fmla="*/ 4 w 156"/>
                <a:gd name="T9" fmla="*/ 0 h 140"/>
                <a:gd name="T10" fmla="*/ 4 w 156"/>
                <a:gd name="T11" fmla="*/ 86 h 140"/>
                <a:gd name="T12" fmla="*/ 75 w 156"/>
                <a:gd name="T13" fmla="*/ 134 h 140"/>
                <a:gd name="T14" fmla="*/ 156 w 156"/>
                <a:gd name="T15" fmla="*/ 119 h 140"/>
                <a:gd name="T16" fmla="*/ 156 w 156"/>
                <a:gd name="T17" fmla="*/ 123 h 140"/>
                <a:gd name="T18" fmla="*/ 77 w 156"/>
                <a:gd name="T19" fmla="*/ 138 h 140"/>
                <a:gd name="T20" fmla="*/ 71 w 156"/>
                <a:gd name="T21" fmla="*/ 13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 h="140">
                  <a:moveTo>
                    <a:pt x="71" y="139"/>
                  </a:moveTo>
                  <a:cubicBezTo>
                    <a:pt x="47" y="139"/>
                    <a:pt x="3" y="90"/>
                    <a:pt x="1" y="88"/>
                  </a:cubicBezTo>
                  <a:cubicBezTo>
                    <a:pt x="0" y="88"/>
                    <a:pt x="0" y="88"/>
                    <a:pt x="0" y="88"/>
                  </a:cubicBezTo>
                  <a:cubicBezTo>
                    <a:pt x="0" y="0"/>
                    <a:pt x="0" y="0"/>
                    <a:pt x="0" y="0"/>
                  </a:cubicBezTo>
                  <a:cubicBezTo>
                    <a:pt x="4" y="0"/>
                    <a:pt x="4" y="0"/>
                    <a:pt x="4" y="0"/>
                  </a:cubicBezTo>
                  <a:cubicBezTo>
                    <a:pt x="4" y="86"/>
                    <a:pt x="4" y="86"/>
                    <a:pt x="4" y="86"/>
                  </a:cubicBezTo>
                  <a:cubicBezTo>
                    <a:pt x="18" y="102"/>
                    <a:pt x="58" y="140"/>
                    <a:pt x="75" y="134"/>
                  </a:cubicBezTo>
                  <a:cubicBezTo>
                    <a:pt x="99" y="127"/>
                    <a:pt x="136" y="119"/>
                    <a:pt x="156" y="119"/>
                  </a:cubicBezTo>
                  <a:cubicBezTo>
                    <a:pt x="156" y="123"/>
                    <a:pt x="156" y="123"/>
                    <a:pt x="156" y="123"/>
                  </a:cubicBezTo>
                  <a:cubicBezTo>
                    <a:pt x="136" y="123"/>
                    <a:pt x="100" y="131"/>
                    <a:pt x="77" y="138"/>
                  </a:cubicBezTo>
                  <a:cubicBezTo>
                    <a:pt x="75" y="139"/>
                    <a:pt x="73" y="139"/>
                    <a:pt x="71" y="139"/>
                  </a:cubicBezTo>
                  <a:close/>
                </a:path>
              </a:pathLst>
            </a:custGeom>
            <a:solidFill>
              <a:srgbClr val="0DC5CE"/>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95" name="Freeform 66"/>
            <p:cNvSpPr>
              <a:spLocks/>
            </p:cNvSpPr>
            <p:nvPr/>
          </p:nvSpPr>
          <p:spPr bwMode="auto">
            <a:xfrm>
              <a:off x="3695" y="1589"/>
              <a:ext cx="680" cy="319"/>
            </a:xfrm>
            <a:custGeom>
              <a:avLst/>
              <a:gdLst>
                <a:gd name="T0" fmla="*/ 197 w 288"/>
                <a:gd name="T1" fmla="*/ 135 h 135"/>
                <a:gd name="T2" fmla="*/ 160 w 288"/>
                <a:gd name="T3" fmla="*/ 126 h 135"/>
                <a:gd name="T4" fmla="*/ 160 w 288"/>
                <a:gd name="T5" fmla="*/ 125 h 135"/>
                <a:gd name="T6" fmla="*/ 0 w 288"/>
                <a:gd name="T7" fmla="*/ 86 h 135"/>
                <a:gd name="T8" fmla="*/ 0 w 288"/>
                <a:gd name="T9" fmla="*/ 82 h 135"/>
                <a:gd name="T10" fmla="*/ 163 w 288"/>
                <a:gd name="T11" fmla="*/ 122 h 135"/>
                <a:gd name="T12" fmla="*/ 197 w 288"/>
                <a:gd name="T13" fmla="*/ 130 h 135"/>
                <a:gd name="T14" fmla="*/ 284 w 288"/>
                <a:gd name="T15" fmla="*/ 98 h 135"/>
                <a:gd name="T16" fmla="*/ 284 w 288"/>
                <a:gd name="T17" fmla="*/ 82 h 135"/>
                <a:gd name="T18" fmla="*/ 249 w 288"/>
                <a:gd name="T19" fmla="*/ 49 h 135"/>
                <a:gd name="T20" fmla="*/ 264 w 288"/>
                <a:gd name="T21" fmla="*/ 0 h 135"/>
                <a:gd name="T22" fmla="*/ 266 w 288"/>
                <a:gd name="T23" fmla="*/ 3 h 135"/>
                <a:gd name="T24" fmla="*/ 253 w 288"/>
                <a:gd name="T25" fmla="*/ 48 h 135"/>
                <a:gd name="T26" fmla="*/ 287 w 288"/>
                <a:gd name="T27" fmla="*/ 79 h 135"/>
                <a:gd name="T28" fmla="*/ 288 w 288"/>
                <a:gd name="T29" fmla="*/ 80 h 135"/>
                <a:gd name="T30" fmla="*/ 288 w 288"/>
                <a:gd name="T31" fmla="*/ 101 h 135"/>
                <a:gd name="T32" fmla="*/ 197 w 288"/>
                <a:gd name="T33"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8" h="135">
                  <a:moveTo>
                    <a:pt x="197" y="135"/>
                  </a:moveTo>
                  <a:cubicBezTo>
                    <a:pt x="160" y="126"/>
                    <a:pt x="160" y="126"/>
                    <a:pt x="160" y="126"/>
                  </a:cubicBezTo>
                  <a:cubicBezTo>
                    <a:pt x="160" y="125"/>
                    <a:pt x="160" y="125"/>
                    <a:pt x="160" y="125"/>
                  </a:cubicBezTo>
                  <a:cubicBezTo>
                    <a:pt x="159" y="124"/>
                    <a:pt x="137" y="74"/>
                    <a:pt x="0" y="86"/>
                  </a:cubicBezTo>
                  <a:cubicBezTo>
                    <a:pt x="0" y="82"/>
                    <a:pt x="0" y="82"/>
                    <a:pt x="0" y="82"/>
                  </a:cubicBezTo>
                  <a:cubicBezTo>
                    <a:pt x="132" y="71"/>
                    <a:pt x="159" y="115"/>
                    <a:pt x="163" y="122"/>
                  </a:cubicBezTo>
                  <a:cubicBezTo>
                    <a:pt x="197" y="130"/>
                    <a:pt x="197" y="130"/>
                    <a:pt x="197" y="130"/>
                  </a:cubicBezTo>
                  <a:cubicBezTo>
                    <a:pt x="284" y="98"/>
                    <a:pt x="284" y="98"/>
                    <a:pt x="284" y="98"/>
                  </a:cubicBezTo>
                  <a:cubicBezTo>
                    <a:pt x="284" y="82"/>
                    <a:pt x="284" y="82"/>
                    <a:pt x="284" y="82"/>
                  </a:cubicBezTo>
                  <a:cubicBezTo>
                    <a:pt x="279" y="78"/>
                    <a:pt x="253" y="60"/>
                    <a:pt x="249" y="49"/>
                  </a:cubicBezTo>
                  <a:cubicBezTo>
                    <a:pt x="240" y="19"/>
                    <a:pt x="264" y="0"/>
                    <a:pt x="264" y="0"/>
                  </a:cubicBezTo>
                  <a:cubicBezTo>
                    <a:pt x="266" y="3"/>
                    <a:pt x="266" y="3"/>
                    <a:pt x="266" y="3"/>
                  </a:cubicBezTo>
                  <a:cubicBezTo>
                    <a:pt x="265" y="4"/>
                    <a:pt x="244" y="21"/>
                    <a:pt x="253" y="48"/>
                  </a:cubicBezTo>
                  <a:cubicBezTo>
                    <a:pt x="256" y="57"/>
                    <a:pt x="279" y="74"/>
                    <a:pt x="287" y="79"/>
                  </a:cubicBezTo>
                  <a:cubicBezTo>
                    <a:pt x="288" y="80"/>
                    <a:pt x="288" y="80"/>
                    <a:pt x="288" y="80"/>
                  </a:cubicBezTo>
                  <a:cubicBezTo>
                    <a:pt x="288" y="101"/>
                    <a:pt x="288" y="101"/>
                    <a:pt x="288" y="101"/>
                  </a:cubicBezTo>
                  <a:lnTo>
                    <a:pt x="197" y="135"/>
                  </a:lnTo>
                  <a:close/>
                </a:path>
              </a:pathLst>
            </a:custGeom>
            <a:solidFill>
              <a:srgbClr val="0DC5CE"/>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96" name="Freeform 67"/>
            <p:cNvSpPr>
              <a:spLocks/>
            </p:cNvSpPr>
            <p:nvPr/>
          </p:nvSpPr>
          <p:spPr bwMode="auto">
            <a:xfrm>
              <a:off x="3688" y="1818"/>
              <a:ext cx="687" cy="267"/>
            </a:xfrm>
            <a:custGeom>
              <a:avLst/>
              <a:gdLst>
                <a:gd name="T0" fmla="*/ 196 w 291"/>
                <a:gd name="T1" fmla="*/ 113 h 113"/>
                <a:gd name="T2" fmla="*/ 166 w 291"/>
                <a:gd name="T3" fmla="*/ 109 h 113"/>
                <a:gd name="T4" fmla="*/ 149 w 291"/>
                <a:gd name="T5" fmla="*/ 95 h 113"/>
                <a:gd name="T6" fmla="*/ 1 w 291"/>
                <a:gd name="T7" fmla="*/ 73 h 113"/>
                <a:gd name="T8" fmla="*/ 0 w 291"/>
                <a:gd name="T9" fmla="*/ 69 h 113"/>
                <a:gd name="T10" fmla="*/ 151 w 291"/>
                <a:gd name="T11" fmla="*/ 92 h 113"/>
                <a:gd name="T12" fmla="*/ 167 w 291"/>
                <a:gd name="T13" fmla="*/ 105 h 113"/>
                <a:gd name="T14" fmla="*/ 195 w 291"/>
                <a:gd name="T15" fmla="*/ 109 h 113"/>
                <a:gd name="T16" fmla="*/ 287 w 291"/>
                <a:gd name="T17" fmla="*/ 80 h 113"/>
                <a:gd name="T18" fmla="*/ 287 w 291"/>
                <a:gd name="T19" fmla="*/ 0 h 113"/>
                <a:gd name="T20" fmla="*/ 291 w 291"/>
                <a:gd name="T21" fmla="*/ 0 h 113"/>
                <a:gd name="T22" fmla="*/ 291 w 291"/>
                <a:gd name="T23" fmla="*/ 83 h 113"/>
                <a:gd name="T24" fmla="*/ 196 w 291"/>
                <a:gd name="T2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1" h="113">
                  <a:moveTo>
                    <a:pt x="196" y="113"/>
                  </a:moveTo>
                  <a:cubicBezTo>
                    <a:pt x="166" y="109"/>
                    <a:pt x="166" y="109"/>
                    <a:pt x="166" y="109"/>
                  </a:cubicBezTo>
                  <a:cubicBezTo>
                    <a:pt x="149" y="95"/>
                    <a:pt x="149" y="95"/>
                    <a:pt x="149" y="95"/>
                  </a:cubicBezTo>
                  <a:cubicBezTo>
                    <a:pt x="89" y="63"/>
                    <a:pt x="2" y="73"/>
                    <a:pt x="1" y="73"/>
                  </a:cubicBezTo>
                  <a:cubicBezTo>
                    <a:pt x="0" y="69"/>
                    <a:pt x="0" y="69"/>
                    <a:pt x="0" y="69"/>
                  </a:cubicBezTo>
                  <a:cubicBezTo>
                    <a:pt x="1" y="69"/>
                    <a:pt x="90" y="58"/>
                    <a:pt x="151" y="92"/>
                  </a:cubicBezTo>
                  <a:cubicBezTo>
                    <a:pt x="167" y="105"/>
                    <a:pt x="167" y="105"/>
                    <a:pt x="167" y="105"/>
                  </a:cubicBezTo>
                  <a:cubicBezTo>
                    <a:pt x="195" y="109"/>
                    <a:pt x="195" y="109"/>
                    <a:pt x="195" y="109"/>
                  </a:cubicBezTo>
                  <a:cubicBezTo>
                    <a:pt x="287" y="80"/>
                    <a:pt x="287" y="80"/>
                    <a:pt x="287" y="80"/>
                  </a:cubicBezTo>
                  <a:cubicBezTo>
                    <a:pt x="287" y="0"/>
                    <a:pt x="287" y="0"/>
                    <a:pt x="287" y="0"/>
                  </a:cubicBezTo>
                  <a:cubicBezTo>
                    <a:pt x="291" y="0"/>
                    <a:pt x="291" y="0"/>
                    <a:pt x="291" y="0"/>
                  </a:cubicBezTo>
                  <a:cubicBezTo>
                    <a:pt x="291" y="83"/>
                    <a:pt x="291" y="83"/>
                    <a:pt x="291" y="83"/>
                  </a:cubicBezTo>
                  <a:lnTo>
                    <a:pt x="196" y="113"/>
                  </a:lnTo>
                  <a:close/>
                </a:path>
              </a:pathLst>
            </a:custGeom>
            <a:solidFill>
              <a:srgbClr val="0DC5CE"/>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97" name="Rectangle 68"/>
            <p:cNvSpPr>
              <a:spLocks noChangeArrowheads="1"/>
            </p:cNvSpPr>
            <p:nvPr/>
          </p:nvSpPr>
          <p:spPr bwMode="auto">
            <a:xfrm>
              <a:off x="4148" y="1893"/>
              <a:ext cx="10" cy="180"/>
            </a:xfrm>
            <a:prstGeom prst="rect">
              <a:avLst/>
            </a:prstGeom>
            <a:solidFill>
              <a:srgbClr val="0DC5CE"/>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98" name="Freeform 69"/>
            <p:cNvSpPr>
              <a:spLocks/>
            </p:cNvSpPr>
            <p:nvPr/>
          </p:nvSpPr>
          <p:spPr bwMode="auto">
            <a:xfrm>
              <a:off x="4316" y="1558"/>
              <a:ext cx="61" cy="224"/>
            </a:xfrm>
            <a:custGeom>
              <a:avLst/>
              <a:gdLst>
                <a:gd name="T0" fmla="*/ 22 w 26"/>
                <a:gd name="T1" fmla="*/ 95 h 95"/>
                <a:gd name="T2" fmla="*/ 22 w 26"/>
                <a:gd name="T3" fmla="*/ 0 h 95"/>
                <a:gd name="T4" fmla="*/ 26 w 26"/>
                <a:gd name="T5" fmla="*/ 2 h 95"/>
                <a:gd name="T6" fmla="*/ 26 w 26"/>
                <a:gd name="T7" fmla="*/ 93 h 95"/>
                <a:gd name="T8" fmla="*/ 22 w 26"/>
                <a:gd name="T9" fmla="*/ 95 h 95"/>
              </a:gdLst>
              <a:ahLst/>
              <a:cxnLst>
                <a:cxn ang="0">
                  <a:pos x="T0" y="T1"/>
                </a:cxn>
                <a:cxn ang="0">
                  <a:pos x="T2" y="T3"/>
                </a:cxn>
                <a:cxn ang="0">
                  <a:pos x="T4" y="T5"/>
                </a:cxn>
                <a:cxn ang="0">
                  <a:pos x="T6" y="T7"/>
                </a:cxn>
                <a:cxn ang="0">
                  <a:pos x="T8" y="T9"/>
                </a:cxn>
              </a:cxnLst>
              <a:rect l="0" t="0" r="r" b="b"/>
              <a:pathLst>
                <a:path w="26" h="95">
                  <a:moveTo>
                    <a:pt x="22" y="95"/>
                  </a:moveTo>
                  <a:cubicBezTo>
                    <a:pt x="0" y="59"/>
                    <a:pt x="21" y="3"/>
                    <a:pt x="22" y="0"/>
                  </a:cubicBezTo>
                  <a:cubicBezTo>
                    <a:pt x="26" y="2"/>
                    <a:pt x="26" y="2"/>
                    <a:pt x="26" y="2"/>
                  </a:cubicBezTo>
                  <a:cubicBezTo>
                    <a:pt x="26" y="2"/>
                    <a:pt x="5" y="59"/>
                    <a:pt x="26" y="93"/>
                  </a:cubicBezTo>
                  <a:lnTo>
                    <a:pt x="22" y="95"/>
                  </a:lnTo>
                  <a:close/>
                </a:path>
              </a:pathLst>
            </a:custGeom>
            <a:solidFill>
              <a:srgbClr val="0DC5CE"/>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99" name="Freeform 70"/>
            <p:cNvSpPr>
              <a:spLocks noEditPoints="1"/>
            </p:cNvSpPr>
            <p:nvPr/>
          </p:nvSpPr>
          <p:spPr bwMode="auto">
            <a:xfrm>
              <a:off x="4096" y="1752"/>
              <a:ext cx="175" cy="92"/>
            </a:xfrm>
            <a:custGeom>
              <a:avLst/>
              <a:gdLst>
                <a:gd name="T0" fmla="*/ 37 w 74"/>
                <a:gd name="T1" fmla="*/ 39 h 39"/>
                <a:gd name="T2" fmla="*/ 0 w 74"/>
                <a:gd name="T3" fmla="*/ 20 h 39"/>
                <a:gd name="T4" fmla="*/ 37 w 74"/>
                <a:gd name="T5" fmla="*/ 0 h 39"/>
                <a:gd name="T6" fmla="*/ 74 w 74"/>
                <a:gd name="T7" fmla="*/ 20 h 39"/>
                <a:gd name="T8" fmla="*/ 37 w 74"/>
                <a:gd name="T9" fmla="*/ 39 h 39"/>
                <a:gd name="T10" fmla="*/ 37 w 74"/>
                <a:gd name="T11" fmla="*/ 4 h 39"/>
                <a:gd name="T12" fmla="*/ 4 w 74"/>
                <a:gd name="T13" fmla="*/ 20 h 39"/>
                <a:gd name="T14" fmla="*/ 37 w 74"/>
                <a:gd name="T15" fmla="*/ 35 h 39"/>
                <a:gd name="T16" fmla="*/ 70 w 74"/>
                <a:gd name="T17" fmla="*/ 20 h 39"/>
                <a:gd name="T18" fmla="*/ 37 w 74"/>
                <a:gd name="T19"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39">
                  <a:moveTo>
                    <a:pt x="37" y="39"/>
                  </a:moveTo>
                  <a:cubicBezTo>
                    <a:pt x="17" y="39"/>
                    <a:pt x="0" y="31"/>
                    <a:pt x="0" y="20"/>
                  </a:cubicBezTo>
                  <a:cubicBezTo>
                    <a:pt x="0" y="9"/>
                    <a:pt x="17" y="0"/>
                    <a:pt x="37" y="0"/>
                  </a:cubicBezTo>
                  <a:cubicBezTo>
                    <a:pt x="58" y="0"/>
                    <a:pt x="74" y="9"/>
                    <a:pt x="74" y="20"/>
                  </a:cubicBezTo>
                  <a:cubicBezTo>
                    <a:pt x="74" y="31"/>
                    <a:pt x="58" y="39"/>
                    <a:pt x="37" y="39"/>
                  </a:cubicBezTo>
                  <a:close/>
                  <a:moveTo>
                    <a:pt x="37" y="4"/>
                  </a:moveTo>
                  <a:cubicBezTo>
                    <a:pt x="20" y="4"/>
                    <a:pt x="4" y="11"/>
                    <a:pt x="4" y="20"/>
                  </a:cubicBezTo>
                  <a:cubicBezTo>
                    <a:pt x="4" y="28"/>
                    <a:pt x="20" y="35"/>
                    <a:pt x="37" y="35"/>
                  </a:cubicBezTo>
                  <a:cubicBezTo>
                    <a:pt x="55" y="35"/>
                    <a:pt x="70" y="28"/>
                    <a:pt x="70" y="20"/>
                  </a:cubicBezTo>
                  <a:cubicBezTo>
                    <a:pt x="70" y="11"/>
                    <a:pt x="55" y="4"/>
                    <a:pt x="37" y="4"/>
                  </a:cubicBezTo>
                  <a:close/>
                </a:path>
              </a:pathLst>
            </a:custGeom>
            <a:solidFill>
              <a:srgbClr val="0DC5CE"/>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00" name="Freeform 71"/>
            <p:cNvSpPr>
              <a:spLocks noEditPoints="1"/>
            </p:cNvSpPr>
            <p:nvPr/>
          </p:nvSpPr>
          <p:spPr bwMode="auto">
            <a:xfrm>
              <a:off x="3062" y="1629"/>
              <a:ext cx="106" cy="73"/>
            </a:xfrm>
            <a:custGeom>
              <a:avLst/>
              <a:gdLst>
                <a:gd name="T0" fmla="*/ 23 w 45"/>
                <a:gd name="T1" fmla="*/ 31 h 31"/>
                <a:gd name="T2" fmla="*/ 0 w 45"/>
                <a:gd name="T3" fmla="*/ 15 h 31"/>
                <a:gd name="T4" fmla="*/ 23 w 45"/>
                <a:gd name="T5" fmla="*/ 0 h 31"/>
                <a:gd name="T6" fmla="*/ 45 w 45"/>
                <a:gd name="T7" fmla="*/ 15 h 31"/>
                <a:gd name="T8" fmla="*/ 23 w 45"/>
                <a:gd name="T9" fmla="*/ 31 h 31"/>
                <a:gd name="T10" fmla="*/ 23 w 45"/>
                <a:gd name="T11" fmla="*/ 4 h 31"/>
                <a:gd name="T12" fmla="*/ 4 w 45"/>
                <a:gd name="T13" fmla="*/ 15 h 31"/>
                <a:gd name="T14" fmla="*/ 23 w 45"/>
                <a:gd name="T15" fmla="*/ 27 h 31"/>
                <a:gd name="T16" fmla="*/ 41 w 45"/>
                <a:gd name="T17" fmla="*/ 15 h 31"/>
                <a:gd name="T18" fmla="*/ 23 w 45"/>
                <a:gd name="T19"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31">
                  <a:moveTo>
                    <a:pt x="23" y="31"/>
                  </a:moveTo>
                  <a:cubicBezTo>
                    <a:pt x="10" y="31"/>
                    <a:pt x="0" y="24"/>
                    <a:pt x="0" y="15"/>
                  </a:cubicBezTo>
                  <a:cubicBezTo>
                    <a:pt x="0" y="7"/>
                    <a:pt x="10" y="0"/>
                    <a:pt x="23" y="0"/>
                  </a:cubicBezTo>
                  <a:cubicBezTo>
                    <a:pt x="36" y="0"/>
                    <a:pt x="45" y="7"/>
                    <a:pt x="45" y="15"/>
                  </a:cubicBezTo>
                  <a:cubicBezTo>
                    <a:pt x="45" y="24"/>
                    <a:pt x="36" y="31"/>
                    <a:pt x="23" y="31"/>
                  </a:cubicBezTo>
                  <a:close/>
                  <a:moveTo>
                    <a:pt x="23" y="4"/>
                  </a:moveTo>
                  <a:cubicBezTo>
                    <a:pt x="13" y="4"/>
                    <a:pt x="4" y="9"/>
                    <a:pt x="4" y="15"/>
                  </a:cubicBezTo>
                  <a:cubicBezTo>
                    <a:pt x="4" y="21"/>
                    <a:pt x="13" y="27"/>
                    <a:pt x="23" y="27"/>
                  </a:cubicBezTo>
                  <a:cubicBezTo>
                    <a:pt x="33" y="27"/>
                    <a:pt x="41" y="21"/>
                    <a:pt x="41" y="15"/>
                  </a:cubicBezTo>
                  <a:cubicBezTo>
                    <a:pt x="41" y="9"/>
                    <a:pt x="33" y="4"/>
                    <a:pt x="23" y="4"/>
                  </a:cubicBezTo>
                  <a:close/>
                </a:path>
              </a:pathLst>
            </a:custGeom>
            <a:solidFill>
              <a:srgbClr val="0DC5CE"/>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01" name="Freeform 72"/>
            <p:cNvSpPr>
              <a:spLocks noEditPoints="1"/>
            </p:cNvSpPr>
            <p:nvPr/>
          </p:nvSpPr>
          <p:spPr bwMode="auto">
            <a:xfrm>
              <a:off x="4420" y="1187"/>
              <a:ext cx="123" cy="83"/>
            </a:xfrm>
            <a:custGeom>
              <a:avLst/>
              <a:gdLst>
                <a:gd name="T0" fmla="*/ 26 w 52"/>
                <a:gd name="T1" fmla="*/ 35 h 35"/>
                <a:gd name="T2" fmla="*/ 0 w 52"/>
                <a:gd name="T3" fmla="*/ 17 h 35"/>
                <a:gd name="T4" fmla="*/ 26 w 52"/>
                <a:gd name="T5" fmla="*/ 0 h 35"/>
                <a:gd name="T6" fmla="*/ 52 w 52"/>
                <a:gd name="T7" fmla="*/ 17 h 35"/>
                <a:gd name="T8" fmla="*/ 26 w 52"/>
                <a:gd name="T9" fmla="*/ 35 h 35"/>
                <a:gd name="T10" fmla="*/ 26 w 52"/>
                <a:gd name="T11" fmla="*/ 4 h 35"/>
                <a:gd name="T12" fmla="*/ 4 w 52"/>
                <a:gd name="T13" fmla="*/ 17 h 35"/>
                <a:gd name="T14" fmla="*/ 26 w 52"/>
                <a:gd name="T15" fmla="*/ 31 h 35"/>
                <a:gd name="T16" fmla="*/ 48 w 52"/>
                <a:gd name="T17" fmla="*/ 17 h 35"/>
                <a:gd name="T18" fmla="*/ 26 w 52"/>
                <a:gd name="T19" fmla="*/ 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35">
                  <a:moveTo>
                    <a:pt x="26" y="35"/>
                  </a:moveTo>
                  <a:cubicBezTo>
                    <a:pt x="12" y="35"/>
                    <a:pt x="0" y="27"/>
                    <a:pt x="0" y="17"/>
                  </a:cubicBezTo>
                  <a:cubicBezTo>
                    <a:pt x="0" y="8"/>
                    <a:pt x="12" y="0"/>
                    <a:pt x="26" y="0"/>
                  </a:cubicBezTo>
                  <a:cubicBezTo>
                    <a:pt x="40" y="0"/>
                    <a:pt x="52" y="8"/>
                    <a:pt x="52" y="17"/>
                  </a:cubicBezTo>
                  <a:cubicBezTo>
                    <a:pt x="52" y="27"/>
                    <a:pt x="40" y="35"/>
                    <a:pt x="26" y="35"/>
                  </a:cubicBezTo>
                  <a:close/>
                  <a:moveTo>
                    <a:pt x="26" y="4"/>
                  </a:moveTo>
                  <a:cubicBezTo>
                    <a:pt x="14" y="4"/>
                    <a:pt x="4" y="10"/>
                    <a:pt x="4" y="17"/>
                  </a:cubicBezTo>
                  <a:cubicBezTo>
                    <a:pt x="4" y="25"/>
                    <a:pt x="14" y="31"/>
                    <a:pt x="26" y="31"/>
                  </a:cubicBezTo>
                  <a:cubicBezTo>
                    <a:pt x="38" y="31"/>
                    <a:pt x="48" y="25"/>
                    <a:pt x="48" y="17"/>
                  </a:cubicBezTo>
                  <a:cubicBezTo>
                    <a:pt x="48" y="10"/>
                    <a:pt x="38" y="4"/>
                    <a:pt x="26" y="4"/>
                  </a:cubicBezTo>
                  <a:close/>
                </a:path>
              </a:pathLst>
            </a:custGeom>
            <a:solidFill>
              <a:srgbClr val="0DC5CE"/>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02" name="Freeform 73"/>
            <p:cNvSpPr>
              <a:spLocks noEditPoints="1"/>
            </p:cNvSpPr>
            <p:nvPr/>
          </p:nvSpPr>
          <p:spPr bwMode="auto">
            <a:xfrm>
              <a:off x="3577" y="632"/>
              <a:ext cx="99" cy="61"/>
            </a:xfrm>
            <a:custGeom>
              <a:avLst/>
              <a:gdLst>
                <a:gd name="T0" fmla="*/ 21 w 42"/>
                <a:gd name="T1" fmla="*/ 26 h 26"/>
                <a:gd name="T2" fmla="*/ 0 w 42"/>
                <a:gd name="T3" fmla="*/ 13 h 26"/>
                <a:gd name="T4" fmla="*/ 21 w 42"/>
                <a:gd name="T5" fmla="*/ 0 h 26"/>
                <a:gd name="T6" fmla="*/ 42 w 42"/>
                <a:gd name="T7" fmla="*/ 13 h 26"/>
                <a:gd name="T8" fmla="*/ 21 w 42"/>
                <a:gd name="T9" fmla="*/ 26 h 26"/>
                <a:gd name="T10" fmla="*/ 21 w 42"/>
                <a:gd name="T11" fmla="*/ 4 h 26"/>
                <a:gd name="T12" fmla="*/ 4 w 42"/>
                <a:gd name="T13" fmla="*/ 13 h 26"/>
                <a:gd name="T14" fmla="*/ 21 w 42"/>
                <a:gd name="T15" fmla="*/ 22 h 26"/>
                <a:gd name="T16" fmla="*/ 38 w 42"/>
                <a:gd name="T17" fmla="*/ 13 h 26"/>
                <a:gd name="T18" fmla="*/ 21 w 42"/>
                <a:gd name="T19"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26">
                  <a:moveTo>
                    <a:pt x="21" y="26"/>
                  </a:moveTo>
                  <a:cubicBezTo>
                    <a:pt x="9" y="26"/>
                    <a:pt x="0" y="20"/>
                    <a:pt x="0" y="13"/>
                  </a:cubicBezTo>
                  <a:cubicBezTo>
                    <a:pt x="0" y="5"/>
                    <a:pt x="9" y="0"/>
                    <a:pt x="21" y="0"/>
                  </a:cubicBezTo>
                  <a:cubicBezTo>
                    <a:pt x="32" y="0"/>
                    <a:pt x="42" y="5"/>
                    <a:pt x="42" y="13"/>
                  </a:cubicBezTo>
                  <a:cubicBezTo>
                    <a:pt x="42" y="20"/>
                    <a:pt x="32" y="26"/>
                    <a:pt x="21" y="26"/>
                  </a:cubicBezTo>
                  <a:close/>
                  <a:moveTo>
                    <a:pt x="21" y="4"/>
                  </a:moveTo>
                  <a:cubicBezTo>
                    <a:pt x="11" y="4"/>
                    <a:pt x="4" y="8"/>
                    <a:pt x="4" y="13"/>
                  </a:cubicBezTo>
                  <a:cubicBezTo>
                    <a:pt x="4" y="18"/>
                    <a:pt x="11" y="22"/>
                    <a:pt x="21" y="22"/>
                  </a:cubicBezTo>
                  <a:cubicBezTo>
                    <a:pt x="30" y="22"/>
                    <a:pt x="38" y="18"/>
                    <a:pt x="38" y="13"/>
                  </a:cubicBezTo>
                  <a:cubicBezTo>
                    <a:pt x="38" y="8"/>
                    <a:pt x="30" y="4"/>
                    <a:pt x="21" y="4"/>
                  </a:cubicBezTo>
                  <a:close/>
                </a:path>
              </a:pathLst>
            </a:custGeom>
            <a:solidFill>
              <a:srgbClr val="0DC5CE"/>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03" name="Freeform 74"/>
            <p:cNvSpPr>
              <a:spLocks noEditPoints="1"/>
            </p:cNvSpPr>
            <p:nvPr/>
          </p:nvSpPr>
          <p:spPr bwMode="auto">
            <a:xfrm>
              <a:off x="2332" y="948"/>
              <a:ext cx="99" cy="78"/>
            </a:xfrm>
            <a:custGeom>
              <a:avLst/>
              <a:gdLst>
                <a:gd name="T0" fmla="*/ 21 w 42"/>
                <a:gd name="T1" fmla="*/ 33 h 33"/>
                <a:gd name="T2" fmla="*/ 0 w 42"/>
                <a:gd name="T3" fmla="*/ 16 h 33"/>
                <a:gd name="T4" fmla="*/ 21 w 42"/>
                <a:gd name="T5" fmla="*/ 0 h 33"/>
                <a:gd name="T6" fmla="*/ 42 w 42"/>
                <a:gd name="T7" fmla="*/ 16 h 33"/>
                <a:gd name="T8" fmla="*/ 21 w 42"/>
                <a:gd name="T9" fmla="*/ 33 h 33"/>
                <a:gd name="T10" fmla="*/ 21 w 42"/>
                <a:gd name="T11" fmla="*/ 4 h 33"/>
                <a:gd name="T12" fmla="*/ 4 w 42"/>
                <a:gd name="T13" fmla="*/ 16 h 33"/>
                <a:gd name="T14" fmla="*/ 21 w 42"/>
                <a:gd name="T15" fmla="*/ 29 h 33"/>
                <a:gd name="T16" fmla="*/ 38 w 42"/>
                <a:gd name="T17" fmla="*/ 16 h 33"/>
                <a:gd name="T18" fmla="*/ 21 w 42"/>
                <a:gd name="T19" fmla="*/ 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33">
                  <a:moveTo>
                    <a:pt x="21" y="33"/>
                  </a:moveTo>
                  <a:cubicBezTo>
                    <a:pt x="10" y="33"/>
                    <a:pt x="0" y="25"/>
                    <a:pt x="0" y="16"/>
                  </a:cubicBezTo>
                  <a:cubicBezTo>
                    <a:pt x="0" y="7"/>
                    <a:pt x="10" y="0"/>
                    <a:pt x="21" y="0"/>
                  </a:cubicBezTo>
                  <a:cubicBezTo>
                    <a:pt x="33" y="0"/>
                    <a:pt x="42" y="7"/>
                    <a:pt x="42" y="16"/>
                  </a:cubicBezTo>
                  <a:cubicBezTo>
                    <a:pt x="42" y="25"/>
                    <a:pt x="33" y="33"/>
                    <a:pt x="21" y="33"/>
                  </a:cubicBezTo>
                  <a:close/>
                  <a:moveTo>
                    <a:pt x="21" y="4"/>
                  </a:moveTo>
                  <a:cubicBezTo>
                    <a:pt x="12" y="4"/>
                    <a:pt x="4" y="9"/>
                    <a:pt x="4" y="16"/>
                  </a:cubicBezTo>
                  <a:cubicBezTo>
                    <a:pt x="4" y="23"/>
                    <a:pt x="12" y="29"/>
                    <a:pt x="21" y="29"/>
                  </a:cubicBezTo>
                  <a:cubicBezTo>
                    <a:pt x="31" y="29"/>
                    <a:pt x="38" y="23"/>
                    <a:pt x="38" y="16"/>
                  </a:cubicBezTo>
                  <a:cubicBezTo>
                    <a:pt x="38" y="9"/>
                    <a:pt x="31" y="4"/>
                    <a:pt x="21" y="4"/>
                  </a:cubicBezTo>
                  <a:close/>
                </a:path>
              </a:pathLst>
            </a:custGeom>
            <a:solidFill>
              <a:srgbClr val="0DC5CE"/>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04" name="Freeform 75"/>
            <p:cNvSpPr>
              <a:spLocks noEditPoints="1"/>
            </p:cNvSpPr>
            <p:nvPr/>
          </p:nvSpPr>
          <p:spPr bwMode="auto">
            <a:xfrm>
              <a:off x="2098" y="1480"/>
              <a:ext cx="153" cy="80"/>
            </a:xfrm>
            <a:custGeom>
              <a:avLst/>
              <a:gdLst>
                <a:gd name="T0" fmla="*/ 32 w 65"/>
                <a:gd name="T1" fmla="*/ 34 h 34"/>
                <a:gd name="T2" fmla="*/ 0 w 65"/>
                <a:gd name="T3" fmla="*/ 17 h 34"/>
                <a:gd name="T4" fmla="*/ 32 w 65"/>
                <a:gd name="T5" fmla="*/ 0 h 34"/>
                <a:gd name="T6" fmla="*/ 65 w 65"/>
                <a:gd name="T7" fmla="*/ 17 h 34"/>
                <a:gd name="T8" fmla="*/ 32 w 65"/>
                <a:gd name="T9" fmla="*/ 34 h 34"/>
                <a:gd name="T10" fmla="*/ 32 w 65"/>
                <a:gd name="T11" fmla="*/ 4 h 34"/>
                <a:gd name="T12" fmla="*/ 4 w 65"/>
                <a:gd name="T13" fmla="*/ 17 h 34"/>
                <a:gd name="T14" fmla="*/ 32 w 65"/>
                <a:gd name="T15" fmla="*/ 30 h 34"/>
                <a:gd name="T16" fmla="*/ 61 w 65"/>
                <a:gd name="T17" fmla="*/ 17 h 34"/>
                <a:gd name="T18" fmla="*/ 32 w 65"/>
                <a:gd name="T19"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34">
                  <a:moveTo>
                    <a:pt x="32" y="34"/>
                  </a:moveTo>
                  <a:cubicBezTo>
                    <a:pt x="14" y="34"/>
                    <a:pt x="0" y="27"/>
                    <a:pt x="0" y="17"/>
                  </a:cubicBezTo>
                  <a:cubicBezTo>
                    <a:pt x="0" y="8"/>
                    <a:pt x="14" y="0"/>
                    <a:pt x="32" y="0"/>
                  </a:cubicBezTo>
                  <a:cubicBezTo>
                    <a:pt x="51" y="0"/>
                    <a:pt x="65" y="8"/>
                    <a:pt x="65" y="17"/>
                  </a:cubicBezTo>
                  <a:cubicBezTo>
                    <a:pt x="65" y="27"/>
                    <a:pt x="51" y="34"/>
                    <a:pt x="32" y="34"/>
                  </a:cubicBezTo>
                  <a:close/>
                  <a:moveTo>
                    <a:pt x="32" y="4"/>
                  </a:moveTo>
                  <a:cubicBezTo>
                    <a:pt x="17" y="4"/>
                    <a:pt x="4" y="10"/>
                    <a:pt x="4" y="17"/>
                  </a:cubicBezTo>
                  <a:cubicBezTo>
                    <a:pt x="4" y="24"/>
                    <a:pt x="17" y="30"/>
                    <a:pt x="32" y="30"/>
                  </a:cubicBezTo>
                  <a:cubicBezTo>
                    <a:pt x="48" y="30"/>
                    <a:pt x="61" y="24"/>
                    <a:pt x="61" y="17"/>
                  </a:cubicBezTo>
                  <a:cubicBezTo>
                    <a:pt x="61" y="10"/>
                    <a:pt x="48" y="4"/>
                    <a:pt x="32" y="4"/>
                  </a:cubicBezTo>
                  <a:close/>
                </a:path>
              </a:pathLst>
            </a:custGeom>
            <a:solidFill>
              <a:srgbClr val="0DC5CE"/>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05" name="Freeform 76"/>
            <p:cNvSpPr>
              <a:spLocks/>
            </p:cNvSpPr>
            <p:nvPr/>
          </p:nvSpPr>
          <p:spPr bwMode="auto">
            <a:xfrm>
              <a:off x="3619" y="589"/>
              <a:ext cx="135" cy="38"/>
            </a:xfrm>
            <a:custGeom>
              <a:avLst/>
              <a:gdLst>
                <a:gd name="T0" fmla="*/ 53 w 57"/>
                <a:gd name="T1" fmla="*/ 16 h 16"/>
                <a:gd name="T2" fmla="*/ 28 w 57"/>
                <a:gd name="T3" fmla="*/ 5 h 16"/>
                <a:gd name="T4" fmla="*/ 3 w 57"/>
                <a:gd name="T5" fmla="*/ 9 h 16"/>
                <a:gd name="T6" fmla="*/ 0 w 57"/>
                <a:gd name="T7" fmla="*/ 6 h 16"/>
                <a:gd name="T8" fmla="*/ 28 w 57"/>
                <a:gd name="T9" fmla="*/ 1 h 16"/>
                <a:gd name="T10" fmla="*/ 57 w 57"/>
                <a:gd name="T11" fmla="*/ 14 h 16"/>
                <a:gd name="T12" fmla="*/ 53 w 57"/>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57" h="16">
                  <a:moveTo>
                    <a:pt x="53" y="16"/>
                  </a:moveTo>
                  <a:cubicBezTo>
                    <a:pt x="50" y="11"/>
                    <a:pt x="39" y="6"/>
                    <a:pt x="28" y="5"/>
                  </a:cubicBezTo>
                  <a:cubicBezTo>
                    <a:pt x="18" y="4"/>
                    <a:pt x="8" y="5"/>
                    <a:pt x="3" y="9"/>
                  </a:cubicBezTo>
                  <a:cubicBezTo>
                    <a:pt x="0" y="6"/>
                    <a:pt x="0" y="6"/>
                    <a:pt x="0" y="6"/>
                  </a:cubicBezTo>
                  <a:cubicBezTo>
                    <a:pt x="7" y="2"/>
                    <a:pt x="17" y="0"/>
                    <a:pt x="28" y="1"/>
                  </a:cubicBezTo>
                  <a:cubicBezTo>
                    <a:pt x="41" y="2"/>
                    <a:pt x="52" y="7"/>
                    <a:pt x="57" y="14"/>
                  </a:cubicBezTo>
                  <a:lnTo>
                    <a:pt x="53" y="16"/>
                  </a:lnTo>
                  <a:close/>
                </a:path>
              </a:pathLst>
            </a:custGeom>
            <a:solidFill>
              <a:srgbClr val="0DC5CE"/>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06" name="Freeform 77"/>
            <p:cNvSpPr>
              <a:spLocks/>
            </p:cNvSpPr>
            <p:nvPr/>
          </p:nvSpPr>
          <p:spPr bwMode="auto">
            <a:xfrm>
              <a:off x="3543" y="552"/>
              <a:ext cx="274" cy="85"/>
            </a:xfrm>
            <a:custGeom>
              <a:avLst/>
              <a:gdLst>
                <a:gd name="T0" fmla="*/ 274 w 274"/>
                <a:gd name="T1" fmla="*/ 85 h 85"/>
                <a:gd name="T2" fmla="*/ 265 w 274"/>
                <a:gd name="T3" fmla="*/ 85 h 85"/>
                <a:gd name="T4" fmla="*/ 265 w 274"/>
                <a:gd name="T5" fmla="*/ 42 h 85"/>
                <a:gd name="T6" fmla="*/ 244 w 274"/>
                <a:gd name="T7" fmla="*/ 9 h 85"/>
                <a:gd name="T8" fmla="*/ 45 w 274"/>
                <a:gd name="T9" fmla="*/ 9 h 85"/>
                <a:gd name="T10" fmla="*/ 10 w 274"/>
                <a:gd name="T11" fmla="*/ 33 h 85"/>
                <a:gd name="T12" fmla="*/ 10 w 274"/>
                <a:gd name="T13" fmla="*/ 56 h 85"/>
                <a:gd name="T14" fmla="*/ 0 w 274"/>
                <a:gd name="T15" fmla="*/ 56 h 85"/>
                <a:gd name="T16" fmla="*/ 0 w 274"/>
                <a:gd name="T17" fmla="*/ 28 h 85"/>
                <a:gd name="T18" fmla="*/ 41 w 274"/>
                <a:gd name="T19" fmla="*/ 0 h 85"/>
                <a:gd name="T20" fmla="*/ 248 w 274"/>
                <a:gd name="T21" fmla="*/ 0 h 85"/>
                <a:gd name="T22" fmla="*/ 274 w 274"/>
                <a:gd name="T23" fmla="*/ 40 h 85"/>
                <a:gd name="T24" fmla="*/ 274 w 274"/>
                <a:gd name="T2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4" h="85">
                  <a:moveTo>
                    <a:pt x="274" y="85"/>
                  </a:moveTo>
                  <a:lnTo>
                    <a:pt x="265" y="85"/>
                  </a:lnTo>
                  <a:lnTo>
                    <a:pt x="265" y="42"/>
                  </a:lnTo>
                  <a:lnTo>
                    <a:pt x="244" y="9"/>
                  </a:lnTo>
                  <a:lnTo>
                    <a:pt x="45" y="9"/>
                  </a:lnTo>
                  <a:lnTo>
                    <a:pt x="10" y="33"/>
                  </a:lnTo>
                  <a:lnTo>
                    <a:pt x="10" y="56"/>
                  </a:lnTo>
                  <a:lnTo>
                    <a:pt x="0" y="56"/>
                  </a:lnTo>
                  <a:lnTo>
                    <a:pt x="0" y="28"/>
                  </a:lnTo>
                  <a:lnTo>
                    <a:pt x="41" y="0"/>
                  </a:lnTo>
                  <a:lnTo>
                    <a:pt x="248" y="0"/>
                  </a:lnTo>
                  <a:lnTo>
                    <a:pt x="274" y="40"/>
                  </a:lnTo>
                  <a:lnTo>
                    <a:pt x="274" y="85"/>
                  </a:lnTo>
                  <a:close/>
                </a:path>
              </a:pathLst>
            </a:custGeom>
            <a:solidFill>
              <a:srgbClr val="0DC5CE"/>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07" name="Freeform 78"/>
            <p:cNvSpPr>
              <a:spLocks/>
            </p:cNvSpPr>
            <p:nvPr/>
          </p:nvSpPr>
          <p:spPr bwMode="auto">
            <a:xfrm>
              <a:off x="2268" y="1355"/>
              <a:ext cx="2308" cy="1325"/>
            </a:xfrm>
            <a:custGeom>
              <a:avLst/>
              <a:gdLst>
                <a:gd name="T0" fmla="*/ 464 w 977"/>
                <a:gd name="T1" fmla="*/ 561 h 561"/>
                <a:gd name="T2" fmla="*/ 112 w 977"/>
                <a:gd name="T3" fmla="*/ 445 h 561"/>
                <a:gd name="T4" fmla="*/ 10 w 977"/>
                <a:gd name="T5" fmla="*/ 325 h 561"/>
                <a:gd name="T6" fmla="*/ 10 w 977"/>
                <a:gd name="T7" fmla="*/ 324 h 561"/>
                <a:gd name="T8" fmla="*/ 0 w 977"/>
                <a:gd name="T9" fmla="*/ 188 h 561"/>
                <a:gd name="T10" fmla="*/ 4 w 977"/>
                <a:gd name="T11" fmla="*/ 188 h 561"/>
                <a:gd name="T12" fmla="*/ 14 w 977"/>
                <a:gd name="T13" fmla="*/ 323 h 561"/>
                <a:gd name="T14" fmla="*/ 115 w 977"/>
                <a:gd name="T15" fmla="*/ 443 h 561"/>
                <a:gd name="T16" fmla="*/ 477 w 977"/>
                <a:gd name="T17" fmla="*/ 557 h 561"/>
                <a:gd name="T18" fmla="*/ 829 w 977"/>
                <a:gd name="T19" fmla="*/ 464 h 561"/>
                <a:gd name="T20" fmla="*/ 920 w 977"/>
                <a:gd name="T21" fmla="*/ 377 h 561"/>
                <a:gd name="T22" fmla="*/ 973 w 977"/>
                <a:gd name="T23" fmla="*/ 0 h 561"/>
                <a:gd name="T24" fmla="*/ 977 w 977"/>
                <a:gd name="T25" fmla="*/ 0 h 561"/>
                <a:gd name="T26" fmla="*/ 924 w 977"/>
                <a:gd name="T27" fmla="*/ 378 h 561"/>
                <a:gd name="T28" fmla="*/ 923 w 977"/>
                <a:gd name="T29" fmla="*/ 378 h 561"/>
                <a:gd name="T30" fmla="*/ 831 w 977"/>
                <a:gd name="T31" fmla="*/ 468 h 561"/>
                <a:gd name="T32" fmla="*/ 477 w 977"/>
                <a:gd name="T33" fmla="*/ 561 h 561"/>
                <a:gd name="T34" fmla="*/ 464 w 977"/>
                <a:gd name="T35" fmla="*/ 561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7" h="561">
                  <a:moveTo>
                    <a:pt x="464" y="561"/>
                  </a:moveTo>
                  <a:cubicBezTo>
                    <a:pt x="291" y="561"/>
                    <a:pt x="177" y="499"/>
                    <a:pt x="112" y="445"/>
                  </a:cubicBezTo>
                  <a:cubicBezTo>
                    <a:pt x="40" y="386"/>
                    <a:pt x="11" y="325"/>
                    <a:pt x="10" y="325"/>
                  </a:cubicBezTo>
                  <a:cubicBezTo>
                    <a:pt x="10" y="324"/>
                    <a:pt x="10" y="324"/>
                    <a:pt x="10" y="324"/>
                  </a:cubicBezTo>
                  <a:cubicBezTo>
                    <a:pt x="0" y="188"/>
                    <a:pt x="0" y="188"/>
                    <a:pt x="0" y="188"/>
                  </a:cubicBezTo>
                  <a:cubicBezTo>
                    <a:pt x="4" y="188"/>
                    <a:pt x="4" y="188"/>
                    <a:pt x="4" y="188"/>
                  </a:cubicBezTo>
                  <a:cubicBezTo>
                    <a:pt x="14" y="323"/>
                    <a:pt x="14" y="323"/>
                    <a:pt x="14" y="323"/>
                  </a:cubicBezTo>
                  <a:cubicBezTo>
                    <a:pt x="16" y="328"/>
                    <a:pt x="46" y="386"/>
                    <a:pt x="115" y="443"/>
                  </a:cubicBezTo>
                  <a:cubicBezTo>
                    <a:pt x="181" y="497"/>
                    <a:pt x="297" y="560"/>
                    <a:pt x="477" y="557"/>
                  </a:cubicBezTo>
                  <a:cubicBezTo>
                    <a:pt x="656" y="554"/>
                    <a:pt x="767" y="505"/>
                    <a:pt x="829" y="464"/>
                  </a:cubicBezTo>
                  <a:cubicBezTo>
                    <a:pt x="892" y="422"/>
                    <a:pt x="917" y="381"/>
                    <a:pt x="920" y="377"/>
                  </a:cubicBezTo>
                  <a:cubicBezTo>
                    <a:pt x="973" y="0"/>
                    <a:pt x="973" y="0"/>
                    <a:pt x="973" y="0"/>
                  </a:cubicBezTo>
                  <a:cubicBezTo>
                    <a:pt x="977" y="0"/>
                    <a:pt x="977" y="0"/>
                    <a:pt x="977" y="0"/>
                  </a:cubicBezTo>
                  <a:cubicBezTo>
                    <a:pt x="924" y="378"/>
                    <a:pt x="924" y="378"/>
                    <a:pt x="924" y="378"/>
                  </a:cubicBezTo>
                  <a:cubicBezTo>
                    <a:pt x="923" y="378"/>
                    <a:pt x="923" y="378"/>
                    <a:pt x="923" y="378"/>
                  </a:cubicBezTo>
                  <a:cubicBezTo>
                    <a:pt x="923" y="379"/>
                    <a:pt x="898" y="423"/>
                    <a:pt x="831" y="468"/>
                  </a:cubicBezTo>
                  <a:cubicBezTo>
                    <a:pt x="769" y="508"/>
                    <a:pt x="657" y="558"/>
                    <a:pt x="477" y="561"/>
                  </a:cubicBezTo>
                  <a:cubicBezTo>
                    <a:pt x="473" y="561"/>
                    <a:pt x="468" y="561"/>
                    <a:pt x="464" y="561"/>
                  </a:cubicBezTo>
                  <a:close/>
                </a:path>
              </a:pathLst>
            </a:custGeom>
            <a:solidFill>
              <a:srgbClr val="0DC5CE"/>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08" name="Rectangle 79"/>
            <p:cNvSpPr>
              <a:spLocks noChangeArrowheads="1"/>
            </p:cNvSpPr>
            <p:nvPr/>
          </p:nvSpPr>
          <p:spPr bwMode="auto">
            <a:xfrm>
              <a:off x="4063" y="1874"/>
              <a:ext cx="10" cy="180"/>
            </a:xfrm>
            <a:prstGeom prst="rect">
              <a:avLst/>
            </a:prstGeom>
            <a:solidFill>
              <a:srgbClr val="0DC5CE"/>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09" name="Rectangle 80"/>
            <p:cNvSpPr>
              <a:spLocks noChangeArrowheads="1"/>
            </p:cNvSpPr>
            <p:nvPr/>
          </p:nvSpPr>
          <p:spPr bwMode="auto">
            <a:xfrm>
              <a:off x="2173" y="1610"/>
              <a:ext cx="10" cy="208"/>
            </a:xfrm>
            <a:prstGeom prst="rect">
              <a:avLst/>
            </a:prstGeom>
            <a:solidFill>
              <a:srgbClr val="0DC5CE"/>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10" name="Freeform 81"/>
            <p:cNvSpPr>
              <a:spLocks noEditPoints="1"/>
            </p:cNvSpPr>
            <p:nvPr/>
          </p:nvSpPr>
          <p:spPr bwMode="auto">
            <a:xfrm>
              <a:off x="2008" y="552"/>
              <a:ext cx="2613" cy="2133"/>
            </a:xfrm>
            <a:custGeom>
              <a:avLst/>
              <a:gdLst>
                <a:gd name="T0" fmla="*/ 221 w 1106"/>
                <a:gd name="T1" fmla="*/ 787 h 903"/>
                <a:gd name="T2" fmla="*/ 118 w 1106"/>
                <a:gd name="T3" fmla="*/ 665 h 903"/>
                <a:gd name="T4" fmla="*/ 79 w 1106"/>
                <a:gd name="T5" fmla="*/ 539 h 903"/>
                <a:gd name="T6" fmla="*/ 2 w 1106"/>
                <a:gd name="T7" fmla="*/ 489 h 903"/>
                <a:gd name="T8" fmla="*/ 0 w 1106"/>
                <a:gd name="T9" fmla="*/ 403 h 903"/>
                <a:gd name="T10" fmla="*/ 90 w 1106"/>
                <a:gd name="T11" fmla="*/ 346 h 903"/>
                <a:gd name="T12" fmla="*/ 221 w 1106"/>
                <a:gd name="T13" fmla="*/ 90 h 903"/>
                <a:gd name="T14" fmla="*/ 604 w 1106"/>
                <a:gd name="T15" fmla="*/ 16 h 903"/>
                <a:gd name="T16" fmla="*/ 646 w 1106"/>
                <a:gd name="T17" fmla="*/ 10 h 903"/>
                <a:gd name="T18" fmla="*/ 756 w 1106"/>
                <a:gd name="T19" fmla="*/ 0 h 903"/>
                <a:gd name="T20" fmla="*/ 766 w 1106"/>
                <a:gd name="T21" fmla="*/ 32 h 903"/>
                <a:gd name="T22" fmla="*/ 1089 w 1106"/>
                <a:gd name="T23" fmla="*/ 341 h 903"/>
                <a:gd name="T24" fmla="*/ 1035 w 1106"/>
                <a:gd name="T25" fmla="*/ 719 h 903"/>
                <a:gd name="T26" fmla="*/ 587 w 1106"/>
                <a:gd name="T27" fmla="*/ 903 h 903"/>
                <a:gd name="T28" fmla="*/ 126 w 1106"/>
                <a:gd name="T29" fmla="*/ 663 h 903"/>
                <a:gd name="T30" fmla="*/ 574 w 1106"/>
                <a:gd name="T31" fmla="*/ 895 h 903"/>
                <a:gd name="T32" fmla="*/ 1028 w 1106"/>
                <a:gd name="T33" fmla="*/ 716 h 903"/>
                <a:gd name="T34" fmla="*/ 1079 w 1106"/>
                <a:gd name="T35" fmla="*/ 344 h 903"/>
                <a:gd name="T36" fmla="*/ 1098 w 1106"/>
                <a:gd name="T37" fmla="*/ 275 h 903"/>
                <a:gd name="T38" fmla="*/ 766 w 1106"/>
                <a:gd name="T39" fmla="*/ 41 h 903"/>
                <a:gd name="T40" fmla="*/ 761 w 1106"/>
                <a:gd name="T41" fmla="*/ 36 h 903"/>
                <a:gd name="T42" fmla="*/ 758 w 1106"/>
                <a:gd name="T43" fmla="*/ 17 h 903"/>
                <a:gd name="T44" fmla="*/ 669 w 1106"/>
                <a:gd name="T45" fmla="*/ 8 h 903"/>
                <a:gd name="T46" fmla="*/ 654 w 1106"/>
                <a:gd name="T47" fmla="*/ 22 h 903"/>
                <a:gd name="T48" fmla="*/ 648 w 1106"/>
                <a:gd name="T49" fmla="*/ 25 h 903"/>
                <a:gd name="T50" fmla="*/ 587 w 1106"/>
                <a:gd name="T51" fmla="*/ 24 h 903"/>
                <a:gd name="T52" fmla="*/ 100 w 1106"/>
                <a:gd name="T53" fmla="*/ 346 h 903"/>
                <a:gd name="T54" fmla="*/ 95 w 1106"/>
                <a:gd name="T55" fmla="*/ 352 h 903"/>
                <a:gd name="T56" fmla="*/ 8 w 1106"/>
                <a:gd name="T57" fmla="*/ 403 h 903"/>
                <a:gd name="T58" fmla="*/ 75 w 1106"/>
                <a:gd name="T59" fmla="*/ 532 h 903"/>
                <a:gd name="T60" fmla="*/ 111 w 1106"/>
                <a:gd name="T61" fmla="*/ 524 h 903"/>
                <a:gd name="T62" fmla="*/ 126 w 1106"/>
                <a:gd name="T63" fmla="*/ 663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06" h="903">
                  <a:moveTo>
                    <a:pt x="574" y="903"/>
                  </a:moveTo>
                  <a:cubicBezTo>
                    <a:pt x="400" y="903"/>
                    <a:pt x="286" y="840"/>
                    <a:pt x="221" y="787"/>
                  </a:cubicBezTo>
                  <a:cubicBezTo>
                    <a:pt x="149" y="728"/>
                    <a:pt x="119" y="666"/>
                    <a:pt x="118" y="666"/>
                  </a:cubicBezTo>
                  <a:cubicBezTo>
                    <a:pt x="118" y="665"/>
                    <a:pt x="118" y="665"/>
                    <a:pt x="118" y="665"/>
                  </a:cubicBezTo>
                  <a:cubicBezTo>
                    <a:pt x="108" y="532"/>
                    <a:pt x="108" y="532"/>
                    <a:pt x="108" y="532"/>
                  </a:cubicBezTo>
                  <a:cubicBezTo>
                    <a:pt x="95" y="534"/>
                    <a:pt x="91" y="536"/>
                    <a:pt x="79" y="539"/>
                  </a:cubicBezTo>
                  <a:cubicBezTo>
                    <a:pt x="78" y="540"/>
                    <a:pt x="78" y="540"/>
                    <a:pt x="78" y="540"/>
                  </a:cubicBezTo>
                  <a:cubicBezTo>
                    <a:pt x="54" y="547"/>
                    <a:pt x="7" y="495"/>
                    <a:pt x="2" y="489"/>
                  </a:cubicBezTo>
                  <a:cubicBezTo>
                    <a:pt x="1" y="488"/>
                    <a:pt x="1" y="488"/>
                    <a:pt x="1" y="488"/>
                  </a:cubicBezTo>
                  <a:cubicBezTo>
                    <a:pt x="0" y="403"/>
                    <a:pt x="0" y="403"/>
                    <a:pt x="0" y="403"/>
                  </a:cubicBezTo>
                  <a:cubicBezTo>
                    <a:pt x="0" y="387"/>
                    <a:pt x="21" y="381"/>
                    <a:pt x="21" y="381"/>
                  </a:cubicBezTo>
                  <a:cubicBezTo>
                    <a:pt x="50" y="371"/>
                    <a:pt x="83" y="350"/>
                    <a:pt x="90" y="346"/>
                  </a:cubicBezTo>
                  <a:cubicBezTo>
                    <a:pt x="75" y="324"/>
                    <a:pt x="69" y="303"/>
                    <a:pt x="69" y="273"/>
                  </a:cubicBezTo>
                  <a:cubicBezTo>
                    <a:pt x="69" y="204"/>
                    <a:pt x="123" y="139"/>
                    <a:pt x="221" y="90"/>
                  </a:cubicBezTo>
                  <a:cubicBezTo>
                    <a:pt x="319" y="43"/>
                    <a:pt x="449" y="16"/>
                    <a:pt x="587" y="16"/>
                  </a:cubicBezTo>
                  <a:cubicBezTo>
                    <a:pt x="592" y="16"/>
                    <a:pt x="598" y="16"/>
                    <a:pt x="604" y="16"/>
                  </a:cubicBezTo>
                  <a:cubicBezTo>
                    <a:pt x="628" y="16"/>
                    <a:pt x="640" y="16"/>
                    <a:pt x="646" y="17"/>
                  </a:cubicBezTo>
                  <a:cubicBezTo>
                    <a:pt x="646" y="10"/>
                    <a:pt x="646" y="10"/>
                    <a:pt x="646" y="10"/>
                  </a:cubicBezTo>
                  <a:cubicBezTo>
                    <a:pt x="667" y="0"/>
                    <a:pt x="667" y="0"/>
                    <a:pt x="667" y="0"/>
                  </a:cubicBezTo>
                  <a:cubicBezTo>
                    <a:pt x="756" y="0"/>
                    <a:pt x="756" y="0"/>
                    <a:pt x="756" y="0"/>
                  </a:cubicBezTo>
                  <a:cubicBezTo>
                    <a:pt x="766" y="15"/>
                    <a:pt x="766" y="15"/>
                    <a:pt x="766" y="15"/>
                  </a:cubicBezTo>
                  <a:cubicBezTo>
                    <a:pt x="766" y="32"/>
                    <a:pt x="766" y="32"/>
                    <a:pt x="766" y="32"/>
                  </a:cubicBezTo>
                  <a:cubicBezTo>
                    <a:pt x="970" y="70"/>
                    <a:pt x="1106" y="167"/>
                    <a:pt x="1106" y="275"/>
                  </a:cubicBezTo>
                  <a:cubicBezTo>
                    <a:pt x="1106" y="299"/>
                    <a:pt x="1100" y="318"/>
                    <a:pt x="1089" y="341"/>
                  </a:cubicBezTo>
                  <a:cubicBezTo>
                    <a:pt x="1035" y="718"/>
                    <a:pt x="1035" y="718"/>
                    <a:pt x="1035" y="718"/>
                  </a:cubicBezTo>
                  <a:cubicBezTo>
                    <a:pt x="1035" y="719"/>
                    <a:pt x="1035" y="719"/>
                    <a:pt x="1035" y="719"/>
                  </a:cubicBezTo>
                  <a:cubicBezTo>
                    <a:pt x="1034" y="721"/>
                    <a:pt x="1010" y="764"/>
                    <a:pt x="942" y="809"/>
                  </a:cubicBezTo>
                  <a:cubicBezTo>
                    <a:pt x="880" y="850"/>
                    <a:pt x="768" y="900"/>
                    <a:pt x="587" y="903"/>
                  </a:cubicBezTo>
                  <a:cubicBezTo>
                    <a:pt x="583" y="903"/>
                    <a:pt x="578" y="903"/>
                    <a:pt x="574" y="903"/>
                  </a:cubicBezTo>
                  <a:close/>
                  <a:moveTo>
                    <a:pt x="126" y="663"/>
                  </a:moveTo>
                  <a:cubicBezTo>
                    <a:pt x="129" y="670"/>
                    <a:pt x="159" y="726"/>
                    <a:pt x="227" y="781"/>
                  </a:cubicBezTo>
                  <a:cubicBezTo>
                    <a:pt x="291" y="834"/>
                    <a:pt x="403" y="895"/>
                    <a:pt x="574" y="895"/>
                  </a:cubicBezTo>
                  <a:cubicBezTo>
                    <a:pt x="578" y="895"/>
                    <a:pt x="582" y="895"/>
                    <a:pt x="587" y="895"/>
                  </a:cubicBezTo>
                  <a:cubicBezTo>
                    <a:pt x="919" y="889"/>
                    <a:pt x="1021" y="727"/>
                    <a:pt x="1028" y="716"/>
                  </a:cubicBezTo>
                  <a:cubicBezTo>
                    <a:pt x="1081" y="344"/>
                    <a:pt x="1081" y="344"/>
                    <a:pt x="1081" y="344"/>
                  </a:cubicBezTo>
                  <a:cubicBezTo>
                    <a:pt x="1079" y="344"/>
                    <a:pt x="1079" y="344"/>
                    <a:pt x="1079" y="344"/>
                  </a:cubicBezTo>
                  <a:cubicBezTo>
                    <a:pt x="1082" y="338"/>
                    <a:pt x="1082" y="338"/>
                    <a:pt x="1082" y="338"/>
                  </a:cubicBezTo>
                  <a:cubicBezTo>
                    <a:pt x="1092" y="316"/>
                    <a:pt x="1098" y="298"/>
                    <a:pt x="1098" y="275"/>
                  </a:cubicBezTo>
                  <a:cubicBezTo>
                    <a:pt x="1098" y="171"/>
                    <a:pt x="965" y="77"/>
                    <a:pt x="766" y="40"/>
                  </a:cubicBezTo>
                  <a:cubicBezTo>
                    <a:pt x="766" y="41"/>
                    <a:pt x="766" y="41"/>
                    <a:pt x="766" y="41"/>
                  </a:cubicBezTo>
                  <a:cubicBezTo>
                    <a:pt x="760" y="39"/>
                    <a:pt x="760" y="39"/>
                    <a:pt x="760" y="39"/>
                  </a:cubicBezTo>
                  <a:cubicBezTo>
                    <a:pt x="761" y="36"/>
                    <a:pt x="761" y="36"/>
                    <a:pt x="761" y="36"/>
                  </a:cubicBezTo>
                  <a:cubicBezTo>
                    <a:pt x="758" y="36"/>
                    <a:pt x="758" y="36"/>
                    <a:pt x="758" y="36"/>
                  </a:cubicBezTo>
                  <a:cubicBezTo>
                    <a:pt x="758" y="17"/>
                    <a:pt x="758" y="17"/>
                    <a:pt x="758" y="17"/>
                  </a:cubicBezTo>
                  <a:cubicBezTo>
                    <a:pt x="752" y="8"/>
                    <a:pt x="752" y="8"/>
                    <a:pt x="752" y="8"/>
                  </a:cubicBezTo>
                  <a:cubicBezTo>
                    <a:pt x="669" y="8"/>
                    <a:pt x="669" y="8"/>
                    <a:pt x="669" y="8"/>
                  </a:cubicBezTo>
                  <a:cubicBezTo>
                    <a:pt x="654" y="15"/>
                    <a:pt x="654" y="15"/>
                    <a:pt x="654" y="15"/>
                  </a:cubicBezTo>
                  <a:cubicBezTo>
                    <a:pt x="654" y="22"/>
                    <a:pt x="654" y="22"/>
                    <a:pt x="654" y="22"/>
                  </a:cubicBezTo>
                  <a:cubicBezTo>
                    <a:pt x="646" y="22"/>
                    <a:pt x="646" y="22"/>
                    <a:pt x="646" y="22"/>
                  </a:cubicBezTo>
                  <a:cubicBezTo>
                    <a:pt x="646" y="24"/>
                    <a:pt x="647" y="25"/>
                    <a:pt x="648" y="25"/>
                  </a:cubicBezTo>
                  <a:cubicBezTo>
                    <a:pt x="645" y="24"/>
                    <a:pt x="622" y="24"/>
                    <a:pt x="604" y="24"/>
                  </a:cubicBezTo>
                  <a:cubicBezTo>
                    <a:pt x="598" y="24"/>
                    <a:pt x="592" y="24"/>
                    <a:pt x="587" y="24"/>
                  </a:cubicBezTo>
                  <a:cubicBezTo>
                    <a:pt x="305" y="24"/>
                    <a:pt x="77" y="136"/>
                    <a:pt x="77" y="273"/>
                  </a:cubicBezTo>
                  <a:cubicBezTo>
                    <a:pt x="77" y="303"/>
                    <a:pt x="83" y="324"/>
                    <a:pt x="100" y="346"/>
                  </a:cubicBezTo>
                  <a:cubicBezTo>
                    <a:pt x="105" y="352"/>
                    <a:pt x="105" y="352"/>
                    <a:pt x="105" y="352"/>
                  </a:cubicBezTo>
                  <a:cubicBezTo>
                    <a:pt x="95" y="352"/>
                    <a:pt x="95" y="352"/>
                    <a:pt x="95" y="352"/>
                  </a:cubicBezTo>
                  <a:cubicBezTo>
                    <a:pt x="88" y="356"/>
                    <a:pt x="55" y="378"/>
                    <a:pt x="24" y="388"/>
                  </a:cubicBezTo>
                  <a:cubicBezTo>
                    <a:pt x="24" y="388"/>
                    <a:pt x="8" y="393"/>
                    <a:pt x="8" y="403"/>
                  </a:cubicBezTo>
                  <a:cubicBezTo>
                    <a:pt x="9" y="485"/>
                    <a:pt x="9" y="485"/>
                    <a:pt x="9" y="485"/>
                  </a:cubicBezTo>
                  <a:cubicBezTo>
                    <a:pt x="27" y="506"/>
                    <a:pt x="61" y="537"/>
                    <a:pt x="75" y="532"/>
                  </a:cubicBezTo>
                  <a:cubicBezTo>
                    <a:pt x="77" y="532"/>
                    <a:pt x="77" y="532"/>
                    <a:pt x="77" y="532"/>
                  </a:cubicBezTo>
                  <a:cubicBezTo>
                    <a:pt x="90" y="528"/>
                    <a:pt x="94" y="526"/>
                    <a:pt x="111" y="524"/>
                  </a:cubicBezTo>
                  <a:cubicBezTo>
                    <a:pt x="116" y="523"/>
                    <a:pt x="116" y="523"/>
                    <a:pt x="116" y="523"/>
                  </a:cubicBezTo>
                  <a:lnTo>
                    <a:pt x="126" y="663"/>
                  </a:lnTo>
                  <a:close/>
                </a:path>
              </a:pathLst>
            </a:custGeom>
            <a:solidFill>
              <a:srgbClr val="0DC5CE"/>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grpSp>
      <p:grpSp>
        <p:nvGrpSpPr>
          <p:cNvPr id="111" name="Group 188"/>
          <p:cNvGrpSpPr>
            <a:grpSpLocks noChangeAspect="1"/>
          </p:cNvGrpSpPr>
          <p:nvPr/>
        </p:nvGrpSpPr>
        <p:grpSpPr bwMode="auto">
          <a:xfrm>
            <a:off x="2713539" y="1374289"/>
            <a:ext cx="1432876" cy="1044039"/>
            <a:chOff x="1151" y="607"/>
            <a:chExt cx="3456" cy="2046"/>
          </a:xfrm>
          <a:solidFill>
            <a:schemeClr val="bg1"/>
          </a:solidFill>
        </p:grpSpPr>
        <p:sp>
          <p:nvSpPr>
            <p:cNvPr id="112" name="Freeform 189"/>
            <p:cNvSpPr>
              <a:spLocks/>
            </p:cNvSpPr>
            <p:nvPr/>
          </p:nvSpPr>
          <p:spPr bwMode="auto">
            <a:xfrm>
              <a:off x="1160" y="623"/>
              <a:ext cx="3435" cy="1992"/>
            </a:xfrm>
            <a:custGeom>
              <a:avLst/>
              <a:gdLst>
                <a:gd name="T0" fmla="*/ 744 w 1454"/>
                <a:gd name="T1" fmla="*/ 0 h 843"/>
                <a:gd name="T2" fmla="*/ 734 w 1454"/>
                <a:gd name="T3" fmla="*/ 0 h 843"/>
                <a:gd name="T4" fmla="*/ 734 w 1454"/>
                <a:gd name="T5" fmla="*/ 0 h 843"/>
                <a:gd name="T6" fmla="*/ 728 w 1454"/>
                <a:gd name="T7" fmla="*/ 0 h 843"/>
                <a:gd name="T8" fmla="*/ 727 w 1454"/>
                <a:gd name="T9" fmla="*/ 0 h 843"/>
                <a:gd name="T10" fmla="*/ 727 w 1454"/>
                <a:gd name="T11" fmla="*/ 0 h 843"/>
                <a:gd name="T12" fmla="*/ 721 w 1454"/>
                <a:gd name="T13" fmla="*/ 0 h 843"/>
                <a:gd name="T14" fmla="*/ 721 w 1454"/>
                <a:gd name="T15" fmla="*/ 0 h 843"/>
                <a:gd name="T16" fmla="*/ 711 w 1454"/>
                <a:gd name="T17" fmla="*/ 0 h 843"/>
                <a:gd name="T18" fmla="*/ 494 w 1454"/>
                <a:gd name="T19" fmla="*/ 27 h 843"/>
                <a:gd name="T20" fmla="*/ 457 w 1454"/>
                <a:gd name="T21" fmla="*/ 38 h 843"/>
                <a:gd name="T22" fmla="*/ 350 w 1454"/>
                <a:gd name="T23" fmla="*/ 108 h 843"/>
                <a:gd name="T24" fmla="*/ 307 w 1454"/>
                <a:gd name="T25" fmla="*/ 196 h 843"/>
                <a:gd name="T26" fmla="*/ 10 w 1454"/>
                <a:gd name="T27" fmla="*/ 381 h 843"/>
                <a:gd name="T28" fmla="*/ 9 w 1454"/>
                <a:gd name="T29" fmla="*/ 381 h 843"/>
                <a:gd name="T30" fmla="*/ 12 w 1454"/>
                <a:gd name="T31" fmla="*/ 484 h 843"/>
                <a:gd name="T32" fmla="*/ 27 w 1454"/>
                <a:gd name="T33" fmla="*/ 528 h 843"/>
                <a:gd name="T34" fmla="*/ 32 w 1454"/>
                <a:gd name="T35" fmla="*/ 538 h 843"/>
                <a:gd name="T36" fmla="*/ 39 w 1454"/>
                <a:gd name="T37" fmla="*/ 547 h 843"/>
                <a:gd name="T38" fmla="*/ 43 w 1454"/>
                <a:gd name="T39" fmla="*/ 551 h 843"/>
                <a:gd name="T40" fmla="*/ 38 w 1454"/>
                <a:gd name="T41" fmla="*/ 614 h 843"/>
                <a:gd name="T42" fmla="*/ 45 w 1454"/>
                <a:gd name="T43" fmla="*/ 670 h 843"/>
                <a:gd name="T44" fmla="*/ 225 w 1454"/>
                <a:gd name="T45" fmla="*/ 819 h 843"/>
                <a:gd name="T46" fmla="*/ 229 w 1454"/>
                <a:gd name="T47" fmla="*/ 820 h 843"/>
                <a:gd name="T48" fmla="*/ 285 w 1454"/>
                <a:gd name="T49" fmla="*/ 841 h 843"/>
                <a:gd name="T50" fmla="*/ 305 w 1454"/>
                <a:gd name="T51" fmla="*/ 843 h 843"/>
                <a:gd name="T52" fmla="*/ 525 w 1454"/>
                <a:gd name="T53" fmla="*/ 792 h 843"/>
                <a:gd name="T54" fmla="*/ 541 w 1454"/>
                <a:gd name="T55" fmla="*/ 784 h 843"/>
                <a:gd name="T56" fmla="*/ 543 w 1454"/>
                <a:gd name="T57" fmla="*/ 800 h 843"/>
                <a:gd name="T58" fmla="*/ 547 w 1454"/>
                <a:gd name="T59" fmla="*/ 800 h 843"/>
                <a:gd name="T60" fmla="*/ 679 w 1454"/>
                <a:gd name="T61" fmla="*/ 756 h 843"/>
                <a:gd name="T62" fmla="*/ 725 w 1454"/>
                <a:gd name="T63" fmla="*/ 748 h 843"/>
                <a:gd name="T64" fmla="*/ 776 w 1454"/>
                <a:gd name="T65" fmla="*/ 756 h 843"/>
                <a:gd name="T66" fmla="*/ 908 w 1454"/>
                <a:gd name="T67" fmla="*/ 800 h 843"/>
                <a:gd name="T68" fmla="*/ 912 w 1454"/>
                <a:gd name="T69" fmla="*/ 800 h 843"/>
                <a:gd name="T70" fmla="*/ 914 w 1454"/>
                <a:gd name="T71" fmla="*/ 784 h 843"/>
                <a:gd name="T72" fmla="*/ 930 w 1454"/>
                <a:gd name="T73" fmla="*/ 792 h 843"/>
                <a:gd name="T74" fmla="*/ 1150 w 1454"/>
                <a:gd name="T75" fmla="*/ 843 h 843"/>
                <a:gd name="T76" fmla="*/ 1170 w 1454"/>
                <a:gd name="T77" fmla="*/ 841 h 843"/>
                <a:gd name="T78" fmla="*/ 1226 w 1454"/>
                <a:gd name="T79" fmla="*/ 820 h 843"/>
                <a:gd name="T80" fmla="*/ 1229 w 1454"/>
                <a:gd name="T81" fmla="*/ 819 h 843"/>
                <a:gd name="T82" fmla="*/ 1410 w 1454"/>
                <a:gd name="T83" fmla="*/ 670 h 843"/>
                <a:gd name="T84" fmla="*/ 1417 w 1454"/>
                <a:gd name="T85" fmla="*/ 614 h 843"/>
                <a:gd name="T86" fmla="*/ 1412 w 1454"/>
                <a:gd name="T87" fmla="*/ 551 h 843"/>
                <a:gd name="T88" fmla="*/ 1415 w 1454"/>
                <a:gd name="T89" fmla="*/ 547 h 843"/>
                <a:gd name="T90" fmla="*/ 1423 w 1454"/>
                <a:gd name="T91" fmla="*/ 538 h 843"/>
                <a:gd name="T92" fmla="*/ 1428 w 1454"/>
                <a:gd name="T93" fmla="*/ 528 h 843"/>
                <a:gd name="T94" fmla="*/ 1443 w 1454"/>
                <a:gd name="T95" fmla="*/ 484 h 843"/>
                <a:gd name="T96" fmla="*/ 1445 w 1454"/>
                <a:gd name="T97" fmla="*/ 381 h 843"/>
                <a:gd name="T98" fmla="*/ 1445 w 1454"/>
                <a:gd name="T99" fmla="*/ 381 h 843"/>
                <a:gd name="T100" fmla="*/ 1148 w 1454"/>
                <a:gd name="T101" fmla="*/ 196 h 843"/>
                <a:gd name="T102" fmla="*/ 1105 w 1454"/>
                <a:gd name="T103" fmla="*/ 108 h 843"/>
                <a:gd name="T104" fmla="*/ 998 w 1454"/>
                <a:gd name="T105" fmla="*/ 38 h 843"/>
                <a:gd name="T106" fmla="*/ 961 w 1454"/>
                <a:gd name="T107" fmla="*/ 27 h 843"/>
                <a:gd name="T108" fmla="*/ 744 w 1454"/>
                <a:gd name="T109" fmla="*/ 0 h 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54" h="843">
                  <a:moveTo>
                    <a:pt x="744" y="0"/>
                  </a:moveTo>
                  <a:cubicBezTo>
                    <a:pt x="738" y="0"/>
                    <a:pt x="734" y="0"/>
                    <a:pt x="734" y="0"/>
                  </a:cubicBezTo>
                  <a:cubicBezTo>
                    <a:pt x="734" y="0"/>
                    <a:pt x="734" y="0"/>
                    <a:pt x="734" y="0"/>
                  </a:cubicBezTo>
                  <a:cubicBezTo>
                    <a:pt x="733" y="0"/>
                    <a:pt x="731" y="0"/>
                    <a:pt x="728" y="0"/>
                  </a:cubicBezTo>
                  <a:cubicBezTo>
                    <a:pt x="727" y="0"/>
                    <a:pt x="727" y="0"/>
                    <a:pt x="727" y="0"/>
                  </a:cubicBezTo>
                  <a:cubicBezTo>
                    <a:pt x="727" y="0"/>
                    <a:pt x="727" y="0"/>
                    <a:pt x="727" y="0"/>
                  </a:cubicBezTo>
                  <a:cubicBezTo>
                    <a:pt x="724" y="0"/>
                    <a:pt x="722" y="0"/>
                    <a:pt x="721" y="0"/>
                  </a:cubicBezTo>
                  <a:cubicBezTo>
                    <a:pt x="721" y="0"/>
                    <a:pt x="721" y="0"/>
                    <a:pt x="721" y="0"/>
                  </a:cubicBezTo>
                  <a:cubicBezTo>
                    <a:pt x="720" y="0"/>
                    <a:pt x="717" y="0"/>
                    <a:pt x="711" y="0"/>
                  </a:cubicBezTo>
                  <a:cubicBezTo>
                    <a:pt x="682" y="0"/>
                    <a:pt x="591" y="2"/>
                    <a:pt x="494" y="27"/>
                  </a:cubicBezTo>
                  <a:cubicBezTo>
                    <a:pt x="481" y="30"/>
                    <a:pt x="469" y="34"/>
                    <a:pt x="457" y="38"/>
                  </a:cubicBezTo>
                  <a:cubicBezTo>
                    <a:pt x="406" y="54"/>
                    <a:pt x="372" y="81"/>
                    <a:pt x="350" y="108"/>
                  </a:cubicBezTo>
                  <a:cubicBezTo>
                    <a:pt x="314" y="152"/>
                    <a:pt x="307" y="196"/>
                    <a:pt x="307" y="196"/>
                  </a:cubicBezTo>
                  <a:cubicBezTo>
                    <a:pt x="29" y="260"/>
                    <a:pt x="10" y="381"/>
                    <a:pt x="10" y="381"/>
                  </a:cubicBezTo>
                  <a:cubicBezTo>
                    <a:pt x="10" y="381"/>
                    <a:pt x="9" y="381"/>
                    <a:pt x="9" y="381"/>
                  </a:cubicBezTo>
                  <a:cubicBezTo>
                    <a:pt x="8" y="387"/>
                    <a:pt x="0" y="432"/>
                    <a:pt x="12" y="484"/>
                  </a:cubicBezTo>
                  <a:cubicBezTo>
                    <a:pt x="15" y="498"/>
                    <a:pt x="20" y="513"/>
                    <a:pt x="27" y="528"/>
                  </a:cubicBezTo>
                  <a:cubicBezTo>
                    <a:pt x="29" y="532"/>
                    <a:pt x="30" y="535"/>
                    <a:pt x="32" y="538"/>
                  </a:cubicBezTo>
                  <a:cubicBezTo>
                    <a:pt x="35" y="543"/>
                    <a:pt x="37" y="546"/>
                    <a:pt x="39" y="547"/>
                  </a:cubicBezTo>
                  <a:cubicBezTo>
                    <a:pt x="40" y="548"/>
                    <a:pt x="41" y="550"/>
                    <a:pt x="43" y="551"/>
                  </a:cubicBezTo>
                  <a:cubicBezTo>
                    <a:pt x="36" y="559"/>
                    <a:pt x="36" y="587"/>
                    <a:pt x="38" y="614"/>
                  </a:cubicBezTo>
                  <a:cubicBezTo>
                    <a:pt x="40" y="643"/>
                    <a:pt x="45" y="670"/>
                    <a:pt x="45" y="670"/>
                  </a:cubicBezTo>
                  <a:cubicBezTo>
                    <a:pt x="123" y="782"/>
                    <a:pt x="208" y="813"/>
                    <a:pt x="225" y="819"/>
                  </a:cubicBezTo>
                  <a:cubicBezTo>
                    <a:pt x="227" y="819"/>
                    <a:pt x="229" y="820"/>
                    <a:pt x="229" y="820"/>
                  </a:cubicBezTo>
                  <a:cubicBezTo>
                    <a:pt x="285" y="841"/>
                    <a:pt x="285" y="841"/>
                    <a:pt x="285" y="841"/>
                  </a:cubicBezTo>
                  <a:cubicBezTo>
                    <a:pt x="290" y="843"/>
                    <a:pt x="297" y="843"/>
                    <a:pt x="305" y="843"/>
                  </a:cubicBezTo>
                  <a:cubicBezTo>
                    <a:pt x="376" y="843"/>
                    <a:pt x="525" y="792"/>
                    <a:pt x="525" y="792"/>
                  </a:cubicBezTo>
                  <a:cubicBezTo>
                    <a:pt x="541" y="784"/>
                    <a:pt x="541" y="784"/>
                    <a:pt x="541" y="784"/>
                  </a:cubicBezTo>
                  <a:cubicBezTo>
                    <a:pt x="543" y="800"/>
                    <a:pt x="543" y="800"/>
                    <a:pt x="543" y="800"/>
                  </a:cubicBezTo>
                  <a:cubicBezTo>
                    <a:pt x="544" y="800"/>
                    <a:pt x="545" y="800"/>
                    <a:pt x="547" y="800"/>
                  </a:cubicBezTo>
                  <a:cubicBezTo>
                    <a:pt x="568" y="800"/>
                    <a:pt x="623" y="774"/>
                    <a:pt x="679" y="756"/>
                  </a:cubicBezTo>
                  <a:cubicBezTo>
                    <a:pt x="679" y="756"/>
                    <a:pt x="698" y="748"/>
                    <a:pt x="725" y="748"/>
                  </a:cubicBezTo>
                  <a:cubicBezTo>
                    <a:pt x="776" y="756"/>
                    <a:pt x="776" y="756"/>
                    <a:pt x="776" y="756"/>
                  </a:cubicBezTo>
                  <a:cubicBezTo>
                    <a:pt x="832" y="774"/>
                    <a:pt x="886" y="800"/>
                    <a:pt x="908" y="800"/>
                  </a:cubicBezTo>
                  <a:cubicBezTo>
                    <a:pt x="909" y="800"/>
                    <a:pt x="911" y="800"/>
                    <a:pt x="912" y="800"/>
                  </a:cubicBezTo>
                  <a:cubicBezTo>
                    <a:pt x="914" y="784"/>
                    <a:pt x="914" y="784"/>
                    <a:pt x="914" y="784"/>
                  </a:cubicBezTo>
                  <a:cubicBezTo>
                    <a:pt x="930" y="792"/>
                    <a:pt x="930" y="792"/>
                    <a:pt x="930" y="792"/>
                  </a:cubicBezTo>
                  <a:cubicBezTo>
                    <a:pt x="930" y="792"/>
                    <a:pt x="1078" y="843"/>
                    <a:pt x="1150" y="843"/>
                  </a:cubicBezTo>
                  <a:cubicBezTo>
                    <a:pt x="1158" y="843"/>
                    <a:pt x="1164" y="843"/>
                    <a:pt x="1170" y="841"/>
                  </a:cubicBezTo>
                  <a:cubicBezTo>
                    <a:pt x="1226" y="820"/>
                    <a:pt x="1226" y="820"/>
                    <a:pt x="1226" y="820"/>
                  </a:cubicBezTo>
                  <a:cubicBezTo>
                    <a:pt x="1226" y="820"/>
                    <a:pt x="1227" y="819"/>
                    <a:pt x="1229" y="819"/>
                  </a:cubicBezTo>
                  <a:cubicBezTo>
                    <a:pt x="1247" y="813"/>
                    <a:pt x="1332" y="782"/>
                    <a:pt x="1410" y="670"/>
                  </a:cubicBezTo>
                  <a:cubicBezTo>
                    <a:pt x="1410" y="670"/>
                    <a:pt x="1414" y="643"/>
                    <a:pt x="1417" y="614"/>
                  </a:cubicBezTo>
                  <a:cubicBezTo>
                    <a:pt x="1419" y="587"/>
                    <a:pt x="1419" y="559"/>
                    <a:pt x="1412" y="551"/>
                  </a:cubicBezTo>
                  <a:cubicBezTo>
                    <a:pt x="1413" y="550"/>
                    <a:pt x="1414" y="548"/>
                    <a:pt x="1415" y="547"/>
                  </a:cubicBezTo>
                  <a:cubicBezTo>
                    <a:pt x="1417" y="546"/>
                    <a:pt x="1420" y="543"/>
                    <a:pt x="1423" y="538"/>
                  </a:cubicBezTo>
                  <a:cubicBezTo>
                    <a:pt x="1424" y="535"/>
                    <a:pt x="1426" y="532"/>
                    <a:pt x="1428" y="528"/>
                  </a:cubicBezTo>
                  <a:cubicBezTo>
                    <a:pt x="1435" y="513"/>
                    <a:pt x="1439" y="498"/>
                    <a:pt x="1443" y="484"/>
                  </a:cubicBezTo>
                  <a:cubicBezTo>
                    <a:pt x="1454" y="432"/>
                    <a:pt x="1446" y="387"/>
                    <a:pt x="1445" y="381"/>
                  </a:cubicBezTo>
                  <a:cubicBezTo>
                    <a:pt x="1445" y="381"/>
                    <a:pt x="1445" y="381"/>
                    <a:pt x="1445" y="381"/>
                  </a:cubicBezTo>
                  <a:cubicBezTo>
                    <a:pt x="1445" y="381"/>
                    <a:pt x="1425" y="260"/>
                    <a:pt x="1148" y="196"/>
                  </a:cubicBezTo>
                  <a:cubicBezTo>
                    <a:pt x="1148" y="196"/>
                    <a:pt x="1141" y="152"/>
                    <a:pt x="1105" y="108"/>
                  </a:cubicBezTo>
                  <a:cubicBezTo>
                    <a:pt x="1082" y="81"/>
                    <a:pt x="1049" y="54"/>
                    <a:pt x="998" y="38"/>
                  </a:cubicBezTo>
                  <a:cubicBezTo>
                    <a:pt x="986" y="34"/>
                    <a:pt x="973" y="30"/>
                    <a:pt x="961" y="27"/>
                  </a:cubicBezTo>
                  <a:cubicBezTo>
                    <a:pt x="863" y="2"/>
                    <a:pt x="773" y="0"/>
                    <a:pt x="744" y="0"/>
                  </a:cubicBezTo>
                </a:path>
              </a:pathLst>
            </a:custGeom>
            <a:solidFill>
              <a:schemeClr val="bg1">
                <a:alpha val="10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000000"/>
                </a:solidFill>
                <a:latin typeface="Arial" charset="0"/>
                <a:cs typeface="Arial" charset="0"/>
              </a:endParaRPr>
            </a:p>
          </p:txBody>
        </p:sp>
        <p:sp>
          <p:nvSpPr>
            <p:cNvPr id="113" name="Freeform 190"/>
            <p:cNvSpPr>
              <a:spLocks noEditPoints="1"/>
            </p:cNvSpPr>
            <p:nvPr/>
          </p:nvSpPr>
          <p:spPr bwMode="auto">
            <a:xfrm>
              <a:off x="1871" y="874"/>
              <a:ext cx="364" cy="397"/>
            </a:xfrm>
            <a:custGeom>
              <a:avLst/>
              <a:gdLst>
                <a:gd name="T0" fmla="*/ 130 w 154"/>
                <a:gd name="T1" fmla="*/ 168 h 168"/>
                <a:gd name="T2" fmla="*/ 129 w 154"/>
                <a:gd name="T3" fmla="*/ 168 h 168"/>
                <a:gd name="T4" fmla="*/ 11 w 154"/>
                <a:gd name="T5" fmla="*/ 114 h 168"/>
                <a:gd name="T6" fmla="*/ 4 w 154"/>
                <a:gd name="T7" fmla="*/ 89 h 168"/>
                <a:gd name="T8" fmla="*/ 47 w 154"/>
                <a:gd name="T9" fmla="*/ 1 h 168"/>
                <a:gd name="T10" fmla="*/ 50 w 154"/>
                <a:gd name="T11" fmla="*/ 0 h 168"/>
                <a:gd name="T12" fmla="*/ 51 w 154"/>
                <a:gd name="T13" fmla="*/ 3 h 168"/>
                <a:gd name="T14" fmla="*/ 53 w 154"/>
                <a:gd name="T15" fmla="*/ 37 h 168"/>
                <a:gd name="T16" fmla="*/ 152 w 154"/>
                <a:gd name="T17" fmla="*/ 98 h 168"/>
                <a:gd name="T18" fmla="*/ 154 w 154"/>
                <a:gd name="T19" fmla="*/ 100 h 168"/>
                <a:gd name="T20" fmla="*/ 154 w 154"/>
                <a:gd name="T21" fmla="*/ 137 h 168"/>
                <a:gd name="T22" fmla="*/ 153 w 154"/>
                <a:gd name="T23" fmla="*/ 138 h 168"/>
                <a:gd name="T24" fmla="*/ 131 w 154"/>
                <a:gd name="T25" fmla="*/ 168 h 168"/>
                <a:gd name="T26" fmla="*/ 130 w 154"/>
                <a:gd name="T27" fmla="*/ 168 h 168"/>
                <a:gd name="T28" fmla="*/ 45 w 154"/>
                <a:gd name="T29" fmla="*/ 10 h 168"/>
                <a:gd name="T30" fmla="*/ 8 w 154"/>
                <a:gd name="T31" fmla="*/ 90 h 168"/>
                <a:gd name="T32" fmla="*/ 129 w 154"/>
                <a:gd name="T33" fmla="*/ 164 h 168"/>
                <a:gd name="T34" fmla="*/ 150 w 154"/>
                <a:gd name="T35" fmla="*/ 136 h 168"/>
                <a:gd name="T36" fmla="*/ 150 w 154"/>
                <a:gd name="T37" fmla="*/ 101 h 168"/>
                <a:gd name="T38" fmla="*/ 50 w 154"/>
                <a:gd name="T39" fmla="*/ 39 h 168"/>
                <a:gd name="T40" fmla="*/ 45 w 154"/>
                <a:gd name="T41" fmla="*/ 1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4" h="168">
                  <a:moveTo>
                    <a:pt x="130" y="168"/>
                  </a:moveTo>
                  <a:cubicBezTo>
                    <a:pt x="129" y="168"/>
                    <a:pt x="129" y="168"/>
                    <a:pt x="129" y="168"/>
                  </a:cubicBezTo>
                  <a:cubicBezTo>
                    <a:pt x="52" y="154"/>
                    <a:pt x="22" y="131"/>
                    <a:pt x="11" y="114"/>
                  </a:cubicBezTo>
                  <a:cubicBezTo>
                    <a:pt x="2" y="100"/>
                    <a:pt x="4" y="90"/>
                    <a:pt x="4" y="89"/>
                  </a:cubicBezTo>
                  <a:cubicBezTo>
                    <a:pt x="4" y="89"/>
                    <a:pt x="11" y="44"/>
                    <a:pt x="47" y="1"/>
                  </a:cubicBezTo>
                  <a:cubicBezTo>
                    <a:pt x="48" y="0"/>
                    <a:pt x="49" y="0"/>
                    <a:pt x="50" y="0"/>
                  </a:cubicBezTo>
                  <a:cubicBezTo>
                    <a:pt x="51" y="1"/>
                    <a:pt x="51" y="2"/>
                    <a:pt x="51" y="3"/>
                  </a:cubicBezTo>
                  <a:cubicBezTo>
                    <a:pt x="50" y="3"/>
                    <a:pt x="44" y="18"/>
                    <a:pt x="53" y="37"/>
                  </a:cubicBezTo>
                  <a:cubicBezTo>
                    <a:pt x="62" y="55"/>
                    <a:pt x="86" y="80"/>
                    <a:pt x="152" y="98"/>
                  </a:cubicBezTo>
                  <a:cubicBezTo>
                    <a:pt x="153" y="98"/>
                    <a:pt x="154" y="99"/>
                    <a:pt x="154" y="100"/>
                  </a:cubicBezTo>
                  <a:cubicBezTo>
                    <a:pt x="154" y="137"/>
                    <a:pt x="154" y="137"/>
                    <a:pt x="154" y="137"/>
                  </a:cubicBezTo>
                  <a:cubicBezTo>
                    <a:pt x="154" y="138"/>
                    <a:pt x="154" y="138"/>
                    <a:pt x="153" y="138"/>
                  </a:cubicBezTo>
                  <a:cubicBezTo>
                    <a:pt x="131" y="168"/>
                    <a:pt x="131" y="168"/>
                    <a:pt x="131" y="168"/>
                  </a:cubicBezTo>
                  <a:cubicBezTo>
                    <a:pt x="131" y="168"/>
                    <a:pt x="130" y="168"/>
                    <a:pt x="130" y="168"/>
                  </a:cubicBezTo>
                  <a:close/>
                  <a:moveTo>
                    <a:pt x="45" y="10"/>
                  </a:moveTo>
                  <a:cubicBezTo>
                    <a:pt x="14" y="51"/>
                    <a:pt x="8" y="90"/>
                    <a:pt x="8" y="90"/>
                  </a:cubicBezTo>
                  <a:cubicBezTo>
                    <a:pt x="8" y="91"/>
                    <a:pt x="0" y="140"/>
                    <a:pt x="129" y="164"/>
                  </a:cubicBezTo>
                  <a:cubicBezTo>
                    <a:pt x="150" y="136"/>
                    <a:pt x="150" y="136"/>
                    <a:pt x="150" y="136"/>
                  </a:cubicBezTo>
                  <a:cubicBezTo>
                    <a:pt x="150" y="101"/>
                    <a:pt x="150" y="101"/>
                    <a:pt x="150" y="101"/>
                  </a:cubicBezTo>
                  <a:cubicBezTo>
                    <a:pt x="96" y="86"/>
                    <a:pt x="63" y="65"/>
                    <a:pt x="50" y="39"/>
                  </a:cubicBezTo>
                  <a:cubicBezTo>
                    <a:pt x="44" y="27"/>
                    <a:pt x="44" y="17"/>
                    <a:pt x="45" y="10"/>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000000"/>
                </a:solidFill>
                <a:latin typeface="Arial" charset="0"/>
                <a:cs typeface="Arial" charset="0"/>
              </a:endParaRPr>
            </a:p>
          </p:txBody>
        </p:sp>
        <p:sp>
          <p:nvSpPr>
            <p:cNvPr id="114" name="Freeform 191"/>
            <p:cNvSpPr>
              <a:spLocks noEditPoints="1"/>
            </p:cNvSpPr>
            <p:nvPr/>
          </p:nvSpPr>
          <p:spPr bwMode="auto">
            <a:xfrm>
              <a:off x="1151" y="1082"/>
              <a:ext cx="1013" cy="817"/>
            </a:xfrm>
            <a:custGeom>
              <a:avLst/>
              <a:gdLst>
                <a:gd name="T0" fmla="*/ 207 w 429"/>
                <a:gd name="T1" fmla="*/ 346 h 346"/>
                <a:gd name="T2" fmla="*/ 206 w 429"/>
                <a:gd name="T3" fmla="*/ 346 h 346"/>
                <a:gd name="T4" fmla="*/ 11 w 429"/>
                <a:gd name="T5" fmla="*/ 187 h 346"/>
                <a:gd name="T6" fmla="*/ 12 w 429"/>
                <a:gd name="T7" fmla="*/ 186 h 346"/>
                <a:gd name="T8" fmla="*/ 57 w 429"/>
                <a:gd name="T9" fmla="*/ 117 h 346"/>
                <a:gd name="T10" fmla="*/ 310 w 429"/>
                <a:gd name="T11" fmla="*/ 0 h 346"/>
                <a:gd name="T12" fmla="*/ 312 w 429"/>
                <a:gd name="T13" fmla="*/ 0 h 346"/>
                <a:gd name="T14" fmla="*/ 313 w 429"/>
                <a:gd name="T15" fmla="*/ 2 h 346"/>
                <a:gd name="T16" fmla="*/ 305 w 429"/>
                <a:gd name="T17" fmla="*/ 55 h 346"/>
                <a:gd name="T18" fmla="*/ 305 w 429"/>
                <a:gd name="T19" fmla="*/ 56 h 346"/>
                <a:gd name="T20" fmla="*/ 305 w 429"/>
                <a:gd name="T21" fmla="*/ 56 h 346"/>
                <a:gd name="T22" fmla="*/ 312 w 429"/>
                <a:gd name="T23" fmla="*/ 87 h 346"/>
                <a:gd name="T24" fmla="*/ 340 w 429"/>
                <a:gd name="T25" fmla="*/ 124 h 346"/>
                <a:gd name="T26" fmla="*/ 341 w 429"/>
                <a:gd name="T27" fmla="*/ 126 h 346"/>
                <a:gd name="T28" fmla="*/ 341 w 429"/>
                <a:gd name="T29" fmla="*/ 226 h 346"/>
                <a:gd name="T30" fmla="*/ 427 w 429"/>
                <a:gd name="T31" fmla="*/ 267 h 346"/>
                <a:gd name="T32" fmla="*/ 429 w 429"/>
                <a:gd name="T33" fmla="*/ 268 h 346"/>
                <a:gd name="T34" fmla="*/ 428 w 429"/>
                <a:gd name="T35" fmla="*/ 270 h 346"/>
                <a:gd name="T36" fmla="*/ 308 w 429"/>
                <a:gd name="T37" fmla="*/ 334 h 346"/>
                <a:gd name="T38" fmla="*/ 305 w 429"/>
                <a:gd name="T39" fmla="*/ 333 h 346"/>
                <a:gd name="T40" fmla="*/ 291 w 429"/>
                <a:gd name="T41" fmla="*/ 317 h 346"/>
                <a:gd name="T42" fmla="*/ 207 w 429"/>
                <a:gd name="T43" fmla="*/ 346 h 346"/>
                <a:gd name="T44" fmla="*/ 308 w 429"/>
                <a:gd name="T45" fmla="*/ 5 h 346"/>
                <a:gd name="T46" fmla="*/ 15 w 429"/>
                <a:gd name="T47" fmla="*/ 187 h 346"/>
                <a:gd name="T48" fmla="*/ 15 w 429"/>
                <a:gd name="T49" fmla="*/ 188 h 346"/>
                <a:gd name="T50" fmla="*/ 207 w 429"/>
                <a:gd name="T51" fmla="*/ 342 h 346"/>
                <a:gd name="T52" fmla="*/ 286 w 429"/>
                <a:gd name="T53" fmla="*/ 314 h 346"/>
                <a:gd name="T54" fmla="*/ 147 w 429"/>
                <a:gd name="T55" fmla="*/ 180 h 346"/>
                <a:gd name="T56" fmla="*/ 301 w 429"/>
                <a:gd name="T57" fmla="*/ 54 h 346"/>
                <a:gd name="T58" fmla="*/ 308 w 429"/>
                <a:gd name="T59" fmla="*/ 5 h 346"/>
                <a:gd name="T60" fmla="*/ 293 w 429"/>
                <a:gd name="T61" fmla="*/ 313 h 346"/>
                <a:gd name="T62" fmla="*/ 307 w 429"/>
                <a:gd name="T63" fmla="*/ 329 h 346"/>
                <a:gd name="T64" fmla="*/ 421 w 429"/>
                <a:gd name="T65" fmla="*/ 269 h 346"/>
                <a:gd name="T66" fmla="*/ 338 w 429"/>
                <a:gd name="T67" fmla="*/ 229 h 346"/>
                <a:gd name="T68" fmla="*/ 337 w 429"/>
                <a:gd name="T69" fmla="*/ 227 h 346"/>
                <a:gd name="T70" fmla="*/ 337 w 429"/>
                <a:gd name="T71" fmla="*/ 127 h 346"/>
                <a:gd name="T72" fmla="*/ 309 w 429"/>
                <a:gd name="T73" fmla="*/ 89 h 346"/>
                <a:gd name="T74" fmla="*/ 301 w 429"/>
                <a:gd name="T75" fmla="*/ 58 h 346"/>
                <a:gd name="T76" fmla="*/ 151 w 429"/>
                <a:gd name="T77" fmla="*/ 180 h 346"/>
                <a:gd name="T78" fmla="*/ 293 w 429"/>
                <a:gd name="T79" fmla="*/ 313 h 346"/>
                <a:gd name="T80" fmla="*/ 293 w 429"/>
                <a:gd name="T81" fmla="*/ 313 h 346"/>
                <a:gd name="T82" fmla="*/ 293 w 429"/>
                <a:gd name="T83" fmla="*/ 313 h 346"/>
                <a:gd name="T84" fmla="*/ 293 w 429"/>
                <a:gd name="T85" fmla="*/ 313 h 346"/>
                <a:gd name="T86" fmla="*/ 293 w 429"/>
                <a:gd name="T87" fmla="*/ 313 h 346"/>
                <a:gd name="T88" fmla="*/ 293 w 429"/>
                <a:gd name="T89" fmla="*/ 313 h 346"/>
                <a:gd name="T90" fmla="*/ 293 w 429"/>
                <a:gd name="T91" fmla="*/ 313 h 346"/>
                <a:gd name="T92" fmla="*/ 293 w 429"/>
                <a:gd name="T93" fmla="*/ 313 h 346"/>
                <a:gd name="T94" fmla="*/ 293 w 429"/>
                <a:gd name="T95" fmla="*/ 313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29" h="346">
                  <a:moveTo>
                    <a:pt x="207" y="346"/>
                  </a:moveTo>
                  <a:cubicBezTo>
                    <a:pt x="206" y="346"/>
                    <a:pt x="206" y="346"/>
                    <a:pt x="206" y="346"/>
                  </a:cubicBezTo>
                  <a:cubicBezTo>
                    <a:pt x="0" y="283"/>
                    <a:pt x="10" y="197"/>
                    <a:pt x="11" y="187"/>
                  </a:cubicBezTo>
                  <a:cubicBezTo>
                    <a:pt x="12" y="186"/>
                    <a:pt x="12" y="186"/>
                    <a:pt x="12" y="186"/>
                  </a:cubicBezTo>
                  <a:cubicBezTo>
                    <a:pt x="12" y="185"/>
                    <a:pt x="17" y="155"/>
                    <a:pt x="57" y="117"/>
                  </a:cubicBezTo>
                  <a:cubicBezTo>
                    <a:pt x="93" y="82"/>
                    <a:pt x="166" y="33"/>
                    <a:pt x="310" y="0"/>
                  </a:cubicBezTo>
                  <a:cubicBezTo>
                    <a:pt x="311" y="0"/>
                    <a:pt x="312" y="0"/>
                    <a:pt x="312" y="0"/>
                  </a:cubicBezTo>
                  <a:cubicBezTo>
                    <a:pt x="313" y="1"/>
                    <a:pt x="313" y="2"/>
                    <a:pt x="313" y="2"/>
                  </a:cubicBezTo>
                  <a:cubicBezTo>
                    <a:pt x="312" y="3"/>
                    <a:pt x="304" y="29"/>
                    <a:pt x="305" y="55"/>
                  </a:cubicBezTo>
                  <a:cubicBezTo>
                    <a:pt x="305" y="56"/>
                    <a:pt x="305" y="56"/>
                    <a:pt x="305" y="56"/>
                  </a:cubicBezTo>
                  <a:cubicBezTo>
                    <a:pt x="305" y="56"/>
                    <a:pt x="305" y="56"/>
                    <a:pt x="305" y="56"/>
                  </a:cubicBezTo>
                  <a:cubicBezTo>
                    <a:pt x="305" y="68"/>
                    <a:pt x="308" y="79"/>
                    <a:pt x="312" y="87"/>
                  </a:cubicBezTo>
                  <a:cubicBezTo>
                    <a:pt x="330" y="118"/>
                    <a:pt x="340" y="124"/>
                    <a:pt x="340" y="124"/>
                  </a:cubicBezTo>
                  <a:cubicBezTo>
                    <a:pt x="340" y="124"/>
                    <a:pt x="341" y="125"/>
                    <a:pt x="341" y="126"/>
                  </a:cubicBezTo>
                  <a:cubicBezTo>
                    <a:pt x="341" y="226"/>
                    <a:pt x="341" y="226"/>
                    <a:pt x="341" y="226"/>
                  </a:cubicBezTo>
                  <a:cubicBezTo>
                    <a:pt x="349" y="231"/>
                    <a:pt x="403" y="262"/>
                    <a:pt x="427" y="267"/>
                  </a:cubicBezTo>
                  <a:cubicBezTo>
                    <a:pt x="428" y="267"/>
                    <a:pt x="429" y="268"/>
                    <a:pt x="429" y="268"/>
                  </a:cubicBezTo>
                  <a:cubicBezTo>
                    <a:pt x="429" y="269"/>
                    <a:pt x="428" y="270"/>
                    <a:pt x="428" y="270"/>
                  </a:cubicBezTo>
                  <a:cubicBezTo>
                    <a:pt x="308" y="334"/>
                    <a:pt x="308" y="334"/>
                    <a:pt x="308" y="334"/>
                  </a:cubicBezTo>
                  <a:cubicBezTo>
                    <a:pt x="307" y="334"/>
                    <a:pt x="306" y="334"/>
                    <a:pt x="305" y="333"/>
                  </a:cubicBezTo>
                  <a:cubicBezTo>
                    <a:pt x="291" y="317"/>
                    <a:pt x="291" y="317"/>
                    <a:pt x="291" y="317"/>
                  </a:cubicBezTo>
                  <a:cubicBezTo>
                    <a:pt x="207" y="346"/>
                    <a:pt x="207" y="346"/>
                    <a:pt x="207" y="346"/>
                  </a:cubicBezTo>
                  <a:close/>
                  <a:moveTo>
                    <a:pt x="308" y="5"/>
                  </a:moveTo>
                  <a:cubicBezTo>
                    <a:pt x="38" y="68"/>
                    <a:pt x="16" y="186"/>
                    <a:pt x="15" y="187"/>
                  </a:cubicBezTo>
                  <a:cubicBezTo>
                    <a:pt x="15" y="188"/>
                    <a:pt x="15" y="188"/>
                    <a:pt x="15" y="188"/>
                  </a:cubicBezTo>
                  <a:cubicBezTo>
                    <a:pt x="14" y="197"/>
                    <a:pt x="5" y="280"/>
                    <a:pt x="207" y="342"/>
                  </a:cubicBezTo>
                  <a:cubicBezTo>
                    <a:pt x="286" y="314"/>
                    <a:pt x="286" y="314"/>
                    <a:pt x="286" y="314"/>
                  </a:cubicBezTo>
                  <a:cubicBezTo>
                    <a:pt x="194" y="269"/>
                    <a:pt x="147" y="224"/>
                    <a:pt x="147" y="180"/>
                  </a:cubicBezTo>
                  <a:cubicBezTo>
                    <a:pt x="147" y="104"/>
                    <a:pt x="284" y="59"/>
                    <a:pt x="301" y="54"/>
                  </a:cubicBezTo>
                  <a:cubicBezTo>
                    <a:pt x="300" y="33"/>
                    <a:pt x="305" y="12"/>
                    <a:pt x="308" y="5"/>
                  </a:cubicBezTo>
                  <a:close/>
                  <a:moveTo>
                    <a:pt x="293" y="313"/>
                  </a:moveTo>
                  <a:cubicBezTo>
                    <a:pt x="307" y="329"/>
                    <a:pt x="307" y="329"/>
                    <a:pt x="307" y="329"/>
                  </a:cubicBezTo>
                  <a:cubicBezTo>
                    <a:pt x="421" y="269"/>
                    <a:pt x="421" y="269"/>
                    <a:pt x="421" y="269"/>
                  </a:cubicBezTo>
                  <a:cubicBezTo>
                    <a:pt x="393" y="261"/>
                    <a:pt x="340" y="231"/>
                    <a:pt x="338" y="229"/>
                  </a:cubicBezTo>
                  <a:cubicBezTo>
                    <a:pt x="337" y="229"/>
                    <a:pt x="337" y="228"/>
                    <a:pt x="337" y="227"/>
                  </a:cubicBezTo>
                  <a:cubicBezTo>
                    <a:pt x="337" y="127"/>
                    <a:pt x="337" y="127"/>
                    <a:pt x="337" y="127"/>
                  </a:cubicBezTo>
                  <a:cubicBezTo>
                    <a:pt x="334" y="124"/>
                    <a:pt x="324" y="116"/>
                    <a:pt x="309" y="89"/>
                  </a:cubicBezTo>
                  <a:cubicBezTo>
                    <a:pt x="304" y="81"/>
                    <a:pt x="302" y="70"/>
                    <a:pt x="301" y="58"/>
                  </a:cubicBezTo>
                  <a:cubicBezTo>
                    <a:pt x="281" y="65"/>
                    <a:pt x="151" y="109"/>
                    <a:pt x="151" y="180"/>
                  </a:cubicBezTo>
                  <a:cubicBezTo>
                    <a:pt x="151" y="223"/>
                    <a:pt x="199" y="268"/>
                    <a:pt x="293" y="313"/>
                  </a:cubicBezTo>
                  <a:cubicBezTo>
                    <a:pt x="293" y="313"/>
                    <a:pt x="293" y="313"/>
                    <a:pt x="293" y="313"/>
                  </a:cubicBezTo>
                  <a:cubicBezTo>
                    <a:pt x="293" y="313"/>
                    <a:pt x="293" y="313"/>
                    <a:pt x="293" y="313"/>
                  </a:cubicBezTo>
                  <a:cubicBezTo>
                    <a:pt x="293" y="313"/>
                    <a:pt x="293" y="313"/>
                    <a:pt x="293" y="313"/>
                  </a:cubicBezTo>
                  <a:cubicBezTo>
                    <a:pt x="293" y="313"/>
                    <a:pt x="293" y="313"/>
                    <a:pt x="293" y="313"/>
                  </a:cubicBezTo>
                  <a:cubicBezTo>
                    <a:pt x="293" y="313"/>
                    <a:pt x="293" y="313"/>
                    <a:pt x="293" y="313"/>
                  </a:cubicBezTo>
                  <a:cubicBezTo>
                    <a:pt x="293" y="313"/>
                    <a:pt x="293" y="313"/>
                    <a:pt x="293" y="313"/>
                  </a:cubicBezTo>
                  <a:cubicBezTo>
                    <a:pt x="293" y="313"/>
                    <a:pt x="293" y="313"/>
                    <a:pt x="293" y="313"/>
                  </a:cubicBezTo>
                  <a:cubicBezTo>
                    <a:pt x="293" y="313"/>
                    <a:pt x="293" y="313"/>
                    <a:pt x="293" y="313"/>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000000"/>
                </a:solidFill>
                <a:latin typeface="Arial" charset="0"/>
                <a:cs typeface="Arial" charset="0"/>
              </a:endParaRPr>
            </a:p>
          </p:txBody>
        </p:sp>
        <p:sp>
          <p:nvSpPr>
            <p:cNvPr id="115" name="Freeform 192"/>
            <p:cNvSpPr>
              <a:spLocks/>
            </p:cNvSpPr>
            <p:nvPr/>
          </p:nvSpPr>
          <p:spPr bwMode="auto">
            <a:xfrm>
              <a:off x="1980" y="682"/>
              <a:ext cx="827" cy="352"/>
            </a:xfrm>
            <a:custGeom>
              <a:avLst/>
              <a:gdLst>
                <a:gd name="T0" fmla="*/ 134 w 350"/>
                <a:gd name="T1" fmla="*/ 149 h 149"/>
                <a:gd name="T2" fmla="*/ 133 w 350"/>
                <a:gd name="T3" fmla="*/ 149 h 149"/>
                <a:gd name="T4" fmla="*/ 53 w 350"/>
                <a:gd name="T5" fmla="*/ 72 h 149"/>
                <a:gd name="T6" fmla="*/ 110 w 350"/>
                <a:gd name="T7" fmla="*/ 15 h 149"/>
                <a:gd name="T8" fmla="*/ 4 w 350"/>
                <a:gd name="T9" fmla="*/ 84 h 149"/>
                <a:gd name="T10" fmla="*/ 1 w 350"/>
                <a:gd name="T11" fmla="*/ 85 h 149"/>
                <a:gd name="T12" fmla="*/ 1 w 350"/>
                <a:gd name="T13" fmla="*/ 82 h 149"/>
                <a:gd name="T14" fmla="*/ 109 w 350"/>
                <a:gd name="T15" fmla="*/ 11 h 149"/>
                <a:gd name="T16" fmla="*/ 146 w 350"/>
                <a:gd name="T17" fmla="*/ 0 h 149"/>
                <a:gd name="T18" fmla="*/ 148 w 350"/>
                <a:gd name="T19" fmla="*/ 2 h 149"/>
                <a:gd name="T20" fmla="*/ 147 w 350"/>
                <a:gd name="T21" fmla="*/ 4 h 149"/>
                <a:gd name="T22" fmla="*/ 57 w 350"/>
                <a:gd name="T23" fmla="*/ 73 h 149"/>
                <a:gd name="T24" fmla="*/ 134 w 350"/>
                <a:gd name="T25" fmla="*/ 145 h 149"/>
                <a:gd name="T26" fmla="*/ 347 w 350"/>
                <a:gd name="T27" fmla="*/ 73 h 149"/>
                <a:gd name="T28" fmla="*/ 350 w 350"/>
                <a:gd name="T29" fmla="*/ 74 h 149"/>
                <a:gd name="T30" fmla="*/ 348 w 350"/>
                <a:gd name="T31" fmla="*/ 76 h 149"/>
                <a:gd name="T32" fmla="*/ 134 w 350"/>
                <a:gd name="T3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0" h="149">
                  <a:moveTo>
                    <a:pt x="134" y="149"/>
                  </a:moveTo>
                  <a:cubicBezTo>
                    <a:pt x="133" y="149"/>
                    <a:pt x="133" y="149"/>
                    <a:pt x="133" y="149"/>
                  </a:cubicBezTo>
                  <a:cubicBezTo>
                    <a:pt x="78" y="124"/>
                    <a:pt x="51" y="98"/>
                    <a:pt x="53" y="72"/>
                  </a:cubicBezTo>
                  <a:cubicBezTo>
                    <a:pt x="55" y="47"/>
                    <a:pt x="84" y="27"/>
                    <a:pt x="110" y="15"/>
                  </a:cubicBezTo>
                  <a:cubicBezTo>
                    <a:pt x="66" y="29"/>
                    <a:pt x="31" y="52"/>
                    <a:pt x="4" y="84"/>
                  </a:cubicBezTo>
                  <a:cubicBezTo>
                    <a:pt x="4" y="85"/>
                    <a:pt x="2" y="85"/>
                    <a:pt x="1" y="85"/>
                  </a:cubicBezTo>
                  <a:cubicBezTo>
                    <a:pt x="1" y="84"/>
                    <a:pt x="0" y="83"/>
                    <a:pt x="1" y="82"/>
                  </a:cubicBezTo>
                  <a:cubicBezTo>
                    <a:pt x="28" y="49"/>
                    <a:pt x="65" y="25"/>
                    <a:pt x="109" y="11"/>
                  </a:cubicBezTo>
                  <a:cubicBezTo>
                    <a:pt x="121" y="7"/>
                    <a:pt x="133" y="4"/>
                    <a:pt x="146" y="0"/>
                  </a:cubicBezTo>
                  <a:cubicBezTo>
                    <a:pt x="147" y="0"/>
                    <a:pt x="148" y="1"/>
                    <a:pt x="148" y="2"/>
                  </a:cubicBezTo>
                  <a:cubicBezTo>
                    <a:pt x="149" y="3"/>
                    <a:pt x="148" y="4"/>
                    <a:pt x="147" y="4"/>
                  </a:cubicBezTo>
                  <a:cubicBezTo>
                    <a:pt x="146" y="4"/>
                    <a:pt x="60" y="31"/>
                    <a:pt x="57" y="73"/>
                  </a:cubicBezTo>
                  <a:cubicBezTo>
                    <a:pt x="56" y="96"/>
                    <a:pt x="81" y="121"/>
                    <a:pt x="134" y="145"/>
                  </a:cubicBezTo>
                  <a:cubicBezTo>
                    <a:pt x="347" y="73"/>
                    <a:pt x="347" y="73"/>
                    <a:pt x="347" y="73"/>
                  </a:cubicBezTo>
                  <a:cubicBezTo>
                    <a:pt x="348" y="72"/>
                    <a:pt x="349" y="73"/>
                    <a:pt x="350" y="74"/>
                  </a:cubicBezTo>
                  <a:cubicBezTo>
                    <a:pt x="350" y="75"/>
                    <a:pt x="349" y="76"/>
                    <a:pt x="348" y="76"/>
                  </a:cubicBezTo>
                  <a:cubicBezTo>
                    <a:pt x="134" y="149"/>
                    <a:pt x="134" y="149"/>
                    <a:pt x="134" y="149"/>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000000"/>
                </a:solidFill>
                <a:latin typeface="Arial" charset="0"/>
                <a:cs typeface="Arial" charset="0"/>
              </a:endParaRPr>
            </a:p>
          </p:txBody>
        </p:sp>
        <p:sp>
          <p:nvSpPr>
            <p:cNvPr id="116" name="Freeform 193"/>
            <p:cNvSpPr>
              <a:spLocks/>
            </p:cNvSpPr>
            <p:nvPr/>
          </p:nvSpPr>
          <p:spPr bwMode="auto">
            <a:xfrm>
              <a:off x="1945" y="1375"/>
              <a:ext cx="229" cy="123"/>
            </a:xfrm>
            <a:custGeom>
              <a:avLst/>
              <a:gdLst>
                <a:gd name="T0" fmla="*/ 95 w 97"/>
                <a:gd name="T1" fmla="*/ 52 h 52"/>
                <a:gd name="T2" fmla="*/ 94 w 97"/>
                <a:gd name="T3" fmla="*/ 52 h 52"/>
                <a:gd name="T4" fmla="*/ 2 w 97"/>
                <a:gd name="T5" fmla="*/ 3 h 52"/>
                <a:gd name="T6" fmla="*/ 1 w 97"/>
                <a:gd name="T7" fmla="*/ 1 h 52"/>
                <a:gd name="T8" fmla="*/ 4 w 97"/>
                <a:gd name="T9" fmla="*/ 0 h 52"/>
                <a:gd name="T10" fmla="*/ 95 w 97"/>
                <a:gd name="T11" fmla="*/ 48 h 52"/>
                <a:gd name="T12" fmla="*/ 97 w 97"/>
                <a:gd name="T13" fmla="*/ 50 h 52"/>
                <a:gd name="T14" fmla="*/ 95 w 97"/>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 h="52">
                  <a:moveTo>
                    <a:pt x="95" y="52"/>
                  </a:moveTo>
                  <a:cubicBezTo>
                    <a:pt x="94" y="52"/>
                    <a:pt x="94" y="52"/>
                    <a:pt x="94" y="52"/>
                  </a:cubicBezTo>
                  <a:cubicBezTo>
                    <a:pt x="92" y="51"/>
                    <a:pt x="53" y="37"/>
                    <a:pt x="2" y="3"/>
                  </a:cubicBezTo>
                  <a:cubicBezTo>
                    <a:pt x="1" y="3"/>
                    <a:pt x="0" y="2"/>
                    <a:pt x="1" y="1"/>
                  </a:cubicBezTo>
                  <a:cubicBezTo>
                    <a:pt x="2" y="0"/>
                    <a:pt x="3" y="0"/>
                    <a:pt x="4" y="0"/>
                  </a:cubicBezTo>
                  <a:cubicBezTo>
                    <a:pt x="55" y="33"/>
                    <a:pt x="94" y="47"/>
                    <a:pt x="95" y="48"/>
                  </a:cubicBezTo>
                  <a:cubicBezTo>
                    <a:pt x="96" y="48"/>
                    <a:pt x="97" y="49"/>
                    <a:pt x="97" y="50"/>
                  </a:cubicBezTo>
                  <a:cubicBezTo>
                    <a:pt x="96" y="51"/>
                    <a:pt x="95" y="52"/>
                    <a:pt x="95" y="52"/>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000000"/>
                </a:solidFill>
                <a:latin typeface="Arial" charset="0"/>
                <a:cs typeface="Arial" charset="0"/>
              </a:endParaRPr>
            </a:p>
          </p:txBody>
        </p:sp>
        <p:sp>
          <p:nvSpPr>
            <p:cNvPr id="117" name="Freeform 194"/>
            <p:cNvSpPr>
              <a:spLocks/>
            </p:cNvSpPr>
            <p:nvPr/>
          </p:nvSpPr>
          <p:spPr bwMode="auto">
            <a:xfrm>
              <a:off x="2795" y="822"/>
              <a:ext cx="165" cy="42"/>
            </a:xfrm>
            <a:custGeom>
              <a:avLst/>
              <a:gdLst>
                <a:gd name="T0" fmla="*/ 3 w 70"/>
                <a:gd name="T1" fmla="*/ 17 h 18"/>
                <a:gd name="T2" fmla="*/ 1 w 70"/>
                <a:gd name="T3" fmla="*/ 16 h 18"/>
                <a:gd name="T4" fmla="*/ 2 w 70"/>
                <a:gd name="T5" fmla="*/ 14 h 18"/>
                <a:gd name="T6" fmla="*/ 69 w 70"/>
                <a:gd name="T7" fmla="*/ 14 h 18"/>
                <a:gd name="T8" fmla="*/ 70 w 70"/>
                <a:gd name="T9" fmla="*/ 16 h 18"/>
                <a:gd name="T10" fmla="*/ 67 w 70"/>
                <a:gd name="T11" fmla="*/ 17 h 18"/>
                <a:gd name="T12" fmla="*/ 3 w 70"/>
                <a:gd name="T13" fmla="*/ 17 h 18"/>
              </a:gdLst>
              <a:ahLst/>
              <a:cxnLst>
                <a:cxn ang="0">
                  <a:pos x="T0" y="T1"/>
                </a:cxn>
                <a:cxn ang="0">
                  <a:pos x="T2" y="T3"/>
                </a:cxn>
                <a:cxn ang="0">
                  <a:pos x="T4" y="T5"/>
                </a:cxn>
                <a:cxn ang="0">
                  <a:pos x="T6" y="T7"/>
                </a:cxn>
                <a:cxn ang="0">
                  <a:pos x="T8" y="T9"/>
                </a:cxn>
                <a:cxn ang="0">
                  <a:pos x="T10" y="T11"/>
                </a:cxn>
                <a:cxn ang="0">
                  <a:pos x="T12" y="T13"/>
                </a:cxn>
              </a:cxnLst>
              <a:rect l="0" t="0" r="r" b="b"/>
              <a:pathLst>
                <a:path w="70" h="18">
                  <a:moveTo>
                    <a:pt x="3" y="17"/>
                  </a:moveTo>
                  <a:cubicBezTo>
                    <a:pt x="2" y="17"/>
                    <a:pt x="1" y="17"/>
                    <a:pt x="1" y="16"/>
                  </a:cubicBezTo>
                  <a:cubicBezTo>
                    <a:pt x="0" y="15"/>
                    <a:pt x="1" y="14"/>
                    <a:pt x="2" y="14"/>
                  </a:cubicBezTo>
                  <a:cubicBezTo>
                    <a:pt x="3" y="13"/>
                    <a:pt x="40" y="0"/>
                    <a:pt x="69" y="14"/>
                  </a:cubicBezTo>
                  <a:cubicBezTo>
                    <a:pt x="70" y="14"/>
                    <a:pt x="70" y="15"/>
                    <a:pt x="70" y="16"/>
                  </a:cubicBezTo>
                  <a:cubicBezTo>
                    <a:pt x="69" y="17"/>
                    <a:pt x="68" y="18"/>
                    <a:pt x="67" y="17"/>
                  </a:cubicBezTo>
                  <a:cubicBezTo>
                    <a:pt x="40" y="4"/>
                    <a:pt x="4" y="17"/>
                    <a:pt x="3" y="17"/>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000000"/>
                </a:solidFill>
                <a:latin typeface="Arial" charset="0"/>
                <a:cs typeface="Arial" charset="0"/>
              </a:endParaRPr>
            </a:p>
          </p:txBody>
        </p:sp>
        <p:sp>
          <p:nvSpPr>
            <p:cNvPr id="118" name="Freeform 195"/>
            <p:cNvSpPr>
              <a:spLocks/>
            </p:cNvSpPr>
            <p:nvPr/>
          </p:nvSpPr>
          <p:spPr bwMode="auto">
            <a:xfrm>
              <a:off x="1156" y="1519"/>
              <a:ext cx="489" cy="534"/>
            </a:xfrm>
            <a:custGeom>
              <a:avLst/>
              <a:gdLst>
                <a:gd name="T0" fmla="*/ 205 w 207"/>
                <a:gd name="T1" fmla="*/ 226 h 226"/>
                <a:gd name="T2" fmla="*/ 204 w 207"/>
                <a:gd name="T3" fmla="*/ 226 h 226"/>
                <a:gd name="T4" fmla="*/ 12 w 207"/>
                <a:gd name="T5" fmla="*/ 106 h 226"/>
                <a:gd name="T6" fmla="*/ 12 w 207"/>
                <a:gd name="T7" fmla="*/ 105 h 226"/>
                <a:gd name="T8" fmla="*/ 9 w 207"/>
                <a:gd name="T9" fmla="*/ 2 h 226"/>
                <a:gd name="T10" fmla="*/ 12 w 207"/>
                <a:gd name="T11" fmla="*/ 0 h 226"/>
                <a:gd name="T12" fmla="*/ 13 w 207"/>
                <a:gd name="T13" fmla="*/ 3 h 226"/>
                <a:gd name="T14" fmla="*/ 16 w 207"/>
                <a:gd name="T15" fmla="*/ 104 h 226"/>
                <a:gd name="T16" fmla="*/ 205 w 207"/>
                <a:gd name="T17" fmla="*/ 222 h 226"/>
                <a:gd name="T18" fmla="*/ 207 w 207"/>
                <a:gd name="T19" fmla="*/ 224 h 226"/>
                <a:gd name="T20" fmla="*/ 205 w 207"/>
                <a:gd name="T21"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7" h="226">
                  <a:moveTo>
                    <a:pt x="205" y="226"/>
                  </a:moveTo>
                  <a:cubicBezTo>
                    <a:pt x="204" y="226"/>
                    <a:pt x="204" y="226"/>
                    <a:pt x="204" y="226"/>
                  </a:cubicBezTo>
                  <a:cubicBezTo>
                    <a:pt x="61" y="191"/>
                    <a:pt x="14" y="109"/>
                    <a:pt x="12" y="106"/>
                  </a:cubicBezTo>
                  <a:cubicBezTo>
                    <a:pt x="12" y="105"/>
                    <a:pt x="12" y="105"/>
                    <a:pt x="12" y="105"/>
                  </a:cubicBezTo>
                  <a:cubicBezTo>
                    <a:pt x="0" y="52"/>
                    <a:pt x="8" y="7"/>
                    <a:pt x="9" y="2"/>
                  </a:cubicBezTo>
                  <a:cubicBezTo>
                    <a:pt x="10" y="1"/>
                    <a:pt x="11" y="0"/>
                    <a:pt x="12" y="0"/>
                  </a:cubicBezTo>
                  <a:cubicBezTo>
                    <a:pt x="13" y="1"/>
                    <a:pt x="14" y="2"/>
                    <a:pt x="13" y="3"/>
                  </a:cubicBezTo>
                  <a:cubicBezTo>
                    <a:pt x="12" y="8"/>
                    <a:pt x="4" y="52"/>
                    <a:pt x="16" y="104"/>
                  </a:cubicBezTo>
                  <a:cubicBezTo>
                    <a:pt x="19" y="110"/>
                    <a:pt x="66" y="188"/>
                    <a:pt x="205" y="222"/>
                  </a:cubicBezTo>
                  <a:cubicBezTo>
                    <a:pt x="206" y="222"/>
                    <a:pt x="207" y="223"/>
                    <a:pt x="207" y="224"/>
                  </a:cubicBezTo>
                  <a:cubicBezTo>
                    <a:pt x="206" y="225"/>
                    <a:pt x="206" y="226"/>
                    <a:pt x="205" y="226"/>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000000"/>
                </a:solidFill>
                <a:latin typeface="Arial" charset="0"/>
                <a:cs typeface="Arial" charset="0"/>
              </a:endParaRPr>
            </a:p>
          </p:txBody>
        </p:sp>
        <p:sp>
          <p:nvSpPr>
            <p:cNvPr id="119" name="Freeform 196"/>
            <p:cNvSpPr>
              <a:spLocks/>
            </p:cNvSpPr>
            <p:nvPr/>
          </p:nvSpPr>
          <p:spPr bwMode="auto">
            <a:xfrm>
              <a:off x="1177" y="1710"/>
              <a:ext cx="468" cy="298"/>
            </a:xfrm>
            <a:custGeom>
              <a:avLst/>
              <a:gdLst>
                <a:gd name="T0" fmla="*/ 196 w 198"/>
                <a:gd name="T1" fmla="*/ 126 h 126"/>
                <a:gd name="T2" fmla="*/ 195 w 198"/>
                <a:gd name="T3" fmla="*/ 126 h 126"/>
                <a:gd name="T4" fmla="*/ 0 w 198"/>
                <a:gd name="T5" fmla="*/ 4 h 126"/>
                <a:gd name="T6" fmla="*/ 1 w 198"/>
                <a:gd name="T7" fmla="*/ 1 h 126"/>
                <a:gd name="T8" fmla="*/ 4 w 198"/>
                <a:gd name="T9" fmla="*/ 1 h 126"/>
                <a:gd name="T10" fmla="*/ 194 w 198"/>
                <a:gd name="T11" fmla="*/ 122 h 126"/>
                <a:gd name="T12" fmla="*/ 194 w 198"/>
                <a:gd name="T13" fmla="*/ 78 h 126"/>
                <a:gd name="T14" fmla="*/ 196 w 198"/>
                <a:gd name="T15" fmla="*/ 76 h 126"/>
                <a:gd name="T16" fmla="*/ 198 w 198"/>
                <a:gd name="T17" fmla="*/ 78 h 126"/>
                <a:gd name="T18" fmla="*/ 198 w 198"/>
                <a:gd name="T19" fmla="*/ 124 h 126"/>
                <a:gd name="T20" fmla="*/ 197 w 198"/>
                <a:gd name="T21" fmla="*/ 126 h 126"/>
                <a:gd name="T22" fmla="*/ 196 w 198"/>
                <a:gd name="T23"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8" h="126">
                  <a:moveTo>
                    <a:pt x="196" y="126"/>
                  </a:moveTo>
                  <a:cubicBezTo>
                    <a:pt x="195" y="126"/>
                    <a:pt x="195" y="126"/>
                    <a:pt x="195" y="126"/>
                  </a:cubicBezTo>
                  <a:cubicBezTo>
                    <a:pt x="68" y="92"/>
                    <a:pt x="1" y="5"/>
                    <a:pt x="0" y="4"/>
                  </a:cubicBezTo>
                  <a:cubicBezTo>
                    <a:pt x="0" y="3"/>
                    <a:pt x="0" y="2"/>
                    <a:pt x="1" y="1"/>
                  </a:cubicBezTo>
                  <a:cubicBezTo>
                    <a:pt x="2" y="0"/>
                    <a:pt x="3" y="1"/>
                    <a:pt x="4" y="1"/>
                  </a:cubicBezTo>
                  <a:cubicBezTo>
                    <a:pt x="4" y="2"/>
                    <a:pt x="69" y="87"/>
                    <a:pt x="194" y="122"/>
                  </a:cubicBezTo>
                  <a:cubicBezTo>
                    <a:pt x="194" y="78"/>
                    <a:pt x="194" y="78"/>
                    <a:pt x="194" y="78"/>
                  </a:cubicBezTo>
                  <a:cubicBezTo>
                    <a:pt x="194" y="77"/>
                    <a:pt x="195" y="76"/>
                    <a:pt x="196" y="76"/>
                  </a:cubicBezTo>
                  <a:cubicBezTo>
                    <a:pt x="197" y="76"/>
                    <a:pt x="198" y="77"/>
                    <a:pt x="198" y="78"/>
                  </a:cubicBezTo>
                  <a:cubicBezTo>
                    <a:pt x="198" y="124"/>
                    <a:pt x="198" y="124"/>
                    <a:pt x="198" y="124"/>
                  </a:cubicBezTo>
                  <a:cubicBezTo>
                    <a:pt x="198" y="125"/>
                    <a:pt x="197" y="126"/>
                    <a:pt x="197" y="126"/>
                  </a:cubicBezTo>
                  <a:cubicBezTo>
                    <a:pt x="197" y="126"/>
                    <a:pt x="196" y="126"/>
                    <a:pt x="196" y="126"/>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000000"/>
                </a:solidFill>
                <a:latin typeface="Arial" charset="0"/>
                <a:cs typeface="Arial" charset="0"/>
              </a:endParaRPr>
            </a:p>
          </p:txBody>
        </p:sp>
        <p:sp>
          <p:nvSpPr>
            <p:cNvPr id="120" name="Freeform 197"/>
            <p:cNvSpPr>
              <a:spLocks noEditPoints="1"/>
            </p:cNvSpPr>
            <p:nvPr/>
          </p:nvSpPr>
          <p:spPr bwMode="auto">
            <a:xfrm>
              <a:off x="1238" y="1920"/>
              <a:ext cx="437" cy="433"/>
            </a:xfrm>
            <a:custGeom>
              <a:avLst/>
              <a:gdLst>
                <a:gd name="T0" fmla="*/ 170 w 185"/>
                <a:gd name="T1" fmla="*/ 183 h 183"/>
                <a:gd name="T2" fmla="*/ 169 w 185"/>
                <a:gd name="T3" fmla="*/ 183 h 183"/>
                <a:gd name="T4" fmla="*/ 3 w 185"/>
                <a:gd name="T5" fmla="*/ 66 h 183"/>
                <a:gd name="T6" fmla="*/ 3 w 185"/>
                <a:gd name="T7" fmla="*/ 65 h 183"/>
                <a:gd name="T8" fmla="*/ 8 w 185"/>
                <a:gd name="T9" fmla="*/ 1 h 183"/>
                <a:gd name="T10" fmla="*/ 10 w 185"/>
                <a:gd name="T11" fmla="*/ 0 h 183"/>
                <a:gd name="T12" fmla="*/ 11 w 185"/>
                <a:gd name="T13" fmla="*/ 1 h 183"/>
                <a:gd name="T14" fmla="*/ 170 w 185"/>
                <a:gd name="T15" fmla="*/ 88 h 183"/>
                <a:gd name="T16" fmla="*/ 171 w 185"/>
                <a:gd name="T17" fmla="*/ 89 h 183"/>
                <a:gd name="T18" fmla="*/ 184 w 185"/>
                <a:gd name="T19" fmla="*/ 104 h 183"/>
                <a:gd name="T20" fmla="*/ 185 w 185"/>
                <a:gd name="T21" fmla="*/ 106 h 183"/>
                <a:gd name="T22" fmla="*/ 184 w 185"/>
                <a:gd name="T23" fmla="*/ 107 h 183"/>
                <a:gd name="T24" fmla="*/ 172 w 185"/>
                <a:gd name="T25" fmla="*/ 116 h 183"/>
                <a:gd name="T26" fmla="*/ 172 w 185"/>
                <a:gd name="T27" fmla="*/ 181 h 183"/>
                <a:gd name="T28" fmla="*/ 171 w 185"/>
                <a:gd name="T29" fmla="*/ 182 h 183"/>
                <a:gd name="T30" fmla="*/ 170 w 185"/>
                <a:gd name="T31" fmla="*/ 183 h 183"/>
                <a:gd name="T32" fmla="*/ 7 w 185"/>
                <a:gd name="T33" fmla="*/ 64 h 183"/>
                <a:gd name="T34" fmla="*/ 168 w 185"/>
                <a:gd name="T35" fmla="*/ 178 h 183"/>
                <a:gd name="T36" fmla="*/ 168 w 185"/>
                <a:gd name="T37" fmla="*/ 117 h 183"/>
                <a:gd name="T38" fmla="*/ 7 w 185"/>
                <a:gd name="T39" fmla="*/ 18 h 183"/>
                <a:gd name="T40" fmla="*/ 7 w 185"/>
                <a:gd name="T41" fmla="*/ 64 h 183"/>
                <a:gd name="T42" fmla="*/ 7 w 185"/>
                <a:gd name="T43" fmla="*/ 13 h 183"/>
                <a:gd name="T44" fmla="*/ 10 w 185"/>
                <a:gd name="T45" fmla="*/ 15 h 183"/>
                <a:gd name="T46" fmla="*/ 169 w 185"/>
                <a:gd name="T47" fmla="*/ 113 h 183"/>
                <a:gd name="T48" fmla="*/ 180 w 185"/>
                <a:gd name="T49" fmla="*/ 105 h 183"/>
                <a:gd name="T50" fmla="*/ 169 w 185"/>
                <a:gd name="T51" fmla="*/ 92 h 183"/>
                <a:gd name="T52" fmla="*/ 10 w 185"/>
                <a:gd name="T53" fmla="*/ 5 h 183"/>
                <a:gd name="T54" fmla="*/ 7 w 185"/>
                <a:gd name="T55" fmla="*/ 1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5" h="183">
                  <a:moveTo>
                    <a:pt x="170" y="183"/>
                  </a:moveTo>
                  <a:cubicBezTo>
                    <a:pt x="169" y="183"/>
                    <a:pt x="169" y="183"/>
                    <a:pt x="169" y="183"/>
                  </a:cubicBezTo>
                  <a:cubicBezTo>
                    <a:pt x="168" y="182"/>
                    <a:pt x="46" y="134"/>
                    <a:pt x="3" y="66"/>
                  </a:cubicBezTo>
                  <a:cubicBezTo>
                    <a:pt x="3" y="65"/>
                    <a:pt x="3" y="65"/>
                    <a:pt x="3" y="65"/>
                  </a:cubicBezTo>
                  <a:cubicBezTo>
                    <a:pt x="0" y="29"/>
                    <a:pt x="2" y="8"/>
                    <a:pt x="8" y="1"/>
                  </a:cubicBezTo>
                  <a:cubicBezTo>
                    <a:pt x="9" y="0"/>
                    <a:pt x="9" y="0"/>
                    <a:pt x="10" y="0"/>
                  </a:cubicBezTo>
                  <a:cubicBezTo>
                    <a:pt x="10" y="0"/>
                    <a:pt x="11" y="1"/>
                    <a:pt x="11" y="1"/>
                  </a:cubicBezTo>
                  <a:cubicBezTo>
                    <a:pt x="34" y="26"/>
                    <a:pt x="85" y="72"/>
                    <a:pt x="170" y="88"/>
                  </a:cubicBezTo>
                  <a:cubicBezTo>
                    <a:pt x="170" y="88"/>
                    <a:pt x="171" y="88"/>
                    <a:pt x="171" y="89"/>
                  </a:cubicBezTo>
                  <a:cubicBezTo>
                    <a:pt x="184" y="104"/>
                    <a:pt x="184" y="104"/>
                    <a:pt x="184" y="104"/>
                  </a:cubicBezTo>
                  <a:cubicBezTo>
                    <a:pt x="185" y="105"/>
                    <a:pt x="185" y="105"/>
                    <a:pt x="185" y="106"/>
                  </a:cubicBezTo>
                  <a:cubicBezTo>
                    <a:pt x="185" y="106"/>
                    <a:pt x="184" y="107"/>
                    <a:pt x="184" y="107"/>
                  </a:cubicBezTo>
                  <a:cubicBezTo>
                    <a:pt x="172" y="116"/>
                    <a:pt x="172" y="116"/>
                    <a:pt x="172" y="116"/>
                  </a:cubicBezTo>
                  <a:cubicBezTo>
                    <a:pt x="172" y="181"/>
                    <a:pt x="172" y="181"/>
                    <a:pt x="172" y="181"/>
                  </a:cubicBezTo>
                  <a:cubicBezTo>
                    <a:pt x="172" y="181"/>
                    <a:pt x="171" y="182"/>
                    <a:pt x="171" y="182"/>
                  </a:cubicBezTo>
                  <a:cubicBezTo>
                    <a:pt x="170" y="183"/>
                    <a:pt x="170" y="183"/>
                    <a:pt x="170" y="183"/>
                  </a:cubicBezTo>
                  <a:close/>
                  <a:moveTo>
                    <a:pt x="7" y="64"/>
                  </a:moveTo>
                  <a:cubicBezTo>
                    <a:pt x="45" y="126"/>
                    <a:pt x="149" y="170"/>
                    <a:pt x="168" y="178"/>
                  </a:cubicBezTo>
                  <a:cubicBezTo>
                    <a:pt x="168" y="117"/>
                    <a:pt x="168" y="117"/>
                    <a:pt x="168" y="117"/>
                  </a:cubicBezTo>
                  <a:cubicBezTo>
                    <a:pt x="80" y="104"/>
                    <a:pt x="26" y="44"/>
                    <a:pt x="7" y="18"/>
                  </a:cubicBezTo>
                  <a:cubicBezTo>
                    <a:pt x="5" y="27"/>
                    <a:pt x="5" y="42"/>
                    <a:pt x="7" y="64"/>
                  </a:cubicBezTo>
                  <a:close/>
                  <a:moveTo>
                    <a:pt x="7" y="13"/>
                  </a:moveTo>
                  <a:cubicBezTo>
                    <a:pt x="8" y="13"/>
                    <a:pt x="9" y="14"/>
                    <a:pt x="10" y="15"/>
                  </a:cubicBezTo>
                  <a:cubicBezTo>
                    <a:pt x="29" y="41"/>
                    <a:pt x="82" y="101"/>
                    <a:pt x="169" y="113"/>
                  </a:cubicBezTo>
                  <a:cubicBezTo>
                    <a:pt x="180" y="105"/>
                    <a:pt x="180" y="105"/>
                    <a:pt x="180" y="105"/>
                  </a:cubicBezTo>
                  <a:cubicBezTo>
                    <a:pt x="169" y="92"/>
                    <a:pt x="169" y="92"/>
                    <a:pt x="169" y="92"/>
                  </a:cubicBezTo>
                  <a:cubicBezTo>
                    <a:pt x="84" y="76"/>
                    <a:pt x="34" y="32"/>
                    <a:pt x="10" y="5"/>
                  </a:cubicBezTo>
                  <a:cubicBezTo>
                    <a:pt x="9" y="7"/>
                    <a:pt x="8" y="9"/>
                    <a:pt x="7" y="13"/>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000000"/>
                </a:solidFill>
                <a:latin typeface="Arial" charset="0"/>
                <a:cs typeface="Arial" charset="0"/>
              </a:endParaRPr>
            </a:p>
          </p:txBody>
        </p:sp>
        <p:sp>
          <p:nvSpPr>
            <p:cNvPr id="121" name="Freeform 198"/>
            <p:cNvSpPr>
              <a:spLocks/>
            </p:cNvSpPr>
            <p:nvPr/>
          </p:nvSpPr>
          <p:spPr bwMode="auto">
            <a:xfrm>
              <a:off x="1245" y="2069"/>
              <a:ext cx="454" cy="494"/>
            </a:xfrm>
            <a:custGeom>
              <a:avLst/>
              <a:gdLst>
                <a:gd name="T0" fmla="*/ 189 w 192"/>
                <a:gd name="T1" fmla="*/ 209 h 209"/>
                <a:gd name="T2" fmla="*/ 189 w 192"/>
                <a:gd name="T3" fmla="*/ 209 h 209"/>
                <a:gd name="T4" fmla="*/ 7 w 192"/>
                <a:gd name="T5" fmla="*/ 59 h 209"/>
                <a:gd name="T6" fmla="*/ 7 w 192"/>
                <a:gd name="T7" fmla="*/ 58 h 209"/>
                <a:gd name="T8" fmla="*/ 0 w 192"/>
                <a:gd name="T9" fmla="*/ 2 h 209"/>
                <a:gd name="T10" fmla="*/ 2 w 192"/>
                <a:gd name="T11" fmla="*/ 0 h 209"/>
                <a:gd name="T12" fmla="*/ 4 w 192"/>
                <a:gd name="T13" fmla="*/ 2 h 209"/>
                <a:gd name="T14" fmla="*/ 11 w 192"/>
                <a:gd name="T15" fmla="*/ 57 h 209"/>
                <a:gd name="T16" fmla="*/ 190 w 192"/>
                <a:gd name="T17" fmla="*/ 205 h 209"/>
                <a:gd name="T18" fmla="*/ 191 w 192"/>
                <a:gd name="T19" fmla="*/ 207 h 209"/>
                <a:gd name="T20" fmla="*/ 189 w 192"/>
                <a:gd name="T21" fmla="*/ 20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 h="209">
                  <a:moveTo>
                    <a:pt x="189" y="209"/>
                  </a:moveTo>
                  <a:cubicBezTo>
                    <a:pt x="189" y="209"/>
                    <a:pt x="189" y="209"/>
                    <a:pt x="189" y="209"/>
                  </a:cubicBezTo>
                  <a:cubicBezTo>
                    <a:pt x="172" y="204"/>
                    <a:pt x="86" y="172"/>
                    <a:pt x="7" y="59"/>
                  </a:cubicBezTo>
                  <a:cubicBezTo>
                    <a:pt x="7" y="58"/>
                    <a:pt x="7" y="58"/>
                    <a:pt x="7" y="58"/>
                  </a:cubicBezTo>
                  <a:cubicBezTo>
                    <a:pt x="7" y="58"/>
                    <a:pt x="2" y="31"/>
                    <a:pt x="0" y="2"/>
                  </a:cubicBezTo>
                  <a:cubicBezTo>
                    <a:pt x="0" y="1"/>
                    <a:pt x="1" y="0"/>
                    <a:pt x="2" y="0"/>
                  </a:cubicBezTo>
                  <a:cubicBezTo>
                    <a:pt x="3" y="0"/>
                    <a:pt x="4" y="1"/>
                    <a:pt x="4" y="2"/>
                  </a:cubicBezTo>
                  <a:cubicBezTo>
                    <a:pt x="6" y="28"/>
                    <a:pt x="10" y="53"/>
                    <a:pt x="11" y="57"/>
                  </a:cubicBezTo>
                  <a:cubicBezTo>
                    <a:pt x="89" y="169"/>
                    <a:pt x="174" y="200"/>
                    <a:pt x="190" y="205"/>
                  </a:cubicBezTo>
                  <a:cubicBezTo>
                    <a:pt x="191" y="205"/>
                    <a:pt x="192" y="206"/>
                    <a:pt x="191" y="207"/>
                  </a:cubicBezTo>
                  <a:cubicBezTo>
                    <a:pt x="191" y="208"/>
                    <a:pt x="190" y="209"/>
                    <a:pt x="189" y="209"/>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000000"/>
                </a:solidFill>
                <a:latin typeface="Arial" charset="0"/>
                <a:cs typeface="Arial" charset="0"/>
              </a:endParaRPr>
            </a:p>
          </p:txBody>
        </p:sp>
        <p:sp>
          <p:nvSpPr>
            <p:cNvPr id="122" name="Freeform 199"/>
            <p:cNvSpPr>
              <a:spLocks/>
            </p:cNvSpPr>
            <p:nvPr/>
          </p:nvSpPr>
          <p:spPr bwMode="auto">
            <a:xfrm>
              <a:off x="1633" y="2343"/>
              <a:ext cx="1365" cy="296"/>
            </a:xfrm>
            <a:custGeom>
              <a:avLst/>
              <a:gdLst>
                <a:gd name="T0" fmla="*/ 105 w 578"/>
                <a:gd name="T1" fmla="*/ 117 h 125"/>
                <a:gd name="T2" fmla="*/ 84 w 578"/>
                <a:gd name="T3" fmla="*/ 115 h 125"/>
                <a:gd name="T4" fmla="*/ 28 w 578"/>
                <a:gd name="T5" fmla="*/ 94 h 125"/>
                <a:gd name="T6" fmla="*/ 25 w 578"/>
                <a:gd name="T7" fmla="*/ 93 h 125"/>
                <a:gd name="T8" fmla="*/ 23 w 578"/>
                <a:gd name="T9" fmla="*/ 91 h 125"/>
                <a:gd name="T10" fmla="*/ 23 w 578"/>
                <a:gd name="T11" fmla="*/ 21 h 125"/>
                <a:gd name="T12" fmla="*/ 1 w 578"/>
                <a:gd name="T13" fmla="*/ 3 h 125"/>
                <a:gd name="T14" fmla="*/ 1 w 578"/>
                <a:gd name="T15" fmla="*/ 1 h 125"/>
                <a:gd name="T16" fmla="*/ 4 w 578"/>
                <a:gd name="T17" fmla="*/ 0 h 125"/>
                <a:gd name="T18" fmla="*/ 27 w 578"/>
                <a:gd name="T19" fmla="*/ 19 h 125"/>
                <a:gd name="T20" fmla="*/ 27 w 578"/>
                <a:gd name="T21" fmla="*/ 20 h 125"/>
                <a:gd name="T22" fmla="*/ 27 w 578"/>
                <a:gd name="T23" fmla="*/ 89 h 125"/>
                <a:gd name="T24" fmla="*/ 29 w 578"/>
                <a:gd name="T25" fmla="*/ 90 h 125"/>
                <a:gd name="T26" fmla="*/ 85 w 578"/>
                <a:gd name="T27" fmla="*/ 112 h 125"/>
                <a:gd name="T28" fmla="*/ 324 w 578"/>
                <a:gd name="T29" fmla="*/ 62 h 125"/>
                <a:gd name="T30" fmla="*/ 340 w 578"/>
                <a:gd name="T31" fmla="*/ 54 h 125"/>
                <a:gd name="T32" fmla="*/ 342 w 578"/>
                <a:gd name="T33" fmla="*/ 54 h 125"/>
                <a:gd name="T34" fmla="*/ 343 w 578"/>
                <a:gd name="T35" fmla="*/ 56 h 125"/>
                <a:gd name="T36" fmla="*/ 344 w 578"/>
                <a:gd name="T37" fmla="*/ 70 h 125"/>
                <a:gd name="T38" fmla="*/ 418 w 578"/>
                <a:gd name="T39" fmla="*/ 48 h 125"/>
                <a:gd name="T40" fmla="*/ 478 w 578"/>
                <a:gd name="T41" fmla="*/ 26 h 125"/>
                <a:gd name="T42" fmla="*/ 577 w 578"/>
                <a:gd name="T43" fmla="*/ 26 h 125"/>
                <a:gd name="T44" fmla="*/ 578 w 578"/>
                <a:gd name="T45" fmla="*/ 28 h 125"/>
                <a:gd name="T46" fmla="*/ 575 w 578"/>
                <a:gd name="T47" fmla="*/ 30 h 125"/>
                <a:gd name="T48" fmla="*/ 479 w 578"/>
                <a:gd name="T49" fmla="*/ 30 h 125"/>
                <a:gd name="T50" fmla="*/ 420 w 578"/>
                <a:gd name="T51" fmla="*/ 52 h 125"/>
                <a:gd name="T52" fmla="*/ 342 w 578"/>
                <a:gd name="T53" fmla="*/ 74 h 125"/>
                <a:gd name="T54" fmla="*/ 341 w 578"/>
                <a:gd name="T55" fmla="*/ 72 h 125"/>
                <a:gd name="T56" fmla="*/ 339 w 578"/>
                <a:gd name="T57" fmla="*/ 59 h 125"/>
                <a:gd name="T58" fmla="*/ 326 w 578"/>
                <a:gd name="T59" fmla="*/ 66 h 125"/>
                <a:gd name="T60" fmla="*/ 105 w 578"/>
                <a:gd name="T61" fmla="*/ 11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8" h="125">
                  <a:moveTo>
                    <a:pt x="105" y="117"/>
                  </a:moveTo>
                  <a:cubicBezTo>
                    <a:pt x="97" y="117"/>
                    <a:pt x="90" y="117"/>
                    <a:pt x="84" y="115"/>
                  </a:cubicBezTo>
                  <a:cubicBezTo>
                    <a:pt x="28" y="94"/>
                    <a:pt x="28" y="94"/>
                    <a:pt x="28" y="94"/>
                  </a:cubicBezTo>
                  <a:cubicBezTo>
                    <a:pt x="28" y="94"/>
                    <a:pt x="27" y="93"/>
                    <a:pt x="25" y="93"/>
                  </a:cubicBezTo>
                  <a:cubicBezTo>
                    <a:pt x="24" y="92"/>
                    <a:pt x="23" y="92"/>
                    <a:pt x="23" y="91"/>
                  </a:cubicBezTo>
                  <a:cubicBezTo>
                    <a:pt x="23" y="21"/>
                    <a:pt x="23" y="21"/>
                    <a:pt x="23" y="21"/>
                  </a:cubicBezTo>
                  <a:cubicBezTo>
                    <a:pt x="1" y="3"/>
                    <a:pt x="1" y="3"/>
                    <a:pt x="1" y="3"/>
                  </a:cubicBezTo>
                  <a:cubicBezTo>
                    <a:pt x="1" y="3"/>
                    <a:pt x="0" y="1"/>
                    <a:pt x="1" y="1"/>
                  </a:cubicBezTo>
                  <a:cubicBezTo>
                    <a:pt x="2" y="0"/>
                    <a:pt x="3" y="0"/>
                    <a:pt x="4" y="0"/>
                  </a:cubicBezTo>
                  <a:cubicBezTo>
                    <a:pt x="27" y="19"/>
                    <a:pt x="27" y="19"/>
                    <a:pt x="27" y="19"/>
                  </a:cubicBezTo>
                  <a:cubicBezTo>
                    <a:pt x="27" y="19"/>
                    <a:pt x="27" y="20"/>
                    <a:pt x="27" y="20"/>
                  </a:cubicBezTo>
                  <a:cubicBezTo>
                    <a:pt x="27" y="89"/>
                    <a:pt x="27" y="89"/>
                    <a:pt x="27" y="89"/>
                  </a:cubicBezTo>
                  <a:cubicBezTo>
                    <a:pt x="28" y="90"/>
                    <a:pt x="29" y="90"/>
                    <a:pt x="29" y="90"/>
                  </a:cubicBezTo>
                  <a:cubicBezTo>
                    <a:pt x="85" y="112"/>
                    <a:pt x="85" y="112"/>
                    <a:pt x="85" y="112"/>
                  </a:cubicBezTo>
                  <a:cubicBezTo>
                    <a:pt x="142" y="125"/>
                    <a:pt x="322" y="63"/>
                    <a:pt x="324" y="62"/>
                  </a:cubicBezTo>
                  <a:cubicBezTo>
                    <a:pt x="340" y="54"/>
                    <a:pt x="340" y="54"/>
                    <a:pt x="340" y="54"/>
                  </a:cubicBezTo>
                  <a:cubicBezTo>
                    <a:pt x="340" y="54"/>
                    <a:pt x="341" y="54"/>
                    <a:pt x="342" y="54"/>
                  </a:cubicBezTo>
                  <a:cubicBezTo>
                    <a:pt x="342" y="54"/>
                    <a:pt x="343" y="55"/>
                    <a:pt x="343" y="56"/>
                  </a:cubicBezTo>
                  <a:cubicBezTo>
                    <a:pt x="344" y="70"/>
                    <a:pt x="344" y="70"/>
                    <a:pt x="344" y="70"/>
                  </a:cubicBezTo>
                  <a:cubicBezTo>
                    <a:pt x="357" y="71"/>
                    <a:pt x="385" y="60"/>
                    <a:pt x="418" y="48"/>
                  </a:cubicBezTo>
                  <a:cubicBezTo>
                    <a:pt x="436" y="41"/>
                    <a:pt x="457" y="33"/>
                    <a:pt x="478" y="26"/>
                  </a:cubicBezTo>
                  <a:cubicBezTo>
                    <a:pt x="478" y="26"/>
                    <a:pt x="525" y="7"/>
                    <a:pt x="577" y="26"/>
                  </a:cubicBezTo>
                  <a:cubicBezTo>
                    <a:pt x="578" y="26"/>
                    <a:pt x="578" y="27"/>
                    <a:pt x="578" y="28"/>
                  </a:cubicBezTo>
                  <a:cubicBezTo>
                    <a:pt x="577" y="29"/>
                    <a:pt x="576" y="30"/>
                    <a:pt x="575" y="30"/>
                  </a:cubicBezTo>
                  <a:cubicBezTo>
                    <a:pt x="526" y="12"/>
                    <a:pt x="480" y="29"/>
                    <a:pt x="479" y="30"/>
                  </a:cubicBezTo>
                  <a:cubicBezTo>
                    <a:pt x="459" y="37"/>
                    <a:pt x="438" y="45"/>
                    <a:pt x="420" y="52"/>
                  </a:cubicBezTo>
                  <a:cubicBezTo>
                    <a:pt x="383" y="65"/>
                    <a:pt x="355" y="76"/>
                    <a:pt x="342" y="74"/>
                  </a:cubicBezTo>
                  <a:cubicBezTo>
                    <a:pt x="341" y="74"/>
                    <a:pt x="341" y="73"/>
                    <a:pt x="341" y="72"/>
                  </a:cubicBezTo>
                  <a:cubicBezTo>
                    <a:pt x="339" y="59"/>
                    <a:pt x="339" y="59"/>
                    <a:pt x="339" y="59"/>
                  </a:cubicBezTo>
                  <a:cubicBezTo>
                    <a:pt x="326" y="66"/>
                    <a:pt x="326" y="66"/>
                    <a:pt x="326" y="66"/>
                  </a:cubicBezTo>
                  <a:cubicBezTo>
                    <a:pt x="319" y="68"/>
                    <a:pt x="176" y="117"/>
                    <a:pt x="105" y="117"/>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000000"/>
                </a:solidFill>
                <a:latin typeface="Arial" charset="0"/>
                <a:cs typeface="Arial" charset="0"/>
              </a:endParaRPr>
            </a:p>
          </p:txBody>
        </p:sp>
        <p:sp>
          <p:nvSpPr>
            <p:cNvPr id="123" name="Freeform 200"/>
            <p:cNvSpPr>
              <a:spLocks/>
            </p:cNvSpPr>
            <p:nvPr/>
          </p:nvSpPr>
          <p:spPr bwMode="auto">
            <a:xfrm>
              <a:off x="2155" y="883"/>
              <a:ext cx="772" cy="839"/>
            </a:xfrm>
            <a:custGeom>
              <a:avLst/>
              <a:gdLst>
                <a:gd name="T0" fmla="*/ 2 w 327"/>
                <a:gd name="T1" fmla="*/ 355 h 355"/>
                <a:gd name="T2" fmla="*/ 2 w 327"/>
                <a:gd name="T3" fmla="*/ 355 h 355"/>
                <a:gd name="T4" fmla="*/ 0 w 327"/>
                <a:gd name="T5" fmla="*/ 353 h 355"/>
                <a:gd name="T6" fmla="*/ 8 w 327"/>
                <a:gd name="T7" fmla="*/ 162 h 355"/>
                <a:gd name="T8" fmla="*/ 8 w 327"/>
                <a:gd name="T9" fmla="*/ 161 h 355"/>
                <a:gd name="T10" fmla="*/ 30 w 327"/>
                <a:gd name="T11" fmla="*/ 132 h 355"/>
                <a:gd name="T12" fmla="*/ 30 w 327"/>
                <a:gd name="T13" fmla="*/ 96 h 355"/>
                <a:gd name="T14" fmla="*/ 31 w 327"/>
                <a:gd name="T15" fmla="*/ 94 h 355"/>
                <a:gd name="T16" fmla="*/ 287 w 327"/>
                <a:gd name="T17" fmla="*/ 6 h 355"/>
                <a:gd name="T18" fmla="*/ 326 w 327"/>
                <a:gd name="T19" fmla="*/ 6 h 355"/>
                <a:gd name="T20" fmla="*/ 327 w 327"/>
                <a:gd name="T21" fmla="*/ 9 h 355"/>
                <a:gd name="T22" fmla="*/ 324 w 327"/>
                <a:gd name="T23" fmla="*/ 10 h 355"/>
                <a:gd name="T24" fmla="*/ 288 w 327"/>
                <a:gd name="T25" fmla="*/ 10 h 355"/>
                <a:gd name="T26" fmla="*/ 34 w 327"/>
                <a:gd name="T27" fmla="*/ 97 h 355"/>
                <a:gd name="T28" fmla="*/ 34 w 327"/>
                <a:gd name="T29" fmla="*/ 133 h 355"/>
                <a:gd name="T30" fmla="*/ 33 w 327"/>
                <a:gd name="T31" fmla="*/ 134 h 355"/>
                <a:gd name="T32" fmla="*/ 12 w 327"/>
                <a:gd name="T33" fmla="*/ 163 h 355"/>
                <a:gd name="T34" fmla="*/ 4 w 327"/>
                <a:gd name="T35" fmla="*/ 353 h 355"/>
                <a:gd name="T36" fmla="*/ 2 w 327"/>
                <a:gd name="T37" fmla="*/ 355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7" h="355">
                  <a:moveTo>
                    <a:pt x="2" y="355"/>
                  </a:moveTo>
                  <a:cubicBezTo>
                    <a:pt x="2" y="355"/>
                    <a:pt x="2" y="355"/>
                    <a:pt x="2" y="355"/>
                  </a:cubicBezTo>
                  <a:cubicBezTo>
                    <a:pt x="0" y="355"/>
                    <a:pt x="0" y="354"/>
                    <a:pt x="0" y="353"/>
                  </a:cubicBezTo>
                  <a:cubicBezTo>
                    <a:pt x="8" y="162"/>
                    <a:pt x="8" y="162"/>
                    <a:pt x="8" y="162"/>
                  </a:cubicBezTo>
                  <a:cubicBezTo>
                    <a:pt x="8" y="162"/>
                    <a:pt x="8" y="162"/>
                    <a:pt x="8" y="161"/>
                  </a:cubicBezTo>
                  <a:cubicBezTo>
                    <a:pt x="30" y="132"/>
                    <a:pt x="30" y="132"/>
                    <a:pt x="30" y="132"/>
                  </a:cubicBezTo>
                  <a:cubicBezTo>
                    <a:pt x="30" y="96"/>
                    <a:pt x="30" y="96"/>
                    <a:pt x="30" y="96"/>
                  </a:cubicBezTo>
                  <a:cubicBezTo>
                    <a:pt x="30" y="95"/>
                    <a:pt x="30" y="94"/>
                    <a:pt x="31" y="94"/>
                  </a:cubicBezTo>
                  <a:cubicBezTo>
                    <a:pt x="287" y="6"/>
                    <a:pt x="287" y="6"/>
                    <a:pt x="287" y="6"/>
                  </a:cubicBezTo>
                  <a:cubicBezTo>
                    <a:pt x="288" y="6"/>
                    <a:pt x="310" y="0"/>
                    <a:pt x="326" y="6"/>
                  </a:cubicBezTo>
                  <a:cubicBezTo>
                    <a:pt x="327" y="6"/>
                    <a:pt x="327" y="7"/>
                    <a:pt x="327" y="9"/>
                  </a:cubicBezTo>
                  <a:cubicBezTo>
                    <a:pt x="326" y="10"/>
                    <a:pt x="325" y="10"/>
                    <a:pt x="324" y="10"/>
                  </a:cubicBezTo>
                  <a:cubicBezTo>
                    <a:pt x="310" y="4"/>
                    <a:pt x="288" y="10"/>
                    <a:pt x="288" y="10"/>
                  </a:cubicBezTo>
                  <a:cubicBezTo>
                    <a:pt x="34" y="97"/>
                    <a:pt x="34" y="97"/>
                    <a:pt x="34" y="97"/>
                  </a:cubicBezTo>
                  <a:cubicBezTo>
                    <a:pt x="34" y="133"/>
                    <a:pt x="34" y="133"/>
                    <a:pt x="34" y="133"/>
                  </a:cubicBezTo>
                  <a:cubicBezTo>
                    <a:pt x="34" y="134"/>
                    <a:pt x="34" y="134"/>
                    <a:pt x="33" y="134"/>
                  </a:cubicBezTo>
                  <a:cubicBezTo>
                    <a:pt x="12" y="163"/>
                    <a:pt x="12" y="163"/>
                    <a:pt x="12" y="163"/>
                  </a:cubicBezTo>
                  <a:cubicBezTo>
                    <a:pt x="4" y="353"/>
                    <a:pt x="4" y="353"/>
                    <a:pt x="4" y="353"/>
                  </a:cubicBezTo>
                  <a:cubicBezTo>
                    <a:pt x="4" y="354"/>
                    <a:pt x="3" y="355"/>
                    <a:pt x="2" y="355"/>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000000"/>
                </a:solidFill>
                <a:latin typeface="Arial" charset="0"/>
                <a:cs typeface="Arial" charset="0"/>
              </a:endParaRPr>
            </a:p>
          </p:txBody>
        </p:sp>
        <p:sp>
          <p:nvSpPr>
            <p:cNvPr id="124" name="Freeform 201"/>
            <p:cNvSpPr>
              <a:spLocks/>
            </p:cNvSpPr>
            <p:nvPr/>
          </p:nvSpPr>
          <p:spPr bwMode="auto">
            <a:xfrm>
              <a:off x="1635" y="1890"/>
              <a:ext cx="50" cy="248"/>
            </a:xfrm>
            <a:custGeom>
              <a:avLst/>
              <a:gdLst>
                <a:gd name="T0" fmla="*/ 2 w 21"/>
                <a:gd name="T1" fmla="*/ 105 h 105"/>
                <a:gd name="T2" fmla="*/ 0 w 21"/>
                <a:gd name="T3" fmla="*/ 103 h 105"/>
                <a:gd name="T4" fmla="*/ 0 w 21"/>
                <a:gd name="T5" fmla="*/ 67 h 105"/>
                <a:gd name="T6" fmla="*/ 2 w 21"/>
                <a:gd name="T7" fmla="*/ 65 h 105"/>
                <a:gd name="T8" fmla="*/ 14 w 21"/>
                <a:gd name="T9" fmla="*/ 65 h 105"/>
                <a:gd name="T10" fmla="*/ 0 w 21"/>
                <a:gd name="T11" fmla="*/ 50 h 105"/>
                <a:gd name="T12" fmla="*/ 0 w 21"/>
                <a:gd name="T13" fmla="*/ 48 h 105"/>
                <a:gd name="T14" fmla="*/ 0 w 21"/>
                <a:gd name="T15" fmla="*/ 2 h 105"/>
                <a:gd name="T16" fmla="*/ 2 w 21"/>
                <a:gd name="T17" fmla="*/ 0 h 105"/>
                <a:gd name="T18" fmla="*/ 4 w 21"/>
                <a:gd name="T19" fmla="*/ 2 h 105"/>
                <a:gd name="T20" fmla="*/ 4 w 21"/>
                <a:gd name="T21" fmla="*/ 48 h 105"/>
                <a:gd name="T22" fmla="*/ 20 w 21"/>
                <a:gd name="T23" fmla="*/ 65 h 105"/>
                <a:gd name="T24" fmla="*/ 21 w 21"/>
                <a:gd name="T25" fmla="*/ 68 h 105"/>
                <a:gd name="T26" fmla="*/ 19 w 21"/>
                <a:gd name="T27" fmla="*/ 69 h 105"/>
                <a:gd name="T28" fmla="*/ 4 w 21"/>
                <a:gd name="T29" fmla="*/ 69 h 105"/>
                <a:gd name="T30" fmla="*/ 4 w 21"/>
                <a:gd name="T31" fmla="*/ 103 h 105"/>
                <a:gd name="T32" fmla="*/ 2 w 21"/>
                <a:gd name="T33"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105">
                  <a:moveTo>
                    <a:pt x="2" y="105"/>
                  </a:moveTo>
                  <a:cubicBezTo>
                    <a:pt x="1" y="105"/>
                    <a:pt x="0" y="104"/>
                    <a:pt x="0" y="103"/>
                  </a:cubicBezTo>
                  <a:cubicBezTo>
                    <a:pt x="0" y="67"/>
                    <a:pt x="0" y="67"/>
                    <a:pt x="0" y="67"/>
                  </a:cubicBezTo>
                  <a:cubicBezTo>
                    <a:pt x="0" y="66"/>
                    <a:pt x="1" y="65"/>
                    <a:pt x="2" y="65"/>
                  </a:cubicBezTo>
                  <a:cubicBezTo>
                    <a:pt x="14" y="65"/>
                    <a:pt x="14" y="65"/>
                    <a:pt x="14" y="65"/>
                  </a:cubicBezTo>
                  <a:cubicBezTo>
                    <a:pt x="0" y="50"/>
                    <a:pt x="0" y="50"/>
                    <a:pt x="0" y="50"/>
                  </a:cubicBezTo>
                  <a:cubicBezTo>
                    <a:pt x="0" y="49"/>
                    <a:pt x="0" y="49"/>
                    <a:pt x="0" y="48"/>
                  </a:cubicBezTo>
                  <a:cubicBezTo>
                    <a:pt x="0" y="2"/>
                    <a:pt x="0" y="2"/>
                    <a:pt x="0" y="2"/>
                  </a:cubicBezTo>
                  <a:cubicBezTo>
                    <a:pt x="0" y="1"/>
                    <a:pt x="1" y="0"/>
                    <a:pt x="2" y="0"/>
                  </a:cubicBezTo>
                  <a:cubicBezTo>
                    <a:pt x="3" y="0"/>
                    <a:pt x="4" y="1"/>
                    <a:pt x="4" y="2"/>
                  </a:cubicBezTo>
                  <a:cubicBezTo>
                    <a:pt x="4" y="48"/>
                    <a:pt x="4" y="48"/>
                    <a:pt x="4" y="48"/>
                  </a:cubicBezTo>
                  <a:cubicBezTo>
                    <a:pt x="20" y="65"/>
                    <a:pt x="20" y="65"/>
                    <a:pt x="20" y="65"/>
                  </a:cubicBezTo>
                  <a:cubicBezTo>
                    <a:pt x="21" y="66"/>
                    <a:pt x="21" y="67"/>
                    <a:pt x="21" y="68"/>
                  </a:cubicBezTo>
                  <a:cubicBezTo>
                    <a:pt x="21" y="68"/>
                    <a:pt x="20" y="69"/>
                    <a:pt x="19" y="69"/>
                  </a:cubicBezTo>
                  <a:cubicBezTo>
                    <a:pt x="4" y="69"/>
                    <a:pt x="4" y="69"/>
                    <a:pt x="4" y="69"/>
                  </a:cubicBezTo>
                  <a:cubicBezTo>
                    <a:pt x="4" y="103"/>
                    <a:pt x="4" y="103"/>
                    <a:pt x="4" y="103"/>
                  </a:cubicBezTo>
                  <a:cubicBezTo>
                    <a:pt x="4" y="104"/>
                    <a:pt x="3" y="105"/>
                    <a:pt x="2" y="105"/>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000000"/>
                </a:solidFill>
                <a:latin typeface="Arial" charset="0"/>
                <a:cs typeface="Arial" charset="0"/>
              </a:endParaRPr>
            </a:p>
          </p:txBody>
        </p:sp>
        <p:sp>
          <p:nvSpPr>
            <p:cNvPr id="125" name="Freeform 202"/>
            <p:cNvSpPr>
              <a:spLocks/>
            </p:cNvSpPr>
            <p:nvPr/>
          </p:nvSpPr>
          <p:spPr bwMode="auto">
            <a:xfrm>
              <a:off x="1231" y="1890"/>
              <a:ext cx="26" cy="30"/>
            </a:xfrm>
            <a:custGeom>
              <a:avLst/>
              <a:gdLst>
                <a:gd name="T0" fmla="*/ 9 w 11"/>
                <a:gd name="T1" fmla="*/ 13 h 13"/>
                <a:gd name="T2" fmla="*/ 8 w 11"/>
                <a:gd name="T3" fmla="*/ 13 h 13"/>
                <a:gd name="T4" fmla="*/ 0 w 11"/>
                <a:gd name="T5" fmla="*/ 3 h 13"/>
                <a:gd name="T6" fmla="*/ 1 w 11"/>
                <a:gd name="T7" fmla="*/ 0 h 13"/>
                <a:gd name="T8" fmla="*/ 4 w 11"/>
                <a:gd name="T9" fmla="*/ 1 h 13"/>
                <a:gd name="T10" fmla="*/ 11 w 11"/>
                <a:gd name="T11" fmla="*/ 10 h 13"/>
                <a:gd name="T12" fmla="*/ 11 w 11"/>
                <a:gd name="T13" fmla="*/ 13 h 13"/>
                <a:gd name="T14" fmla="*/ 9 w 11"/>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3">
                  <a:moveTo>
                    <a:pt x="9" y="13"/>
                  </a:moveTo>
                  <a:cubicBezTo>
                    <a:pt x="9" y="13"/>
                    <a:pt x="8" y="13"/>
                    <a:pt x="8" y="13"/>
                  </a:cubicBezTo>
                  <a:cubicBezTo>
                    <a:pt x="5" y="11"/>
                    <a:pt x="3" y="7"/>
                    <a:pt x="0" y="3"/>
                  </a:cubicBezTo>
                  <a:cubicBezTo>
                    <a:pt x="0" y="2"/>
                    <a:pt x="0" y="1"/>
                    <a:pt x="1" y="0"/>
                  </a:cubicBezTo>
                  <a:cubicBezTo>
                    <a:pt x="2" y="0"/>
                    <a:pt x="3" y="0"/>
                    <a:pt x="4" y="1"/>
                  </a:cubicBezTo>
                  <a:cubicBezTo>
                    <a:pt x="4" y="1"/>
                    <a:pt x="6" y="4"/>
                    <a:pt x="11" y="10"/>
                  </a:cubicBezTo>
                  <a:cubicBezTo>
                    <a:pt x="11" y="11"/>
                    <a:pt x="11" y="12"/>
                    <a:pt x="11" y="13"/>
                  </a:cubicBezTo>
                  <a:cubicBezTo>
                    <a:pt x="10" y="13"/>
                    <a:pt x="10" y="13"/>
                    <a:pt x="9" y="13"/>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000000"/>
                </a:solidFill>
                <a:latin typeface="Arial" charset="0"/>
                <a:cs typeface="Arial" charset="0"/>
              </a:endParaRPr>
            </a:p>
          </p:txBody>
        </p:sp>
        <p:sp>
          <p:nvSpPr>
            <p:cNvPr id="126" name="Freeform 203"/>
            <p:cNvSpPr>
              <a:spLocks/>
            </p:cNvSpPr>
            <p:nvPr/>
          </p:nvSpPr>
          <p:spPr bwMode="auto">
            <a:xfrm>
              <a:off x="1184" y="1762"/>
              <a:ext cx="87" cy="168"/>
            </a:xfrm>
            <a:custGeom>
              <a:avLst/>
              <a:gdLst>
                <a:gd name="T0" fmla="*/ 33 w 37"/>
                <a:gd name="T1" fmla="*/ 71 h 71"/>
                <a:gd name="T2" fmla="*/ 31 w 37"/>
                <a:gd name="T3" fmla="*/ 71 h 71"/>
                <a:gd name="T4" fmla="*/ 31 w 37"/>
                <a:gd name="T5" fmla="*/ 69 h 71"/>
                <a:gd name="T6" fmla="*/ 28 w 37"/>
                <a:gd name="T7" fmla="*/ 67 h 71"/>
                <a:gd name="T8" fmla="*/ 20 w 37"/>
                <a:gd name="T9" fmla="*/ 57 h 71"/>
                <a:gd name="T10" fmla="*/ 15 w 37"/>
                <a:gd name="T11" fmla="*/ 47 h 71"/>
                <a:gd name="T12" fmla="*/ 0 w 37"/>
                <a:gd name="T13" fmla="*/ 2 h 71"/>
                <a:gd name="T14" fmla="*/ 1 w 37"/>
                <a:gd name="T15" fmla="*/ 0 h 71"/>
                <a:gd name="T16" fmla="*/ 4 w 37"/>
                <a:gd name="T17" fmla="*/ 1 h 71"/>
                <a:gd name="T18" fmla="*/ 18 w 37"/>
                <a:gd name="T19" fmla="*/ 45 h 71"/>
                <a:gd name="T20" fmla="*/ 24 w 37"/>
                <a:gd name="T21" fmla="*/ 55 h 71"/>
                <a:gd name="T22" fmla="*/ 31 w 37"/>
                <a:gd name="T23" fmla="*/ 64 h 71"/>
                <a:gd name="T24" fmla="*/ 34 w 37"/>
                <a:gd name="T25" fmla="*/ 66 h 71"/>
                <a:gd name="T26" fmla="*/ 37 w 37"/>
                <a:gd name="T27" fmla="*/ 67 h 71"/>
                <a:gd name="T28" fmla="*/ 35 w 37"/>
                <a:gd name="T29" fmla="*/ 70 h 71"/>
                <a:gd name="T30" fmla="*/ 34 w 37"/>
                <a:gd name="T31" fmla="*/ 71 h 71"/>
                <a:gd name="T32" fmla="*/ 33 w 37"/>
                <a:gd name="T33"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71">
                  <a:moveTo>
                    <a:pt x="33" y="71"/>
                  </a:moveTo>
                  <a:cubicBezTo>
                    <a:pt x="32" y="71"/>
                    <a:pt x="32" y="71"/>
                    <a:pt x="31" y="71"/>
                  </a:cubicBezTo>
                  <a:cubicBezTo>
                    <a:pt x="31" y="70"/>
                    <a:pt x="31" y="69"/>
                    <a:pt x="31" y="69"/>
                  </a:cubicBezTo>
                  <a:cubicBezTo>
                    <a:pt x="30" y="68"/>
                    <a:pt x="29" y="68"/>
                    <a:pt x="28" y="67"/>
                  </a:cubicBezTo>
                  <a:cubicBezTo>
                    <a:pt x="23" y="61"/>
                    <a:pt x="20" y="57"/>
                    <a:pt x="20" y="57"/>
                  </a:cubicBezTo>
                  <a:cubicBezTo>
                    <a:pt x="18" y="54"/>
                    <a:pt x="17" y="51"/>
                    <a:pt x="15" y="47"/>
                  </a:cubicBezTo>
                  <a:cubicBezTo>
                    <a:pt x="8" y="33"/>
                    <a:pt x="3" y="18"/>
                    <a:pt x="0" y="2"/>
                  </a:cubicBezTo>
                  <a:cubicBezTo>
                    <a:pt x="0" y="1"/>
                    <a:pt x="0" y="0"/>
                    <a:pt x="1" y="0"/>
                  </a:cubicBezTo>
                  <a:cubicBezTo>
                    <a:pt x="3" y="0"/>
                    <a:pt x="4" y="0"/>
                    <a:pt x="4" y="1"/>
                  </a:cubicBezTo>
                  <a:cubicBezTo>
                    <a:pt x="7" y="17"/>
                    <a:pt x="12" y="31"/>
                    <a:pt x="18" y="45"/>
                  </a:cubicBezTo>
                  <a:cubicBezTo>
                    <a:pt x="20" y="49"/>
                    <a:pt x="22" y="52"/>
                    <a:pt x="24" y="55"/>
                  </a:cubicBezTo>
                  <a:cubicBezTo>
                    <a:pt x="24" y="55"/>
                    <a:pt x="26" y="58"/>
                    <a:pt x="31" y="64"/>
                  </a:cubicBezTo>
                  <a:cubicBezTo>
                    <a:pt x="33" y="66"/>
                    <a:pt x="34" y="66"/>
                    <a:pt x="34" y="66"/>
                  </a:cubicBezTo>
                  <a:cubicBezTo>
                    <a:pt x="35" y="66"/>
                    <a:pt x="36" y="66"/>
                    <a:pt x="37" y="67"/>
                  </a:cubicBezTo>
                  <a:cubicBezTo>
                    <a:pt x="37" y="68"/>
                    <a:pt x="36" y="69"/>
                    <a:pt x="35" y="70"/>
                  </a:cubicBezTo>
                  <a:cubicBezTo>
                    <a:pt x="35" y="70"/>
                    <a:pt x="35" y="70"/>
                    <a:pt x="34" y="71"/>
                  </a:cubicBezTo>
                  <a:cubicBezTo>
                    <a:pt x="34" y="71"/>
                    <a:pt x="33" y="71"/>
                    <a:pt x="33" y="71"/>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000000"/>
                </a:solidFill>
                <a:latin typeface="Arial" charset="0"/>
                <a:cs typeface="Arial" charset="0"/>
              </a:endParaRPr>
            </a:p>
          </p:txBody>
        </p:sp>
        <p:sp>
          <p:nvSpPr>
            <p:cNvPr id="127" name="Freeform 204"/>
            <p:cNvSpPr>
              <a:spLocks noEditPoints="1"/>
            </p:cNvSpPr>
            <p:nvPr/>
          </p:nvSpPr>
          <p:spPr bwMode="auto">
            <a:xfrm>
              <a:off x="3523" y="874"/>
              <a:ext cx="359" cy="397"/>
            </a:xfrm>
            <a:custGeom>
              <a:avLst/>
              <a:gdLst>
                <a:gd name="T0" fmla="*/ 24 w 152"/>
                <a:gd name="T1" fmla="*/ 168 h 168"/>
                <a:gd name="T2" fmla="*/ 22 w 152"/>
                <a:gd name="T3" fmla="*/ 168 h 168"/>
                <a:gd name="T4" fmla="*/ 0 w 152"/>
                <a:gd name="T5" fmla="*/ 138 h 168"/>
                <a:gd name="T6" fmla="*/ 0 w 152"/>
                <a:gd name="T7" fmla="*/ 137 h 168"/>
                <a:gd name="T8" fmla="*/ 0 w 152"/>
                <a:gd name="T9" fmla="*/ 100 h 168"/>
                <a:gd name="T10" fmla="*/ 1 w 152"/>
                <a:gd name="T11" fmla="*/ 98 h 168"/>
                <a:gd name="T12" fmla="*/ 100 w 152"/>
                <a:gd name="T13" fmla="*/ 37 h 168"/>
                <a:gd name="T14" fmla="*/ 103 w 152"/>
                <a:gd name="T15" fmla="*/ 3 h 168"/>
                <a:gd name="T16" fmla="*/ 104 w 152"/>
                <a:gd name="T17" fmla="*/ 0 h 168"/>
                <a:gd name="T18" fmla="*/ 106 w 152"/>
                <a:gd name="T19" fmla="*/ 1 h 168"/>
                <a:gd name="T20" fmla="*/ 150 w 152"/>
                <a:gd name="T21" fmla="*/ 89 h 168"/>
                <a:gd name="T22" fmla="*/ 143 w 152"/>
                <a:gd name="T23" fmla="*/ 114 h 168"/>
                <a:gd name="T24" fmla="*/ 24 w 152"/>
                <a:gd name="T25" fmla="*/ 168 h 168"/>
                <a:gd name="T26" fmla="*/ 4 w 152"/>
                <a:gd name="T27" fmla="*/ 136 h 168"/>
                <a:gd name="T28" fmla="*/ 25 w 152"/>
                <a:gd name="T29" fmla="*/ 164 h 168"/>
                <a:gd name="T30" fmla="*/ 139 w 152"/>
                <a:gd name="T31" fmla="*/ 111 h 168"/>
                <a:gd name="T32" fmla="*/ 146 w 152"/>
                <a:gd name="T33" fmla="*/ 90 h 168"/>
                <a:gd name="T34" fmla="*/ 109 w 152"/>
                <a:gd name="T35" fmla="*/ 10 h 168"/>
                <a:gd name="T36" fmla="*/ 104 w 152"/>
                <a:gd name="T37" fmla="*/ 39 h 168"/>
                <a:gd name="T38" fmla="*/ 4 w 152"/>
                <a:gd name="T39" fmla="*/ 101 h 168"/>
                <a:gd name="T40" fmla="*/ 4 w 152"/>
                <a:gd name="T41" fmla="*/ 13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2" h="168">
                  <a:moveTo>
                    <a:pt x="24" y="168"/>
                  </a:moveTo>
                  <a:cubicBezTo>
                    <a:pt x="23" y="168"/>
                    <a:pt x="23" y="168"/>
                    <a:pt x="22" y="168"/>
                  </a:cubicBezTo>
                  <a:cubicBezTo>
                    <a:pt x="0" y="138"/>
                    <a:pt x="0" y="138"/>
                    <a:pt x="0" y="138"/>
                  </a:cubicBezTo>
                  <a:cubicBezTo>
                    <a:pt x="0" y="138"/>
                    <a:pt x="0" y="138"/>
                    <a:pt x="0" y="137"/>
                  </a:cubicBezTo>
                  <a:cubicBezTo>
                    <a:pt x="0" y="100"/>
                    <a:pt x="0" y="100"/>
                    <a:pt x="0" y="100"/>
                  </a:cubicBezTo>
                  <a:cubicBezTo>
                    <a:pt x="0" y="99"/>
                    <a:pt x="1" y="98"/>
                    <a:pt x="1" y="98"/>
                  </a:cubicBezTo>
                  <a:cubicBezTo>
                    <a:pt x="67" y="80"/>
                    <a:pt x="91" y="55"/>
                    <a:pt x="100" y="37"/>
                  </a:cubicBezTo>
                  <a:cubicBezTo>
                    <a:pt x="109" y="18"/>
                    <a:pt x="103" y="3"/>
                    <a:pt x="103" y="3"/>
                  </a:cubicBezTo>
                  <a:cubicBezTo>
                    <a:pt x="103" y="2"/>
                    <a:pt x="103" y="1"/>
                    <a:pt x="104" y="0"/>
                  </a:cubicBezTo>
                  <a:cubicBezTo>
                    <a:pt x="105" y="0"/>
                    <a:pt x="106" y="0"/>
                    <a:pt x="106" y="1"/>
                  </a:cubicBezTo>
                  <a:cubicBezTo>
                    <a:pt x="143" y="44"/>
                    <a:pt x="150" y="89"/>
                    <a:pt x="150" y="89"/>
                  </a:cubicBezTo>
                  <a:cubicBezTo>
                    <a:pt x="150" y="90"/>
                    <a:pt x="152" y="100"/>
                    <a:pt x="143" y="114"/>
                  </a:cubicBezTo>
                  <a:cubicBezTo>
                    <a:pt x="131" y="131"/>
                    <a:pt x="101" y="154"/>
                    <a:pt x="24" y="168"/>
                  </a:cubicBezTo>
                  <a:close/>
                  <a:moveTo>
                    <a:pt x="4" y="136"/>
                  </a:moveTo>
                  <a:cubicBezTo>
                    <a:pt x="25" y="164"/>
                    <a:pt x="25" y="164"/>
                    <a:pt x="25" y="164"/>
                  </a:cubicBezTo>
                  <a:cubicBezTo>
                    <a:pt x="99" y="150"/>
                    <a:pt x="128" y="128"/>
                    <a:pt x="139" y="111"/>
                  </a:cubicBezTo>
                  <a:cubicBezTo>
                    <a:pt x="148" y="99"/>
                    <a:pt x="146" y="90"/>
                    <a:pt x="146" y="90"/>
                  </a:cubicBezTo>
                  <a:cubicBezTo>
                    <a:pt x="146" y="90"/>
                    <a:pt x="139" y="51"/>
                    <a:pt x="109" y="10"/>
                  </a:cubicBezTo>
                  <a:cubicBezTo>
                    <a:pt x="110" y="17"/>
                    <a:pt x="109" y="27"/>
                    <a:pt x="104" y="39"/>
                  </a:cubicBezTo>
                  <a:cubicBezTo>
                    <a:pt x="91" y="65"/>
                    <a:pt x="57" y="86"/>
                    <a:pt x="4" y="101"/>
                  </a:cubicBezTo>
                  <a:lnTo>
                    <a:pt x="4" y="13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000000"/>
                </a:solidFill>
                <a:latin typeface="Arial" charset="0"/>
                <a:cs typeface="Arial" charset="0"/>
              </a:endParaRPr>
            </a:p>
          </p:txBody>
        </p:sp>
        <p:sp>
          <p:nvSpPr>
            <p:cNvPr id="128" name="Freeform 205"/>
            <p:cNvSpPr>
              <a:spLocks noEditPoints="1"/>
            </p:cNvSpPr>
            <p:nvPr/>
          </p:nvSpPr>
          <p:spPr bwMode="auto">
            <a:xfrm>
              <a:off x="3593" y="1082"/>
              <a:ext cx="1011" cy="817"/>
            </a:xfrm>
            <a:custGeom>
              <a:avLst/>
              <a:gdLst>
                <a:gd name="T0" fmla="*/ 222 w 428"/>
                <a:gd name="T1" fmla="*/ 346 h 346"/>
                <a:gd name="T2" fmla="*/ 221 w 428"/>
                <a:gd name="T3" fmla="*/ 346 h 346"/>
                <a:gd name="T4" fmla="*/ 138 w 428"/>
                <a:gd name="T5" fmla="*/ 317 h 346"/>
                <a:gd name="T6" fmla="*/ 123 w 428"/>
                <a:gd name="T7" fmla="*/ 333 h 346"/>
                <a:gd name="T8" fmla="*/ 121 w 428"/>
                <a:gd name="T9" fmla="*/ 334 h 346"/>
                <a:gd name="T10" fmla="*/ 1 w 428"/>
                <a:gd name="T11" fmla="*/ 270 h 346"/>
                <a:gd name="T12" fmla="*/ 0 w 428"/>
                <a:gd name="T13" fmla="*/ 268 h 346"/>
                <a:gd name="T14" fmla="*/ 2 w 428"/>
                <a:gd name="T15" fmla="*/ 267 h 346"/>
                <a:gd name="T16" fmla="*/ 88 w 428"/>
                <a:gd name="T17" fmla="*/ 226 h 346"/>
                <a:gd name="T18" fmla="*/ 88 w 428"/>
                <a:gd name="T19" fmla="*/ 126 h 346"/>
                <a:gd name="T20" fmla="*/ 89 w 428"/>
                <a:gd name="T21" fmla="*/ 124 h 346"/>
                <a:gd name="T22" fmla="*/ 116 w 428"/>
                <a:gd name="T23" fmla="*/ 87 h 346"/>
                <a:gd name="T24" fmla="*/ 124 w 428"/>
                <a:gd name="T25" fmla="*/ 56 h 346"/>
                <a:gd name="T26" fmla="*/ 124 w 428"/>
                <a:gd name="T27" fmla="*/ 56 h 346"/>
                <a:gd name="T28" fmla="*/ 124 w 428"/>
                <a:gd name="T29" fmla="*/ 55 h 346"/>
                <a:gd name="T30" fmla="*/ 116 w 428"/>
                <a:gd name="T31" fmla="*/ 2 h 346"/>
                <a:gd name="T32" fmla="*/ 116 w 428"/>
                <a:gd name="T33" fmla="*/ 0 h 346"/>
                <a:gd name="T34" fmla="*/ 118 w 428"/>
                <a:gd name="T35" fmla="*/ 0 h 346"/>
                <a:gd name="T36" fmla="*/ 372 w 428"/>
                <a:gd name="T37" fmla="*/ 117 h 346"/>
                <a:gd name="T38" fmla="*/ 417 w 428"/>
                <a:gd name="T39" fmla="*/ 186 h 346"/>
                <a:gd name="T40" fmla="*/ 417 w 428"/>
                <a:gd name="T41" fmla="*/ 187 h 346"/>
                <a:gd name="T42" fmla="*/ 223 w 428"/>
                <a:gd name="T43" fmla="*/ 346 h 346"/>
                <a:gd name="T44" fmla="*/ 222 w 428"/>
                <a:gd name="T45" fmla="*/ 346 h 346"/>
                <a:gd name="T46" fmla="*/ 142 w 428"/>
                <a:gd name="T47" fmla="*/ 314 h 346"/>
                <a:gd name="T48" fmla="*/ 222 w 428"/>
                <a:gd name="T49" fmla="*/ 342 h 346"/>
                <a:gd name="T50" fmla="*/ 413 w 428"/>
                <a:gd name="T51" fmla="*/ 188 h 346"/>
                <a:gd name="T52" fmla="*/ 413 w 428"/>
                <a:gd name="T53" fmla="*/ 187 h 346"/>
                <a:gd name="T54" fmla="*/ 121 w 428"/>
                <a:gd name="T55" fmla="*/ 5 h 346"/>
                <a:gd name="T56" fmla="*/ 128 w 428"/>
                <a:gd name="T57" fmla="*/ 54 h 346"/>
                <a:gd name="T58" fmla="*/ 281 w 428"/>
                <a:gd name="T59" fmla="*/ 180 h 346"/>
                <a:gd name="T60" fmla="*/ 142 w 428"/>
                <a:gd name="T61" fmla="*/ 314 h 346"/>
                <a:gd name="T62" fmla="*/ 8 w 428"/>
                <a:gd name="T63" fmla="*/ 269 h 346"/>
                <a:gd name="T64" fmla="*/ 121 w 428"/>
                <a:gd name="T65" fmla="*/ 329 h 346"/>
                <a:gd name="T66" fmla="*/ 135 w 428"/>
                <a:gd name="T67" fmla="*/ 313 h 346"/>
                <a:gd name="T68" fmla="*/ 136 w 428"/>
                <a:gd name="T69" fmla="*/ 313 h 346"/>
                <a:gd name="T70" fmla="*/ 136 w 428"/>
                <a:gd name="T71" fmla="*/ 313 h 346"/>
                <a:gd name="T72" fmla="*/ 136 w 428"/>
                <a:gd name="T73" fmla="*/ 313 h 346"/>
                <a:gd name="T74" fmla="*/ 136 w 428"/>
                <a:gd name="T75" fmla="*/ 313 h 346"/>
                <a:gd name="T76" fmla="*/ 136 w 428"/>
                <a:gd name="T77" fmla="*/ 313 h 346"/>
                <a:gd name="T78" fmla="*/ 136 w 428"/>
                <a:gd name="T79" fmla="*/ 313 h 346"/>
                <a:gd name="T80" fmla="*/ 136 w 428"/>
                <a:gd name="T81" fmla="*/ 313 h 346"/>
                <a:gd name="T82" fmla="*/ 136 w 428"/>
                <a:gd name="T83" fmla="*/ 313 h 346"/>
                <a:gd name="T84" fmla="*/ 277 w 428"/>
                <a:gd name="T85" fmla="*/ 180 h 346"/>
                <a:gd name="T86" fmla="*/ 128 w 428"/>
                <a:gd name="T87" fmla="*/ 58 h 346"/>
                <a:gd name="T88" fmla="*/ 120 w 428"/>
                <a:gd name="T89" fmla="*/ 89 h 346"/>
                <a:gd name="T90" fmla="*/ 92 w 428"/>
                <a:gd name="T91" fmla="*/ 127 h 346"/>
                <a:gd name="T92" fmla="*/ 92 w 428"/>
                <a:gd name="T93" fmla="*/ 227 h 346"/>
                <a:gd name="T94" fmla="*/ 91 w 428"/>
                <a:gd name="T95" fmla="*/ 229 h 346"/>
                <a:gd name="T96" fmla="*/ 8 w 428"/>
                <a:gd name="T97" fmla="*/ 269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8" h="346">
                  <a:moveTo>
                    <a:pt x="222" y="346"/>
                  </a:moveTo>
                  <a:cubicBezTo>
                    <a:pt x="221" y="346"/>
                    <a:pt x="221" y="346"/>
                    <a:pt x="221" y="346"/>
                  </a:cubicBezTo>
                  <a:cubicBezTo>
                    <a:pt x="138" y="317"/>
                    <a:pt x="138" y="317"/>
                    <a:pt x="138" y="317"/>
                  </a:cubicBezTo>
                  <a:cubicBezTo>
                    <a:pt x="123" y="333"/>
                    <a:pt x="123" y="333"/>
                    <a:pt x="123" y="333"/>
                  </a:cubicBezTo>
                  <a:cubicBezTo>
                    <a:pt x="123" y="334"/>
                    <a:pt x="122" y="334"/>
                    <a:pt x="121" y="334"/>
                  </a:cubicBezTo>
                  <a:cubicBezTo>
                    <a:pt x="1" y="270"/>
                    <a:pt x="1" y="270"/>
                    <a:pt x="1" y="270"/>
                  </a:cubicBezTo>
                  <a:cubicBezTo>
                    <a:pt x="0" y="270"/>
                    <a:pt x="0" y="269"/>
                    <a:pt x="0" y="268"/>
                  </a:cubicBezTo>
                  <a:cubicBezTo>
                    <a:pt x="0" y="268"/>
                    <a:pt x="1" y="267"/>
                    <a:pt x="2" y="267"/>
                  </a:cubicBezTo>
                  <a:cubicBezTo>
                    <a:pt x="25" y="262"/>
                    <a:pt x="80" y="231"/>
                    <a:pt x="88" y="226"/>
                  </a:cubicBezTo>
                  <a:cubicBezTo>
                    <a:pt x="88" y="126"/>
                    <a:pt x="88" y="126"/>
                    <a:pt x="88" y="126"/>
                  </a:cubicBezTo>
                  <a:cubicBezTo>
                    <a:pt x="88" y="125"/>
                    <a:pt x="88" y="124"/>
                    <a:pt x="89" y="124"/>
                  </a:cubicBezTo>
                  <a:cubicBezTo>
                    <a:pt x="89" y="124"/>
                    <a:pt x="99" y="118"/>
                    <a:pt x="116" y="87"/>
                  </a:cubicBezTo>
                  <a:cubicBezTo>
                    <a:pt x="121" y="79"/>
                    <a:pt x="123" y="68"/>
                    <a:pt x="124" y="56"/>
                  </a:cubicBezTo>
                  <a:cubicBezTo>
                    <a:pt x="124" y="56"/>
                    <a:pt x="124" y="56"/>
                    <a:pt x="124" y="56"/>
                  </a:cubicBezTo>
                  <a:cubicBezTo>
                    <a:pt x="124" y="55"/>
                    <a:pt x="124" y="55"/>
                    <a:pt x="124" y="55"/>
                  </a:cubicBezTo>
                  <a:cubicBezTo>
                    <a:pt x="125" y="29"/>
                    <a:pt x="116" y="3"/>
                    <a:pt x="116" y="2"/>
                  </a:cubicBezTo>
                  <a:cubicBezTo>
                    <a:pt x="116" y="2"/>
                    <a:pt x="116" y="1"/>
                    <a:pt x="116" y="0"/>
                  </a:cubicBezTo>
                  <a:cubicBezTo>
                    <a:pt x="117" y="0"/>
                    <a:pt x="118" y="0"/>
                    <a:pt x="118" y="0"/>
                  </a:cubicBezTo>
                  <a:cubicBezTo>
                    <a:pt x="262" y="33"/>
                    <a:pt x="336" y="82"/>
                    <a:pt x="372" y="117"/>
                  </a:cubicBezTo>
                  <a:cubicBezTo>
                    <a:pt x="412" y="155"/>
                    <a:pt x="417" y="185"/>
                    <a:pt x="417" y="186"/>
                  </a:cubicBezTo>
                  <a:cubicBezTo>
                    <a:pt x="417" y="187"/>
                    <a:pt x="417" y="187"/>
                    <a:pt x="417" y="187"/>
                  </a:cubicBezTo>
                  <a:cubicBezTo>
                    <a:pt x="419" y="197"/>
                    <a:pt x="428" y="283"/>
                    <a:pt x="223" y="346"/>
                  </a:cubicBezTo>
                  <a:lnTo>
                    <a:pt x="222" y="346"/>
                  </a:lnTo>
                  <a:close/>
                  <a:moveTo>
                    <a:pt x="142" y="314"/>
                  </a:moveTo>
                  <a:cubicBezTo>
                    <a:pt x="222" y="342"/>
                    <a:pt x="222" y="342"/>
                    <a:pt x="222" y="342"/>
                  </a:cubicBezTo>
                  <a:cubicBezTo>
                    <a:pt x="424" y="280"/>
                    <a:pt x="415" y="197"/>
                    <a:pt x="413" y="188"/>
                  </a:cubicBezTo>
                  <a:cubicBezTo>
                    <a:pt x="413" y="187"/>
                    <a:pt x="413" y="187"/>
                    <a:pt x="413" y="187"/>
                  </a:cubicBezTo>
                  <a:cubicBezTo>
                    <a:pt x="413" y="186"/>
                    <a:pt x="390" y="68"/>
                    <a:pt x="121" y="5"/>
                  </a:cubicBezTo>
                  <a:cubicBezTo>
                    <a:pt x="123" y="12"/>
                    <a:pt x="128" y="33"/>
                    <a:pt x="128" y="54"/>
                  </a:cubicBezTo>
                  <a:cubicBezTo>
                    <a:pt x="145" y="59"/>
                    <a:pt x="281" y="104"/>
                    <a:pt x="281" y="180"/>
                  </a:cubicBezTo>
                  <a:cubicBezTo>
                    <a:pt x="281" y="224"/>
                    <a:pt x="235" y="269"/>
                    <a:pt x="142" y="314"/>
                  </a:cubicBezTo>
                  <a:close/>
                  <a:moveTo>
                    <a:pt x="8" y="269"/>
                  </a:moveTo>
                  <a:cubicBezTo>
                    <a:pt x="121" y="329"/>
                    <a:pt x="121" y="329"/>
                    <a:pt x="121" y="329"/>
                  </a:cubicBezTo>
                  <a:cubicBezTo>
                    <a:pt x="135" y="313"/>
                    <a:pt x="135" y="313"/>
                    <a:pt x="135" y="313"/>
                  </a:cubicBezTo>
                  <a:cubicBezTo>
                    <a:pt x="136" y="313"/>
                    <a:pt x="136" y="313"/>
                    <a:pt x="136" y="313"/>
                  </a:cubicBezTo>
                  <a:cubicBezTo>
                    <a:pt x="136" y="313"/>
                    <a:pt x="136" y="313"/>
                    <a:pt x="136" y="313"/>
                  </a:cubicBezTo>
                  <a:cubicBezTo>
                    <a:pt x="136" y="313"/>
                    <a:pt x="136" y="313"/>
                    <a:pt x="136" y="313"/>
                  </a:cubicBezTo>
                  <a:cubicBezTo>
                    <a:pt x="136" y="313"/>
                    <a:pt x="136" y="313"/>
                    <a:pt x="136" y="313"/>
                  </a:cubicBezTo>
                  <a:cubicBezTo>
                    <a:pt x="136" y="313"/>
                    <a:pt x="136" y="313"/>
                    <a:pt x="136" y="313"/>
                  </a:cubicBezTo>
                  <a:cubicBezTo>
                    <a:pt x="136" y="313"/>
                    <a:pt x="136" y="313"/>
                    <a:pt x="136" y="313"/>
                  </a:cubicBezTo>
                  <a:cubicBezTo>
                    <a:pt x="136" y="313"/>
                    <a:pt x="136" y="313"/>
                    <a:pt x="136" y="313"/>
                  </a:cubicBezTo>
                  <a:cubicBezTo>
                    <a:pt x="136" y="313"/>
                    <a:pt x="136" y="313"/>
                    <a:pt x="136" y="313"/>
                  </a:cubicBezTo>
                  <a:cubicBezTo>
                    <a:pt x="230" y="268"/>
                    <a:pt x="277" y="223"/>
                    <a:pt x="277" y="180"/>
                  </a:cubicBezTo>
                  <a:cubicBezTo>
                    <a:pt x="277" y="109"/>
                    <a:pt x="147" y="65"/>
                    <a:pt x="128" y="58"/>
                  </a:cubicBezTo>
                  <a:cubicBezTo>
                    <a:pt x="127" y="70"/>
                    <a:pt x="124" y="81"/>
                    <a:pt x="120" y="89"/>
                  </a:cubicBezTo>
                  <a:cubicBezTo>
                    <a:pt x="105" y="116"/>
                    <a:pt x="95" y="124"/>
                    <a:pt x="92" y="127"/>
                  </a:cubicBezTo>
                  <a:cubicBezTo>
                    <a:pt x="92" y="227"/>
                    <a:pt x="92" y="227"/>
                    <a:pt x="92" y="227"/>
                  </a:cubicBezTo>
                  <a:cubicBezTo>
                    <a:pt x="92" y="228"/>
                    <a:pt x="92" y="229"/>
                    <a:pt x="91" y="229"/>
                  </a:cubicBezTo>
                  <a:cubicBezTo>
                    <a:pt x="89" y="231"/>
                    <a:pt x="36" y="261"/>
                    <a:pt x="8" y="269"/>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000000"/>
                </a:solidFill>
                <a:latin typeface="Arial" charset="0"/>
                <a:cs typeface="Arial" charset="0"/>
              </a:endParaRPr>
            </a:p>
          </p:txBody>
        </p:sp>
        <p:sp>
          <p:nvSpPr>
            <p:cNvPr id="129" name="Freeform 206"/>
            <p:cNvSpPr>
              <a:spLocks/>
            </p:cNvSpPr>
            <p:nvPr/>
          </p:nvSpPr>
          <p:spPr bwMode="auto">
            <a:xfrm>
              <a:off x="2918" y="897"/>
              <a:ext cx="614" cy="218"/>
            </a:xfrm>
            <a:custGeom>
              <a:avLst/>
              <a:gdLst>
                <a:gd name="T0" fmla="*/ 258 w 260"/>
                <a:gd name="T1" fmla="*/ 92 h 92"/>
                <a:gd name="T2" fmla="*/ 257 w 260"/>
                <a:gd name="T3" fmla="*/ 92 h 92"/>
                <a:gd name="T4" fmla="*/ 1 w 260"/>
                <a:gd name="T5" fmla="*/ 4 h 92"/>
                <a:gd name="T6" fmla="*/ 0 w 260"/>
                <a:gd name="T7" fmla="*/ 1 h 92"/>
                <a:gd name="T8" fmla="*/ 3 w 260"/>
                <a:gd name="T9" fmla="*/ 0 h 92"/>
                <a:gd name="T10" fmla="*/ 259 w 260"/>
                <a:gd name="T11" fmla="*/ 88 h 92"/>
                <a:gd name="T12" fmla="*/ 260 w 260"/>
                <a:gd name="T13" fmla="*/ 90 h 92"/>
                <a:gd name="T14" fmla="*/ 258 w 260"/>
                <a:gd name="T15" fmla="*/ 92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92">
                  <a:moveTo>
                    <a:pt x="258" y="92"/>
                  </a:moveTo>
                  <a:cubicBezTo>
                    <a:pt x="257" y="92"/>
                    <a:pt x="257" y="92"/>
                    <a:pt x="257" y="92"/>
                  </a:cubicBezTo>
                  <a:cubicBezTo>
                    <a:pt x="1" y="4"/>
                    <a:pt x="1" y="4"/>
                    <a:pt x="1" y="4"/>
                  </a:cubicBezTo>
                  <a:cubicBezTo>
                    <a:pt x="0" y="3"/>
                    <a:pt x="0" y="2"/>
                    <a:pt x="0" y="1"/>
                  </a:cubicBezTo>
                  <a:cubicBezTo>
                    <a:pt x="0" y="0"/>
                    <a:pt x="2" y="0"/>
                    <a:pt x="3" y="0"/>
                  </a:cubicBezTo>
                  <a:cubicBezTo>
                    <a:pt x="259" y="88"/>
                    <a:pt x="259" y="88"/>
                    <a:pt x="259" y="88"/>
                  </a:cubicBezTo>
                  <a:cubicBezTo>
                    <a:pt x="260" y="88"/>
                    <a:pt x="260" y="89"/>
                    <a:pt x="260" y="90"/>
                  </a:cubicBezTo>
                  <a:cubicBezTo>
                    <a:pt x="260" y="91"/>
                    <a:pt x="259" y="92"/>
                    <a:pt x="258" y="92"/>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000000"/>
                </a:solidFill>
                <a:latin typeface="Arial" charset="0"/>
                <a:cs typeface="Arial" charset="0"/>
              </a:endParaRPr>
            </a:p>
          </p:txBody>
        </p:sp>
        <p:sp>
          <p:nvSpPr>
            <p:cNvPr id="130" name="Freeform 207"/>
            <p:cNvSpPr>
              <a:spLocks/>
            </p:cNvSpPr>
            <p:nvPr/>
          </p:nvSpPr>
          <p:spPr bwMode="auto">
            <a:xfrm>
              <a:off x="2951" y="682"/>
              <a:ext cx="824" cy="352"/>
            </a:xfrm>
            <a:custGeom>
              <a:avLst/>
              <a:gdLst>
                <a:gd name="T0" fmla="*/ 216 w 349"/>
                <a:gd name="T1" fmla="*/ 149 h 149"/>
                <a:gd name="T2" fmla="*/ 215 w 349"/>
                <a:gd name="T3" fmla="*/ 149 h 149"/>
                <a:gd name="T4" fmla="*/ 1 w 349"/>
                <a:gd name="T5" fmla="*/ 76 h 149"/>
                <a:gd name="T6" fmla="*/ 0 w 349"/>
                <a:gd name="T7" fmla="*/ 74 h 149"/>
                <a:gd name="T8" fmla="*/ 3 w 349"/>
                <a:gd name="T9" fmla="*/ 73 h 149"/>
                <a:gd name="T10" fmla="*/ 216 w 349"/>
                <a:gd name="T11" fmla="*/ 145 h 149"/>
                <a:gd name="T12" fmla="*/ 292 w 349"/>
                <a:gd name="T13" fmla="*/ 73 h 149"/>
                <a:gd name="T14" fmla="*/ 202 w 349"/>
                <a:gd name="T15" fmla="*/ 4 h 149"/>
                <a:gd name="T16" fmla="*/ 201 w 349"/>
                <a:gd name="T17" fmla="*/ 2 h 149"/>
                <a:gd name="T18" fmla="*/ 204 w 349"/>
                <a:gd name="T19" fmla="*/ 0 h 149"/>
                <a:gd name="T20" fmla="*/ 241 w 349"/>
                <a:gd name="T21" fmla="*/ 11 h 149"/>
                <a:gd name="T22" fmla="*/ 348 w 349"/>
                <a:gd name="T23" fmla="*/ 82 h 149"/>
                <a:gd name="T24" fmla="*/ 348 w 349"/>
                <a:gd name="T25" fmla="*/ 85 h 149"/>
                <a:gd name="T26" fmla="*/ 345 w 349"/>
                <a:gd name="T27" fmla="*/ 84 h 149"/>
                <a:gd name="T28" fmla="*/ 240 w 349"/>
                <a:gd name="T29" fmla="*/ 15 h 149"/>
                <a:gd name="T30" fmla="*/ 296 w 349"/>
                <a:gd name="T31" fmla="*/ 72 h 149"/>
                <a:gd name="T32" fmla="*/ 217 w 349"/>
                <a:gd name="T33" fmla="*/ 149 h 149"/>
                <a:gd name="T34" fmla="*/ 216 w 349"/>
                <a:gd name="T35"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9" h="149">
                  <a:moveTo>
                    <a:pt x="216" y="149"/>
                  </a:moveTo>
                  <a:cubicBezTo>
                    <a:pt x="215" y="149"/>
                    <a:pt x="215" y="149"/>
                    <a:pt x="215" y="149"/>
                  </a:cubicBezTo>
                  <a:cubicBezTo>
                    <a:pt x="1" y="76"/>
                    <a:pt x="1" y="76"/>
                    <a:pt x="1" y="76"/>
                  </a:cubicBezTo>
                  <a:cubicBezTo>
                    <a:pt x="0" y="76"/>
                    <a:pt x="0" y="75"/>
                    <a:pt x="0" y="74"/>
                  </a:cubicBezTo>
                  <a:cubicBezTo>
                    <a:pt x="0" y="73"/>
                    <a:pt x="2" y="72"/>
                    <a:pt x="3" y="73"/>
                  </a:cubicBezTo>
                  <a:cubicBezTo>
                    <a:pt x="216" y="145"/>
                    <a:pt x="216" y="145"/>
                    <a:pt x="216" y="145"/>
                  </a:cubicBezTo>
                  <a:cubicBezTo>
                    <a:pt x="268" y="121"/>
                    <a:pt x="294" y="96"/>
                    <a:pt x="292" y="73"/>
                  </a:cubicBezTo>
                  <a:cubicBezTo>
                    <a:pt x="290" y="31"/>
                    <a:pt x="203" y="4"/>
                    <a:pt x="202" y="4"/>
                  </a:cubicBezTo>
                  <a:cubicBezTo>
                    <a:pt x="201" y="4"/>
                    <a:pt x="201" y="3"/>
                    <a:pt x="201" y="2"/>
                  </a:cubicBezTo>
                  <a:cubicBezTo>
                    <a:pt x="201" y="1"/>
                    <a:pt x="202" y="0"/>
                    <a:pt x="204" y="0"/>
                  </a:cubicBezTo>
                  <a:cubicBezTo>
                    <a:pt x="216" y="4"/>
                    <a:pt x="229" y="7"/>
                    <a:pt x="241" y="11"/>
                  </a:cubicBezTo>
                  <a:cubicBezTo>
                    <a:pt x="285" y="25"/>
                    <a:pt x="321" y="49"/>
                    <a:pt x="348" y="82"/>
                  </a:cubicBezTo>
                  <a:cubicBezTo>
                    <a:pt x="349" y="83"/>
                    <a:pt x="349" y="84"/>
                    <a:pt x="348" y="85"/>
                  </a:cubicBezTo>
                  <a:cubicBezTo>
                    <a:pt x="347" y="85"/>
                    <a:pt x="346" y="85"/>
                    <a:pt x="345" y="84"/>
                  </a:cubicBezTo>
                  <a:cubicBezTo>
                    <a:pt x="319" y="52"/>
                    <a:pt x="283" y="29"/>
                    <a:pt x="240" y="15"/>
                  </a:cubicBezTo>
                  <a:cubicBezTo>
                    <a:pt x="265" y="27"/>
                    <a:pt x="295" y="47"/>
                    <a:pt x="296" y="72"/>
                  </a:cubicBezTo>
                  <a:cubicBezTo>
                    <a:pt x="298" y="98"/>
                    <a:pt x="271" y="124"/>
                    <a:pt x="217" y="149"/>
                  </a:cubicBezTo>
                  <a:lnTo>
                    <a:pt x="216" y="14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000000"/>
                </a:solidFill>
                <a:latin typeface="Arial" charset="0"/>
                <a:cs typeface="Arial" charset="0"/>
              </a:endParaRPr>
            </a:p>
          </p:txBody>
        </p:sp>
        <p:sp>
          <p:nvSpPr>
            <p:cNvPr id="131" name="Freeform 208"/>
            <p:cNvSpPr>
              <a:spLocks/>
            </p:cNvSpPr>
            <p:nvPr/>
          </p:nvSpPr>
          <p:spPr bwMode="auto">
            <a:xfrm>
              <a:off x="3584" y="1375"/>
              <a:ext cx="227" cy="123"/>
            </a:xfrm>
            <a:custGeom>
              <a:avLst/>
              <a:gdLst>
                <a:gd name="T0" fmla="*/ 2 w 96"/>
                <a:gd name="T1" fmla="*/ 52 h 52"/>
                <a:gd name="T2" fmla="*/ 0 w 96"/>
                <a:gd name="T3" fmla="*/ 50 h 52"/>
                <a:gd name="T4" fmla="*/ 1 w 96"/>
                <a:gd name="T5" fmla="*/ 48 h 52"/>
                <a:gd name="T6" fmla="*/ 93 w 96"/>
                <a:gd name="T7" fmla="*/ 0 h 52"/>
                <a:gd name="T8" fmla="*/ 96 w 96"/>
                <a:gd name="T9" fmla="*/ 1 h 52"/>
                <a:gd name="T10" fmla="*/ 95 w 96"/>
                <a:gd name="T11" fmla="*/ 3 h 52"/>
                <a:gd name="T12" fmla="*/ 3 w 96"/>
                <a:gd name="T13" fmla="*/ 52 h 52"/>
                <a:gd name="T14" fmla="*/ 2 w 96"/>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52">
                  <a:moveTo>
                    <a:pt x="2" y="52"/>
                  </a:moveTo>
                  <a:cubicBezTo>
                    <a:pt x="1" y="52"/>
                    <a:pt x="0" y="51"/>
                    <a:pt x="0" y="50"/>
                  </a:cubicBezTo>
                  <a:cubicBezTo>
                    <a:pt x="0" y="49"/>
                    <a:pt x="0" y="48"/>
                    <a:pt x="1" y="48"/>
                  </a:cubicBezTo>
                  <a:cubicBezTo>
                    <a:pt x="3" y="47"/>
                    <a:pt x="42" y="33"/>
                    <a:pt x="93" y="0"/>
                  </a:cubicBezTo>
                  <a:cubicBezTo>
                    <a:pt x="94" y="0"/>
                    <a:pt x="95" y="0"/>
                    <a:pt x="96" y="1"/>
                  </a:cubicBezTo>
                  <a:cubicBezTo>
                    <a:pt x="96" y="2"/>
                    <a:pt x="96" y="3"/>
                    <a:pt x="95" y="3"/>
                  </a:cubicBezTo>
                  <a:cubicBezTo>
                    <a:pt x="44" y="37"/>
                    <a:pt x="4" y="51"/>
                    <a:pt x="3" y="52"/>
                  </a:cubicBezTo>
                  <a:lnTo>
                    <a:pt x="2" y="5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000000"/>
                </a:solidFill>
                <a:latin typeface="Arial" charset="0"/>
                <a:cs typeface="Arial" charset="0"/>
              </a:endParaRPr>
            </a:p>
          </p:txBody>
        </p:sp>
        <p:sp>
          <p:nvSpPr>
            <p:cNvPr id="132" name="Freeform 209"/>
            <p:cNvSpPr>
              <a:spLocks noEditPoints="1"/>
            </p:cNvSpPr>
            <p:nvPr/>
          </p:nvSpPr>
          <p:spPr bwMode="auto">
            <a:xfrm>
              <a:off x="4071" y="1519"/>
              <a:ext cx="531" cy="534"/>
            </a:xfrm>
            <a:custGeom>
              <a:avLst/>
              <a:gdLst>
                <a:gd name="T0" fmla="*/ 20 w 225"/>
                <a:gd name="T1" fmla="*/ 226 h 226"/>
                <a:gd name="T2" fmla="*/ 3 w 225"/>
                <a:gd name="T3" fmla="*/ 226 h 226"/>
                <a:gd name="T4" fmla="*/ 1 w 225"/>
                <a:gd name="T5" fmla="*/ 225 h 226"/>
                <a:gd name="T6" fmla="*/ 1 w 225"/>
                <a:gd name="T7" fmla="*/ 222 h 226"/>
                <a:gd name="T8" fmla="*/ 18 w 225"/>
                <a:gd name="T9" fmla="*/ 205 h 226"/>
                <a:gd name="T10" fmla="*/ 18 w 225"/>
                <a:gd name="T11" fmla="*/ 159 h 226"/>
                <a:gd name="T12" fmla="*/ 20 w 225"/>
                <a:gd name="T13" fmla="*/ 157 h 226"/>
                <a:gd name="T14" fmla="*/ 22 w 225"/>
                <a:gd name="T15" fmla="*/ 159 h 226"/>
                <a:gd name="T16" fmla="*/ 22 w 225"/>
                <a:gd name="T17" fmla="*/ 203 h 226"/>
                <a:gd name="T18" fmla="*/ 212 w 225"/>
                <a:gd name="T19" fmla="*/ 82 h 226"/>
                <a:gd name="T20" fmla="*/ 213 w 225"/>
                <a:gd name="T21" fmla="*/ 82 h 226"/>
                <a:gd name="T22" fmla="*/ 211 w 225"/>
                <a:gd name="T23" fmla="*/ 3 h 226"/>
                <a:gd name="T24" fmla="*/ 213 w 225"/>
                <a:gd name="T25" fmla="*/ 0 h 226"/>
                <a:gd name="T26" fmla="*/ 215 w 225"/>
                <a:gd name="T27" fmla="*/ 2 h 226"/>
                <a:gd name="T28" fmla="*/ 213 w 225"/>
                <a:gd name="T29" fmla="*/ 105 h 226"/>
                <a:gd name="T30" fmla="*/ 212 w 225"/>
                <a:gd name="T31" fmla="*/ 106 h 226"/>
                <a:gd name="T32" fmla="*/ 20 w 225"/>
                <a:gd name="T33" fmla="*/ 226 h 226"/>
                <a:gd name="T34" fmla="*/ 7 w 225"/>
                <a:gd name="T35" fmla="*/ 222 h 226"/>
                <a:gd name="T36" fmla="*/ 20 w 225"/>
                <a:gd name="T37" fmla="*/ 222 h 226"/>
                <a:gd name="T38" fmla="*/ 209 w 225"/>
                <a:gd name="T39" fmla="*/ 104 h 226"/>
                <a:gd name="T40" fmla="*/ 212 w 225"/>
                <a:gd name="T41" fmla="*/ 89 h 226"/>
                <a:gd name="T42" fmla="*/ 21 w 225"/>
                <a:gd name="T43" fmla="*/ 207 h 226"/>
                <a:gd name="T44" fmla="*/ 7 w 225"/>
                <a:gd name="T45" fmla="*/ 22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5" h="226">
                  <a:moveTo>
                    <a:pt x="20" y="226"/>
                  </a:moveTo>
                  <a:cubicBezTo>
                    <a:pt x="3" y="226"/>
                    <a:pt x="3" y="226"/>
                    <a:pt x="3" y="226"/>
                  </a:cubicBezTo>
                  <a:cubicBezTo>
                    <a:pt x="2" y="226"/>
                    <a:pt x="1" y="225"/>
                    <a:pt x="1" y="225"/>
                  </a:cubicBezTo>
                  <a:cubicBezTo>
                    <a:pt x="0" y="224"/>
                    <a:pt x="1" y="223"/>
                    <a:pt x="1" y="222"/>
                  </a:cubicBezTo>
                  <a:cubicBezTo>
                    <a:pt x="18" y="205"/>
                    <a:pt x="18" y="205"/>
                    <a:pt x="18" y="205"/>
                  </a:cubicBezTo>
                  <a:cubicBezTo>
                    <a:pt x="18" y="159"/>
                    <a:pt x="18" y="159"/>
                    <a:pt x="18" y="159"/>
                  </a:cubicBezTo>
                  <a:cubicBezTo>
                    <a:pt x="18" y="158"/>
                    <a:pt x="19" y="157"/>
                    <a:pt x="20" y="157"/>
                  </a:cubicBezTo>
                  <a:cubicBezTo>
                    <a:pt x="21" y="157"/>
                    <a:pt x="22" y="158"/>
                    <a:pt x="22" y="159"/>
                  </a:cubicBezTo>
                  <a:cubicBezTo>
                    <a:pt x="22" y="203"/>
                    <a:pt x="22" y="203"/>
                    <a:pt x="22" y="203"/>
                  </a:cubicBezTo>
                  <a:cubicBezTo>
                    <a:pt x="146" y="168"/>
                    <a:pt x="211" y="83"/>
                    <a:pt x="212" y="82"/>
                  </a:cubicBezTo>
                  <a:cubicBezTo>
                    <a:pt x="213" y="82"/>
                    <a:pt x="213" y="82"/>
                    <a:pt x="213" y="82"/>
                  </a:cubicBezTo>
                  <a:cubicBezTo>
                    <a:pt x="218" y="40"/>
                    <a:pt x="212" y="7"/>
                    <a:pt x="211" y="3"/>
                  </a:cubicBezTo>
                  <a:cubicBezTo>
                    <a:pt x="211" y="2"/>
                    <a:pt x="212" y="1"/>
                    <a:pt x="213" y="0"/>
                  </a:cubicBezTo>
                  <a:cubicBezTo>
                    <a:pt x="214" y="0"/>
                    <a:pt x="215" y="1"/>
                    <a:pt x="215" y="2"/>
                  </a:cubicBezTo>
                  <a:cubicBezTo>
                    <a:pt x="216" y="7"/>
                    <a:pt x="225" y="52"/>
                    <a:pt x="213" y="105"/>
                  </a:cubicBezTo>
                  <a:cubicBezTo>
                    <a:pt x="212" y="106"/>
                    <a:pt x="212" y="106"/>
                    <a:pt x="212" y="106"/>
                  </a:cubicBezTo>
                  <a:cubicBezTo>
                    <a:pt x="211" y="109"/>
                    <a:pt x="164" y="191"/>
                    <a:pt x="20" y="226"/>
                  </a:cubicBezTo>
                  <a:close/>
                  <a:moveTo>
                    <a:pt x="7" y="222"/>
                  </a:moveTo>
                  <a:cubicBezTo>
                    <a:pt x="20" y="222"/>
                    <a:pt x="20" y="222"/>
                    <a:pt x="20" y="222"/>
                  </a:cubicBezTo>
                  <a:cubicBezTo>
                    <a:pt x="159" y="188"/>
                    <a:pt x="205" y="110"/>
                    <a:pt x="209" y="104"/>
                  </a:cubicBezTo>
                  <a:cubicBezTo>
                    <a:pt x="210" y="99"/>
                    <a:pt x="211" y="94"/>
                    <a:pt x="212" y="89"/>
                  </a:cubicBezTo>
                  <a:cubicBezTo>
                    <a:pt x="196" y="107"/>
                    <a:pt x="132" y="177"/>
                    <a:pt x="21" y="207"/>
                  </a:cubicBezTo>
                  <a:lnTo>
                    <a:pt x="7" y="22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000000"/>
                </a:solidFill>
                <a:latin typeface="Arial" charset="0"/>
                <a:cs typeface="Arial" charset="0"/>
              </a:endParaRPr>
            </a:p>
          </p:txBody>
        </p:sp>
        <p:sp>
          <p:nvSpPr>
            <p:cNvPr id="133" name="Freeform 210"/>
            <p:cNvSpPr>
              <a:spLocks noEditPoints="1"/>
            </p:cNvSpPr>
            <p:nvPr/>
          </p:nvSpPr>
          <p:spPr bwMode="auto">
            <a:xfrm>
              <a:off x="4082" y="1920"/>
              <a:ext cx="437" cy="433"/>
            </a:xfrm>
            <a:custGeom>
              <a:avLst/>
              <a:gdLst>
                <a:gd name="T0" fmla="*/ 15 w 185"/>
                <a:gd name="T1" fmla="*/ 183 h 183"/>
                <a:gd name="T2" fmla="*/ 14 w 185"/>
                <a:gd name="T3" fmla="*/ 182 h 183"/>
                <a:gd name="T4" fmla="*/ 13 w 185"/>
                <a:gd name="T5" fmla="*/ 181 h 183"/>
                <a:gd name="T6" fmla="*/ 13 w 185"/>
                <a:gd name="T7" fmla="*/ 116 h 183"/>
                <a:gd name="T8" fmla="*/ 1 w 185"/>
                <a:gd name="T9" fmla="*/ 107 h 183"/>
                <a:gd name="T10" fmla="*/ 0 w 185"/>
                <a:gd name="T11" fmla="*/ 106 h 183"/>
                <a:gd name="T12" fmla="*/ 0 w 185"/>
                <a:gd name="T13" fmla="*/ 104 h 183"/>
                <a:gd name="T14" fmla="*/ 13 w 185"/>
                <a:gd name="T15" fmla="*/ 89 h 183"/>
                <a:gd name="T16" fmla="*/ 15 w 185"/>
                <a:gd name="T17" fmla="*/ 88 h 183"/>
                <a:gd name="T18" fmla="*/ 173 w 185"/>
                <a:gd name="T19" fmla="*/ 1 h 183"/>
                <a:gd name="T20" fmla="*/ 175 w 185"/>
                <a:gd name="T21" fmla="*/ 0 h 183"/>
                <a:gd name="T22" fmla="*/ 176 w 185"/>
                <a:gd name="T23" fmla="*/ 1 h 183"/>
                <a:gd name="T24" fmla="*/ 182 w 185"/>
                <a:gd name="T25" fmla="*/ 65 h 183"/>
                <a:gd name="T26" fmla="*/ 181 w 185"/>
                <a:gd name="T27" fmla="*/ 66 h 183"/>
                <a:gd name="T28" fmla="*/ 16 w 185"/>
                <a:gd name="T29" fmla="*/ 183 h 183"/>
                <a:gd name="T30" fmla="*/ 15 w 185"/>
                <a:gd name="T31" fmla="*/ 183 h 183"/>
                <a:gd name="T32" fmla="*/ 17 w 185"/>
                <a:gd name="T33" fmla="*/ 117 h 183"/>
                <a:gd name="T34" fmla="*/ 17 w 185"/>
                <a:gd name="T35" fmla="*/ 178 h 183"/>
                <a:gd name="T36" fmla="*/ 178 w 185"/>
                <a:gd name="T37" fmla="*/ 64 h 183"/>
                <a:gd name="T38" fmla="*/ 178 w 185"/>
                <a:gd name="T39" fmla="*/ 18 h 183"/>
                <a:gd name="T40" fmla="*/ 17 w 185"/>
                <a:gd name="T41" fmla="*/ 117 h 183"/>
                <a:gd name="T42" fmla="*/ 5 w 185"/>
                <a:gd name="T43" fmla="*/ 105 h 183"/>
                <a:gd name="T44" fmla="*/ 15 w 185"/>
                <a:gd name="T45" fmla="*/ 113 h 183"/>
                <a:gd name="T46" fmla="*/ 175 w 185"/>
                <a:gd name="T47" fmla="*/ 15 h 183"/>
                <a:gd name="T48" fmla="*/ 177 w 185"/>
                <a:gd name="T49" fmla="*/ 13 h 183"/>
                <a:gd name="T50" fmla="*/ 175 w 185"/>
                <a:gd name="T51" fmla="*/ 5 h 183"/>
                <a:gd name="T52" fmla="*/ 16 w 185"/>
                <a:gd name="T53" fmla="*/ 92 h 183"/>
                <a:gd name="T54" fmla="*/ 5 w 185"/>
                <a:gd name="T55" fmla="*/ 10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5" h="183">
                  <a:moveTo>
                    <a:pt x="15" y="183"/>
                  </a:moveTo>
                  <a:cubicBezTo>
                    <a:pt x="15" y="183"/>
                    <a:pt x="14" y="183"/>
                    <a:pt x="14" y="182"/>
                  </a:cubicBezTo>
                  <a:cubicBezTo>
                    <a:pt x="13" y="182"/>
                    <a:pt x="13" y="181"/>
                    <a:pt x="13" y="181"/>
                  </a:cubicBezTo>
                  <a:cubicBezTo>
                    <a:pt x="13" y="116"/>
                    <a:pt x="13" y="116"/>
                    <a:pt x="13" y="116"/>
                  </a:cubicBezTo>
                  <a:cubicBezTo>
                    <a:pt x="1" y="107"/>
                    <a:pt x="1" y="107"/>
                    <a:pt x="1" y="107"/>
                  </a:cubicBezTo>
                  <a:cubicBezTo>
                    <a:pt x="0" y="107"/>
                    <a:pt x="0" y="106"/>
                    <a:pt x="0" y="106"/>
                  </a:cubicBezTo>
                  <a:cubicBezTo>
                    <a:pt x="0" y="105"/>
                    <a:pt x="0" y="105"/>
                    <a:pt x="0" y="104"/>
                  </a:cubicBezTo>
                  <a:cubicBezTo>
                    <a:pt x="13" y="89"/>
                    <a:pt x="13" y="89"/>
                    <a:pt x="13" y="89"/>
                  </a:cubicBezTo>
                  <a:cubicBezTo>
                    <a:pt x="14" y="88"/>
                    <a:pt x="14" y="88"/>
                    <a:pt x="15" y="88"/>
                  </a:cubicBezTo>
                  <a:cubicBezTo>
                    <a:pt x="100" y="72"/>
                    <a:pt x="151" y="26"/>
                    <a:pt x="173" y="1"/>
                  </a:cubicBezTo>
                  <a:cubicBezTo>
                    <a:pt x="174" y="1"/>
                    <a:pt x="174" y="0"/>
                    <a:pt x="175" y="0"/>
                  </a:cubicBezTo>
                  <a:cubicBezTo>
                    <a:pt x="175" y="0"/>
                    <a:pt x="176" y="0"/>
                    <a:pt x="176" y="1"/>
                  </a:cubicBezTo>
                  <a:cubicBezTo>
                    <a:pt x="183" y="8"/>
                    <a:pt x="185" y="29"/>
                    <a:pt x="182" y="65"/>
                  </a:cubicBezTo>
                  <a:cubicBezTo>
                    <a:pt x="181" y="66"/>
                    <a:pt x="181" y="66"/>
                    <a:pt x="181" y="66"/>
                  </a:cubicBezTo>
                  <a:cubicBezTo>
                    <a:pt x="139" y="134"/>
                    <a:pt x="17" y="182"/>
                    <a:pt x="16" y="183"/>
                  </a:cubicBezTo>
                  <a:lnTo>
                    <a:pt x="15" y="183"/>
                  </a:lnTo>
                  <a:close/>
                  <a:moveTo>
                    <a:pt x="17" y="117"/>
                  </a:moveTo>
                  <a:cubicBezTo>
                    <a:pt x="17" y="178"/>
                    <a:pt x="17" y="178"/>
                    <a:pt x="17" y="178"/>
                  </a:cubicBezTo>
                  <a:cubicBezTo>
                    <a:pt x="35" y="170"/>
                    <a:pt x="139" y="126"/>
                    <a:pt x="178" y="64"/>
                  </a:cubicBezTo>
                  <a:cubicBezTo>
                    <a:pt x="179" y="42"/>
                    <a:pt x="179" y="27"/>
                    <a:pt x="178" y="18"/>
                  </a:cubicBezTo>
                  <a:cubicBezTo>
                    <a:pt x="159" y="44"/>
                    <a:pt x="104" y="104"/>
                    <a:pt x="17" y="117"/>
                  </a:cubicBezTo>
                  <a:close/>
                  <a:moveTo>
                    <a:pt x="5" y="105"/>
                  </a:moveTo>
                  <a:cubicBezTo>
                    <a:pt x="15" y="113"/>
                    <a:pt x="15" y="113"/>
                    <a:pt x="15" y="113"/>
                  </a:cubicBezTo>
                  <a:cubicBezTo>
                    <a:pt x="102" y="101"/>
                    <a:pt x="156" y="41"/>
                    <a:pt x="175" y="15"/>
                  </a:cubicBezTo>
                  <a:cubicBezTo>
                    <a:pt x="176" y="14"/>
                    <a:pt x="177" y="13"/>
                    <a:pt x="177" y="13"/>
                  </a:cubicBezTo>
                  <a:cubicBezTo>
                    <a:pt x="176" y="9"/>
                    <a:pt x="176" y="7"/>
                    <a:pt x="175" y="5"/>
                  </a:cubicBezTo>
                  <a:cubicBezTo>
                    <a:pt x="151" y="32"/>
                    <a:pt x="100" y="76"/>
                    <a:pt x="16" y="92"/>
                  </a:cubicBezTo>
                  <a:lnTo>
                    <a:pt x="5" y="10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000000"/>
                </a:solidFill>
                <a:latin typeface="Arial" charset="0"/>
                <a:cs typeface="Arial" charset="0"/>
              </a:endParaRPr>
            </a:p>
          </p:txBody>
        </p:sp>
        <p:sp>
          <p:nvSpPr>
            <p:cNvPr id="134" name="Freeform 211"/>
            <p:cNvSpPr>
              <a:spLocks/>
            </p:cNvSpPr>
            <p:nvPr/>
          </p:nvSpPr>
          <p:spPr bwMode="auto">
            <a:xfrm>
              <a:off x="4059" y="2069"/>
              <a:ext cx="453" cy="494"/>
            </a:xfrm>
            <a:custGeom>
              <a:avLst/>
              <a:gdLst>
                <a:gd name="T0" fmla="*/ 2 w 192"/>
                <a:gd name="T1" fmla="*/ 209 h 209"/>
                <a:gd name="T2" fmla="*/ 0 w 192"/>
                <a:gd name="T3" fmla="*/ 207 h 209"/>
                <a:gd name="T4" fmla="*/ 2 w 192"/>
                <a:gd name="T5" fmla="*/ 205 h 209"/>
                <a:gd name="T6" fmla="*/ 181 w 192"/>
                <a:gd name="T7" fmla="*/ 57 h 209"/>
                <a:gd name="T8" fmla="*/ 188 w 192"/>
                <a:gd name="T9" fmla="*/ 2 h 209"/>
                <a:gd name="T10" fmla="*/ 190 w 192"/>
                <a:gd name="T11" fmla="*/ 0 h 209"/>
                <a:gd name="T12" fmla="*/ 192 w 192"/>
                <a:gd name="T13" fmla="*/ 2 h 209"/>
                <a:gd name="T14" fmla="*/ 185 w 192"/>
                <a:gd name="T15" fmla="*/ 58 h 209"/>
                <a:gd name="T16" fmla="*/ 185 w 192"/>
                <a:gd name="T17" fmla="*/ 59 h 209"/>
                <a:gd name="T18" fmla="*/ 3 w 192"/>
                <a:gd name="T19" fmla="*/ 209 h 209"/>
                <a:gd name="T20" fmla="*/ 2 w 192"/>
                <a:gd name="T21" fmla="*/ 20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 h="209">
                  <a:moveTo>
                    <a:pt x="2" y="209"/>
                  </a:moveTo>
                  <a:cubicBezTo>
                    <a:pt x="1" y="209"/>
                    <a:pt x="1" y="208"/>
                    <a:pt x="0" y="207"/>
                  </a:cubicBezTo>
                  <a:cubicBezTo>
                    <a:pt x="0" y="206"/>
                    <a:pt x="1" y="205"/>
                    <a:pt x="2" y="205"/>
                  </a:cubicBezTo>
                  <a:cubicBezTo>
                    <a:pt x="18" y="200"/>
                    <a:pt x="103" y="169"/>
                    <a:pt x="181" y="57"/>
                  </a:cubicBezTo>
                  <a:cubicBezTo>
                    <a:pt x="182" y="53"/>
                    <a:pt x="186" y="28"/>
                    <a:pt x="188" y="2"/>
                  </a:cubicBezTo>
                  <a:cubicBezTo>
                    <a:pt x="188" y="1"/>
                    <a:pt x="189" y="0"/>
                    <a:pt x="190" y="0"/>
                  </a:cubicBezTo>
                  <a:cubicBezTo>
                    <a:pt x="191" y="0"/>
                    <a:pt x="192" y="1"/>
                    <a:pt x="192" y="2"/>
                  </a:cubicBezTo>
                  <a:cubicBezTo>
                    <a:pt x="189" y="31"/>
                    <a:pt x="185" y="58"/>
                    <a:pt x="185" y="58"/>
                  </a:cubicBezTo>
                  <a:cubicBezTo>
                    <a:pt x="185" y="59"/>
                    <a:pt x="185" y="59"/>
                    <a:pt x="185" y="59"/>
                  </a:cubicBezTo>
                  <a:cubicBezTo>
                    <a:pt x="106" y="172"/>
                    <a:pt x="19" y="204"/>
                    <a:pt x="3" y="209"/>
                  </a:cubicBezTo>
                  <a:lnTo>
                    <a:pt x="2" y="20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000000"/>
                </a:solidFill>
                <a:latin typeface="Arial" charset="0"/>
                <a:cs typeface="Arial" charset="0"/>
              </a:endParaRPr>
            </a:p>
          </p:txBody>
        </p:sp>
        <p:sp>
          <p:nvSpPr>
            <p:cNvPr id="135" name="Freeform 212"/>
            <p:cNvSpPr>
              <a:spLocks/>
            </p:cNvSpPr>
            <p:nvPr/>
          </p:nvSpPr>
          <p:spPr bwMode="auto">
            <a:xfrm>
              <a:off x="2989" y="2187"/>
              <a:ext cx="1134" cy="452"/>
            </a:xfrm>
            <a:custGeom>
              <a:avLst/>
              <a:gdLst>
                <a:gd name="T0" fmla="*/ 376 w 480"/>
                <a:gd name="T1" fmla="*/ 183 h 191"/>
                <a:gd name="T2" fmla="*/ 155 w 480"/>
                <a:gd name="T3" fmla="*/ 132 h 191"/>
                <a:gd name="T4" fmla="*/ 142 w 480"/>
                <a:gd name="T5" fmla="*/ 125 h 191"/>
                <a:gd name="T6" fmla="*/ 140 w 480"/>
                <a:gd name="T7" fmla="*/ 138 h 191"/>
                <a:gd name="T8" fmla="*/ 138 w 480"/>
                <a:gd name="T9" fmla="*/ 140 h 191"/>
                <a:gd name="T10" fmla="*/ 61 w 480"/>
                <a:gd name="T11" fmla="*/ 118 h 191"/>
                <a:gd name="T12" fmla="*/ 1 w 480"/>
                <a:gd name="T13" fmla="*/ 96 h 191"/>
                <a:gd name="T14" fmla="*/ 0 w 480"/>
                <a:gd name="T15" fmla="*/ 93 h 191"/>
                <a:gd name="T16" fmla="*/ 3 w 480"/>
                <a:gd name="T17" fmla="*/ 92 h 191"/>
                <a:gd name="T18" fmla="*/ 62 w 480"/>
                <a:gd name="T19" fmla="*/ 114 h 191"/>
                <a:gd name="T20" fmla="*/ 136 w 480"/>
                <a:gd name="T21" fmla="*/ 136 h 191"/>
                <a:gd name="T22" fmla="*/ 138 w 480"/>
                <a:gd name="T23" fmla="*/ 122 h 191"/>
                <a:gd name="T24" fmla="*/ 139 w 480"/>
                <a:gd name="T25" fmla="*/ 120 h 191"/>
                <a:gd name="T26" fmla="*/ 141 w 480"/>
                <a:gd name="T27" fmla="*/ 120 h 191"/>
                <a:gd name="T28" fmla="*/ 157 w 480"/>
                <a:gd name="T29" fmla="*/ 128 h 191"/>
                <a:gd name="T30" fmla="*/ 395 w 480"/>
                <a:gd name="T31" fmla="*/ 177 h 191"/>
                <a:gd name="T32" fmla="*/ 451 w 480"/>
                <a:gd name="T33" fmla="*/ 156 h 191"/>
                <a:gd name="T34" fmla="*/ 453 w 480"/>
                <a:gd name="T35" fmla="*/ 155 h 191"/>
                <a:gd name="T36" fmla="*/ 453 w 480"/>
                <a:gd name="T37" fmla="*/ 86 h 191"/>
                <a:gd name="T38" fmla="*/ 454 w 480"/>
                <a:gd name="T39" fmla="*/ 85 h 191"/>
                <a:gd name="T40" fmla="*/ 476 w 480"/>
                <a:gd name="T41" fmla="*/ 67 h 191"/>
                <a:gd name="T42" fmla="*/ 476 w 480"/>
                <a:gd name="T43" fmla="*/ 2 h 191"/>
                <a:gd name="T44" fmla="*/ 478 w 480"/>
                <a:gd name="T45" fmla="*/ 0 h 191"/>
                <a:gd name="T46" fmla="*/ 480 w 480"/>
                <a:gd name="T47" fmla="*/ 2 h 191"/>
                <a:gd name="T48" fmla="*/ 480 w 480"/>
                <a:gd name="T49" fmla="*/ 68 h 191"/>
                <a:gd name="T50" fmla="*/ 479 w 480"/>
                <a:gd name="T51" fmla="*/ 69 h 191"/>
                <a:gd name="T52" fmla="*/ 457 w 480"/>
                <a:gd name="T53" fmla="*/ 87 h 191"/>
                <a:gd name="T54" fmla="*/ 457 w 480"/>
                <a:gd name="T55" fmla="*/ 157 h 191"/>
                <a:gd name="T56" fmla="*/ 456 w 480"/>
                <a:gd name="T57" fmla="*/ 159 h 191"/>
                <a:gd name="T58" fmla="*/ 452 w 480"/>
                <a:gd name="T59" fmla="*/ 160 h 191"/>
                <a:gd name="T60" fmla="*/ 397 w 480"/>
                <a:gd name="T61" fmla="*/ 181 h 191"/>
                <a:gd name="T62" fmla="*/ 376 w 480"/>
                <a:gd name="T63" fmla="*/ 183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0" h="191">
                  <a:moveTo>
                    <a:pt x="376" y="183"/>
                  </a:moveTo>
                  <a:cubicBezTo>
                    <a:pt x="305" y="183"/>
                    <a:pt x="162" y="134"/>
                    <a:pt x="155" y="132"/>
                  </a:cubicBezTo>
                  <a:cubicBezTo>
                    <a:pt x="142" y="125"/>
                    <a:pt x="142" y="125"/>
                    <a:pt x="142" y="125"/>
                  </a:cubicBezTo>
                  <a:cubicBezTo>
                    <a:pt x="140" y="138"/>
                    <a:pt x="140" y="138"/>
                    <a:pt x="140" y="138"/>
                  </a:cubicBezTo>
                  <a:cubicBezTo>
                    <a:pt x="140" y="139"/>
                    <a:pt x="139" y="140"/>
                    <a:pt x="138" y="140"/>
                  </a:cubicBezTo>
                  <a:cubicBezTo>
                    <a:pt x="126" y="142"/>
                    <a:pt x="97" y="131"/>
                    <a:pt x="61" y="118"/>
                  </a:cubicBezTo>
                  <a:cubicBezTo>
                    <a:pt x="43" y="111"/>
                    <a:pt x="22" y="103"/>
                    <a:pt x="1" y="96"/>
                  </a:cubicBezTo>
                  <a:cubicBezTo>
                    <a:pt x="0" y="95"/>
                    <a:pt x="0" y="94"/>
                    <a:pt x="0" y="93"/>
                  </a:cubicBezTo>
                  <a:cubicBezTo>
                    <a:pt x="0" y="92"/>
                    <a:pt x="2" y="92"/>
                    <a:pt x="3" y="92"/>
                  </a:cubicBezTo>
                  <a:cubicBezTo>
                    <a:pt x="23" y="99"/>
                    <a:pt x="44" y="107"/>
                    <a:pt x="62" y="114"/>
                  </a:cubicBezTo>
                  <a:cubicBezTo>
                    <a:pt x="95" y="126"/>
                    <a:pt x="124" y="137"/>
                    <a:pt x="136" y="136"/>
                  </a:cubicBezTo>
                  <a:cubicBezTo>
                    <a:pt x="138" y="122"/>
                    <a:pt x="138" y="122"/>
                    <a:pt x="138" y="122"/>
                  </a:cubicBezTo>
                  <a:cubicBezTo>
                    <a:pt x="138" y="121"/>
                    <a:pt x="138" y="120"/>
                    <a:pt x="139" y="120"/>
                  </a:cubicBezTo>
                  <a:cubicBezTo>
                    <a:pt x="140" y="120"/>
                    <a:pt x="140" y="120"/>
                    <a:pt x="141" y="120"/>
                  </a:cubicBezTo>
                  <a:cubicBezTo>
                    <a:pt x="157" y="128"/>
                    <a:pt x="157" y="128"/>
                    <a:pt x="157" y="128"/>
                  </a:cubicBezTo>
                  <a:cubicBezTo>
                    <a:pt x="158" y="129"/>
                    <a:pt x="339" y="191"/>
                    <a:pt x="395" y="177"/>
                  </a:cubicBezTo>
                  <a:cubicBezTo>
                    <a:pt x="451" y="156"/>
                    <a:pt x="451" y="156"/>
                    <a:pt x="451" y="156"/>
                  </a:cubicBezTo>
                  <a:cubicBezTo>
                    <a:pt x="451" y="156"/>
                    <a:pt x="452" y="156"/>
                    <a:pt x="453" y="155"/>
                  </a:cubicBezTo>
                  <a:cubicBezTo>
                    <a:pt x="453" y="86"/>
                    <a:pt x="453" y="86"/>
                    <a:pt x="453" y="86"/>
                  </a:cubicBezTo>
                  <a:cubicBezTo>
                    <a:pt x="453" y="86"/>
                    <a:pt x="454" y="85"/>
                    <a:pt x="454" y="85"/>
                  </a:cubicBezTo>
                  <a:cubicBezTo>
                    <a:pt x="476" y="67"/>
                    <a:pt x="476" y="67"/>
                    <a:pt x="476" y="67"/>
                  </a:cubicBezTo>
                  <a:cubicBezTo>
                    <a:pt x="476" y="2"/>
                    <a:pt x="476" y="2"/>
                    <a:pt x="476" y="2"/>
                  </a:cubicBezTo>
                  <a:cubicBezTo>
                    <a:pt x="476" y="1"/>
                    <a:pt x="477" y="0"/>
                    <a:pt x="478" y="0"/>
                  </a:cubicBezTo>
                  <a:cubicBezTo>
                    <a:pt x="479" y="0"/>
                    <a:pt x="480" y="1"/>
                    <a:pt x="480" y="2"/>
                  </a:cubicBezTo>
                  <a:cubicBezTo>
                    <a:pt x="480" y="68"/>
                    <a:pt x="480" y="68"/>
                    <a:pt x="480" y="68"/>
                  </a:cubicBezTo>
                  <a:cubicBezTo>
                    <a:pt x="480" y="68"/>
                    <a:pt x="480" y="69"/>
                    <a:pt x="479" y="69"/>
                  </a:cubicBezTo>
                  <a:cubicBezTo>
                    <a:pt x="457" y="87"/>
                    <a:pt x="457" y="87"/>
                    <a:pt x="457" y="87"/>
                  </a:cubicBezTo>
                  <a:cubicBezTo>
                    <a:pt x="457" y="157"/>
                    <a:pt x="457" y="157"/>
                    <a:pt x="457" y="157"/>
                  </a:cubicBezTo>
                  <a:cubicBezTo>
                    <a:pt x="457" y="158"/>
                    <a:pt x="457" y="158"/>
                    <a:pt x="456" y="159"/>
                  </a:cubicBezTo>
                  <a:cubicBezTo>
                    <a:pt x="454" y="159"/>
                    <a:pt x="452" y="160"/>
                    <a:pt x="452" y="160"/>
                  </a:cubicBezTo>
                  <a:cubicBezTo>
                    <a:pt x="397" y="181"/>
                    <a:pt x="397" y="181"/>
                    <a:pt x="397" y="181"/>
                  </a:cubicBezTo>
                  <a:cubicBezTo>
                    <a:pt x="391" y="183"/>
                    <a:pt x="384" y="183"/>
                    <a:pt x="376" y="183"/>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000000"/>
                </a:solidFill>
                <a:latin typeface="Arial" charset="0"/>
                <a:cs typeface="Arial" charset="0"/>
              </a:endParaRPr>
            </a:p>
          </p:txBody>
        </p:sp>
        <p:sp>
          <p:nvSpPr>
            <p:cNvPr id="136" name="Freeform 213"/>
            <p:cNvSpPr>
              <a:spLocks/>
            </p:cNvSpPr>
            <p:nvPr/>
          </p:nvSpPr>
          <p:spPr bwMode="auto">
            <a:xfrm>
              <a:off x="4071" y="1998"/>
              <a:ext cx="52" cy="140"/>
            </a:xfrm>
            <a:custGeom>
              <a:avLst/>
              <a:gdLst>
                <a:gd name="T0" fmla="*/ 20 w 22"/>
                <a:gd name="T1" fmla="*/ 59 h 59"/>
                <a:gd name="T2" fmla="*/ 18 w 22"/>
                <a:gd name="T3" fmla="*/ 57 h 59"/>
                <a:gd name="T4" fmla="*/ 18 w 22"/>
                <a:gd name="T5" fmla="*/ 23 h 59"/>
                <a:gd name="T6" fmla="*/ 3 w 22"/>
                <a:gd name="T7" fmla="*/ 23 h 59"/>
                <a:gd name="T8" fmla="*/ 1 w 22"/>
                <a:gd name="T9" fmla="*/ 22 h 59"/>
                <a:gd name="T10" fmla="*/ 1 w 22"/>
                <a:gd name="T11" fmla="*/ 19 h 59"/>
                <a:gd name="T12" fmla="*/ 19 w 22"/>
                <a:gd name="T13" fmla="*/ 1 h 59"/>
                <a:gd name="T14" fmla="*/ 21 w 22"/>
                <a:gd name="T15" fmla="*/ 1 h 59"/>
                <a:gd name="T16" fmla="*/ 21 w 22"/>
                <a:gd name="T17" fmla="*/ 4 h 59"/>
                <a:gd name="T18" fmla="*/ 7 w 22"/>
                <a:gd name="T19" fmla="*/ 19 h 59"/>
                <a:gd name="T20" fmla="*/ 20 w 22"/>
                <a:gd name="T21" fmla="*/ 19 h 59"/>
                <a:gd name="T22" fmla="*/ 22 w 22"/>
                <a:gd name="T23" fmla="*/ 21 h 59"/>
                <a:gd name="T24" fmla="*/ 22 w 22"/>
                <a:gd name="T25" fmla="*/ 57 h 59"/>
                <a:gd name="T26" fmla="*/ 20 w 22"/>
                <a:gd name="T2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59">
                  <a:moveTo>
                    <a:pt x="20" y="59"/>
                  </a:moveTo>
                  <a:cubicBezTo>
                    <a:pt x="19" y="59"/>
                    <a:pt x="18" y="58"/>
                    <a:pt x="18" y="57"/>
                  </a:cubicBezTo>
                  <a:cubicBezTo>
                    <a:pt x="18" y="23"/>
                    <a:pt x="18" y="23"/>
                    <a:pt x="18" y="23"/>
                  </a:cubicBezTo>
                  <a:cubicBezTo>
                    <a:pt x="3" y="23"/>
                    <a:pt x="3" y="23"/>
                    <a:pt x="3" y="23"/>
                  </a:cubicBezTo>
                  <a:cubicBezTo>
                    <a:pt x="2" y="23"/>
                    <a:pt x="1" y="22"/>
                    <a:pt x="1" y="22"/>
                  </a:cubicBezTo>
                  <a:cubicBezTo>
                    <a:pt x="0" y="21"/>
                    <a:pt x="1" y="20"/>
                    <a:pt x="1" y="19"/>
                  </a:cubicBezTo>
                  <a:cubicBezTo>
                    <a:pt x="19" y="1"/>
                    <a:pt x="19" y="1"/>
                    <a:pt x="19" y="1"/>
                  </a:cubicBezTo>
                  <a:cubicBezTo>
                    <a:pt x="19" y="0"/>
                    <a:pt x="21" y="0"/>
                    <a:pt x="21" y="1"/>
                  </a:cubicBezTo>
                  <a:cubicBezTo>
                    <a:pt x="22" y="2"/>
                    <a:pt x="22" y="3"/>
                    <a:pt x="21" y="4"/>
                  </a:cubicBezTo>
                  <a:cubicBezTo>
                    <a:pt x="7" y="19"/>
                    <a:pt x="7" y="19"/>
                    <a:pt x="7" y="19"/>
                  </a:cubicBezTo>
                  <a:cubicBezTo>
                    <a:pt x="20" y="19"/>
                    <a:pt x="20" y="19"/>
                    <a:pt x="20" y="19"/>
                  </a:cubicBezTo>
                  <a:cubicBezTo>
                    <a:pt x="21" y="19"/>
                    <a:pt x="22" y="20"/>
                    <a:pt x="22" y="21"/>
                  </a:cubicBezTo>
                  <a:cubicBezTo>
                    <a:pt x="22" y="57"/>
                    <a:pt x="22" y="57"/>
                    <a:pt x="22" y="57"/>
                  </a:cubicBezTo>
                  <a:cubicBezTo>
                    <a:pt x="22" y="58"/>
                    <a:pt x="21" y="59"/>
                    <a:pt x="20" y="59"/>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000000"/>
                </a:solidFill>
                <a:latin typeface="Arial" charset="0"/>
                <a:cs typeface="Arial" charset="0"/>
              </a:endParaRPr>
            </a:p>
          </p:txBody>
        </p:sp>
        <p:sp>
          <p:nvSpPr>
            <p:cNvPr id="137" name="Freeform 214"/>
            <p:cNvSpPr>
              <a:spLocks/>
            </p:cNvSpPr>
            <p:nvPr/>
          </p:nvSpPr>
          <p:spPr bwMode="auto">
            <a:xfrm>
              <a:off x="2918" y="897"/>
              <a:ext cx="685" cy="825"/>
            </a:xfrm>
            <a:custGeom>
              <a:avLst/>
              <a:gdLst>
                <a:gd name="T0" fmla="*/ 288 w 290"/>
                <a:gd name="T1" fmla="*/ 349 h 349"/>
                <a:gd name="T2" fmla="*/ 286 w 290"/>
                <a:gd name="T3" fmla="*/ 347 h 349"/>
                <a:gd name="T4" fmla="*/ 278 w 290"/>
                <a:gd name="T5" fmla="*/ 157 h 349"/>
                <a:gd name="T6" fmla="*/ 256 w 290"/>
                <a:gd name="T7" fmla="*/ 128 h 349"/>
                <a:gd name="T8" fmla="*/ 256 w 290"/>
                <a:gd name="T9" fmla="*/ 127 h 349"/>
                <a:gd name="T10" fmla="*/ 256 w 290"/>
                <a:gd name="T11" fmla="*/ 91 h 349"/>
                <a:gd name="T12" fmla="*/ 1 w 290"/>
                <a:gd name="T13" fmla="*/ 4 h 349"/>
                <a:gd name="T14" fmla="*/ 0 w 290"/>
                <a:gd name="T15" fmla="*/ 1 h 349"/>
                <a:gd name="T16" fmla="*/ 3 w 290"/>
                <a:gd name="T17" fmla="*/ 0 h 349"/>
                <a:gd name="T18" fmla="*/ 259 w 290"/>
                <a:gd name="T19" fmla="*/ 88 h 349"/>
                <a:gd name="T20" fmla="*/ 260 w 290"/>
                <a:gd name="T21" fmla="*/ 90 h 349"/>
                <a:gd name="T22" fmla="*/ 260 w 290"/>
                <a:gd name="T23" fmla="*/ 126 h 349"/>
                <a:gd name="T24" fmla="*/ 282 w 290"/>
                <a:gd name="T25" fmla="*/ 155 h 349"/>
                <a:gd name="T26" fmla="*/ 282 w 290"/>
                <a:gd name="T27" fmla="*/ 156 h 349"/>
                <a:gd name="T28" fmla="*/ 290 w 290"/>
                <a:gd name="T29" fmla="*/ 347 h 349"/>
                <a:gd name="T30" fmla="*/ 288 w 290"/>
                <a:gd name="T31" fmla="*/ 349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49">
                  <a:moveTo>
                    <a:pt x="288" y="349"/>
                  </a:moveTo>
                  <a:cubicBezTo>
                    <a:pt x="287" y="349"/>
                    <a:pt x="286" y="348"/>
                    <a:pt x="286" y="347"/>
                  </a:cubicBezTo>
                  <a:cubicBezTo>
                    <a:pt x="278" y="157"/>
                    <a:pt x="278" y="157"/>
                    <a:pt x="278" y="157"/>
                  </a:cubicBezTo>
                  <a:cubicBezTo>
                    <a:pt x="256" y="128"/>
                    <a:pt x="256" y="128"/>
                    <a:pt x="256" y="128"/>
                  </a:cubicBezTo>
                  <a:cubicBezTo>
                    <a:pt x="256" y="128"/>
                    <a:pt x="256" y="128"/>
                    <a:pt x="256" y="127"/>
                  </a:cubicBezTo>
                  <a:cubicBezTo>
                    <a:pt x="256" y="91"/>
                    <a:pt x="256" y="91"/>
                    <a:pt x="256" y="91"/>
                  </a:cubicBezTo>
                  <a:cubicBezTo>
                    <a:pt x="1" y="4"/>
                    <a:pt x="1" y="4"/>
                    <a:pt x="1" y="4"/>
                  </a:cubicBezTo>
                  <a:cubicBezTo>
                    <a:pt x="0" y="3"/>
                    <a:pt x="0" y="2"/>
                    <a:pt x="0" y="1"/>
                  </a:cubicBezTo>
                  <a:cubicBezTo>
                    <a:pt x="0" y="0"/>
                    <a:pt x="2" y="0"/>
                    <a:pt x="3" y="0"/>
                  </a:cubicBezTo>
                  <a:cubicBezTo>
                    <a:pt x="259" y="88"/>
                    <a:pt x="259" y="88"/>
                    <a:pt x="259" y="88"/>
                  </a:cubicBezTo>
                  <a:cubicBezTo>
                    <a:pt x="259" y="88"/>
                    <a:pt x="260" y="89"/>
                    <a:pt x="260" y="90"/>
                  </a:cubicBezTo>
                  <a:cubicBezTo>
                    <a:pt x="260" y="126"/>
                    <a:pt x="260" y="126"/>
                    <a:pt x="260" y="126"/>
                  </a:cubicBezTo>
                  <a:cubicBezTo>
                    <a:pt x="282" y="155"/>
                    <a:pt x="282" y="155"/>
                    <a:pt x="282" y="155"/>
                  </a:cubicBezTo>
                  <a:cubicBezTo>
                    <a:pt x="282" y="156"/>
                    <a:pt x="282" y="156"/>
                    <a:pt x="282" y="156"/>
                  </a:cubicBezTo>
                  <a:cubicBezTo>
                    <a:pt x="290" y="347"/>
                    <a:pt x="290" y="347"/>
                    <a:pt x="290" y="347"/>
                  </a:cubicBezTo>
                  <a:cubicBezTo>
                    <a:pt x="290" y="348"/>
                    <a:pt x="289" y="349"/>
                    <a:pt x="288" y="349"/>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000000"/>
                </a:solidFill>
                <a:latin typeface="Arial" charset="0"/>
                <a:cs typeface="Arial" charset="0"/>
              </a:endParaRPr>
            </a:p>
          </p:txBody>
        </p:sp>
        <p:sp>
          <p:nvSpPr>
            <p:cNvPr id="138" name="Freeform 215"/>
            <p:cNvSpPr>
              <a:spLocks/>
            </p:cNvSpPr>
            <p:nvPr/>
          </p:nvSpPr>
          <p:spPr bwMode="auto">
            <a:xfrm>
              <a:off x="4498" y="1890"/>
              <a:ext cx="29" cy="30"/>
            </a:xfrm>
            <a:custGeom>
              <a:avLst/>
              <a:gdLst>
                <a:gd name="T0" fmla="*/ 2 w 12"/>
                <a:gd name="T1" fmla="*/ 13 h 13"/>
                <a:gd name="T2" fmla="*/ 1 w 12"/>
                <a:gd name="T3" fmla="*/ 13 h 13"/>
                <a:gd name="T4" fmla="*/ 1 w 12"/>
                <a:gd name="T5" fmla="*/ 10 h 13"/>
                <a:gd name="T6" fmla="*/ 8 w 12"/>
                <a:gd name="T7" fmla="*/ 1 h 13"/>
                <a:gd name="T8" fmla="*/ 11 w 12"/>
                <a:gd name="T9" fmla="*/ 0 h 13"/>
                <a:gd name="T10" fmla="*/ 11 w 12"/>
                <a:gd name="T11" fmla="*/ 3 h 13"/>
                <a:gd name="T12" fmla="*/ 4 w 12"/>
                <a:gd name="T13" fmla="*/ 13 h 13"/>
                <a:gd name="T14" fmla="*/ 2 w 12"/>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3">
                  <a:moveTo>
                    <a:pt x="2" y="13"/>
                  </a:moveTo>
                  <a:cubicBezTo>
                    <a:pt x="2" y="13"/>
                    <a:pt x="1" y="13"/>
                    <a:pt x="1" y="13"/>
                  </a:cubicBezTo>
                  <a:cubicBezTo>
                    <a:pt x="0" y="12"/>
                    <a:pt x="0" y="11"/>
                    <a:pt x="1" y="10"/>
                  </a:cubicBezTo>
                  <a:cubicBezTo>
                    <a:pt x="5" y="5"/>
                    <a:pt x="8" y="1"/>
                    <a:pt x="8" y="1"/>
                  </a:cubicBezTo>
                  <a:cubicBezTo>
                    <a:pt x="9" y="0"/>
                    <a:pt x="10" y="0"/>
                    <a:pt x="11" y="0"/>
                  </a:cubicBezTo>
                  <a:cubicBezTo>
                    <a:pt x="12" y="1"/>
                    <a:pt x="12" y="2"/>
                    <a:pt x="11" y="3"/>
                  </a:cubicBezTo>
                  <a:cubicBezTo>
                    <a:pt x="9" y="7"/>
                    <a:pt x="6" y="11"/>
                    <a:pt x="4" y="13"/>
                  </a:cubicBezTo>
                  <a:cubicBezTo>
                    <a:pt x="3" y="13"/>
                    <a:pt x="3" y="13"/>
                    <a:pt x="2" y="13"/>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000000"/>
                </a:solidFill>
                <a:latin typeface="Arial" charset="0"/>
                <a:cs typeface="Arial" charset="0"/>
              </a:endParaRPr>
            </a:p>
          </p:txBody>
        </p:sp>
        <p:sp>
          <p:nvSpPr>
            <p:cNvPr id="139" name="Freeform 216"/>
            <p:cNvSpPr>
              <a:spLocks/>
            </p:cNvSpPr>
            <p:nvPr/>
          </p:nvSpPr>
          <p:spPr bwMode="auto">
            <a:xfrm>
              <a:off x="4486" y="1762"/>
              <a:ext cx="88" cy="168"/>
            </a:xfrm>
            <a:custGeom>
              <a:avLst/>
              <a:gdLst>
                <a:gd name="T0" fmla="*/ 4 w 37"/>
                <a:gd name="T1" fmla="*/ 71 h 71"/>
                <a:gd name="T2" fmla="*/ 2 w 37"/>
                <a:gd name="T3" fmla="*/ 71 h 71"/>
                <a:gd name="T4" fmla="*/ 1 w 37"/>
                <a:gd name="T5" fmla="*/ 70 h 71"/>
                <a:gd name="T6" fmla="*/ 0 w 37"/>
                <a:gd name="T7" fmla="*/ 67 h 71"/>
                <a:gd name="T8" fmla="*/ 2 w 37"/>
                <a:gd name="T9" fmla="*/ 66 h 71"/>
                <a:gd name="T10" fmla="*/ 6 w 37"/>
                <a:gd name="T11" fmla="*/ 64 h 71"/>
                <a:gd name="T12" fmla="*/ 13 w 37"/>
                <a:gd name="T13" fmla="*/ 55 h 71"/>
                <a:gd name="T14" fmla="*/ 18 w 37"/>
                <a:gd name="T15" fmla="*/ 45 h 71"/>
                <a:gd name="T16" fmla="*/ 33 w 37"/>
                <a:gd name="T17" fmla="*/ 1 h 71"/>
                <a:gd name="T18" fmla="*/ 35 w 37"/>
                <a:gd name="T19" fmla="*/ 0 h 71"/>
                <a:gd name="T20" fmla="*/ 37 w 37"/>
                <a:gd name="T21" fmla="*/ 2 h 71"/>
                <a:gd name="T22" fmla="*/ 22 w 37"/>
                <a:gd name="T23" fmla="*/ 47 h 71"/>
                <a:gd name="T24" fmla="*/ 16 w 37"/>
                <a:gd name="T25" fmla="*/ 57 h 71"/>
                <a:gd name="T26" fmla="*/ 9 w 37"/>
                <a:gd name="T27" fmla="*/ 67 h 71"/>
                <a:gd name="T28" fmla="*/ 6 w 37"/>
                <a:gd name="T29" fmla="*/ 69 h 71"/>
                <a:gd name="T30" fmla="*/ 5 w 37"/>
                <a:gd name="T31" fmla="*/ 71 h 71"/>
                <a:gd name="T32" fmla="*/ 4 w 37"/>
                <a:gd name="T33"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71">
                  <a:moveTo>
                    <a:pt x="4" y="71"/>
                  </a:moveTo>
                  <a:cubicBezTo>
                    <a:pt x="3" y="71"/>
                    <a:pt x="3" y="71"/>
                    <a:pt x="2" y="71"/>
                  </a:cubicBezTo>
                  <a:cubicBezTo>
                    <a:pt x="2" y="70"/>
                    <a:pt x="2" y="70"/>
                    <a:pt x="1" y="70"/>
                  </a:cubicBezTo>
                  <a:cubicBezTo>
                    <a:pt x="0" y="69"/>
                    <a:pt x="0" y="68"/>
                    <a:pt x="0" y="67"/>
                  </a:cubicBezTo>
                  <a:cubicBezTo>
                    <a:pt x="0" y="66"/>
                    <a:pt x="1" y="66"/>
                    <a:pt x="2" y="66"/>
                  </a:cubicBezTo>
                  <a:cubicBezTo>
                    <a:pt x="2" y="66"/>
                    <a:pt x="4" y="66"/>
                    <a:pt x="6" y="64"/>
                  </a:cubicBezTo>
                  <a:cubicBezTo>
                    <a:pt x="10" y="59"/>
                    <a:pt x="13" y="55"/>
                    <a:pt x="13" y="55"/>
                  </a:cubicBezTo>
                  <a:cubicBezTo>
                    <a:pt x="15" y="52"/>
                    <a:pt x="16" y="49"/>
                    <a:pt x="18" y="45"/>
                  </a:cubicBezTo>
                  <a:cubicBezTo>
                    <a:pt x="24" y="31"/>
                    <a:pt x="29" y="17"/>
                    <a:pt x="33" y="1"/>
                  </a:cubicBezTo>
                  <a:cubicBezTo>
                    <a:pt x="33" y="0"/>
                    <a:pt x="34" y="0"/>
                    <a:pt x="35" y="0"/>
                  </a:cubicBezTo>
                  <a:cubicBezTo>
                    <a:pt x="36" y="0"/>
                    <a:pt x="37" y="1"/>
                    <a:pt x="37" y="2"/>
                  </a:cubicBezTo>
                  <a:cubicBezTo>
                    <a:pt x="33" y="18"/>
                    <a:pt x="28" y="33"/>
                    <a:pt x="22" y="47"/>
                  </a:cubicBezTo>
                  <a:cubicBezTo>
                    <a:pt x="20" y="50"/>
                    <a:pt x="18" y="54"/>
                    <a:pt x="16" y="57"/>
                  </a:cubicBezTo>
                  <a:cubicBezTo>
                    <a:pt x="16" y="58"/>
                    <a:pt x="13" y="61"/>
                    <a:pt x="9" y="67"/>
                  </a:cubicBezTo>
                  <a:cubicBezTo>
                    <a:pt x="8" y="68"/>
                    <a:pt x="7" y="68"/>
                    <a:pt x="6" y="69"/>
                  </a:cubicBezTo>
                  <a:cubicBezTo>
                    <a:pt x="6" y="69"/>
                    <a:pt x="6" y="70"/>
                    <a:pt x="5" y="71"/>
                  </a:cubicBezTo>
                  <a:cubicBezTo>
                    <a:pt x="5" y="71"/>
                    <a:pt x="4" y="71"/>
                    <a:pt x="4" y="71"/>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000000"/>
                </a:solidFill>
                <a:latin typeface="Arial" charset="0"/>
                <a:cs typeface="Arial" charset="0"/>
              </a:endParaRPr>
            </a:p>
          </p:txBody>
        </p:sp>
        <p:sp>
          <p:nvSpPr>
            <p:cNvPr id="140" name="Freeform 217"/>
            <p:cNvSpPr>
              <a:spLocks noEditPoints="1"/>
            </p:cNvSpPr>
            <p:nvPr/>
          </p:nvSpPr>
          <p:spPr bwMode="auto">
            <a:xfrm>
              <a:off x="2249" y="1082"/>
              <a:ext cx="265" cy="593"/>
            </a:xfrm>
            <a:custGeom>
              <a:avLst/>
              <a:gdLst>
                <a:gd name="T0" fmla="*/ 2 w 112"/>
                <a:gd name="T1" fmla="*/ 251 h 251"/>
                <a:gd name="T2" fmla="*/ 0 w 112"/>
                <a:gd name="T3" fmla="*/ 251 h 251"/>
                <a:gd name="T4" fmla="*/ 0 w 112"/>
                <a:gd name="T5" fmla="*/ 249 h 251"/>
                <a:gd name="T6" fmla="*/ 0 w 112"/>
                <a:gd name="T7" fmla="*/ 197 h 251"/>
                <a:gd name="T8" fmla="*/ 0 w 112"/>
                <a:gd name="T9" fmla="*/ 196 h 251"/>
                <a:gd name="T10" fmla="*/ 33 w 112"/>
                <a:gd name="T11" fmla="*/ 172 h 251"/>
                <a:gd name="T12" fmla="*/ 64 w 112"/>
                <a:gd name="T13" fmla="*/ 77 h 251"/>
                <a:gd name="T14" fmla="*/ 7 w 112"/>
                <a:gd name="T15" fmla="*/ 90 h 251"/>
                <a:gd name="T16" fmla="*/ 5 w 112"/>
                <a:gd name="T17" fmla="*/ 88 h 251"/>
                <a:gd name="T18" fmla="*/ 0 w 112"/>
                <a:gd name="T19" fmla="*/ 74 h 251"/>
                <a:gd name="T20" fmla="*/ 0 w 112"/>
                <a:gd name="T21" fmla="*/ 72 h 251"/>
                <a:gd name="T22" fmla="*/ 11 w 112"/>
                <a:gd name="T23" fmla="*/ 49 h 251"/>
                <a:gd name="T24" fmla="*/ 11 w 112"/>
                <a:gd name="T25" fmla="*/ 28 h 251"/>
                <a:gd name="T26" fmla="*/ 12 w 112"/>
                <a:gd name="T27" fmla="*/ 26 h 251"/>
                <a:gd name="T28" fmla="*/ 58 w 112"/>
                <a:gd name="T29" fmla="*/ 0 h 251"/>
                <a:gd name="T30" fmla="*/ 59 w 112"/>
                <a:gd name="T31" fmla="*/ 0 h 251"/>
                <a:gd name="T32" fmla="*/ 99 w 112"/>
                <a:gd name="T33" fmla="*/ 10 h 251"/>
                <a:gd name="T34" fmla="*/ 101 w 112"/>
                <a:gd name="T35" fmla="*/ 11 h 251"/>
                <a:gd name="T36" fmla="*/ 101 w 112"/>
                <a:gd name="T37" fmla="*/ 13 h 251"/>
                <a:gd name="T38" fmla="*/ 77 w 112"/>
                <a:gd name="T39" fmla="*/ 49 h 251"/>
                <a:gd name="T40" fmla="*/ 91 w 112"/>
                <a:gd name="T41" fmla="*/ 68 h 251"/>
                <a:gd name="T42" fmla="*/ 92 w 112"/>
                <a:gd name="T43" fmla="*/ 70 h 251"/>
                <a:gd name="T44" fmla="*/ 69 w 112"/>
                <a:gd name="T45" fmla="*/ 173 h 251"/>
                <a:gd name="T46" fmla="*/ 73 w 112"/>
                <a:gd name="T47" fmla="*/ 181 h 251"/>
                <a:gd name="T48" fmla="*/ 109 w 112"/>
                <a:gd name="T49" fmla="*/ 171 h 251"/>
                <a:gd name="T50" fmla="*/ 111 w 112"/>
                <a:gd name="T51" fmla="*/ 171 h 251"/>
                <a:gd name="T52" fmla="*/ 112 w 112"/>
                <a:gd name="T53" fmla="*/ 173 h 251"/>
                <a:gd name="T54" fmla="*/ 112 w 112"/>
                <a:gd name="T55" fmla="*/ 187 h 251"/>
                <a:gd name="T56" fmla="*/ 110 w 112"/>
                <a:gd name="T57" fmla="*/ 189 h 251"/>
                <a:gd name="T58" fmla="*/ 79 w 112"/>
                <a:gd name="T59" fmla="*/ 199 h 251"/>
                <a:gd name="T60" fmla="*/ 63 w 112"/>
                <a:gd name="T61" fmla="*/ 233 h 251"/>
                <a:gd name="T62" fmla="*/ 62 w 112"/>
                <a:gd name="T63" fmla="*/ 234 h 251"/>
                <a:gd name="T64" fmla="*/ 2 w 112"/>
                <a:gd name="T65" fmla="*/ 251 h 251"/>
                <a:gd name="T66" fmla="*/ 4 w 112"/>
                <a:gd name="T67" fmla="*/ 198 h 251"/>
                <a:gd name="T68" fmla="*/ 4 w 112"/>
                <a:gd name="T69" fmla="*/ 246 h 251"/>
                <a:gd name="T70" fmla="*/ 60 w 112"/>
                <a:gd name="T71" fmla="*/ 230 h 251"/>
                <a:gd name="T72" fmla="*/ 76 w 112"/>
                <a:gd name="T73" fmla="*/ 196 h 251"/>
                <a:gd name="T74" fmla="*/ 77 w 112"/>
                <a:gd name="T75" fmla="*/ 195 h 251"/>
                <a:gd name="T76" fmla="*/ 108 w 112"/>
                <a:gd name="T77" fmla="*/ 186 h 251"/>
                <a:gd name="T78" fmla="*/ 108 w 112"/>
                <a:gd name="T79" fmla="*/ 175 h 251"/>
                <a:gd name="T80" fmla="*/ 73 w 112"/>
                <a:gd name="T81" fmla="*/ 185 h 251"/>
                <a:gd name="T82" fmla="*/ 71 w 112"/>
                <a:gd name="T83" fmla="*/ 184 h 251"/>
                <a:gd name="T84" fmla="*/ 65 w 112"/>
                <a:gd name="T85" fmla="*/ 174 h 251"/>
                <a:gd name="T86" fmla="*/ 65 w 112"/>
                <a:gd name="T87" fmla="*/ 172 h 251"/>
                <a:gd name="T88" fmla="*/ 87 w 112"/>
                <a:gd name="T89" fmla="*/ 70 h 251"/>
                <a:gd name="T90" fmla="*/ 73 w 112"/>
                <a:gd name="T91" fmla="*/ 50 h 251"/>
                <a:gd name="T92" fmla="*/ 73 w 112"/>
                <a:gd name="T93" fmla="*/ 48 h 251"/>
                <a:gd name="T94" fmla="*/ 96 w 112"/>
                <a:gd name="T95" fmla="*/ 13 h 251"/>
                <a:gd name="T96" fmla="*/ 59 w 112"/>
                <a:gd name="T97" fmla="*/ 4 h 251"/>
                <a:gd name="T98" fmla="*/ 15 w 112"/>
                <a:gd name="T99" fmla="*/ 29 h 251"/>
                <a:gd name="T100" fmla="*/ 15 w 112"/>
                <a:gd name="T101" fmla="*/ 49 h 251"/>
                <a:gd name="T102" fmla="*/ 15 w 112"/>
                <a:gd name="T103" fmla="*/ 50 h 251"/>
                <a:gd name="T104" fmla="*/ 4 w 112"/>
                <a:gd name="T105" fmla="*/ 73 h 251"/>
                <a:gd name="T106" fmla="*/ 8 w 112"/>
                <a:gd name="T107" fmla="*/ 85 h 251"/>
                <a:gd name="T108" fmla="*/ 67 w 112"/>
                <a:gd name="T109" fmla="*/ 72 h 251"/>
                <a:gd name="T110" fmla="*/ 68 w 112"/>
                <a:gd name="T111" fmla="*/ 73 h 251"/>
                <a:gd name="T112" fmla="*/ 69 w 112"/>
                <a:gd name="T113" fmla="*/ 75 h 251"/>
                <a:gd name="T114" fmla="*/ 36 w 112"/>
                <a:gd name="T115" fmla="*/ 173 h 251"/>
                <a:gd name="T116" fmla="*/ 36 w 112"/>
                <a:gd name="T117" fmla="*/ 174 h 251"/>
                <a:gd name="T118" fmla="*/ 4 w 112"/>
                <a:gd name="T119" fmla="*/ 198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2" h="251">
                  <a:moveTo>
                    <a:pt x="2" y="251"/>
                  </a:moveTo>
                  <a:cubicBezTo>
                    <a:pt x="1" y="251"/>
                    <a:pt x="1" y="251"/>
                    <a:pt x="0" y="251"/>
                  </a:cubicBezTo>
                  <a:cubicBezTo>
                    <a:pt x="0" y="250"/>
                    <a:pt x="0" y="250"/>
                    <a:pt x="0" y="249"/>
                  </a:cubicBezTo>
                  <a:cubicBezTo>
                    <a:pt x="0" y="197"/>
                    <a:pt x="0" y="197"/>
                    <a:pt x="0" y="197"/>
                  </a:cubicBezTo>
                  <a:cubicBezTo>
                    <a:pt x="0" y="197"/>
                    <a:pt x="0" y="196"/>
                    <a:pt x="0" y="196"/>
                  </a:cubicBezTo>
                  <a:cubicBezTo>
                    <a:pt x="33" y="172"/>
                    <a:pt x="33" y="172"/>
                    <a:pt x="33" y="172"/>
                  </a:cubicBezTo>
                  <a:cubicBezTo>
                    <a:pt x="64" y="77"/>
                    <a:pt x="64" y="77"/>
                    <a:pt x="64" y="77"/>
                  </a:cubicBezTo>
                  <a:cubicBezTo>
                    <a:pt x="7" y="90"/>
                    <a:pt x="7" y="90"/>
                    <a:pt x="7" y="90"/>
                  </a:cubicBezTo>
                  <a:cubicBezTo>
                    <a:pt x="6" y="90"/>
                    <a:pt x="5" y="89"/>
                    <a:pt x="5" y="88"/>
                  </a:cubicBezTo>
                  <a:cubicBezTo>
                    <a:pt x="0" y="74"/>
                    <a:pt x="0" y="74"/>
                    <a:pt x="0" y="74"/>
                  </a:cubicBezTo>
                  <a:cubicBezTo>
                    <a:pt x="0" y="73"/>
                    <a:pt x="0" y="73"/>
                    <a:pt x="0" y="72"/>
                  </a:cubicBezTo>
                  <a:cubicBezTo>
                    <a:pt x="11" y="49"/>
                    <a:pt x="11" y="49"/>
                    <a:pt x="11" y="49"/>
                  </a:cubicBezTo>
                  <a:cubicBezTo>
                    <a:pt x="11" y="28"/>
                    <a:pt x="11" y="28"/>
                    <a:pt x="11" y="28"/>
                  </a:cubicBezTo>
                  <a:cubicBezTo>
                    <a:pt x="11" y="27"/>
                    <a:pt x="12" y="26"/>
                    <a:pt x="12" y="26"/>
                  </a:cubicBezTo>
                  <a:cubicBezTo>
                    <a:pt x="58" y="0"/>
                    <a:pt x="58" y="0"/>
                    <a:pt x="58" y="0"/>
                  </a:cubicBezTo>
                  <a:cubicBezTo>
                    <a:pt x="58" y="0"/>
                    <a:pt x="59" y="0"/>
                    <a:pt x="59" y="0"/>
                  </a:cubicBezTo>
                  <a:cubicBezTo>
                    <a:pt x="99" y="10"/>
                    <a:pt x="99" y="10"/>
                    <a:pt x="99" y="10"/>
                  </a:cubicBezTo>
                  <a:cubicBezTo>
                    <a:pt x="100" y="10"/>
                    <a:pt x="101" y="10"/>
                    <a:pt x="101" y="11"/>
                  </a:cubicBezTo>
                  <a:cubicBezTo>
                    <a:pt x="101" y="12"/>
                    <a:pt x="101" y="12"/>
                    <a:pt x="101" y="13"/>
                  </a:cubicBezTo>
                  <a:cubicBezTo>
                    <a:pt x="77" y="49"/>
                    <a:pt x="77" y="49"/>
                    <a:pt x="77" y="49"/>
                  </a:cubicBezTo>
                  <a:cubicBezTo>
                    <a:pt x="91" y="68"/>
                    <a:pt x="91" y="68"/>
                    <a:pt x="91" y="68"/>
                  </a:cubicBezTo>
                  <a:cubicBezTo>
                    <a:pt x="92" y="68"/>
                    <a:pt x="92" y="69"/>
                    <a:pt x="92" y="70"/>
                  </a:cubicBezTo>
                  <a:cubicBezTo>
                    <a:pt x="69" y="173"/>
                    <a:pt x="69" y="173"/>
                    <a:pt x="69" y="173"/>
                  </a:cubicBezTo>
                  <a:cubicBezTo>
                    <a:pt x="73" y="181"/>
                    <a:pt x="73" y="181"/>
                    <a:pt x="73" y="181"/>
                  </a:cubicBezTo>
                  <a:cubicBezTo>
                    <a:pt x="109" y="171"/>
                    <a:pt x="109" y="171"/>
                    <a:pt x="109" y="171"/>
                  </a:cubicBezTo>
                  <a:cubicBezTo>
                    <a:pt x="110" y="171"/>
                    <a:pt x="110" y="171"/>
                    <a:pt x="111" y="171"/>
                  </a:cubicBezTo>
                  <a:cubicBezTo>
                    <a:pt x="111" y="172"/>
                    <a:pt x="112" y="172"/>
                    <a:pt x="112" y="173"/>
                  </a:cubicBezTo>
                  <a:cubicBezTo>
                    <a:pt x="112" y="187"/>
                    <a:pt x="112" y="187"/>
                    <a:pt x="112" y="187"/>
                  </a:cubicBezTo>
                  <a:cubicBezTo>
                    <a:pt x="112" y="188"/>
                    <a:pt x="111" y="189"/>
                    <a:pt x="110" y="189"/>
                  </a:cubicBezTo>
                  <a:cubicBezTo>
                    <a:pt x="79" y="199"/>
                    <a:pt x="79" y="199"/>
                    <a:pt x="79" y="199"/>
                  </a:cubicBezTo>
                  <a:cubicBezTo>
                    <a:pt x="63" y="233"/>
                    <a:pt x="63" y="233"/>
                    <a:pt x="63" y="233"/>
                  </a:cubicBezTo>
                  <a:cubicBezTo>
                    <a:pt x="63" y="233"/>
                    <a:pt x="63" y="234"/>
                    <a:pt x="62" y="234"/>
                  </a:cubicBezTo>
                  <a:cubicBezTo>
                    <a:pt x="2" y="251"/>
                    <a:pt x="2" y="251"/>
                    <a:pt x="2" y="251"/>
                  </a:cubicBezTo>
                  <a:close/>
                  <a:moveTo>
                    <a:pt x="4" y="198"/>
                  </a:moveTo>
                  <a:cubicBezTo>
                    <a:pt x="4" y="246"/>
                    <a:pt x="4" y="246"/>
                    <a:pt x="4" y="246"/>
                  </a:cubicBezTo>
                  <a:cubicBezTo>
                    <a:pt x="60" y="230"/>
                    <a:pt x="60" y="230"/>
                    <a:pt x="60" y="230"/>
                  </a:cubicBezTo>
                  <a:cubicBezTo>
                    <a:pt x="76" y="196"/>
                    <a:pt x="76" y="196"/>
                    <a:pt x="76" y="196"/>
                  </a:cubicBezTo>
                  <a:cubicBezTo>
                    <a:pt x="76" y="196"/>
                    <a:pt x="77" y="195"/>
                    <a:pt x="77" y="195"/>
                  </a:cubicBezTo>
                  <a:cubicBezTo>
                    <a:pt x="108" y="186"/>
                    <a:pt x="108" y="186"/>
                    <a:pt x="108" y="186"/>
                  </a:cubicBezTo>
                  <a:cubicBezTo>
                    <a:pt x="108" y="175"/>
                    <a:pt x="108" y="175"/>
                    <a:pt x="108" y="175"/>
                  </a:cubicBezTo>
                  <a:cubicBezTo>
                    <a:pt x="73" y="185"/>
                    <a:pt x="73" y="185"/>
                    <a:pt x="73" y="185"/>
                  </a:cubicBezTo>
                  <a:cubicBezTo>
                    <a:pt x="72" y="185"/>
                    <a:pt x="71" y="185"/>
                    <a:pt x="71" y="184"/>
                  </a:cubicBezTo>
                  <a:cubicBezTo>
                    <a:pt x="65" y="174"/>
                    <a:pt x="65" y="174"/>
                    <a:pt x="65" y="174"/>
                  </a:cubicBezTo>
                  <a:cubicBezTo>
                    <a:pt x="65" y="173"/>
                    <a:pt x="65" y="173"/>
                    <a:pt x="65" y="172"/>
                  </a:cubicBezTo>
                  <a:cubicBezTo>
                    <a:pt x="87" y="70"/>
                    <a:pt x="87" y="70"/>
                    <a:pt x="87" y="70"/>
                  </a:cubicBezTo>
                  <a:cubicBezTo>
                    <a:pt x="73" y="50"/>
                    <a:pt x="73" y="50"/>
                    <a:pt x="73" y="50"/>
                  </a:cubicBezTo>
                  <a:cubicBezTo>
                    <a:pt x="73" y="50"/>
                    <a:pt x="73" y="49"/>
                    <a:pt x="73" y="48"/>
                  </a:cubicBezTo>
                  <a:cubicBezTo>
                    <a:pt x="96" y="13"/>
                    <a:pt x="96" y="13"/>
                    <a:pt x="96" y="13"/>
                  </a:cubicBezTo>
                  <a:cubicBezTo>
                    <a:pt x="59" y="4"/>
                    <a:pt x="59" y="4"/>
                    <a:pt x="59" y="4"/>
                  </a:cubicBezTo>
                  <a:cubicBezTo>
                    <a:pt x="15" y="29"/>
                    <a:pt x="15" y="29"/>
                    <a:pt x="15" y="29"/>
                  </a:cubicBezTo>
                  <a:cubicBezTo>
                    <a:pt x="15" y="49"/>
                    <a:pt x="15" y="49"/>
                    <a:pt x="15" y="49"/>
                  </a:cubicBezTo>
                  <a:cubicBezTo>
                    <a:pt x="15" y="50"/>
                    <a:pt x="15" y="50"/>
                    <a:pt x="15" y="50"/>
                  </a:cubicBezTo>
                  <a:cubicBezTo>
                    <a:pt x="4" y="73"/>
                    <a:pt x="4" y="73"/>
                    <a:pt x="4" y="73"/>
                  </a:cubicBezTo>
                  <a:cubicBezTo>
                    <a:pt x="8" y="85"/>
                    <a:pt x="8" y="85"/>
                    <a:pt x="8" y="85"/>
                  </a:cubicBezTo>
                  <a:cubicBezTo>
                    <a:pt x="67" y="72"/>
                    <a:pt x="67" y="72"/>
                    <a:pt x="67" y="72"/>
                  </a:cubicBezTo>
                  <a:cubicBezTo>
                    <a:pt x="67" y="72"/>
                    <a:pt x="68" y="73"/>
                    <a:pt x="68" y="73"/>
                  </a:cubicBezTo>
                  <a:cubicBezTo>
                    <a:pt x="69" y="74"/>
                    <a:pt x="69" y="74"/>
                    <a:pt x="69" y="75"/>
                  </a:cubicBezTo>
                  <a:cubicBezTo>
                    <a:pt x="36" y="173"/>
                    <a:pt x="36" y="173"/>
                    <a:pt x="36" y="173"/>
                  </a:cubicBezTo>
                  <a:cubicBezTo>
                    <a:pt x="36" y="174"/>
                    <a:pt x="36" y="174"/>
                    <a:pt x="36" y="174"/>
                  </a:cubicBezTo>
                  <a:lnTo>
                    <a:pt x="4" y="19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000000"/>
                </a:solidFill>
                <a:latin typeface="Arial" charset="0"/>
                <a:cs typeface="Arial" charset="0"/>
              </a:endParaRPr>
            </a:p>
          </p:txBody>
        </p:sp>
        <p:sp>
          <p:nvSpPr>
            <p:cNvPr id="141" name="Freeform 218"/>
            <p:cNvSpPr>
              <a:spLocks/>
            </p:cNvSpPr>
            <p:nvPr/>
          </p:nvSpPr>
          <p:spPr bwMode="auto">
            <a:xfrm>
              <a:off x="1741" y="1861"/>
              <a:ext cx="1137" cy="676"/>
            </a:xfrm>
            <a:custGeom>
              <a:avLst/>
              <a:gdLst>
                <a:gd name="T0" fmla="*/ 65 w 481"/>
                <a:gd name="T1" fmla="*/ 286 h 286"/>
                <a:gd name="T2" fmla="*/ 23 w 481"/>
                <a:gd name="T3" fmla="*/ 264 h 286"/>
                <a:gd name="T4" fmla="*/ 23 w 481"/>
                <a:gd name="T5" fmla="*/ 263 h 286"/>
                <a:gd name="T6" fmla="*/ 23 w 481"/>
                <a:gd name="T7" fmla="*/ 168 h 286"/>
                <a:gd name="T8" fmla="*/ 0 w 481"/>
                <a:gd name="T9" fmla="*/ 132 h 286"/>
                <a:gd name="T10" fmla="*/ 0 w 481"/>
                <a:gd name="T11" fmla="*/ 131 h 286"/>
                <a:gd name="T12" fmla="*/ 0 w 481"/>
                <a:gd name="T13" fmla="*/ 79 h 286"/>
                <a:gd name="T14" fmla="*/ 2 w 481"/>
                <a:gd name="T15" fmla="*/ 77 h 286"/>
                <a:gd name="T16" fmla="*/ 23 w 481"/>
                <a:gd name="T17" fmla="*/ 77 h 286"/>
                <a:gd name="T18" fmla="*/ 21 w 481"/>
                <a:gd name="T19" fmla="*/ 49 h 286"/>
                <a:gd name="T20" fmla="*/ 22 w 481"/>
                <a:gd name="T21" fmla="*/ 47 h 286"/>
                <a:gd name="T22" fmla="*/ 23 w 481"/>
                <a:gd name="T23" fmla="*/ 46 h 286"/>
                <a:gd name="T24" fmla="*/ 67 w 481"/>
                <a:gd name="T25" fmla="*/ 46 h 286"/>
                <a:gd name="T26" fmla="*/ 67 w 481"/>
                <a:gd name="T27" fmla="*/ 39 h 286"/>
                <a:gd name="T28" fmla="*/ 52 w 481"/>
                <a:gd name="T29" fmla="*/ 29 h 286"/>
                <a:gd name="T30" fmla="*/ 51 w 481"/>
                <a:gd name="T31" fmla="*/ 27 h 286"/>
                <a:gd name="T32" fmla="*/ 55 w 481"/>
                <a:gd name="T33" fmla="*/ 1 h 286"/>
                <a:gd name="T34" fmla="*/ 57 w 481"/>
                <a:gd name="T35" fmla="*/ 0 h 286"/>
                <a:gd name="T36" fmla="*/ 59 w 481"/>
                <a:gd name="T37" fmla="*/ 2 h 286"/>
                <a:gd name="T38" fmla="*/ 55 w 481"/>
                <a:gd name="T39" fmla="*/ 26 h 286"/>
                <a:gd name="T40" fmla="*/ 70 w 481"/>
                <a:gd name="T41" fmla="*/ 36 h 286"/>
                <a:gd name="T42" fmla="*/ 71 w 481"/>
                <a:gd name="T43" fmla="*/ 37 h 286"/>
                <a:gd name="T44" fmla="*/ 71 w 481"/>
                <a:gd name="T45" fmla="*/ 48 h 286"/>
                <a:gd name="T46" fmla="*/ 69 w 481"/>
                <a:gd name="T47" fmla="*/ 50 h 286"/>
                <a:gd name="T48" fmla="*/ 25 w 481"/>
                <a:gd name="T49" fmla="*/ 50 h 286"/>
                <a:gd name="T50" fmla="*/ 27 w 481"/>
                <a:gd name="T51" fmla="*/ 79 h 286"/>
                <a:gd name="T52" fmla="*/ 26 w 481"/>
                <a:gd name="T53" fmla="*/ 80 h 286"/>
                <a:gd name="T54" fmla="*/ 25 w 481"/>
                <a:gd name="T55" fmla="*/ 81 h 286"/>
                <a:gd name="T56" fmla="*/ 4 w 481"/>
                <a:gd name="T57" fmla="*/ 81 h 286"/>
                <a:gd name="T58" fmla="*/ 4 w 481"/>
                <a:gd name="T59" fmla="*/ 130 h 286"/>
                <a:gd name="T60" fmla="*/ 26 w 481"/>
                <a:gd name="T61" fmla="*/ 166 h 286"/>
                <a:gd name="T62" fmla="*/ 27 w 481"/>
                <a:gd name="T63" fmla="*/ 167 h 286"/>
                <a:gd name="T64" fmla="*/ 27 w 481"/>
                <a:gd name="T65" fmla="*/ 263 h 286"/>
                <a:gd name="T66" fmla="*/ 67 w 481"/>
                <a:gd name="T67" fmla="*/ 282 h 286"/>
                <a:gd name="T68" fmla="*/ 444 w 481"/>
                <a:gd name="T69" fmla="*/ 168 h 286"/>
                <a:gd name="T70" fmla="*/ 479 w 481"/>
                <a:gd name="T71" fmla="*/ 161 h 286"/>
                <a:gd name="T72" fmla="*/ 481 w 481"/>
                <a:gd name="T73" fmla="*/ 163 h 286"/>
                <a:gd name="T74" fmla="*/ 479 w 481"/>
                <a:gd name="T75" fmla="*/ 165 h 286"/>
                <a:gd name="T76" fmla="*/ 446 w 481"/>
                <a:gd name="T77" fmla="*/ 172 h 286"/>
                <a:gd name="T78" fmla="*/ 67 w 481"/>
                <a:gd name="T79" fmla="*/ 286 h 286"/>
                <a:gd name="T80" fmla="*/ 65 w 481"/>
                <a:gd name="T81"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1" h="286">
                  <a:moveTo>
                    <a:pt x="65" y="286"/>
                  </a:moveTo>
                  <a:cubicBezTo>
                    <a:pt x="35" y="286"/>
                    <a:pt x="23" y="264"/>
                    <a:pt x="23" y="264"/>
                  </a:cubicBezTo>
                  <a:cubicBezTo>
                    <a:pt x="23" y="263"/>
                    <a:pt x="23" y="263"/>
                    <a:pt x="23" y="263"/>
                  </a:cubicBezTo>
                  <a:cubicBezTo>
                    <a:pt x="23" y="168"/>
                    <a:pt x="23" y="168"/>
                    <a:pt x="23" y="168"/>
                  </a:cubicBezTo>
                  <a:cubicBezTo>
                    <a:pt x="0" y="132"/>
                    <a:pt x="0" y="132"/>
                    <a:pt x="0" y="132"/>
                  </a:cubicBezTo>
                  <a:cubicBezTo>
                    <a:pt x="0" y="131"/>
                    <a:pt x="0" y="131"/>
                    <a:pt x="0" y="131"/>
                  </a:cubicBezTo>
                  <a:cubicBezTo>
                    <a:pt x="0" y="79"/>
                    <a:pt x="0" y="79"/>
                    <a:pt x="0" y="79"/>
                  </a:cubicBezTo>
                  <a:cubicBezTo>
                    <a:pt x="0" y="78"/>
                    <a:pt x="1" y="77"/>
                    <a:pt x="2" y="77"/>
                  </a:cubicBezTo>
                  <a:cubicBezTo>
                    <a:pt x="23" y="77"/>
                    <a:pt x="23" y="77"/>
                    <a:pt x="23" y="77"/>
                  </a:cubicBezTo>
                  <a:cubicBezTo>
                    <a:pt x="21" y="49"/>
                    <a:pt x="21" y="49"/>
                    <a:pt x="21" y="49"/>
                  </a:cubicBezTo>
                  <a:cubicBezTo>
                    <a:pt x="21" y="48"/>
                    <a:pt x="21" y="47"/>
                    <a:pt x="22" y="47"/>
                  </a:cubicBezTo>
                  <a:cubicBezTo>
                    <a:pt x="22" y="47"/>
                    <a:pt x="23" y="46"/>
                    <a:pt x="23" y="46"/>
                  </a:cubicBezTo>
                  <a:cubicBezTo>
                    <a:pt x="67" y="46"/>
                    <a:pt x="67" y="46"/>
                    <a:pt x="67" y="46"/>
                  </a:cubicBezTo>
                  <a:cubicBezTo>
                    <a:pt x="67" y="39"/>
                    <a:pt x="67" y="39"/>
                    <a:pt x="67" y="39"/>
                  </a:cubicBezTo>
                  <a:cubicBezTo>
                    <a:pt x="52" y="29"/>
                    <a:pt x="52" y="29"/>
                    <a:pt x="52" y="29"/>
                  </a:cubicBezTo>
                  <a:cubicBezTo>
                    <a:pt x="51" y="29"/>
                    <a:pt x="51" y="28"/>
                    <a:pt x="51" y="27"/>
                  </a:cubicBezTo>
                  <a:cubicBezTo>
                    <a:pt x="55" y="1"/>
                    <a:pt x="55" y="1"/>
                    <a:pt x="55" y="1"/>
                  </a:cubicBezTo>
                  <a:cubicBezTo>
                    <a:pt x="55" y="0"/>
                    <a:pt x="56" y="0"/>
                    <a:pt x="57" y="0"/>
                  </a:cubicBezTo>
                  <a:cubicBezTo>
                    <a:pt x="58" y="0"/>
                    <a:pt x="59" y="1"/>
                    <a:pt x="59" y="2"/>
                  </a:cubicBezTo>
                  <a:cubicBezTo>
                    <a:pt x="55" y="26"/>
                    <a:pt x="55" y="26"/>
                    <a:pt x="55" y="26"/>
                  </a:cubicBezTo>
                  <a:cubicBezTo>
                    <a:pt x="70" y="36"/>
                    <a:pt x="70" y="36"/>
                    <a:pt x="70" y="36"/>
                  </a:cubicBezTo>
                  <a:cubicBezTo>
                    <a:pt x="70" y="36"/>
                    <a:pt x="71" y="37"/>
                    <a:pt x="71" y="37"/>
                  </a:cubicBezTo>
                  <a:cubicBezTo>
                    <a:pt x="71" y="48"/>
                    <a:pt x="71" y="48"/>
                    <a:pt x="71" y="48"/>
                  </a:cubicBezTo>
                  <a:cubicBezTo>
                    <a:pt x="71" y="50"/>
                    <a:pt x="70" y="50"/>
                    <a:pt x="69" y="50"/>
                  </a:cubicBezTo>
                  <a:cubicBezTo>
                    <a:pt x="25" y="50"/>
                    <a:pt x="25" y="50"/>
                    <a:pt x="25" y="50"/>
                  </a:cubicBezTo>
                  <a:cubicBezTo>
                    <a:pt x="27" y="79"/>
                    <a:pt x="27" y="79"/>
                    <a:pt x="27" y="79"/>
                  </a:cubicBezTo>
                  <a:cubicBezTo>
                    <a:pt x="27" y="79"/>
                    <a:pt x="26" y="80"/>
                    <a:pt x="26" y="80"/>
                  </a:cubicBezTo>
                  <a:cubicBezTo>
                    <a:pt x="26" y="81"/>
                    <a:pt x="25" y="81"/>
                    <a:pt x="25" y="81"/>
                  </a:cubicBezTo>
                  <a:cubicBezTo>
                    <a:pt x="4" y="81"/>
                    <a:pt x="4" y="81"/>
                    <a:pt x="4" y="81"/>
                  </a:cubicBezTo>
                  <a:cubicBezTo>
                    <a:pt x="4" y="130"/>
                    <a:pt x="4" y="130"/>
                    <a:pt x="4" y="130"/>
                  </a:cubicBezTo>
                  <a:cubicBezTo>
                    <a:pt x="26" y="166"/>
                    <a:pt x="26" y="166"/>
                    <a:pt x="26" y="166"/>
                  </a:cubicBezTo>
                  <a:cubicBezTo>
                    <a:pt x="27" y="166"/>
                    <a:pt x="27" y="167"/>
                    <a:pt x="27" y="167"/>
                  </a:cubicBezTo>
                  <a:cubicBezTo>
                    <a:pt x="27" y="263"/>
                    <a:pt x="27" y="263"/>
                    <a:pt x="27" y="263"/>
                  </a:cubicBezTo>
                  <a:cubicBezTo>
                    <a:pt x="28" y="266"/>
                    <a:pt x="40" y="284"/>
                    <a:pt x="67" y="282"/>
                  </a:cubicBezTo>
                  <a:cubicBezTo>
                    <a:pt x="97" y="281"/>
                    <a:pt x="441" y="169"/>
                    <a:pt x="444" y="168"/>
                  </a:cubicBezTo>
                  <a:cubicBezTo>
                    <a:pt x="444" y="168"/>
                    <a:pt x="458" y="161"/>
                    <a:pt x="479" y="161"/>
                  </a:cubicBezTo>
                  <a:cubicBezTo>
                    <a:pt x="480" y="161"/>
                    <a:pt x="481" y="162"/>
                    <a:pt x="481" y="163"/>
                  </a:cubicBezTo>
                  <a:cubicBezTo>
                    <a:pt x="481" y="164"/>
                    <a:pt x="480" y="165"/>
                    <a:pt x="479" y="165"/>
                  </a:cubicBezTo>
                  <a:cubicBezTo>
                    <a:pt x="459" y="165"/>
                    <a:pt x="446" y="172"/>
                    <a:pt x="446" y="172"/>
                  </a:cubicBezTo>
                  <a:cubicBezTo>
                    <a:pt x="431" y="176"/>
                    <a:pt x="98" y="285"/>
                    <a:pt x="67" y="286"/>
                  </a:cubicBezTo>
                  <a:cubicBezTo>
                    <a:pt x="66" y="286"/>
                    <a:pt x="66" y="286"/>
                    <a:pt x="65" y="286"/>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000000"/>
                </a:solidFill>
                <a:latin typeface="Arial" charset="0"/>
                <a:cs typeface="Arial" charset="0"/>
              </a:endParaRPr>
            </a:p>
          </p:txBody>
        </p:sp>
        <p:sp>
          <p:nvSpPr>
            <p:cNvPr id="142" name="Freeform 219"/>
            <p:cNvSpPr>
              <a:spLocks/>
            </p:cNvSpPr>
            <p:nvPr/>
          </p:nvSpPr>
          <p:spPr bwMode="auto">
            <a:xfrm>
              <a:off x="1791" y="1798"/>
              <a:ext cx="324" cy="522"/>
            </a:xfrm>
            <a:custGeom>
              <a:avLst/>
              <a:gdLst>
                <a:gd name="T0" fmla="*/ 86 w 137"/>
                <a:gd name="T1" fmla="*/ 221 h 221"/>
                <a:gd name="T2" fmla="*/ 85 w 137"/>
                <a:gd name="T3" fmla="*/ 221 h 221"/>
                <a:gd name="T4" fmla="*/ 84 w 137"/>
                <a:gd name="T5" fmla="*/ 219 h 221"/>
                <a:gd name="T6" fmla="*/ 84 w 137"/>
                <a:gd name="T7" fmla="*/ 108 h 221"/>
                <a:gd name="T8" fmla="*/ 51 w 137"/>
                <a:gd name="T9" fmla="*/ 113 h 221"/>
                <a:gd name="T10" fmla="*/ 49 w 137"/>
                <a:gd name="T11" fmla="*/ 112 h 221"/>
                <a:gd name="T12" fmla="*/ 38 w 137"/>
                <a:gd name="T13" fmla="*/ 98 h 221"/>
                <a:gd name="T14" fmla="*/ 18 w 137"/>
                <a:gd name="T15" fmla="*/ 92 h 221"/>
                <a:gd name="T16" fmla="*/ 17 w 137"/>
                <a:gd name="T17" fmla="*/ 92 h 221"/>
                <a:gd name="T18" fmla="*/ 1 w 137"/>
                <a:gd name="T19" fmla="*/ 77 h 221"/>
                <a:gd name="T20" fmla="*/ 1 w 137"/>
                <a:gd name="T21" fmla="*/ 74 h 221"/>
                <a:gd name="T22" fmla="*/ 4 w 137"/>
                <a:gd name="T23" fmla="*/ 74 h 221"/>
                <a:gd name="T24" fmla="*/ 19 w 137"/>
                <a:gd name="T25" fmla="*/ 88 h 221"/>
                <a:gd name="T26" fmla="*/ 40 w 137"/>
                <a:gd name="T27" fmla="*/ 95 h 221"/>
                <a:gd name="T28" fmla="*/ 41 w 137"/>
                <a:gd name="T29" fmla="*/ 96 h 221"/>
                <a:gd name="T30" fmla="*/ 51 w 137"/>
                <a:gd name="T31" fmla="*/ 109 h 221"/>
                <a:gd name="T32" fmla="*/ 86 w 137"/>
                <a:gd name="T33" fmla="*/ 104 h 221"/>
                <a:gd name="T34" fmla="*/ 88 w 137"/>
                <a:gd name="T35" fmla="*/ 104 h 221"/>
                <a:gd name="T36" fmla="*/ 88 w 137"/>
                <a:gd name="T37" fmla="*/ 106 h 221"/>
                <a:gd name="T38" fmla="*/ 88 w 137"/>
                <a:gd name="T39" fmla="*/ 217 h 221"/>
                <a:gd name="T40" fmla="*/ 120 w 137"/>
                <a:gd name="T41" fmla="*/ 210 h 221"/>
                <a:gd name="T42" fmla="*/ 120 w 137"/>
                <a:gd name="T43" fmla="*/ 117 h 221"/>
                <a:gd name="T44" fmla="*/ 121 w 137"/>
                <a:gd name="T45" fmla="*/ 116 h 221"/>
                <a:gd name="T46" fmla="*/ 133 w 137"/>
                <a:gd name="T47" fmla="*/ 105 h 221"/>
                <a:gd name="T48" fmla="*/ 133 w 137"/>
                <a:gd name="T49" fmla="*/ 48 h 221"/>
                <a:gd name="T50" fmla="*/ 79 w 137"/>
                <a:gd name="T51" fmla="*/ 66 h 221"/>
                <a:gd name="T52" fmla="*/ 79 w 137"/>
                <a:gd name="T53" fmla="*/ 97 h 221"/>
                <a:gd name="T54" fmla="*/ 77 w 137"/>
                <a:gd name="T55" fmla="*/ 99 h 221"/>
                <a:gd name="T56" fmla="*/ 68 w 137"/>
                <a:gd name="T57" fmla="*/ 99 h 221"/>
                <a:gd name="T58" fmla="*/ 66 w 137"/>
                <a:gd name="T59" fmla="*/ 97 h 221"/>
                <a:gd name="T60" fmla="*/ 66 w 137"/>
                <a:gd name="T61" fmla="*/ 50 h 221"/>
                <a:gd name="T62" fmla="*/ 67 w 137"/>
                <a:gd name="T63" fmla="*/ 48 h 221"/>
                <a:gd name="T64" fmla="*/ 85 w 137"/>
                <a:gd name="T65" fmla="*/ 44 h 221"/>
                <a:gd name="T66" fmla="*/ 85 w 137"/>
                <a:gd name="T67" fmla="*/ 2 h 221"/>
                <a:gd name="T68" fmla="*/ 87 w 137"/>
                <a:gd name="T69" fmla="*/ 0 h 221"/>
                <a:gd name="T70" fmla="*/ 89 w 137"/>
                <a:gd name="T71" fmla="*/ 2 h 221"/>
                <a:gd name="T72" fmla="*/ 89 w 137"/>
                <a:gd name="T73" fmla="*/ 46 h 221"/>
                <a:gd name="T74" fmla="*/ 87 w 137"/>
                <a:gd name="T75" fmla="*/ 48 h 221"/>
                <a:gd name="T76" fmla="*/ 70 w 137"/>
                <a:gd name="T77" fmla="*/ 52 h 221"/>
                <a:gd name="T78" fmla="*/ 70 w 137"/>
                <a:gd name="T79" fmla="*/ 95 h 221"/>
                <a:gd name="T80" fmla="*/ 75 w 137"/>
                <a:gd name="T81" fmla="*/ 95 h 221"/>
                <a:gd name="T82" fmla="*/ 75 w 137"/>
                <a:gd name="T83" fmla="*/ 64 h 221"/>
                <a:gd name="T84" fmla="*/ 77 w 137"/>
                <a:gd name="T85" fmla="*/ 63 h 221"/>
                <a:gd name="T86" fmla="*/ 134 w 137"/>
                <a:gd name="T87" fmla="*/ 44 h 221"/>
                <a:gd name="T88" fmla="*/ 136 w 137"/>
                <a:gd name="T89" fmla="*/ 44 h 221"/>
                <a:gd name="T90" fmla="*/ 137 w 137"/>
                <a:gd name="T91" fmla="*/ 46 h 221"/>
                <a:gd name="T92" fmla="*/ 137 w 137"/>
                <a:gd name="T93" fmla="*/ 106 h 221"/>
                <a:gd name="T94" fmla="*/ 136 w 137"/>
                <a:gd name="T95" fmla="*/ 107 h 221"/>
                <a:gd name="T96" fmla="*/ 124 w 137"/>
                <a:gd name="T97" fmla="*/ 118 h 221"/>
                <a:gd name="T98" fmla="*/ 124 w 137"/>
                <a:gd name="T99" fmla="*/ 211 h 221"/>
                <a:gd name="T100" fmla="*/ 123 w 137"/>
                <a:gd name="T101" fmla="*/ 213 h 221"/>
                <a:gd name="T102" fmla="*/ 87 w 137"/>
                <a:gd name="T103" fmla="*/ 221 h 221"/>
                <a:gd name="T104" fmla="*/ 86 w 137"/>
                <a:gd name="T105"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7" h="221">
                  <a:moveTo>
                    <a:pt x="86" y="221"/>
                  </a:moveTo>
                  <a:cubicBezTo>
                    <a:pt x="86" y="221"/>
                    <a:pt x="85" y="221"/>
                    <a:pt x="85" y="221"/>
                  </a:cubicBezTo>
                  <a:cubicBezTo>
                    <a:pt x="85" y="221"/>
                    <a:pt x="84" y="220"/>
                    <a:pt x="84" y="219"/>
                  </a:cubicBezTo>
                  <a:cubicBezTo>
                    <a:pt x="84" y="108"/>
                    <a:pt x="84" y="108"/>
                    <a:pt x="84" y="108"/>
                  </a:cubicBezTo>
                  <a:cubicBezTo>
                    <a:pt x="51" y="113"/>
                    <a:pt x="51" y="113"/>
                    <a:pt x="51" y="113"/>
                  </a:cubicBezTo>
                  <a:cubicBezTo>
                    <a:pt x="50" y="113"/>
                    <a:pt x="49" y="112"/>
                    <a:pt x="49" y="112"/>
                  </a:cubicBezTo>
                  <a:cubicBezTo>
                    <a:pt x="38" y="98"/>
                    <a:pt x="38" y="98"/>
                    <a:pt x="38" y="98"/>
                  </a:cubicBezTo>
                  <a:cubicBezTo>
                    <a:pt x="18" y="92"/>
                    <a:pt x="18" y="92"/>
                    <a:pt x="18" y="92"/>
                  </a:cubicBezTo>
                  <a:cubicBezTo>
                    <a:pt x="17" y="92"/>
                    <a:pt x="17" y="92"/>
                    <a:pt x="17" y="92"/>
                  </a:cubicBezTo>
                  <a:cubicBezTo>
                    <a:pt x="1" y="77"/>
                    <a:pt x="1" y="77"/>
                    <a:pt x="1" y="77"/>
                  </a:cubicBezTo>
                  <a:cubicBezTo>
                    <a:pt x="0" y="76"/>
                    <a:pt x="0" y="75"/>
                    <a:pt x="1" y="74"/>
                  </a:cubicBezTo>
                  <a:cubicBezTo>
                    <a:pt x="2" y="73"/>
                    <a:pt x="3" y="73"/>
                    <a:pt x="4" y="74"/>
                  </a:cubicBezTo>
                  <a:cubicBezTo>
                    <a:pt x="19" y="88"/>
                    <a:pt x="19" y="88"/>
                    <a:pt x="19" y="88"/>
                  </a:cubicBezTo>
                  <a:cubicBezTo>
                    <a:pt x="40" y="95"/>
                    <a:pt x="40" y="95"/>
                    <a:pt x="40" y="95"/>
                  </a:cubicBezTo>
                  <a:cubicBezTo>
                    <a:pt x="40" y="95"/>
                    <a:pt x="41" y="95"/>
                    <a:pt x="41" y="96"/>
                  </a:cubicBezTo>
                  <a:cubicBezTo>
                    <a:pt x="51" y="109"/>
                    <a:pt x="51" y="109"/>
                    <a:pt x="51" y="109"/>
                  </a:cubicBezTo>
                  <a:cubicBezTo>
                    <a:pt x="86" y="104"/>
                    <a:pt x="86" y="104"/>
                    <a:pt x="86" y="104"/>
                  </a:cubicBezTo>
                  <a:cubicBezTo>
                    <a:pt x="87" y="104"/>
                    <a:pt x="87" y="104"/>
                    <a:pt x="88" y="104"/>
                  </a:cubicBezTo>
                  <a:cubicBezTo>
                    <a:pt x="88" y="105"/>
                    <a:pt x="88" y="105"/>
                    <a:pt x="88" y="106"/>
                  </a:cubicBezTo>
                  <a:cubicBezTo>
                    <a:pt x="88" y="217"/>
                    <a:pt x="88" y="217"/>
                    <a:pt x="88" y="217"/>
                  </a:cubicBezTo>
                  <a:cubicBezTo>
                    <a:pt x="120" y="210"/>
                    <a:pt x="120" y="210"/>
                    <a:pt x="120" y="210"/>
                  </a:cubicBezTo>
                  <a:cubicBezTo>
                    <a:pt x="120" y="117"/>
                    <a:pt x="120" y="117"/>
                    <a:pt x="120" y="117"/>
                  </a:cubicBezTo>
                  <a:cubicBezTo>
                    <a:pt x="120" y="117"/>
                    <a:pt x="121" y="116"/>
                    <a:pt x="121" y="116"/>
                  </a:cubicBezTo>
                  <a:cubicBezTo>
                    <a:pt x="133" y="105"/>
                    <a:pt x="133" y="105"/>
                    <a:pt x="133" y="105"/>
                  </a:cubicBezTo>
                  <a:cubicBezTo>
                    <a:pt x="133" y="48"/>
                    <a:pt x="133" y="48"/>
                    <a:pt x="133" y="48"/>
                  </a:cubicBezTo>
                  <a:cubicBezTo>
                    <a:pt x="79" y="66"/>
                    <a:pt x="79" y="66"/>
                    <a:pt x="79" y="66"/>
                  </a:cubicBezTo>
                  <a:cubicBezTo>
                    <a:pt x="79" y="97"/>
                    <a:pt x="79" y="97"/>
                    <a:pt x="79" y="97"/>
                  </a:cubicBezTo>
                  <a:cubicBezTo>
                    <a:pt x="79" y="98"/>
                    <a:pt x="78" y="99"/>
                    <a:pt x="77" y="99"/>
                  </a:cubicBezTo>
                  <a:cubicBezTo>
                    <a:pt x="68" y="99"/>
                    <a:pt x="68" y="99"/>
                    <a:pt x="68" y="99"/>
                  </a:cubicBezTo>
                  <a:cubicBezTo>
                    <a:pt x="67" y="99"/>
                    <a:pt x="66" y="98"/>
                    <a:pt x="66" y="97"/>
                  </a:cubicBezTo>
                  <a:cubicBezTo>
                    <a:pt x="66" y="50"/>
                    <a:pt x="66" y="50"/>
                    <a:pt x="66" y="50"/>
                  </a:cubicBezTo>
                  <a:cubicBezTo>
                    <a:pt x="66" y="49"/>
                    <a:pt x="66" y="49"/>
                    <a:pt x="67" y="48"/>
                  </a:cubicBezTo>
                  <a:cubicBezTo>
                    <a:pt x="85" y="44"/>
                    <a:pt x="85" y="44"/>
                    <a:pt x="85" y="44"/>
                  </a:cubicBezTo>
                  <a:cubicBezTo>
                    <a:pt x="85" y="2"/>
                    <a:pt x="85" y="2"/>
                    <a:pt x="85" y="2"/>
                  </a:cubicBezTo>
                  <a:cubicBezTo>
                    <a:pt x="85" y="1"/>
                    <a:pt x="86" y="0"/>
                    <a:pt x="87" y="0"/>
                  </a:cubicBezTo>
                  <a:cubicBezTo>
                    <a:pt x="88" y="0"/>
                    <a:pt x="89" y="1"/>
                    <a:pt x="89" y="2"/>
                  </a:cubicBezTo>
                  <a:cubicBezTo>
                    <a:pt x="89" y="46"/>
                    <a:pt x="89" y="46"/>
                    <a:pt x="89" y="46"/>
                  </a:cubicBezTo>
                  <a:cubicBezTo>
                    <a:pt x="89" y="47"/>
                    <a:pt x="88" y="47"/>
                    <a:pt x="87" y="48"/>
                  </a:cubicBezTo>
                  <a:cubicBezTo>
                    <a:pt x="70" y="52"/>
                    <a:pt x="70" y="52"/>
                    <a:pt x="70" y="52"/>
                  </a:cubicBezTo>
                  <a:cubicBezTo>
                    <a:pt x="70" y="95"/>
                    <a:pt x="70" y="95"/>
                    <a:pt x="70" y="95"/>
                  </a:cubicBezTo>
                  <a:cubicBezTo>
                    <a:pt x="75" y="95"/>
                    <a:pt x="75" y="95"/>
                    <a:pt x="75" y="95"/>
                  </a:cubicBezTo>
                  <a:cubicBezTo>
                    <a:pt x="75" y="64"/>
                    <a:pt x="75" y="64"/>
                    <a:pt x="75" y="64"/>
                  </a:cubicBezTo>
                  <a:cubicBezTo>
                    <a:pt x="75" y="64"/>
                    <a:pt x="76" y="63"/>
                    <a:pt x="77" y="63"/>
                  </a:cubicBezTo>
                  <a:cubicBezTo>
                    <a:pt x="134" y="44"/>
                    <a:pt x="134" y="44"/>
                    <a:pt x="134" y="44"/>
                  </a:cubicBezTo>
                  <a:cubicBezTo>
                    <a:pt x="135" y="43"/>
                    <a:pt x="136" y="44"/>
                    <a:pt x="136" y="44"/>
                  </a:cubicBezTo>
                  <a:cubicBezTo>
                    <a:pt x="137" y="44"/>
                    <a:pt x="137" y="45"/>
                    <a:pt x="137" y="46"/>
                  </a:cubicBezTo>
                  <a:cubicBezTo>
                    <a:pt x="137" y="106"/>
                    <a:pt x="137" y="106"/>
                    <a:pt x="137" y="106"/>
                  </a:cubicBezTo>
                  <a:cubicBezTo>
                    <a:pt x="137" y="106"/>
                    <a:pt x="137" y="107"/>
                    <a:pt x="136" y="107"/>
                  </a:cubicBezTo>
                  <a:cubicBezTo>
                    <a:pt x="124" y="118"/>
                    <a:pt x="124" y="118"/>
                    <a:pt x="124" y="118"/>
                  </a:cubicBezTo>
                  <a:cubicBezTo>
                    <a:pt x="124" y="211"/>
                    <a:pt x="124" y="211"/>
                    <a:pt x="124" y="211"/>
                  </a:cubicBezTo>
                  <a:cubicBezTo>
                    <a:pt x="124" y="212"/>
                    <a:pt x="124" y="213"/>
                    <a:pt x="123" y="213"/>
                  </a:cubicBezTo>
                  <a:cubicBezTo>
                    <a:pt x="87" y="221"/>
                    <a:pt x="87" y="221"/>
                    <a:pt x="87" y="221"/>
                  </a:cubicBezTo>
                  <a:lnTo>
                    <a:pt x="86" y="22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000000"/>
                </a:solidFill>
                <a:latin typeface="Arial" charset="0"/>
                <a:cs typeface="Arial" charset="0"/>
              </a:endParaRPr>
            </a:p>
          </p:txBody>
        </p:sp>
        <p:sp>
          <p:nvSpPr>
            <p:cNvPr id="143" name="Freeform 220"/>
            <p:cNvSpPr>
              <a:spLocks noEditPoints="1"/>
            </p:cNvSpPr>
            <p:nvPr/>
          </p:nvSpPr>
          <p:spPr bwMode="auto">
            <a:xfrm>
              <a:off x="1878" y="1798"/>
              <a:ext cx="962" cy="612"/>
            </a:xfrm>
            <a:custGeom>
              <a:avLst/>
              <a:gdLst>
                <a:gd name="T0" fmla="*/ 1 w 407"/>
                <a:gd name="T1" fmla="*/ 258 h 259"/>
                <a:gd name="T2" fmla="*/ 0 w 407"/>
                <a:gd name="T3" fmla="*/ 158 h 259"/>
                <a:gd name="T4" fmla="*/ 43 w 407"/>
                <a:gd name="T5" fmla="*/ 142 h 259"/>
                <a:gd name="T6" fmla="*/ 45 w 407"/>
                <a:gd name="T7" fmla="*/ 144 h 259"/>
                <a:gd name="T8" fmla="*/ 96 w 407"/>
                <a:gd name="T9" fmla="*/ 211 h 259"/>
                <a:gd name="T10" fmla="*/ 98 w 407"/>
                <a:gd name="T11" fmla="*/ 115 h 259"/>
                <a:gd name="T12" fmla="*/ 147 w 407"/>
                <a:gd name="T13" fmla="*/ 29 h 259"/>
                <a:gd name="T14" fmla="*/ 203 w 407"/>
                <a:gd name="T15" fmla="*/ 6 h 259"/>
                <a:gd name="T16" fmla="*/ 260 w 407"/>
                <a:gd name="T17" fmla="*/ 0 h 259"/>
                <a:gd name="T18" fmla="*/ 306 w 407"/>
                <a:gd name="T19" fmla="*/ 11 h 259"/>
                <a:gd name="T20" fmla="*/ 302 w 407"/>
                <a:gd name="T21" fmla="*/ 68 h 259"/>
                <a:gd name="T22" fmla="*/ 367 w 407"/>
                <a:gd name="T23" fmla="*/ 44 h 259"/>
                <a:gd name="T24" fmla="*/ 405 w 407"/>
                <a:gd name="T25" fmla="*/ 44 h 259"/>
                <a:gd name="T26" fmla="*/ 407 w 407"/>
                <a:gd name="T27" fmla="*/ 89 h 259"/>
                <a:gd name="T28" fmla="*/ 381 w 407"/>
                <a:gd name="T29" fmla="*/ 107 h 259"/>
                <a:gd name="T30" fmla="*/ 379 w 407"/>
                <a:gd name="T31" fmla="*/ 136 h 259"/>
                <a:gd name="T32" fmla="*/ 349 w 407"/>
                <a:gd name="T33" fmla="*/ 167 h 259"/>
                <a:gd name="T34" fmla="*/ 237 w 407"/>
                <a:gd name="T35" fmla="*/ 202 h 259"/>
                <a:gd name="T36" fmla="*/ 234 w 407"/>
                <a:gd name="T37" fmla="*/ 200 h 259"/>
                <a:gd name="T38" fmla="*/ 235 w 407"/>
                <a:gd name="T39" fmla="*/ 182 h 259"/>
                <a:gd name="T40" fmla="*/ 265 w 407"/>
                <a:gd name="T41" fmla="*/ 161 h 259"/>
                <a:gd name="T42" fmla="*/ 234 w 407"/>
                <a:gd name="T43" fmla="*/ 172 h 259"/>
                <a:gd name="T44" fmla="*/ 233 w 407"/>
                <a:gd name="T45" fmla="*/ 146 h 259"/>
                <a:gd name="T46" fmla="*/ 172 w 407"/>
                <a:gd name="T47" fmla="*/ 207 h 259"/>
                <a:gd name="T48" fmla="*/ 3 w 407"/>
                <a:gd name="T49" fmla="*/ 259 h 259"/>
                <a:gd name="T50" fmla="*/ 4 w 407"/>
                <a:gd name="T51" fmla="*/ 159 h 259"/>
                <a:gd name="T52" fmla="*/ 168 w 407"/>
                <a:gd name="T53" fmla="*/ 206 h 259"/>
                <a:gd name="T54" fmla="*/ 170 w 407"/>
                <a:gd name="T55" fmla="*/ 166 h 259"/>
                <a:gd name="T56" fmla="*/ 236 w 407"/>
                <a:gd name="T57" fmla="*/ 142 h 259"/>
                <a:gd name="T58" fmla="*/ 237 w 407"/>
                <a:gd name="T59" fmla="*/ 167 h 259"/>
                <a:gd name="T60" fmla="*/ 268 w 407"/>
                <a:gd name="T61" fmla="*/ 156 h 259"/>
                <a:gd name="T62" fmla="*/ 269 w 407"/>
                <a:gd name="T63" fmla="*/ 170 h 259"/>
                <a:gd name="T64" fmla="*/ 238 w 407"/>
                <a:gd name="T65" fmla="*/ 185 h 259"/>
                <a:gd name="T66" fmla="*/ 345 w 407"/>
                <a:gd name="T67" fmla="*/ 166 h 259"/>
                <a:gd name="T68" fmla="*/ 346 w 407"/>
                <a:gd name="T69" fmla="*/ 140 h 259"/>
                <a:gd name="T70" fmla="*/ 377 w 407"/>
                <a:gd name="T71" fmla="*/ 106 h 259"/>
                <a:gd name="T72" fmla="*/ 403 w 407"/>
                <a:gd name="T73" fmla="*/ 88 h 259"/>
                <a:gd name="T74" fmla="*/ 369 w 407"/>
                <a:gd name="T75" fmla="*/ 48 h 259"/>
                <a:gd name="T76" fmla="*/ 344 w 407"/>
                <a:gd name="T77" fmla="*/ 66 h 259"/>
                <a:gd name="T78" fmla="*/ 299 w 407"/>
                <a:gd name="T79" fmla="*/ 72 h 259"/>
                <a:gd name="T80" fmla="*/ 303 w 407"/>
                <a:gd name="T81" fmla="*/ 14 h 259"/>
                <a:gd name="T82" fmla="*/ 204 w 407"/>
                <a:gd name="T83" fmla="*/ 9 h 259"/>
                <a:gd name="T84" fmla="*/ 151 w 407"/>
                <a:gd name="T85" fmla="*/ 106 h 259"/>
                <a:gd name="T86" fmla="*/ 100 w 407"/>
                <a:gd name="T87" fmla="*/ 119 h 259"/>
                <a:gd name="T88" fmla="*/ 99 w 407"/>
                <a:gd name="T89" fmla="*/ 215 h 259"/>
                <a:gd name="T90" fmla="*/ 42 w 407"/>
                <a:gd name="T91" fmla="*/ 229 h 259"/>
                <a:gd name="T92" fmla="*/ 41 w 407"/>
                <a:gd name="T93" fmla="*/ 146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7" h="259">
                  <a:moveTo>
                    <a:pt x="2" y="259"/>
                  </a:moveTo>
                  <a:cubicBezTo>
                    <a:pt x="2" y="259"/>
                    <a:pt x="2" y="259"/>
                    <a:pt x="1" y="258"/>
                  </a:cubicBezTo>
                  <a:cubicBezTo>
                    <a:pt x="1" y="258"/>
                    <a:pt x="0" y="257"/>
                    <a:pt x="0" y="257"/>
                  </a:cubicBezTo>
                  <a:cubicBezTo>
                    <a:pt x="0" y="158"/>
                    <a:pt x="0" y="158"/>
                    <a:pt x="0" y="158"/>
                  </a:cubicBezTo>
                  <a:cubicBezTo>
                    <a:pt x="0" y="157"/>
                    <a:pt x="1" y="156"/>
                    <a:pt x="2" y="156"/>
                  </a:cubicBezTo>
                  <a:cubicBezTo>
                    <a:pt x="43" y="142"/>
                    <a:pt x="43" y="142"/>
                    <a:pt x="43" y="142"/>
                  </a:cubicBezTo>
                  <a:cubicBezTo>
                    <a:pt x="43" y="141"/>
                    <a:pt x="44" y="142"/>
                    <a:pt x="45" y="142"/>
                  </a:cubicBezTo>
                  <a:cubicBezTo>
                    <a:pt x="45" y="142"/>
                    <a:pt x="45" y="143"/>
                    <a:pt x="45" y="144"/>
                  </a:cubicBezTo>
                  <a:cubicBezTo>
                    <a:pt x="45" y="225"/>
                    <a:pt x="45" y="225"/>
                    <a:pt x="45" y="225"/>
                  </a:cubicBezTo>
                  <a:cubicBezTo>
                    <a:pt x="96" y="211"/>
                    <a:pt x="96" y="211"/>
                    <a:pt x="96" y="211"/>
                  </a:cubicBezTo>
                  <a:cubicBezTo>
                    <a:pt x="96" y="117"/>
                    <a:pt x="96" y="117"/>
                    <a:pt x="96" y="117"/>
                  </a:cubicBezTo>
                  <a:cubicBezTo>
                    <a:pt x="96" y="116"/>
                    <a:pt x="97" y="115"/>
                    <a:pt x="98" y="115"/>
                  </a:cubicBezTo>
                  <a:cubicBezTo>
                    <a:pt x="147" y="104"/>
                    <a:pt x="147" y="104"/>
                    <a:pt x="147" y="104"/>
                  </a:cubicBezTo>
                  <a:cubicBezTo>
                    <a:pt x="147" y="29"/>
                    <a:pt x="147" y="29"/>
                    <a:pt x="147" y="29"/>
                  </a:cubicBezTo>
                  <a:cubicBezTo>
                    <a:pt x="147" y="28"/>
                    <a:pt x="147" y="27"/>
                    <a:pt x="148" y="27"/>
                  </a:cubicBezTo>
                  <a:cubicBezTo>
                    <a:pt x="203" y="6"/>
                    <a:pt x="203" y="6"/>
                    <a:pt x="203" y="6"/>
                  </a:cubicBezTo>
                  <a:cubicBezTo>
                    <a:pt x="203" y="5"/>
                    <a:pt x="203" y="5"/>
                    <a:pt x="203" y="5"/>
                  </a:cubicBezTo>
                  <a:cubicBezTo>
                    <a:pt x="260" y="0"/>
                    <a:pt x="260" y="0"/>
                    <a:pt x="260" y="0"/>
                  </a:cubicBezTo>
                  <a:cubicBezTo>
                    <a:pt x="260" y="0"/>
                    <a:pt x="260" y="0"/>
                    <a:pt x="260" y="0"/>
                  </a:cubicBezTo>
                  <a:cubicBezTo>
                    <a:pt x="306" y="11"/>
                    <a:pt x="306" y="11"/>
                    <a:pt x="306" y="11"/>
                  </a:cubicBezTo>
                  <a:cubicBezTo>
                    <a:pt x="307" y="11"/>
                    <a:pt x="307" y="12"/>
                    <a:pt x="307" y="13"/>
                  </a:cubicBezTo>
                  <a:cubicBezTo>
                    <a:pt x="302" y="68"/>
                    <a:pt x="302" y="68"/>
                    <a:pt x="302" y="68"/>
                  </a:cubicBezTo>
                  <a:cubicBezTo>
                    <a:pt x="343" y="63"/>
                    <a:pt x="343" y="63"/>
                    <a:pt x="343" y="63"/>
                  </a:cubicBezTo>
                  <a:cubicBezTo>
                    <a:pt x="367" y="44"/>
                    <a:pt x="367" y="44"/>
                    <a:pt x="367" y="44"/>
                  </a:cubicBezTo>
                  <a:cubicBezTo>
                    <a:pt x="367" y="44"/>
                    <a:pt x="368" y="44"/>
                    <a:pt x="368" y="44"/>
                  </a:cubicBezTo>
                  <a:cubicBezTo>
                    <a:pt x="405" y="44"/>
                    <a:pt x="405" y="44"/>
                    <a:pt x="405" y="44"/>
                  </a:cubicBezTo>
                  <a:cubicBezTo>
                    <a:pt x="406" y="44"/>
                    <a:pt x="407" y="44"/>
                    <a:pt x="407" y="46"/>
                  </a:cubicBezTo>
                  <a:cubicBezTo>
                    <a:pt x="407" y="89"/>
                    <a:pt x="407" y="89"/>
                    <a:pt x="407" y="89"/>
                  </a:cubicBezTo>
                  <a:cubicBezTo>
                    <a:pt x="407" y="89"/>
                    <a:pt x="406" y="90"/>
                    <a:pt x="406" y="90"/>
                  </a:cubicBezTo>
                  <a:cubicBezTo>
                    <a:pt x="381" y="107"/>
                    <a:pt x="381" y="107"/>
                    <a:pt x="381" y="107"/>
                  </a:cubicBezTo>
                  <a:cubicBezTo>
                    <a:pt x="381" y="134"/>
                    <a:pt x="381" y="134"/>
                    <a:pt x="381" y="134"/>
                  </a:cubicBezTo>
                  <a:cubicBezTo>
                    <a:pt x="381" y="135"/>
                    <a:pt x="380" y="136"/>
                    <a:pt x="379" y="136"/>
                  </a:cubicBezTo>
                  <a:cubicBezTo>
                    <a:pt x="349" y="144"/>
                    <a:pt x="349" y="144"/>
                    <a:pt x="349" y="144"/>
                  </a:cubicBezTo>
                  <a:cubicBezTo>
                    <a:pt x="349" y="167"/>
                    <a:pt x="349" y="167"/>
                    <a:pt x="349" y="167"/>
                  </a:cubicBezTo>
                  <a:cubicBezTo>
                    <a:pt x="349" y="168"/>
                    <a:pt x="348" y="169"/>
                    <a:pt x="347" y="169"/>
                  </a:cubicBezTo>
                  <a:cubicBezTo>
                    <a:pt x="237" y="202"/>
                    <a:pt x="237" y="202"/>
                    <a:pt x="237" y="202"/>
                  </a:cubicBezTo>
                  <a:cubicBezTo>
                    <a:pt x="236" y="202"/>
                    <a:pt x="235" y="202"/>
                    <a:pt x="235" y="202"/>
                  </a:cubicBezTo>
                  <a:cubicBezTo>
                    <a:pt x="234" y="201"/>
                    <a:pt x="234" y="201"/>
                    <a:pt x="234" y="200"/>
                  </a:cubicBezTo>
                  <a:cubicBezTo>
                    <a:pt x="234" y="183"/>
                    <a:pt x="234" y="183"/>
                    <a:pt x="234" y="183"/>
                  </a:cubicBezTo>
                  <a:cubicBezTo>
                    <a:pt x="234" y="183"/>
                    <a:pt x="234" y="182"/>
                    <a:pt x="235" y="182"/>
                  </a:cubicBezTo>
                  <a:cubicBezTo>
                    <a:pt x="265" y="169"/>
                    <a:pt x="265" y="169"/>
                    <a:pt x="265" y="169"/>
                  </a:cubicBezTo>
                  <a:cubicBezTo>
                    <a:pt x="265" y="161"/>
                    <a:pt x="265" y="161"/>
                    <a:pt x="265" y="161"/>
                  </a:cubicBezTo>
                  <a:cubicBezTo>
                    <a:pt x="235" y="172"/>
                    <a:pt x="235" y="172"/>
                    <a:pt x="235" y="172"/>
                  </a:cubicBezTo>
                  <a:cubicBezTo>
                    <a:pt x="235" y="172"/>
                    <a:pt x="234" y="172"/>
                    <a:pt x="234" y="172"/>
                  </a:cubicBezTo>
                  <a:cubicBezTo>
                    <a:pt x="233" y="171"/>
                    <a:pt x="233" y="171"/>
                    <a:pt x="233" y="170"/>
                  </a:cubicBezTo>
                  <a:cubicBezTo>
                    <a:pt x="233" y="146"/>
                    <a:pt x="233" y="146"/>
                    <a:pt x="233" y="146"/>
                  </a:cubicBezTo>
                  <a:cubicBezTo>
                    <a:pt x="172" y="169"/>
                    <a:pt x="172" y="169"/>
                    <a:pt x="172" y="169"/>
                  </a:cubicBezTo>
                  <a:cubicBezTo>
                    <a:pt x="172" y="207"/>
                    <a:pt x="172" y="207"/>
                    <a:pt x="172" y="207"/>
                  </a:cubicBezTo>
                  <a:cubicBezTo>
                    <a:pt x="172" y="208"/>
                    <a:pt x="172" y="209"/>
                    <a:pt x="171" y="209"/>
                  </a:cubicBezTo>
                  <a:cubicBezTo>
                    <a:pt x="3" y="259"/>
                    <a:pt x="3" y="259"/>
                    <a:pt x="3" y="259"/>
                  </a:cubicBezTo>
                  <a:lnTo>
                    <a:pt x="2" y="259"/>
                  </a:lnTo>
                  <a:close/>
                  <a:moveTo>
                    <a:pt x="4" y="159"/>
                  </a:moveTo>
                  <a:cubicBezTo>
                    <a:pt x="4" y="254"/>
                    <a:pt x="4" y="254"/>
                    <a:pt x="4" y="254"/>
                  </a:cubicBezTo>
                  <a:cubicBezTo>
                    <a:pt x="168" y="206"/>
                    <a:pt x="168" y="206"/>
                    <a:pt x="168" y="206"/>
                  </a:cubicBezTo>
                  <a:cubicBezTo>
                    <a:pt x="168" y="167"/>
                    <a:pt x="168" y="167"/>
                    <a:pt x="168" y="167"/>
                  </a:cubicBezTo>
                  <a:cubicBezTo>
                    <a:pt x="168" y="167"/>
                    <a:pt x="169" y="166"/>
                    <a:pt x="170" y="166"/>
                  </a:cubicBezTo>
                  <a:cubicBezTo>
                    <a:pt x="234" y="142"/>
                    <a:pt x="234" y="142"/>
                    <a:pt x="234" y="142"/>
                  </a:cubicBezTo>
                  <a:cubicBezTo>
                    <a:pt x="235" y="141"/>
                    <a:pt x="235" y="142"/>
                    <a:pt x="236" y="142"/>
                  </a:cubicBezTo>
                  <a:cubicBezTo>
                    <a:pt x="236" y="142"/>
                    <a:pt x="237" y="143"/>
                    <a:pt x="237" y="144"/>
                  </a:cubicBezTo>
                  <a:cubicBezTo>
                    <a:pt x="237" y="167"/>
                    <a:pt x="237" y="167"/>
                    <a:pt x="237" y="167"/>
                  </a:cubicBezTo>
                  <a:cubicBezTo>
                    <a:pt x="266" y="156"/>
                    <a:pt x="266" y="156"/>
                    <a:pt x="266" y="156"/>
                  </a:cubicBezTo>
                  <a:cubicBezTo>
                    <a:pt x="267" y="156"/>
                    <a:pt x="267" y="156"/>
                    <a:pt x="268" y="156"/>
                  </a:cubicBezTo>
                  <a:cubicBezTo>
                    <a:pt x="268" y="156"/>
                    <a:pt x="269" y="157"/>
                    <a:pt x="269" y="158"/>
                  </a:cubicBezTo>
                  <a:cubicBezTo>
                    <a:pt x="269" y="170"/>
                    <a:pt x="269" y="170"/>
                    <a:pt x="269" y="170"/>
                  </a:cubicBezTo>
                  <a:cubicBezTo>
                    <a:pt x="269" y="171"/>
                    <a:pt x="268" y="172"/>
                    <a:pt x="267" y="172"/>
                  </a:cubicBezTo>
                  <a:cubicBezTo>
                    <a:pt x="238" y="185"/>
                    <a:pt x="238" y="185"/>
                    <a:pt x="238" y="185"/>
                  </a:cubicBezTo>
                  <a:cubicBezTo>
                    <a:pt x="238" y="197"/>
                    <a:pt x="238" y="197"/>
                    <a:pt x="238" y="197"/>
                  </a:cubicBezTo>
                  <a:cubicBezTo>
                    <a:pt x="345" y="166"/>
                    <a:pt x="345" y="166"/>
                    <a:pt x="345" y="166"/>
                  </a:cubicBezTo>
                  <a:cubicBezTo>
                    <a:pt x="345" y="142"/>
                    <a:pt x="345" y="142"/>
                    <a:pt x="345" y="142"/>
                  </a:cubicBezTo>
                  <a:cubicBezTo>
                    <a:pt x="345" y="141"/>
                    <a:pt x="345" y="140"/>
                    <a:pt x="346" y="140"/>
                  </a:cubicBezTo>
                  <a:cubicBezTo>
                    <a:pt x="377" y="133"/>
                    <a:pt x="377" y="133"/>
                    <a:pt x="377" y="133"/>
                  </a:cubicBezTo>
                  <a:cubicBezTo>
                    <a:pt x="377" y="106"/>
                    <a:pt x="377" y="106"/>
                    <a:pt x="377" y="106"/>
                  </a:cubicBezTo>
                  <a:cubicBezTo>
                    <a:pt x="377" y="105"/>
                    <a:pt x="377" y="104"/>
                    <a:pt x="378" y="104"/>
                  </a:cubicBezTo>
                  <a:cubicBezTo>
                    <a:pt x="403" y="88"/>
                    <a:pt x="403" y="88"/>
                    <a:pt x="403" y="88"/>
                  </a:cubicBezTo>
                  <a:cubicBezTo>
                    <a:pt x="403" y="48"/>
                    <a:pt x="403" y="48"/>
                    <a:pt x="403" y="48"/>
                  </a:cubicBezTo>
                  <a:cubicBezTo>
                    <a:pt x="369" y="48"/>
                    <a:pt x="369" y="48"/>
                    <a:pt x="369" y="48"/>
                  </a:cubicBezTo>
                  <a:cubicBezTo>
                    <a:pt x="345" y="66"/>
                    <a:pt x="345" y="66"/>
                    <a:pt x="345" y="66"/>
                  </a:cubicBezTo>
                  <a:cubicBezTo>
                    <a:pt x="344" y="66"/>
                    <a:pt x="344" y="66"/>
                    <a:pt x="344" y="66"/>
                  </a:cubicBezTo>
                  <a:cubicBezTo>
                    <a:pt x="300" y="72"/>
                    <a:pt x="300" y="72"/>
                    <a:pt x="300" y="72"/>
                  </a:cubicBezTo>
                  <a:cubicBezTo>
                    <a:pt x="300" y="72"/>
                    <a:pt x="299" y="72"/>
                    <a:pt x="299" y="72"/>
                  </a:cubicBezTo>
                  <a:cubicBezTo>
                    <a:pt x="298" y="71"/>
                    <a:pt x="298" y="71"/>
                    <a:pt x="298" y="70"/>
                  </a:cubicBezTo>
                  <a:cubicBezTo>
                    <a:pt x="303" y="14"/>
                    <a:pt x="303" y="14"/>
                    <a:pt x="303" y="14"/>
                  </a:cubicBezTo>
                  <a:cubicBezTo>
                    <a:pt x="260" y="4"/>
                    <a:pt x="260" y="4"/>
                    <a:pt x="260" y="4"/>
                  </a:cubicBezTo>
                  <a:cubicBezTo>
                    <a:pt x="204" y="9"/>
                    <a:pt x="204" y="9"/>
                    <a:pt x="204" y="9"/>
                  </a:cubicBezTo>
                  <a:cubicBezTo>
                    <a:pt x="151" y="30"/>
                    <a:pt x="151" y="30"/>
                    <a:pt x="151" y="30"/>
                  </a:cubicBezTo>
                  <a:cubicBezTo>
                    <a:pt x="151" y="106"/>
                    <a:pt x="151" y="106"/>
                    <a:pt x="151" y="106"/>
                  </a:cubicBezTo>
                  <a:cubicBezTo>
                    <a:pt x="151" y="107"/>
                    <a:pt x="150" y="107"/>
                    <a:pt x="149" y="108"/>
                  </a:cubicBezTo>
                  <a:cubicBezTo>
                    <a:pt x="100" y="119"/>
                    <a:pt x="100" y="119"/>
                    <a:pt x="100" y="119"/>
                  </a:cubicBezTo>
                  <a:cubicBezTo>
                    <a:pt x="100" y="213"/>
                    <a:pt x="100" y="213"/>
                    <a:pt x="100" y="213"/>
                  </a:cubicBezTo>
                  <a:cubicBezTo>
                    <a:pt x="100" y="214"/>
                    <a:pt x="99" y="214"/>
                    <a:pt x="99" y="215"/>
                  </a:cubicBezTo>
                  <a:cubicBezTo>
                    <a:pt x="44" y="229"/>
                    <a:pt x="44" y="229"/>
                    <a:pt x="44" y="229"/>
                  </a:cubicBezTo>
                  <a:cubicBezTo>
                    <a:pt x="43" y="230"/>
                    <a:pt x="43" y="229"/>
                    <a:pt x="42" y="229"/>
                  </a:cubicBezTo>
                  <a:cubicBezTo>
                    <a:pt x="42" y="229"/>
                    <a:pt x="41" y="228"/>
                    <a:pt x="41" y="227"/>
                  </a:cubicBezTo>
                  <a:cubicBezTo>
                    <a:pt x="41" y="146"/>
                    <a:pt x="41" y="146"/>
                    <a:pt x="41" y="146"/>
                  </a:cubicBezTo>
                  <a:lnTo>
                    <a:pt x="4" y="15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000000"/>
                </a:solidFill>
                <a:latin typeface="Arial" charset="0"/>
                <a:cs typeface="Arial" charset="0"/>
              </a:endParaRPr>
            </a:p>
          </p:txBody>
        </p:sp>
        <p:sp>
          <p:nvSpPr>
            <p:cNvPr id="144" name="Freeform 221"/>
            <p:cNvSpPr>
              <a:spLocks noEditPoints="1"/>
            </p:cNvSpPr>
            <p:nvPr/>
          </p:nvSpPr>
          <p:spPr bwMode="auto">
            <a:xfrm>
              <a:off x="2580" y="1202"/>
              <a:ext cx="172" cy="718"/>
            </a:xfrm>
            <a:custGeom>
              <a:avLst/>
              <a:gdLst>
                <a:gd name="T0" fmla="*/ 23 w 73"/>
                <a:gd name="T1" fmla="*/ 304 h 304"/>
                <a:gd name="T2" fmla="*/ 22 w 73"/>
                <a:gd name="T3" fmla="*/ 304 h 304"/>
                <a:gd name="T4" fmla="*/ 21 w 73"/>
                <a:gd name="T5" fmla="*/ 302 h 304"/>
                <a:gd name="T6" fmla="*/ 21 w 73"/>
                <a:gd name="T7" fmla="*/ 249 h 304"/>
                <a:gd name="T8" fmla="*/ 2 w 73"/>
                <a:gd name="T9" fmla="*/ 249 h 304"/>
                <a:gd name="T10" fmla="*/ 0 w 73"/>
                <a:gd name="T11" fmla="*/ 247 h 304"/>
                <a:gd name="T12" fmla="*/ 0 w 73"/>
                <a:gd name="T13" fmla="*/ 16 h 304"/>
                <a:gd name="T14" fmla="*/ 1 w 73"/>
                <a:gd name="T15" fmla="*/ 14 h 304"/>
                <a:gd name="T16" fmla="*/ 60 w 73"/>
                <a:gd name="T17" fmla="*/ 0 h 304"/>
                <a:gd name="T18" fmla="*/ 60 w 73"/>
                <a:gd name="T19" fmla="*/ 0 h 304"/>
                <a:gd name="T20" fmla="*/ 71 w 73"/>
                <a:gd name="T21" fmla="*/ 0 h 304"/>
                <a:gd name="T22" fmla="*/ 73 w 73"/>
                <a:gd name="T23" fmla="*/ 2 h 304"/>
                <a:gd name="T24" fmla="*/ 73 w 73"/>
                <a:gd name="T25" fmla="*/ 239 h 304"/>
                <a:gd name="T26" fmla="*/ 72 w 73"/>
                <a:gd name="T27" fmla="*/ 240 h 304"/>
                <a:gd name="T28" fmla="*/ 62 w 73"/>
                <a:gd name="T29" fmla="*/ 248 h 304"/>
                <a:gd name="T30" fmla="*/ 62 w 73"/>
                <a:gd name="T31" fmla="*/ 293 h 304"/>
                <a:gd name="T32" fmla="*/ 61 w 73"/>
                <a:gd name="T33" fmla="*/ 295 h 304"/>
                <a:gd name="T34" fmla="*/ 23 w 73"/>
                <a:gd name="T35" fmla="*/ 304 h 304"/>
                <a:gd name="T36" fmla="*/ 4 w 73"/>
                <a:gd name="T37" fmla="*/ 245 h 304"/>
                <a:gd name="T38" fmla="*/ 23 w 73"/>
                <a:gd name="T39" fmla="*/ 245 h 304"/>
                <a:gd name="T40" fmla="*/ 25 w 73"/>
                <a:gd name="T41" fmla="*/ 247 h 304"/>
                <a:gd name="T42" fmla="*/ 25 w 73"/>
                <a:gd name="T43" fmla="*/ 300 h 304"/>
                <a:gd name="T44" fmla="*/ 58 w 73"/>
                <a:gd name="T45" fmla="*/ 291 h 304"/>
                <a:gd name="T46" fmla="*/ 58 w 73"/>
                <a:gd name="T47" fmla="*/ 247 h 304"/>
                <a:gd name="T48" fmla="*/ 59 w 73"/>
                <a:gd name="T49" fmla="*/ 245 h 304"/>
                <a:gd name="T50" fmla="*/ 69 w 73"/>
                <a:gd name="T51" fmla="*/ 238 h 304"/>
                <a:gd name="T52" fmla="*/ 69 w 73"/>
                <a:gd name="T53" fmla="*/ 4 h 304"/>
                <a:gd name="T54" fmla="*/ 61 w 73"/>
                <a:gd name="T55" fmla="*/ 4 h 304"/>
                <a:gd name="T56" fmla="*/ 4 w 73"/>
                <a:gd name="T57" fmla="*/ 17 h 304"/>
                <a:gd name="T58" fmla="*/ 4 w 73"/>
                <a:gd name="T59" fmla="*/ 245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3" h="304">
                  <a:moveTo>
                    <a:pt x="23" y="304"/>
                  </a:moveTo>
                  <a:cubicBezTo>
                    <a:pt x="23" y="304"/>
                    <a:pt x="22" y="304"/>
                    <a:pt x="22" y="304"/>
                  </a:cubicBezTo>
                  <a:cubicBezTo>
                    <a:pt x="21" y="303"/>
                    <a:pt x="21" y="303"/>
                    <a:pt x="21" y="302"/>
                  </a:cubicBezTo>
                  <a:cubicBezTo>
                    <a:pt x="21" y="249"/>
                    <a:pt x="21" y="249"/>
                    <a:pt x="21" y="249"/>
                  </a:cubicBezTo>
                  <a:cubicBezTo>
                    <a:pt x="2" y="249"/>
                    <a:pt x="2" y="249"/>
                    <a:pt x="2" y="249"/>
                  </a:cubicBezTo>
                  <a:cubicBezTo>
                    <a:pt x="1" y="249"/>
                    <a:pt x="0" y="248"/>
                    <a:pt x="0" y="247"/>
                  </a:cubicBezTo>
                  <a:cubicBezTo>
                    <a:pt x="0" y="16"/>
                    <a:pt x="0" y="16"/>
                    <a:pt x="0" y="16"/>
                  </a:cubicBezTo>
                  <a:cubicBezTo>
                    <a:pt x="0" y="15"/>
                    <a:pt x="0" y="14"/>
                    <a:pt x="1" y="14"/>
                  </a:cubicBezTo>
                  <a:cubicBezTo>
                    <a:pt x="60" y="0"/>
                    <a:pt x="60" y="0"/>
                    <a:pt x="60" y="0"/>
                  </a:cubicBezTo>
                  <a:cubicBezTo>
                    <a:pt x="60" y="0"/>
                    <a:pt x="60" y="0"/>
                    <a:pt x="60" y="0"/>
                  </a:cubicBezTo>
                  <a:cubicBezTo>
                    <a:pt x="71" y="0"/>
                    <a:pt x="71" y="0"/>
                    <a:pt x="71" y="0"/>
                  </a:cubicBezTo>
                  <a:cubicBezTo>
                    <a:pt x="72" y="0"/>
                    <a:pt x="73" y="1"/>
                    <a:pt x="73" y="2"/>
                  </a:cubicBezTo>
                  <a:cubicBezTo>
                    <a:pt x="73" y="239"/>
                    <a:pt x="73" y="239"/>
                    <a:pt x="73" y="239"/>
                  </a:cubicBezTo>
                  <a:cubicBezTo>
                    <a:pt x="73" y="239"/>
                    <a:pt x="73" y="240"/>
                    <a:pt x="72" y="240"/>
                  </a:cubicBezTo>
                  <a:cubicBezTo>
                    <a:pt x="62" y="248"/>
                    <a:pt x="62" y="248"/>
                    <a:pt x="62" y="248"/>
                  </a:cubicBezTo>
                  <a:cubicBezTo>
                    <a:pt x="62" y="293"/>
                    <a:pt x="62" y="293"/>
                    <a:pt x="62" y="293"/>
                  </a:cubicBezTo>
                  <a:cubicBezTo>
                    <a:pt x="62" y="294"/>
                    <a:pt x="62" y="294"/>
                    <a:pt x="61" y="295"/>
                  </a:cubicBezTo>
                  <a:cubicBezTo>
                    <a:pt x="23" y="304"/>
                    <a:pt x="23" y="304"/>
                    <a:pt x="23" y="304"/>
                  </a:cubicBezTo>
                  <a:close/>
                  <a:moveTo>
                    <a:pt x="4" y="245"/>
                  </a:moveTo>
                  <a:cubicBezTo>
                    <a:pt x="23" y="245"/>
                    <a:pt x="23" y="245"/>
                    <a:pt x="23" y="245"/>
                  </a:cubicBezTo>
                  <a:cubicBezTo>
                    <a:pt x="24" y="245"/>
                    <a:pt x="25" y="246"/>
                    <a:pt x="25" y="247"/>
                  </a:cubicBezTo>
                  <a:cubicBezTo>
                    <a:pt x="25" y="300"/>
                    <a:pt x="25" y="300"/>
                    <a:pt x="25" y="300"/>
                  </a:cubicBezTo>
                  <a:cubicBezTo>
                    <a:pt x="58" y="291"/>
                    <a:pt x="58" y="291"/>
                    <a:pt x="58" y="291"/>
                  </a:cubicBezTo>
                  <a:cubicBezTo>
                    <a:pt x="58" y="247"/>
                    <a:pt x="58" y="247"/>
                    <a:pt x="58" y="247"/>
                  </a:cubicBezTo>
                  <a:cubicBezTo>
                    <a:pt x="58" y="246"/>
                    <a:pt x="59" y="246"/>
                    <a:pt x="59" y="245"/>
                  </a:cubicBezTo>
                  <a:cubicBezTo>
                    <a:pt x="69" y="238"/>
                    <a:pt x="69" y="238"/>
                    <a:pt x="69" y="238"/>
                  </a:cubicBezTo>
                  <a:cubicBezTo>
                    <a:pt x="69" y="4"/>
                    <a:pt x="69" y="4"/>
                    <a:pt x="69" y="4"/>
                  </a:cubicBezTo>
                  <a:cubicBezTo>
                    <a:pt x="61" y="4"/>
                    <a:pt x="61" y="4"/>
                    <a:pt x="61" y="4"/>
                  </a:cubicBezTo>
                  <a:cubicBezTo>
                    <a:pt x="4" y="17"/>
                    <a:pt x="4" y="17"/>
                    <a:pt x="4" y="17"/>
                  </a:cubicBezTo>
                  <a:lnTo>
                    <a:pt x="4" y="24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000000"/>
                </a:solidFill>
                <a:latin typeface="Arial" charset="0"/>
                <a:cs typeface="Arial" charset="0"/>
              </a:endParaRPr>
            </a:p>
          </p:txBody>
        </p:sp>
        <p:sp>
          <p:nvSpPr>
            <p:cNvPr id="145" name="Freeform 222"/>
            <p:cNvSpPr>
              <a:spLocks noEditPoints="1"/>
            </p:cNvSpPr>
            <p:nvPr/>
          </p:nvSpPr>
          <p:spPr bwMode="auto">
            <a:xfrm>
              <a:off x="3246" y="1082"/>
              <a:ext cx="265" cy="593"/>
            </a:xfrm>
            <a:custGeom>
              <a:avLst/>
              <a:gdLst>
                <a:gd name="T0" fmla="*/ 110 w 112"/>
                <a:gd name="T1" fmla="*/ 251 h 251"/>
                <a:gd name="T2" fmla="*/ 109 w 112"/>
                <a:gd name="T3" fmla="*/ 251 h 251"/>
                <a:gd name="T4" fmla="*/ 49 w 112"/>
                <a:gd name="T5" fmla="*/ 234 h 251"/>
                <a:gd name="T6" fmla="*/ 48 w 112"/>
                <a:gd name="T7" fmla="*/ 233 h 251"/>
                <a:gd name="T8" fmla="*/ 32 w 112"/>
                <a:gd name="T9" fmla="*/ 199 h 251"/>
                <a:gd name="T10" fmla="*/ 1 w 112"/>
                <a:gd name="T11" fmla="*/ 189 h 251"/>
                <a:gd name="T12" fmla="*/ 0 w 112"/>
                <a:gd name="T13" fmla="*/ 187 h 251"/>
                <a:gd name="T14" fmla="*/ 0 w 112"/>
                <a:gd name="T15" fmla="*/ 173 h 251"/>
                <a:gd name="T16" fmla="*/ 0 w 112"/>
                <a:gd name="T17" fmla="*/ 171 h 251"/>
                <a:gd name="T18" fmla="*/ 2 w 112"/>
                <a:gd name="T19" fmla="*/ 171 h 251"/>
                <a:gd name="T20" fmla="*/ 38 w 112"/>
                <a:gd name="T21" fmla="*/ 181 h 251"/>
                <a:gd name="T22" fmla="*/ 42 w 112"/>
                <a:gd name="T23" fmla="*/ 173 h 251"/>
                <a:gd name="T24" fmla="*/ 20 w 112"/>
                <a:gd name="T25" fmla="*/ 70 h 251"/>
                <a:gd name="T26" fmla="*/ 20 w 112"/>
                <a:gd name="T27" fmla="*/ 68 h 251"/>
                <a:gd name="T28" fmla="*/ 34 w 112"/>
                <a:gd name="T29" fmla="*/ 49 h 251"/>
                <a:gd name="T30" fmla="*/ 11 w 112"/>
                <a:gd name="T31" fmla="*/ 13 h 251"/>
                <a:gd name="T32" fmla="*/ 10 w 112"/>
                <a:gd name="T33" fmla="*/ 11 h 251"/>
                <a:gd name="T34" fmla="*/ 12 w 112"/>
                <a:gd name="T35" fmla="*/ 10 h 251"/>
                <a:gd name="T36" fmla="*/ 52 w 112"/>
                <a:gd name="T37" fmla="*/ 0 h 251"/>
                <a:gd name="T38" fmla="*/ 53 w 112"/>
                <a:gd name="T39" fmla="*/ 0 h 251"/>
                <a:gd name="T40" fmla="*/ 99 w 112"/>
                <a:gd name="T41" fmla="*/ 26 h 251"/>
                <a:gd name="T42" fmla="*/ 100 w 112"/>
                <a:gd name="T43" fmla="*/ 28 h 251"/>
                <a:gd name="T44" fmla="*/ 100 w 112"/>
                <a:gd name="T45" fmla="*/ 49 h 251"/>
                <a:gd name="T46" fmla="*/ 111 w 112"/>
                <a:gd name="T47" fmla="*/ 72 h 251"/>
                <a:gd name="T48" fmla="*/ 111 w 112"/>
                <a:gd name="T49" fmla="*/ 74 h 251"/>
                <a:gd name="T50" fmla="*/ 106 w 112"/>
                <a:gd name="T51" fmla="*/ 88 h 251"/>
                <a:gd name="T52" fmla="*/ 104 w 112"/>
                <a:gd name="T53" fmla="*/ 90 h 251"/>
                <a:gd name="T54" fmla="*/ 47 w 112"/>
                <a:gd name="T55" fmla="*/ 77 h 251"/>
                <a:gd name="T56" fmla="*/ 79 w 112"/>
                <a:gd name="T57" fmla="*/ 172 h 251"/>
                <a:gd name="T58" fmla="*/ 111 w 112"/>
                <a:gd name="T59" fmla="*/ 196 h 251"/>
                <a:gd name="T60" fmla="*/ 112 w 112"/>
                <a:gd name="T61" fmla="*/ 197 h 251"/>
                <a:gd name="T62" fmla="*/ 112 w 112"/>
                <a:gd name="T63" fmla="*/ 249 h 251"/>
                <a:gd name="T64" fmla="*/ 111 w 112"/>
                <a:gd name="T65" fmla="*/ 251 h 251"/>
                <a:gd name="T66" fmla="*/ 110 w 112"/>
                <a:gd name="T67" fmla="*/ 251 h 251"/>
                <a:gd name="T68" fmla="*/ 51 w 112"/>
                <a:gd name="T69" fmla="*/ 230 h 251"/>
                <a:gd name="T70" fmla="*/ 108 w 112"/>
                <a:gd name="T71" fmla="*/ 246 h 251"/>
                <a:gd name="T72" fmla="*/ 108 w 112"/>
                <a:gd name="T73" fmla="*/ 198 h 251"/>
                <a:gd name="T74" fmla="*/ 76 w 112"/>
                <a:gd name="T75" fmla="*/ 174 h 251"/>
                <a:gd name="T76" fmla="*/ 75 w 112"/>
                <a:gd name="T77" fmla="*/ 173 h 251"/>
                <a:gd name="T78" fmla="*/ 42 w 112"/>
                <a:gd name="T79" fmla="*/ 75 h 251"/>
                <a:gd name="T80" fmla="*/ 43 w 112"/>
                <a:gd name="T81" fmla="*/ 73 h 251"/>
                <a:gd name="T82" fmla="*/ 45 w 112"/>
                <a:gd name="T83" fmla="*/ 72 h 251"/>
                <a:gd name="T84" fmla="*/ 103 w 112"/>
                <a:gd name="T85" fmla="*/ 85 h 251"/>
                <a:gd name="T86" fmla="*/ 107 w 112"/>
                <a:gd name="T87" fmla="*/ 73 h 251"/>
                <a:gd name="T88" fmla="*/ 96 w 112"/>
                <a:gd name="T89" fmla="*/ 50 h 251"/>
                <a:gd name="T90" fmla="*/ 96 w 112"/>
                <a:gd name="T91" fmla="*/ 49 h 251"/>
                <a:gd name="T92" fmla="*/ 96 w 112"/>
                <a:gd name="T93" fmla="*/ 29 h 251"/>
                <a:gd name="T94" fmla="*/ 52 w 112"/>
                <a:gd name="T95" fmla="*/ 4 h 251"/>
                <a:gd name="T96" fmla="*/ 15 w 112"/>
                <a:gd name="T97" fmla="*/ 13 h 251"/>
                <a:gd name="T98" fmla="*/ 38 w 112"/>
                <a:gd name="T99" fmla="*/ 48 h 251"/>
                <a:gd name="T100" fmla="*/ 38 w 112"/>
                <a:gd name="T101" fmla="*/ 50 h 251"/>
                <a:gd name="T102" fmla="*/ 24 w 112"/>
                <a:gd name="T103" fmla="*/ 70 h 251"/>
                <a:gd name="T104" fmla="*/ 46 w 112"/>
                <a:gd name="T105" fmla="*/ 172 h 251"/>
                <a:gd name="T106" fmla="*/ 46 w 112"/>
                <a:gd name="T107" fmla="*/ 174 h 251"/>
                <a:gd name="T108" fmla="*/ 41 w 112"/>
                <a:gd name="T109" fmla="*/ 184 h 251"/>
                <a:gd name="T110" fmla="*/ 38 w 112"/>
                <a:gd name="T111" fmla="*/ 185 h 251"/>
                <a:gd name="T112" fmla="*/ 4 w 112"/>
                <a:gd name="T113" fmla="*/ 175 h 251"/>
                <a:gd name="T114" fmla="*/ 4 w 112"/>
                <a:gd name="T115" fmla="*/ 186 h 251"/>
                <a:gd name="T116" fmla="*/ 34 w 112"/>
                <a:gd name="T117" fmla="*/ 195 h 251"/>
                <a:gd name="T118" fmla="*/ 35 w 112"/>
                <a:gd name="T119" fmla="*/ 196 h 251"/>
                <a:gd name="T120" fmla="*/ 51 w 112"/>
                <a:gd name="T121" fmla="*/ 23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2" h="251">
                  <a:moveTo>
                    <a:pt x="110" y="251"/>
                  </a:moveTo>
                  <a:cubicBezTo>
                    <a:pt x="109" y="251"/>
                    <a:pt x="109" y="251"/>
                    <a:pt x="109" y="251"/>
                  </a:cubicBezTo>
                  <a:cubicBezTo>
                    <a:pt x="49" y="234"/>
                    <a:pt x="49" y="234"/>
                    <a:pt x="49" y="234"/>
                  </a:cubicBezTo>
                  <a:cubicBezTo>
                    <a:pt x="49" y="234"/>
                    <a:pt x="48" y="233"/>
                    <a:pt x="48" y="233"/>
                  </a:cubicBezTo>
                  <a:cubicBezTo>
                    <a:pt x="32" y="199"/>
                    <a:pt x="32" y="199"/>
                    <a:pt x="32" y="199"/>
                  </a:cubicBezTo>
                  <a:cubicBezTo>
                    <a:pt x="1" y="189"/>
                    <a:pt x="1" y="189"/>
                    <a:pt x="1" y="189"/>
                  </a:cubicBezTo>
                  <a:cubicBezTo>
                    <a:pt x="0" y="189"/>
                    <a:pt x="0" y="188"/>
                    <a:pt x="0" y="187"/>
                  </a:cubicBezTo>
                  <a:cubicBezTo>
                    <a:pt x="0" y="173"/>
                    <a:pt x="0" y="173"/>
                    <a:pt x="0" y="173"/>
                  </a:cubicBezTo>
                  <a:cubicBezTo>
                    <a:pt x="0" y="172"/>
                    <a:pt x="0" y="172"/>
                    <a:pt x="0" y="171"/>
                  </a:cubicBezTo>
                  <a:cubicBezTo>
                    <a:pt x="1" y="171"/>
                    <a:pt x="2" y="171"/>
                    <a:pt x="2" y="171"/>
                  </a:cubicBezTo>
                  <a:cubicBezTo>
                    <a:pt x="38" y="181"/>
                    <a:pt x="38" y="181"/>
                    <a:pt x="38" y="181"/>
                  </a:cubicBezTo>
                  <a:cubicBezTo>
                    <a:pt x="42" y="173"/>
                    <a:pt x="42" y="173"/>
                    <a:pt x="42" y="173"/>
                  </a:cubicBezTo>
                  <a:cubicBezTo>
                    <a:pt x="20" y="70"/>
                    <a:pt x="20" y="70"/>
                    <a:pt x="20" y="70"/>
                  </a:cubicBezTo>
                  <a:cubicBezTo>
                    <a:pt x="20" y="69"/>
                    <a:pt x="20" y="68"/>
                    <a:pt x="20" y="68"/>
                  </a:cubicBezTo>
                  <a:cubicBezTo>
                    <a:pt x="34" y="49"/>
                    <a:pt x="34" y="49"/>
                    <a:pt x="34" y="49"/>
                  </a:cubicBezTo>
                  <a:cubicBezTo>
                    <a:pt x="11" y="13"/>
                    <a:pt x="11" y="13"/>
                    <a:pt x="11" y="13"/>
                  </a:cubicBezTo>
                  <a:cubicBezTo>
                    <a:pt x="10" y="12"/>
                    <a:pt x="10" y="12"/>
                    <a:pt x="10" y="11"/>
                  </a:cubicBezTo>
                  <a:cubicBezTo>
                    <a:pt x="11" y="10"/>
                    <a:pt x="11" y="10"/>
                    <a:pt x="12" y="10"/>
                  </a:cubicBezTo>
                  <a:cubicBezTo>
                    <a:pt x="52" y="0"/>
                    <a:pt x="52" y="0"/>
                    <a:pt x="52" y="0"/>
                  </a:cubicBezTo>
                  <a:cubicBezTo>
                    <a:pt x="52" y="0"/>
                    <a:pt x="53" y="0"/>
                    <a:pt x="53" y="0"/>
                  </a:cubicBezTo>
                  <a:cubicBezTo>
                    <a:pt x="99" y="26"/>
                    <a:pt x="99" y="26"/>
                    <a:pt x="99" y="26"/>
                  </a:cubicBezTo>
                  <a:cubicBezTo>
                    <a:pt x="100" y="26"/>
                    <a:pt x="100" y="27"/>
                    <a:pt x="100" y="28"/>
                  </a:cubicBezTo>
                  <a:cubicBezTo>
                    <a:pt x="100" y="49"/>
                    <a:pt x="100" y="49"/>
                    <a:pt x="100" y="49"/>
                  </a:cubicBezTo>
                  <a:cubicBezTo>
                    <a:pt x="111" y="72"/>
                    <a:pt x="111" y="72"/>
                    <a:pt x="111" y="72"/>
                  </a:cubicBezTo>
                  <a:cubicBezTo>
                    <a:pt x="112" y="73"/>
                    <a:pt x="112" y="73"/>
                    <a:pt x="111" y="74"/>
                  </a:cubicBezTo>
                  <a:cubicBezTo>
                    <a:pt x="106" y="88"/>
                    <a:pt x="106" y="88"/>
                    <a:pt x="106" y="88"/>
                  </a:cubicBezTo>
                  <a:cubicBezTo>
                    <a:pt x="106" y="89"/>
                    <a:pt x="105" y="90"/>
                    <a:pt x="104" y="90"/>
                  </a:cubicBezTo>
                  <a:cubicBezTo>
                    <a:pt x="47" y="77"/>
                    <a:pt x="47" y="77"/>
                    <a:pt x="47" y="77"/>
                  </a:cubicBezTo>
                  <a:cubicBezTo>
                    <a:pt x="79" y="172"/>
                    <a:pt x="79" y="172"/>
                    <a:pt x="79" y="172"/>
                  </a:cubicBezTo>
                  <a:cubicBezTo>
                    <a:pt x="111" y="196"/>
                    <a:pt x="111" y="196"/>
                    <a:pt x="111" y="196"/>
                  </a:cubicBezTo>
                  <a:cubicBezTo>
                    <a:pt x="111" y="196"/>
                    <a:pt x="112" y="197"/>
                    <a:pt x="112" y="197"/>
                  </a:cubicBezTo>
                  <a:cubicBezTo>
                    <a:pt x="112" y="249"/>
                    <a:pt x="112" y="249"/>
                    <a:pt x="112" y="249"/>
                  </a:cubicBezTo>
                  <a:cubicBezTo>
                    <a:pt x="112" y="250"/>
                    <a:pt x="111" y="250"/>
                    <a:pt x="111" y="251"/>
                  </a:cubicBezTo>
                  <a:cubicBezTo>
                    <a:pt x="110" y="251"/>
                    <a:pt x="110" y="251"/>
                    <a:pt x="110" y="251"/>
                  </a:cubicBezTo>
                  <a:close/>
                  <a:moveTo>
                    <a:pt x="51" y="230"/>
                  </a:moveTo>
                  <a:cubicBezTo>
                    <a:pt x="108" y="246"/>
                    <a:pt x="108" y="246"/>
                    <a:pt x="108" y="246"/>
                  </a:cubicBezTo>
                  <a:cubicBezTo>
                    <a:pt x="108" y="198"/>
                    <a:pt x="108" y="198"/>
                    <a:pt x="108" y="198"/>
                  </a:cubicBezTo>
                  <a:cubicBezTo>
                    <a:pt x="76" y="174"/>
                    <a:pt x="76" y="174"/>
                    <a:pt x="76" y="174"/>
                  </a:cubicBezTo>
                  <a:cubicBezTo>
                    <a:pt x="75" y="174"/>
                    <a:pt x="75" y="174"/>
                    <a:pt x="75" y="173"/>
                  </a:cubicBezTo>
                  <a:cubicBezTo>
                    <a:pt x="42" y="75"/>
                    <a:pt x="42" y="75"/>
                    <a:pt x="42" y="75"/>
                  </a:cubicBezTo>
                  <a:cubicBezTo>
                    <a:pt x="42" y="74"/>
                    <a:pt x="42" y="74"/>
                    <a:pt x="43" y="73"/>
                  </a:cubicBezTo>
                  <a:cubicBezTo>
                    <a:pt x="43" y="73"/>
                    <a:pt x="44" y="72"/>
                    <a:pt x="45" y="72"/>
                  </a:cubicBezTo>
                  <a:cubicBezTo>
                    <a:pt x="103" y="85"/>
                    <a:pt x="103" y="85"/>
                    <a:pt x="103" y="85"/>
                  </a:cubicBezTo>
                  <a:cubicBezTo>
                    <a:pt x="107" y="73"/>
                    <a:pt x="107" y="73"/>
                    <a:pt x="107" y="73"/>
                  </a:cubicBezTo>
                  <a:cubicBezTo>
                    <a:pt x="96" y="50"/>
                    <a:pt x="96" y="50"/>
                    <a:pt x="96" y="50"/>
                  </a:cubicBezTo>
                  <a:cubicBezTo>
                    <a:pt x="96" y="49"/>
                    <a:pt x="96" y="49"/>
                    <a:pt x="96" y="49"/>
                  </a:cubicBezTo>
                  <a:cubicBezTo>
                    <a:pt x="96" y="29"/>
                    <a:pt x="96" y="29"/>
                    <a:pt x="96" y="29"/>
                  </a:cubicBezTo>
                  <a:cubicBezTo>
                    <a:pt x="52" y="4"/>
                    <a:pt x="52" y="4"/>
                    <a:pt x="52" y="4"/>
                  </a:cubicBezTo>
                  <a:cubicBezTo>
                    <a:pt x="15" y="13"/>
                    <a:pt x="15" y="13"/>
                    <a:pt x="15" y="13"/>
                  </a:cubicBezTo>
                  <a:cubicBezTo>
                    <a:pt x="38" y="48"/>
                    <a:pt x="38" y="48"/>
                    <a:pt x="38" y="48"/>
                  </a:cubicBezTo>
                  <a:cubicBezTo>
                    <a:pt x="38" y="49"/>
                    <a:pt x="38" y="50"/>
                    <a:pt x="38" y="50"/>
                  </a:cubicBezTo>
                  <a:cubicBezTo>
                    <a:pt x="24" y="70"/>
                    <a:pt x="24" y="70"/>
                    <a:pt x="24" y="70"/>
                  </a:cubicBezTo>
                  <a:cubicBezTo>
                    <a:pt x="46" y="172"/>
                    <a:pt x="46" y="172"/>
                    <a:pt x="46" y="172"/>
                  </a:cubicBezTo>
                  <a:cubicBezTo>
                    <a:pt x="46" y="173"/>
                    <a:pt x="46" y="173"/>
                    <a:pt x="46" y="174"/>
                  </a:cubicBezTo>
                  <a:cubicBezTo>
                    <a:pt x="41" y="184"/>
                    <a:pt x="41" y="184"/>
                    <a:pt x="41" y="184"/>
                  </a:cubicBezTo>
                  <a:cubicBezTo>
                    <a:pt x="40" y="185"/>
                    <a:pt x="39" y="185"/>
                    <a:pt x="38" y="185"/>
                  </a:cubicBezTo>
                  <a:cubicBezTo>
                    <a:pt x="4" y="175"/>
                    <a:pt x="4" y="175"/>
                    <a:pt x="4" y="175"/>
                  </a:cubicBezTo>
                  <a:cubicBezTo>
                    <a:pt x="4" y="186"/>
                    <a:pt x="4" y="186"/>
                    <a:pt x="4" y="186"/>
                  </a:cubicBezTo>
                  <a:cubicBezTo>
                    <a:pt x="34" y="195"/>
                    <a:pt x="34" y="195"/>
                    <a:pt x="34" y="195"/>
                  </a:cubicBezTo>
                  <a:cubicBezTo>
                    <a:pt x="35" y="195"/>
                    <a:pt x="35" y="196"/>
                    <a:pt x="35" y="196"/>
                  </a:cubicBezTo>
                  <a:lnTo>
                    <a:pt x="51" y="23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000000"/>
                </a:solidFill>
                <a:latin typeface="Arial" charset="0"/>
                <a:cs typeface="Arial" charset="0"/>
              </a:endParaRPr>
            </a:p>
          </p:txBody>
        </p:sp>
        <p:sp>
          <p:nvSpPr>
            <p:cNvPr id="146" name="Freeform 223"/>
            <p:cNvSpPr>
              <a:spLocks noEditPoints="1"/>
            </p:cNvSpPr>
            <p:nvPr/>
          </p:nvSpPr>
          <p:spPr bwMode="auto">
            <a:xfrm>
              <a:off x="2797" y="959"/>
              <a:ext cx="194" cy="560"/>
            </a:xfrm>
            <a:custGeom>
              <a:avLst/>
              <a:gdLst>
                <a:gd name="T0" fmla="*/ 80 w 82"/>
                <a:gd name="T1" fmla="*/ 237 h 237"/>
                <a:gd name="T2" fmla="*/ 2 w 82"/>
                <a:gd name="T3" fmla="*/ 237 h 237"/>
                <a:gd name="T4" fmla="*/ 0 w 82"/>
                <a:gd name="T5" fmla="*/ 235 h 237"/>
                <a:gd name="T6" fmla="*/ 0 w 82"/>
                <a:gd name="T7" fmla="*/ 178 h 237"/>
                <a:gd name="T8" fmla="*/ 2 w 82"/>
                <a:gd name="T9" fmla="*/ 176 h 237"/>
                <a:gd name="T10" fmla="*/ 14 w 82"/>
                <a:gd name="T11" fmla="*/ 176 h 237"/>
                <a:gd name="T12" fmla="*/ 14 w 82"/>
                <a:gd name="T13" fmla="*/ 66 h 237"/>
                <a:gd name="T14" fmla="*/ 6 w 82"/>
                <a:gd name="T15" fmla="*/ 66 h 237"/>
                <a:gd name="T16" fmla="*/ 4 w 82"/>
                <a:gd name="T17" fmla="*/ 64 h 237"/>
                <a:gd name="T18" fmla="*/ 4 w 82"/>
                <a:gd name="T19" fmla="*/ 2 h 237"/>
                <a:gd name="T20" fmla="*/ 6 w 82"/>
                <a:gd name="T21" fmla="*/ 0 h 237"/>
                <a:gd name="T22" fmla="*/ 80 w 82"/>
                <a:gd name="T23" fmla="*/ 0 h 237"/>
                <a:gd name="T24" fmla="*/ 82 w 82"/>
                <a:gd name="T25" fmla="*/ 2 h 237"/>
                <a:gd name="T26" fmla="*/ 82 w 82"/>
                <a:gd name="T27" fmla="*/ 64 h 237"/>
                <a:gd name="T28" fmla="*/ 80 w 82"/>
                <a:gd name="T29" fmla="*/ 66 h 237"/>
                <a:gd name="T30" fmla="*/ 70 w 82"/>
                <a:gd name="T31" fmla="*/ 66 h 237"/>
                <a:gd name="T32" fmla="*/ 70 w 82"/>
                <a:gd name="T33" fmla="*/ 176 h 237"/>
                <a:gd name="T34" fmla="*/ 80 w 82"/>
                <a:gd name="T35" fmla="*/ 176 h 237"/>
                <a:gd name="T36" fmla="*/ 82 w 82"/>
                <a:gd name="T37" fmla="*/ 178 h 237"/>
                <a:gd name="T38" fmla="*/ 82 w 82"/>
                <a:gd name="T39" fmla="*/ 235 h 237"/>
                <a:gd name="T40" fmla="*/ 80 w 82"/>
                <a:gd name="T41" fmla="*/ 237 h 237"/>
                <a:gd name="T42" fmla="*/ 4 w 82"/>
                <a:gd name="T43" fmla="*/ 233 h 237"/>
                <a:gd name="T44" fmla="*/ 78 w 82"/>
                <a:gd name="T45" fmla="*/ 233 h 237"/>
                <a:gd name="T46" fmla="*/ 78 w 82"/>
                <a:gd name="T47" fmla="*/ 180 h 237"/>
                <a:gd name="T48" fmla="*/ 68 w 82"/>
                <a:gd name="T49" fmla="*/ 180 h 237"/>
                <a:gd name="T50" fmla="*/ 66 w 82"/>
                <a:gd name="T51" fmla="*/ 178 h 237"/>
                <a:gd name="T52" fmla="*/ 66 w 82"/>
                <a:gd name="T53" fmla="*/ 64 h 237"/>
                <a:gd name="T54" fmla="*/ 68 w 82"/>
                <a:gd name="T55" fmla="*/ 62 h 237"/>
                <a:gd name="T56" fmla="*/ 78 w 82"/>
                <a:gd name="T57" fmla="*/ 62 h 237"/>
                <a:gd name="T58" fmla="*/ 78 w 82"/>
                <a:gd name="T59" fmla="*/ 4 h 237"/>
                <a:gd name="T60" fmla="*/ 8 w 82"/>
                <a:gd name="T61" fmla="*/ 4 h 237"/>
                <a:gd name="T62" fmla="*/ 8 w 82"/>
                <a:gd name="T63" fmla="*/ 62 h 237"/>
                <a:gd name="T64" fmla="*/ 16 w 82"/>
                <a:gd name="T65" fmla="*/ 62 h 237"/>
                <a:gd name="T66" fmla="*/ 18 w 82"/>
                <a:gd name="T67" fmla="*/ 64 h 237"/>
                <a:gd name="T68" fmla="*/ 18 w 82"/>
                <a:gd name="T69" fmla="*/ 178 h 237"/>
                <a:gd name="T70" fmla="*/ 16 w 82"/>
                <a:gd name="T71" fmla="*/ 180 h 237"/>
                <a:gd name="T72" fmla="*/ 4 w 82"/>
                <a:gd name="T73" fmla="*/ 180 h 237"/>
                <a:gd name="T74" fmla="*/ 4 w 82"/>
                <a:gd name="T75" fmla="*/ 23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2" h="237">
                  <a:moveTo>
                    <a:pt x="80" y="237"/>
                  </a:moveTo>
                  <a:cubicBezTo>
                    <a:pt x="2" y="237"/>
                    <a:pt x="2" y="237"/>
                    <a:pt x="2" y="237"/>
                  </a:cubicBezTo>
                  <a:cubicBezTo>
                    <a:pt x="1" y="237"/>
                    <a:pt x="0" y="236"/>
                    <a:pt x="0" y="235"/>
                  </a:cubicBezTo>
                  <a:cubicBezTo>
                    <a:pt x="0" y="178"/>
                    <a:pt x="0" y="178"/>
                    <a:pt x="0" y="178"/>
                  </a:cubicBezTo>
                  <a:cubicBezTo>
                    <a:pt x="0" y="177"/>
                    <a:pt x="1" y="176"/>
                    <a:pt x="2" y="176"/>
                  </a:cubicBezTo>
                  <a:cubicBezTo>
                    <a:pt x="14" y="176"/>
                    <a:pt x="14" y="176"/>
                    <a:pt x="14" y="176"/>
                  </a:cubicBezTo>
                  <a:cubicBezTo>
                    <a:pt x="14" y="66"/>
                    <a:pt x="14" y="66"/>
                    <a:pt x="14" y="66"/>
                  </a:cubicBezTo>
                  <a:cubicBezTo>
                    <a:pt x="6" y="66"/>
                    <a:pt x="6" y="66"/>
                    <a:pt x="6" y="66"/>
                  </a:cubicBezTo>
                  <a:cubicBezTo>
                    <a:pt x="5" y="66"/>
                    <a:pt x="4" y="65"/>
                    <a:pt x="4" y="64"/>
                  </a:cubicBezTo>
                  <a:cubicBezTo>
                    <a:pt x="4" y="2"/>
                    <a:pt x="4" y="2"/>
                    <a:pt x="4" y="2"/>
                  </a:cubicBezTo>
                  <a:cubicBezTo>
                    <a:pt x="4" y="1"/>
                    <a:pt x="5" y="0"/>
                    <a:pt x="6" y="0"/>
                  </a:cubicBezTo>
                  <a:cubicBezTo>
                    <a:pt x="80" y="0"/>
                    <a:pt x="80" y="0"/>
                    <a:pt x="80" y="0"/>
                  </a:cubicBezTo>
                  <a:cubicBezTo>
                    <a:pt x="81" y="0"/>
                    <a:pt x="82" y="1"/>
                    <a:pt x="82" y="2"/>
                  </a:cubicBezTo>
                  <a:cubicBezTo>
                    <a:pt x="82" y="64"/>
                    <a:pt x="82" y="64"/>
                    <a:pt x="82" y="64"/>
                  </a:cubicBezTo>
                  <a:cubicBezTo>
                    <a:pt x="82" y="65"/>
                    <a:pt x="81" y="66"/>
                    <a:pt x="80" y="66"/>
                  </a:cubicBezTo>
                  <a:cubicBezTo>
                    <a:pt x="70" y="66"/>
                    <a:pt x="70" y="66"/>
                    <a:pt x="70" y="66"/>
                  </a:cubicBezTo>
                  <a:cubicBezTo>
                    <a:pt x="70" y="176"/>
                    <a:pt x="70" y="176"/>
                    <a:pt x="70" y="176"/>
                  </a:cubicBezTo>
                  <a:cubicBezTo>
                    <a:pt x="80" y="176"/>
                    <a:pt x="80" y="176"/>
                    <a:pt x="80" y="176"/>
                  </a:cubicBezTo>
                  <a:cubicBezTo>
                    <a:pt x="81" y="176"/>
                    <a:pt x="82" y="177"/>
                    <a:pt x="82" y="178"/>
                  </a:cubicBezTo>
                  <a:cubicBezTo>
                    <a:pt x="82" y="235"/>
                    <a:pt x="82" y="235"/>
                    <a:pt x="82" y="235"/>
                  </a:cubicBezTo>
                  <a:cubicBezTo>
                    <a:pt x="82" y="236"/>
                    <a:pt x="81" y="237"/>
                    <a:pt x="80" y="237"/>
                  </a:cubicBezTo>
                  <a:close/>
                  <a:moveTo>
                    <a:pt x="4" y="233"/>
                  </a:moveTo>
                  <a:cubicBezTo>
                    <a:pt x="78" y="233"/>
                    <a:pt x="78" y="233"/>
                    <a:pt x="78" y="233"/>
                  </a:cubicBezTo>
                  <a:cubicBezTo>
                    <a:pt x="78" y="180"/>
                    <a:pt x="78" y="180"/>
                    <a:pt x="78" y="180"/>
                  </a:cubicBezTo>
                  <a:cubicBezTo>
                    <a:pt x="68" y="180"/>
                    <a:pt x="68" y="180"/>
                    <a:pt x="68" y="180"/>
                  </a:cubicBezTo>
                  <a:cubicBezTo>
                    <a:pt x="67" y="180"/>
                    <a:pt x="66" y="179"/>
                    <a:pt x="66" y="178"/>
                  </a:cubicBezTo>
                  <a:cubicBezTo>
                    <a:pt x="66" y="64"/>
                    <a:pt x="66" y="64"/>
                    <a:pt x="66" y="64"/>
                  </a:cubicBezTo>
                  <a:cubicBezTo>
                    <a:pt x="66" y="63"/>
                    <a:pt x="67" y="62"/>
                    <a:pt x="68" y="62"/>
                  </a:cubicBezTo>
                  <a:cubicBezTo>
                    <a:pt x="78" y="62"/>
                    <a:pt x="78" y="62"/>
                    <a:pt x="78" y="62"/>
                  </a:cubicBezTo>
                  <a:cubicBezTo>
                    <a:pt x="78" y="4"/>
                    <a:pt x="78" y="4"/>
                    <a:pt x="78" y="4"/>
                  </a:cubicBezTo>
                  <a:cubicBezTo>
                    <a:pt x="8" y="4"/>
                    <a:pt x="8" y="4"/>
                    <a:pt x="8" y="4"/>
                  </a:cubicBezTo>
                  <a:cubicBezTo>
                    <a:pt x="8" y="62"/>
                    <a:pt x="8" y="62"/>
                    <a:pt x="8" y="62"/>
                  </a:cubicBezTo>
                  <a:cubicBezTo>
                    <a:pt x="16" y="62"/>
                    <a:pt x="16" y="62"/>
                    <a:pt x="16" y="62"/>
                  </a:cubicBezTo>
                  <a:cubicBezTo>
                    <a:pt x="17" y="62"/>
                    <a:pt x="18" y="63"/>
                    <a:pt x="18" y="64"/>
                  </a:cubicBezTo>
                  <a:cubicBezTo>
                    <a:pt x="18" y="178"/>
                    <a:pt x="18" y="178"/>
                    <a:pt x="18" y="178"/>
                  </a:cubicBezTo>
                  <a:cubicBezTo>
                    <a:pt x="18" y="179"/>
                    <a:pt x="17" y="180"/>
                    <a:pt x="16" y="180"/>
                  </a:cubicBezTo>
                  <a:cubicBezTo>
                    <a:pt x="4" y="180"/>
                    <a:pt x="4" y="180"/>
                    <a:pt x="4" y="180"/>
                  </a:cubicBezTo>
                  <a:lnTo>
                    <a:pt x="4" y="23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000000"/>
                </a:solidFill>
                <a:latin typeface="Arial" charset="0"/>
                <a:cs typeface="Arial" charset="0"/>
              </a:endParaRPr>
            </a:p>
          </p:txBody>
        </p:sp>
        <p:sp>
          <p:nvSpPr>
            <p:cNvPr id="147" name="Freeform 224"/>
            <p:cNvSpPr>
              <a:spLocks/>
            </p:cNvSpPr>
            <p:nvPr/>
          </p:nvSpPr>
          <p:spPr bwMode="auto">
            <a:xfrm>
              <a:off x="2880" y="1861"/>
              <a:ext cx="1136" cy="676"/>
            </a:xfrm>
            <a:custGeom>
              <a:avLst/>
              <a:gdLst>
                <a:gd name="T0" fmla="*/ 417 w 481"/>
                <a:gd name="T1" fmla="*/ 286 h 286"/>
                <a:gd name="T2" fmla="*/ 414 w 481"/>
                <a:gd name="T3" fmla="*/ 286 h 286"/>
                <a:gd name="T4" fmla="*/ 36 w 481"/>
                <a:gd name="T5" fmla="*/ 172 h 286"/>
                <a:gd name="T6" fmla="*/ 2 w 481"/>
                <a:gd name="T7" fmla="*/ 165 h 286"/>
                <a:gd name="T8" fmla="*/ 0 w 481"/>
                <a:gd name="T9" fmla="*/ 163 h 286"/>
                <a:gd name="T10" fmla="*/ 2 w 481"/>
                <a:gd name="T11" fmla="*/ 161 h 286"/>
                <a:gd name="T12" fmla="*/ 38 w 481"/>
                <a:gd name="T13" fmla="*/ 168 h 286"/>
                <a:gd name="T14" fmla="*/ 414 w 481"/>
                <a:gd name="T15" fmla="*/ 282 h 286"/>
                <a:gd name="T16" fmla="*/ 455 w 481"/>
                <a:gd name="T17" fmla="*/ 263 h 286"/>
                <a:gd name="T18" fmla="*/ 455 w 481"/>
                <a:gd name="T19" fmla="*/ 167 h 286"/>
                <a:gd name="T20" fmla="*/ 455 w 481"/>
                <a:gd name="T21" fmla="*/ 166 h 286"/>
                <a:gd name="T22" fmla="*/ 477 w 481"/>
                <a:gd name="T23" fmla="*/ 130 h 286"/>
                <a:gd name="T24" fmla="*/ 477 w 481"/>
                <a:gd name="T25" fmla="*/ 81 h 286"/>
                <a:gd name="T26" fmla="*/ 457 w 481"/>
                <a:gd name="T27" fmla="*/ 81 h 286"/>
                <a:gd name="T28" fmla="*/ 455 w 481"/>
                <a:gd name="T29" fmla="*/ 80 h 286"/>
                <a:gd name="T30" fmla="*/ 455 w 481"/>
                <a:gd name="T31" fmla="*/ 79 h 286"/>
                <a:gd name="T32" fmla="*/ 456 w 481"/>
                <a:gd name="T33" fmla="*/ 50 h 286"/>
                <a:gd name="T34" fmla="*/ 413 w 481"/>
                <a:gd name="T35" fmla="*/ 50 h 286"/>
                <a:gd name="T36" fmla="*/ 411 w 481"/>
                <a:gd name="T37" fmla="*/ 48 h 286"/>
                <a:gd name="T38" fmla="*/ 411 w 481"/>
                <a:gd name="T39" fmla="*/ 37 h 286"/>
                <a:gd name="T40" fmla="*/ 412 w 481"/>
                <a:gd name="T41" fmla="*/ 36 h 286"/>
                <a:gd name="T42" fmla="*/ 426 w 481"/>
                <a:gd name="T43" fmla="*/ 26 h 286"/>
                <a:gd name="T44" fmla="*/ 423 w 481"/>
                <a:gd name="T45" fmla="*/ 2 h 286"/>
                <a:gd name="T46" fmla="*/ 424 w 481"/>
                <a:gd name="T47" fmla="*/ 0 h 286"/>
                <a:gd name="T48" fmla="*/ 427 w 481"/>
                <a:gd name="T49" fmla="*/ 1 h 286"/>
                <a:gd name="T50" fmla="*/ 431 w 481"/>
                <a:gd name="T51" fmla="*/ 27 h 286"/>
                <a:gd name="T52" fmla="*/ 430 w 481"/>
                <a:gd name="T53" fmla="*/ 29 h 286"/>
                <a:gd name="T54" fmla="*/ 415 w 481"/>
                <a:gd name="T55" fmla="*/ 39 h 286"/>
                <a:gd name="T56" fmla="*/ 415 w 481"/>
                <a:gd name="T57" fmla="*/ 46 h 286"/>
                <a:gd name="T58" fmla="*/ 458 w 481"/>
                <a:gd name="T59" fmla="*/ 46 h 286"/>
                <a:gd name="T60" fmla="*/ 459 w 481"/>
                <a:gd name="T61" fmla="*/ 47 h 286"/>
                <a:gd name="T62" fmla="*/ 460 w 481"/>
                <a:gd name="T63" fmla="*/ 49 h 286"/>
                <a:gd name="T64" fmla="*/ 459 w 481"/>
                <a:gd name="T65" fmla="*/ 77 h 286"/>
                <a:gd name="T66" fmla="*/ 479 w 481"/>
                <a:gd name="T67" fmla="*/ 77 h 286"/>
                <a:gd name="T68" fmla="*/ 481 w 481"/>
                <a:gd name="T69" fmla="*/ 79 h 286"/>
                <a:gd name="T70" fmla="*/ 481 w 481"/>
                <a:gd name="T71" fmla="*/ 131 h 286"/>
                <a:gd name="T72" fmla="*/ 481 w 481"/>
                <a:gd name="T73" fmla="*/ 132 h 286"/>
                <a:gd name="T74" fmla="*/ 459 w 481"/>
                <a:gd name="T75" fmla="*/ 168 h 286"/>
                <a:gd name="T76" fmla="*/ 459 w 481"/>
                <a:gd name="T77" fmla="*/ 263 h 286"/>
                <a:gd name="T78" fmla="*/ 458 w 481"/>
                <a:gd name="T79" fmla="*/ 264 h 286"/>
                <a:gd name="T80" fmla="*/ 417 w 481"/>
                <a:gd name="T81"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1" h="286">
                  <a:moveTo>
                    <a:pt x="417" y="286"/>
                  </a:moveTo>
                  <a:cubicBezTo>
                    <a:pt x="416" y="286"/>
                    <a:pt x="415" y="286"/>
                    <a:pt x="414" y="286"/>
                  </a:cubicBezTo>
                  <a:cubicBezTo>
                    <a:pt x="383" y="285"/>
                    <a:pt x="50" y="176"/>
                    <a:pt x="36" y="172"/>
                  </a:cubicBezTo>
                  <a:cubicBezTo>
                    <a:pt x="36" y="172"/>
                    <a:pt x="23" y="165"/>
                    <a:pt x="2" y="165"/>
                  </a:cubicBezTo>
                  <a:cubicBezTo>
                    <a:pt x="1" y="165"/>
                    <a:pt x="0" y="164"/>
                    <a:pt x="0" y="163"/>
                  </a:cubicBezTo>
                  <a:cubicBezTo>
                    <a:pt x="0" y="162"/>
                    <a:pt x="1" y="161"/>
                    <a:pt x="2" y="161"/>
                  </a:cubicBezTo>
                  <a:cubicBezTo>
                    <a:pt x="24" y="161"/>
                    <a:pt x="37" y="168"/>
                    <a:pt x="38" y="168"/>
                  </a:cubicBezTo>
                  <a:cubicBezTo>
                    <a:pt x="41" y="169"/>
                    <a:pt x="384" y="281"/>
                    <a:pt x="414" y="282"/>
                  </a:cubicBezTo>
                  <a:cubicBezTo>
                    <a:pt x="441" y="284"/>
                    <a:pt x="453" y="266"/>
                    <a:pt x="455" y="263"/>
                  </a:cubicBezTo>
                  <a:cubicBezTo>
                    <a:pt x="455" y="167"/>
                    <a:pt x="455" y="167"/>
                    <a:pt x="455" y="167"/>
                  </a:cubicBezTo>
                  <a:cubicBezTo>
                    <a:pt x="455" y="167"/>
                    <a:pt x="455" y="166"/>
                    <a:pt x="455" y="166"/>
                  </a:cubicBezTo>
                  <a:cubicBezTo>
                    <a:pt x="477" y="130"/>
                    <a:pt x="477" y="130"/>
                    <a:pt x="477" y="130"/>
                  </a:cubicBezTo>
                  <a:cubicBezTo>
                    <a:pt x="477" y="81"/>
                    <a:pt x="477" y="81"/>
                    <a:pt x="477" y="81"/>
                  </a:cubicBezTo>
                  <a:cubicBezTo>
                    <a:pt x="457" y="81"/>
                    <a:pt x="457" y="81"/>
                    <a:pt x="457" y="81"/>
                  </a:cubicBezTo>
                  <a:cubicBezTo>
                    <a:pt x="456" y="81"/>
                    <a:pt x="456" y="81"/>
                    <a:pt x="455" y="80"/>
                  </a:cubicBezTo>
                  <a:cubicBezTo>
                    <a:pt x="455" y="80"/>
                    <a:pt x="455" y="79"/>
                    <a:pt x="455" y="79"/>
                  </a:cubicBezTo>
                  <a:cubicBezTo>
                    <a:pt x="456" y="50"/>
                    <a:pt x="456" y="50"/>
                    <a:pt x="456" y="50"/>
                  </a:cubicBezTo>
                  <a:cubicBezTo>
                    <a:pt x="413" y="50"/>
                    <a:pt x="413" y="50"/>
                    <a:pt x="413" y="50"/>
                  </a:cubicBezTo>
                  <a:cubicBezTo>
                    <a:pt x="412" y="50"/>
                    <a:pt x="411" y="50"/>
                    <a:pt x="411" y="48"/>
                  </a:cubicBezTo>
                  <a:cubicBezTo>
                    <a:pt x="411" y="37"/>
                    <a:pt x="411" y="37"/>
                    <a:pt x="411" y="37"/>
                  </a:cubicBezTo>
                  <a:cubicBezTo>
                    <a:pt x="411" y="37"/>
                    <a:pt x="411" y="36"/>
                    <a:pt x="412" y="36"/>
                  </a:cubicBezTo>
                  <a:cubicBezTo>
                    <a:pt x="426" y="26"/>
                    <a:pt x="426" y="26"/>
                    <a:pt x="426" y="26"/>
                  </a:cubicBezTo>
                  <a:cubicBezTo>
                    <a:pt x="423" y="2"/>
                    <a:pt x="423" y="2"/>
                    <a:pt x="423" y="2"/>
                  </a:cubicBezTo>
                  <a:cubicBezTo>
                    <a:pt x="422" y="1"/>
                    <a:pt x="423" y="0"/>
                    <a:pt x="424" y="0"/>
                  </a:cubicBezTo>
                  <a:cubicBezTo>
                    <a:pt x="425" y="0"/>
                    <a:pt x="426" y="0"/>
                    <a:pt x="427" y="1"/>
                  </a:cubicBezTo>
                  <a:cubicBezTo>
                    <a:pt x="431" y="27"/>
                    <a:pt x="431" y="27"/>
                    <a:pt x="431" y="27"/>
                  </a:cubicBezTo>
                  <a:cubicBezTo>
                    <a:pt x="431" y="28"/>
                    <a:pt x="430" y="29"/>
                    <a:pt x="430" y="29"/>
                  </a:cubicBezTo>
                  <a:cubicBezTo>
                    <a:pt x="415" y="39"/>
                    <a:pt x="415" y="39"/>
                    <a:pt x="415" y="39"/>
                  </a:cubicBezTo>
                  <a:cubicBezTo>
                    <a:pt x="415" y="46"/>
                    <a:pt x="415" y="46"/>
                    <a:pt x="415" y="46"/>
                  </a:cubicBezTo>
                  <a:cubicBezTo>
                    <a:pt x="458" y="46"/>
                    <a:pt x="458" y="46"/>
                    <a:pt x="458" y="46"/>
                  </a:cubicBezTo>
                  <a:cubicBezTo>
                    <a:pt x="459" y="46"/>
                    <a:pt x="459" y="47"/>
                    <a:pt x="459" y="47"/>
                  </a:cubicBezTo>
                  <a:cubicBezTo>
                    <a:pt x="460" y="47"/>
                    <a:pt x="460" y="48"/>
                    <a:pt x="460" y="49"/>
                  </a:cubicBezTo>
                  <a:cubicBezTo>
                    <a:pt x="459" y="77"/>
                    <a:pt x="459" y="77"/>
                    <a:pt x="459" y="77"/>
                  </a:cubicBezTo>
                  <a:cubicBezTo>
                    <a:pt x="479" y="77"/>
                    <a:pt x="479" y="77"/>
                    <a:pt x="479" y="77"/>
                  </a:cubicBezTo>
                  <a:cubicBezTo>
                    <a:pt x="480" y="77"/>
                    <a:pt x="481" y="78"/>
                    <a:pt x="481" y="79"/>
                  </a:cubicBezTo>
                  <a:cubicBezTo>
                    <a:pt x="481" y="131"/>
                    <a:pt x="481" y="131"/>
                    <a:pt x="481" y="131"/>
                  </a:cubicBezTo>
                  <a:cubicBezTo>
                    <a:pt x="481" y="131"/>
                    <a:pt x="481" y="131"/>
                    <a:pt x="481" y="132"/>
                  </a:cubicBezTo>
                  <a:cubicBezTo>
                    <a:pt x="459" y="168"/>
                    <a:pt x="459" y="168"/>
                    <a:pt x="459" y="168"/>
                  </a:cubicBezTo>
                  <a:cubicBezTo>
                    <a:pt x="459" y="263"/>
                    <a:pt x="459" y="263"/>
                    <a:pt x="459" y="263"/>
                  </a:cubicBezTo>
                  <a:cubicBezTo>
                    <a:pt x="458" y="264"/>
                    <a:pt x="458" y="264"/>
                    <a:pt x="458" y="264"/>
                  </a:cubicBezTo>
                  <a:cubicBezTo>
                    <a:pt x="458" y="264"/>
                    <a:pt x="446" y="286"/>
                    <a:pt x="417" y="286"/>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000000"/>
                </a:solidFill>
                <a:latin typeface="Arial" charset="0"/>
                <a:cs typeface="Arial" charset="0"/>
              </a:endParaRPr>
            </a:p>
          </p:txBody>
        </p:sp>
        <p:sp>
          <p:nvSpPr>
            <p:cNvPr id="148" name="Freeform 225"/>
            <p:cNvSpPr>
              <a:spLocks/>
            </p:cNvSpPr>
            <p:nvPr/>
          </p:nvSpPr>
          <p:spPr bwMode="auto">
            <a:xfrm>
              <a:off x="3643" y="1798"/>
              <a:ext cx="324" cy="522"/>
            </a:xfrm>
            <a:custGeom>
              <a:avLst/>
              <a:gdLst>
                <a:gd name="T0" fmla="*/ 51 w 137"/>
                <a:gd name="T1" fmla="*/ 221 h 221"/>
                <a:gd name="T2" fmla="*/ 51 w 137"/>
                <a:gd name="T3" fmla="*/ 221 h 221"/>
                <a:gd name="T4" fmla="*/ 15 w 137"/>
                <a:gd name="T5" fmla="*/ 213 h 221"/>
                <a:gd name="T6" fmla="*/ 13 w 137"/>
                <a:gd name="T7" fmla="*/ 211 h 221"/>
                <a:gd name="T8" fmla="*/ 13 w 137"/>
                <a:gd name="T9" fmla="*/ 118 h 221"/>
                <a:gd name="T10" fmla="*/ 1 w 137"/>
                <a:gd name="T11" fmla="*/ 107 h 221"/>
                <a:gd name="T12" fmla="*/ 0 w 137"/>
                <a:gd name="T13" fmla="*/ 106 h 221"/>
                <a:gd name="T14" fmla="*/ 0 w 137"/>
                <a:gd name="T15" fmla="*/ 46 h 221"/>
                <a:gd name="T16" fmla="*/ 1 w 137"/>
                <a:gd name="T17" fmla="*/ 44 h 221"/>
                <a:gd name="T18" fmla="*/ 3 w 137"/>
                <a:gd name="T19" fmla="*/ 44 h 221"/>
                <a:gd name="T20" fmla="*/ 61 w 137"/>
                <a:gd name="T21" fmla="*/ 63 h 221"/>
                <a:gd name="T22" fmla="*/ 62 w 137"/>
                <a:gd name="T23" fmla="*/ 64 h 221"/>
                <a:gd name="T24" fmla="*/ 62 w 137"/>
                <a:gd name="T25" fmla="*/ 95 h 221"/>
                <a:gd name="T26" fmla="*/ 68 w 137"/>
                <a:gd name="T27" fmla="*/ 95 h 221"/>
                <a:gd name="T28" fmla="*/ 68 w 137"/>
                <a:gd name="T29" fmla="*/ 52 h 221"/>
                <a:gd name="T30" fmla="*/ 50 w 137"/>
                <a:gd name="T31" fmla="*/ 48 h 221"/>
                <a:gd name="T32" fmla="*/ 48 w 137"/>
                <a:gd name="T33" fmla="*/ 46 h 221"/>
                <a:gd name="T34" fmla="*/ 48 w 137"/>
                <a:gd name="T35" fmla="*/ 2 h 221"/>
                <a:gd name="T36" fmla="*/ 50 w 137"/>
                <a:gd name="T37" fmla="*/ 0 h 221"/>
                <a:gd name="T38" fmla="*/ 52 w 137"/>
                <a:gd name="T39" fmla="*/ 2 h 221"/>
                <a:gd name="T40" fmla="*/ 52 w 137"/>
                <a:gd name="T41" fmla="*/ 44 h 221"/>
                <a:gd name="T42" fmla="*/ 70 w 137"/>
                <a:gd name="T43" fmla="*/ 48 h 221"/>
                <a:gd name="T44" fmla="*/ 72 w 137"/>
                <a:gd name="T45" fmla="*/ 50 h 221"/>
                <a:gd name="T46" fmla="*/ 72 w 137"/>
                <a:gd name="T47" fmla="*/ 97 h 221"/>
                <a:gd name="T48" fmla="*/ 70 w 137"/>
                <a:gd name="T49" fmla="*/ 99 h 221"/>
                <a:gd name="T50" fmla="*/ 60 w 137"/>
                <a:gd name="T51" fmla="*/ 99 h 221"/>
                <a:gd name="T52" fmla="*/ 58 w 137"/>
                <a:gd name="T53" fmla="*/ 97 h 221"/>
                <a:gd name="T54" fmla="*/ 58 w 137"/>
                <a:gd name="T55" fmla="*/ 66 h 221"/>
                <a:gd name="T56" fmla="*/ 4 w 137"/>
                <a:gd name="T57" fmla="*/ 48 h 221"/>
                <a:gd name="T58" fmla="*/ 4 w 137"/>
                <a:gd name="T59" fmla="*/ 105 h 221"/>
                <a:gd name="T60" fmla="*/ 16 w 137"/>
                <a:gd name="T61" fmla="*/ 116 h 221"/>
                <a:gd name="T62" fmla="*/ 17 w 137"/>
                <a:gd name="T63" fmla="*/ 117 h 221"/>
                <a:gd name="T64" fmla="*/ 17 w 137"/>
                <a:gd name="T65" fmla="*/ 210 h 221"/>
                <a:gd name="T66" fmla="*/ 49 w 137"/>
                <a:gd name="T67" fmla="*/ 217 h 221"/>
                <a:gd name="T68" fmla="*/ 49 w 137"/>
                <a:gd name="T69" fmla="*/ 106 h 221"/>
                <a:gd name="T70" fmla="*/ 50 w 137"/>
                <a:gd name="T71" fmla="*/ 104 h 221"/>
                <a:gd name="T72" fmla="*/ 51 w 137"/>
                <a:gd name="T73" fmla="*/ 104 h 221"/>
                <a:gd name="T74" fmla="*/ 86 w 137"/>
                <a:gd name="T75" fmla="*/ 109 h 221"/>
                <a:gd name="T76" fmla="*/ 96 w 137"/>
                <a:gd name="T77" fmla="*/ 96 h 221"/>
                <a:gd name="T78" fmla="*/ 97 w 137"/>
                <a:gd name="T79" fmla="*/ 95 h 221"/>
                <a:gd name="T80" fmla="*/ 118 w 137"/>
                <a:gd name="T81" fmla="*/ 88 h 221"/>
                <a:gd name="T82" fmla="*/ 134 w 137"/>
                <a:gd name="T83" fmla="*/ 74 h 221"/>
                <a:gd name="T84" fmla="*/ 136 w 137"/>
                <a:gd name="T85" fmla="*/ 74 h 221"/>
                <a:gd name="T86" fmla="*/ 136 w 137"/>
                <a:gd name="T87" fmla="*/ 77 h 221"/>
                <a:gd name="T88" fmla="*/ 120 w 137"/>
                <a:gd name="T89" fmla="*/ 92 h 221"/>
                <a:gd name="T90" fmla="*/ 120 w 137"/>
                <a:gd name="T91" fmla="*/ 92 h 221"/>
                <a:gd name="T92" fmla="*/ 99 w 137"/>
                <a:gd name="T93" fmla="*/ 98 h 221"/>
                <a:gd name="T94" fmla="*/ 89 w 137"/>
                <a:gd name="T95" fmla="*/ 112 h 221"/>
                <a:gd name="T96" fmla="*/ 87 w 137"/>
                <a:gd name="T97" fmla="*/ 113 h 221"/>
                <a:gd name="T98" fmla="*/ 53 w 137"/>
                <a:gd name="T99" fmla="*/ 108 h 221"/>
                <a:gd name="T100" fmla="*/ 53 w 137"/>
                <a:gd name="T101" fmla="*/ 219 h 221"/>
                <a:gd name="T102" fmla="*/ 52 w 137"/>
                <a:gd name="T103" fmla="*/ 221 h 221"/>
                <a:gd name="T104" fmla="*/ 51 w 137"/>
                <a:gd name="T105"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7" h="221">
                  <a:moveTo>
                    <a:pt x="51" y="221"/>
                  </a:moveTo>
                  <a:cubicBezTo>
                    <a:pt x="51" y="221"/>
                    <a:pt x="51" y="221"/>
                    <a:pt x="51" y="221"/>
                  </a:cubicBezTo>
                  <a:cubicBezTo>
                    <a:pt x="15" y="213"/>
                    <a:pt x="15" y="213"/>
                    <a:pt x="15" y="213"/>
                  </a:cubicBezTo>
                  <a:cubicBezTo>
                    <a:pt x="14" y="213"/>
                    <a:pt x="13" y="212"/>
                    <a:pt x="13" y="211"/>
                  </a:cubicBezTo>
                  <a:cubicBezTo>
                    <a:pt x="13" y="118"/>
                    <a:pt x="13" y="118"/>
                    <a:pt x="13" y="118"/>
                  </a:cubicBezTo>
                  <a:cubicBezTo>
                    <a:pt x="1" y="107"/>
                    <a:pt x="1" y="107"/>
                    <a:pt x="1" y="107"/>
                  </a:cubicBezTo>
                  <a:cubicBezTo>
                    <a:pt x="0" y="107"/>
                    <a:pt x="0" y="106"/>
                    <a:pt x="0" y="106"/>
                  </a:cubicBezTo>
                  <a:cubicBezTo>
                    <a:pt x="0" y="46"/>
                    <a:pt x="0" y="46"/>
                    <a:pt x="0" y="46"/>
                  </a:cubicBezTo>
                  <a:cubicBezTo>
                    <a:pt x="0" y="45"/>
                    <a:pt x="0" y="44"/>
                    <a:pt x="1" y="44"/>
                  </a:cubicBezTo>
                  <a:cubicBezTo>
                    <a:pt x="2" y="44"/>
                    <a:pt x="2" y="43"/>
                    <a:pt x="3" y="44"/>
                  </a:cubicBezTo>
                  <a:cubicBezTo>
                    <a:pt x="61" y="63"/>
                    <a:pt x="61" y="63"/>
                    <a:pt x="61" y="63"/>
                  </a:cubicBezTo>
                  <a:cubicBezTo>
                    <a:pt x="61" y="63"/>
                    <a:pt x="62" y="64"/>
                    <a:pt x="62" y="64"/>
                  </a:cubicBezTo>
                  <a:cubicBezTo>
                    <a:pt x="62" y="95"/>
                    <a:pt x="62" y="95"/>
                    <a:pt x="62" y="95"/>
                  </a:cubicBezTo>
                  <a:cubicBezTo>
                    <a:pt x="68" y="95"/>
                    <a:pt x="68" y="95"/>
                    <a:pt x="68" y="95"/>
                  </a:cubicBezTo>
                  <a:cubicBezTo>
                    <a:pt x="68" y="52"/>
                    <a:pt x="68" y="52"/>
                    <a:pt x="68" y="52"/>
                  </a:cubicBezTo>
                  <a:cubicBezTo>
                    <a:pt x="50" y="48"/>
                    <a:pt x="50" y="48"/>
                    <a:pt x="50" y="48"/>
                  </a:cubicBezTo>
                  <a:cubicBezTo>
                    <a:pt x="49" y="47"/>
                    <a:pt x="48" y="47"/>
                    <a:pt x="48" y="46"/>
                  </a:cubicBezTo>
                  <a:cubicBezTo>
                    <a:pt x="48" y="2"/>
                    <a:pt x="48" y="2"/>
                    <a:pt x="48" y="2"/>
                  </a:cubicBezTo>
                  <a:cubicBezTo>
                    <a:pt x="48" y="1"/>
                    <a:pt x="49" y="0"/>
                    <a:pt x="50" y="0"/>
                  </a:cubicBezTo>
                  <a:cubicBezTo>
                    <a:pt x="52" y="0"/>
                    <a:pt x="52" y="1"/>
                    <a:pt x="52" y="2"/>
                  </a:cubicBezTo>
                  <a:cubicBezTo>
                    <a:pt x="52" y="44"/>
                    <a:pt x="52" y="44"/>
                    <a:pt x="52" y="44"/>
                  </a:cubicBezTo>
                  <a:cubicBezTo>
                    <a:pt x="70" y="48"/>
                    <a:pt x="70" y="48"/>
                    <a:pt x="70" y="48"/>
                  </a:cubicBezTo>
                  <a:cubicBezTo>
                    <a:pt x="71" y="49"/>
                    <a:pt x="72" y="49"/>
                    <a:pt x="72" y="50"/>
                  </a:cubicBezTo>
                  <a:cubicBezTo>
                    <a:pt x="72" y="97"/>
                    <a:pt x="72" y="97"/>
                    <a:pt x="72" y="97"/>
                  </a:cubicBezTo>
                  <a:cubicBezTo>
                    <a:pt x="72" y="98"/>
                    <a:pt x="71" y="99"/>
                    <a:pt x="70" y="99"/>
                  </a:cubicBezTo>
                  <a:cubicBezTo>
                    <a:pt x="60" y="99"/>
                    <a:pt x="60" y="99"/>
                    <a:pt x="60" y="99"/>
                  </a:cubicBezTo>
                  <a:cubicBezTo>
                    <a:pt x="59" y="99"/>
                    <a:pt x="58" y="98"/>
                    <a:pt x="58" y="97"/>
                  </a:cubicBezTo>
                  <a:cubicBezTo>
                    <a:pt x="58" y="66"/>
                    <a:pt x="58" y="66"/>
                    <a:pt x="58" y="66"/>
                  </a:cubicBezTo>
                  <a:cubicBezTo>
                    <a:pt x="4" y="48"/>
                    <a:pt x="4" y="48"/>
                    <a:pt x="4" y="48"/>
                  </a:cubicBezTo>
                  <a:cubicBezTo>
                    <a:pt x="4" y="105"/>
                    <a:pt x="4" y="105"/>
                    <a:pt x="4" y="105"/>
                  </a:cubicBezTo>
                  <a:cubicBezTo>
                    <a:pt x="16" y="116"/>
                    <a:pt x="16" y="116"/>
                    <a:pt x="16" y="116"/>
                  </a:cubicBezTo>
                  <a:cubicBezTo>
                    <a:pt x="17" y="116"/>
                    <a:pt x="17" y="117"/>
                    <a:pt x="17" y="117"/>
                  </a:cubicBezTo>
                  <a:cubicBezTo>
                    <a:pt x="17" y="210"/>
                    <a:pt x="17" y="210"/>
                    <a:pt x="17" y="210"/>
                  </a:cubicBezTo>
                  <a:cubicBezTo>
                    <a:pt x="49" y="217"/>
                    <a:pt x="49" y="217"/>
                    <a:pt x="49" y="217"/>
                  </a:cubicBezTo>
                  <a:cubicBezTo>
                    <a:pt x="49" y="106"/>
                    <a:pt x="49" y="106"/>
                    <a:pt x="49" y="106"/>
                  </a:cubicBezTo>
                  <a:cubicBezTo>
                    <a:pt x="49" y="105"/>
                    <a:pt x="49" y="105"/>
                    <a:pt x="50" y="104"/>
                  </a:cubicBezTo>
                  <a:cubicBezTo>
                    <a:pt x="50" y="104"/>
                    <a:pt x="51" y="104"/>
                    <a:pt x="51" y="104"/>
                  </a:cubicBezTo>
                  <a:cubicBezTo>
                    <a:pt x="86" y="109"/>
                    <a:pt x="86" y="109"/>
                    <a:pt x="86" y="109"/>
                  </a:cubicBezTo>
                  <a:cubicBezTo>
                    <a:pt x="96" y="96"/>
                    <a:pt x="96" y="96"/>
                    <a:pt x="96" y="96"/>
                  </a:cubicBezTo>
                  <a:cubicBezTo>
                    <a:pt x="96" y="95"/>
                    <a:pt x="97" y="95"/>
                    <a:pt x="97" y="95"/>
                  </a:cubicBezTo>
                  <a:cubicBezTo>
                    <a:pt x="118" y="88"/>
                    <a:pt x="118" y="88"/>
                    <a:pt x="118" y="88"/>
                  </a:cubicBezTo>
                  <a:cubicBezTo>
                    <a:pt x="134" y="74"/>
                    <a:pt x="134" y="74"/>
                    <a:pt x="134" y="74"/>
                  </a:cubicBezTo>
                  <a:cubicBezTo>
                    <a:pt x="134" y="73"/>
                    <a:pt x="136" y="73"/>
                    <a:pt x="136" y="74"/>
                  </a:cubicBezTo>
                  <a:cubicBezTo>
                    <a:pt x="137" y="75"/>
                    <a:pt x="137" y="76"/>
                    <a:pt x="136" y="77"/>
                  </a:cubicBezTo>
                  <a:cubicBezTo>
                    <a:pt x="120" y="92"/>
                    <a:pt x="120" y="92"/>
                    <a:pt x="120" y="92"/>
                  </a:cubicBezTo>
                  <a:cubicBezTo>
                    <a:pt x="120" y="92"/>
                    <a:pt x="120" y="92"/>
                    <a:pt x="120" y="92"/>
                  </a:cubicBezTo>
                  <a:cubicBezTo>
                    <a:pt x="99" y="98"/>
                    <a:pt x="99" y="98"/>
                    <a:pt x="99" y="98"/>
                  </a:cubicBezTo>
                  <a:cubicBezTo>
                    <a:pt x="89" y="112"/>
                    <a:pt x="89" y="112"/>
                    <a:pt x="89" y="112"/>
                  </a:cubicBezTo>
                  <a:cubicBezTo>
                    <a:pt x="88" y="112"/>
                    <a:pt x="87" y="113"/>
                    <a:pt x="87" y="113"/>
                  </a:cubicBezTo>
                  <a:cubicBezTo>
                    <a:pt x="53" y="108"/>
                    <a:pt x="53" y="108"/>
                    <a:pt x="53" y="108"/>
                  </a:cubicBezTo>
                  <a:cubicBezTo>
                    <a:pt x="53" y="219"/>
                    <a:pt x="53" y="219"/>
                    <a:pt x="53" y="219"/>
                  </a:cubicBezTo>
                  <a:cubicBezTo>
                    <a:pt x="53" y="220"/>
                    <a:pt x="53" y="221"/>
                    <a:pt x="52" y="221"/>
                  </a:cubicBezTo>
                  <a:cubicBezTo>
                    <a:pt x="52" y="221"/>
                    <a:pt x="51" y="221"/>
                    <a:pt x="51" y="221"/>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000000"/>
                </a:solidFill>
                <a:latin typeface="Arial" charset="0"/>
                <a:cs typeface="Arial" charset="0"/>
              </a:endParaRPr>
            </a:p>
          </p:txBody>
        </p:sp>
        <p:sp>
          <p:nvSpPr>
            <p:cNvPr id="149" name="Freeform 226"/>
            <p:cNvSpPr>
              <a:spLocks noEditPoints="1"/>
            </p:cNvSpPr>
            <p:nvPr/>
          </p:nvSpPr>
          <p:spPr bwMode="auto">
            <a:xfrm>
              <a:off x="2920" y="1798"/>
              <a:ext cx="959" cy="612"/>
            </a:xfrm>
            <a:custGeom>
              <a:avLst/>
              <a:gdLst>
                <a:gd name="T0" fmla="*/ 403 w 406"/>
                <a:gd name="T1" fmla="*/ 259 h 259"/>
                <a:gd name="T2" fmla="*/ 234 w 406"/>
                <a:gd name="T3" fmla="*/ 207 h 259"/>
                <a:gd name="T4" fmla="*/ 174 w 406"/>
                <a:gd name="T5" fmla="*/ 146 h 259"/>
                <a:gd name="T6" fmla="*/ 173 w 406"/>
                <a:gd name="T7" fmla="*/ 172 h 259"/>
                <a:gd name="T8" fmla="*/ 142 w 406"/>
                <a:gd name="T9" fmla="*/ 161 h 259"/>
                <a:gd name="T10" fmla="*/ 171 w 406"/>
                <a:gd name="T11" fmla="*/ 182 h 259"/>
                <a:gd name="T12" fmla="*/ 172 w 406"/>
                <a:gd name="T13" fmla="*/ 200 h 259"/>
                <a:gd name="T14" fmla="*/ 170 w 406"/>
                <a:gd name="T15" fmla="*/ 202 h 259"/>
                <a:gd name="T16" fmla="*/ 58 w 406"/>
                <a:gd name="T17" fmla="*/ 167 h 259"/>
                <a:gd name="T18" fmla="*/ 27 w 406"/>
                <a:gd name="T19" fmla="*/ 136 h 259"/>
                <a:gd name="T20" fmla="*/ 26 w 406"/>
                <a:gd name="T21" fmla="*/ 107 h 259"/>
                <a:gd name="T22" fmla="*/ 0 w 406"/>
                <a:gd name="T23" fmla="*/ 89 h 259"/>
                <a:gd name="T24" fmla="*/ 2 w 406"/>
                <a:gd name="T25" fmla="*/ 44 h 259"/>
                <a:gd name="T26" fmla="*/ 40 w 406"/>
                <a:gd name="T27" fmla="*/ 44 h 259"/>
                <a:gd name="T28" fmla="*/ 104 w 406"/>
                <a:gd name="T29" fmla="*/ 68 h 259"/>
                <a:gd name="T30" fmla="*/ 100 w 406"/>
                <a:gd name="T31" fmla="*/ 11 h 259"/>
                <a:gd name="T32" fmla="*/ 146 w 406"/>
                <a:gd name="T33" fmla="*/ 0 h 259"/>
                <a:gd name="T34" fmla="*/ 203 w 406"/>
                <a:gd name="T35" fmla="*/ 6 h 259"/>
                <a:gd name="T36" fmla="*/ 260 w 406"/>
                <a:gd name="T37" fmla="*/ 29 h 259"/>
                <a:gd name="T38" fmla="*/ 309 w 406"/>
                <a:gd name="T39" fmla="*/ 115 h 259"/>
                <a:gd name="T40" fmla="*/ 310 w 406"/>
                <a:gd name="T41" fmla="*/ 211 h 259"/>
                <a:gd name="T42" fmla="*/ 361 w 406"/>
                <a:gd name="T43" fmla="*/ 144 h 259"/>
                <a:gd name="T44" fmla="*/ 364 w 406"/>
                <a:gd name="T45" fmla="*/ 142 h 259"/>
                <a:gd name="T46" fmla="*/ 406 w 406"/>
                <a:gd name="T47" fmla="*/ 158 h 259"/>
                <a:gd name="T48" fmla="*/ 405 w 406"/>
                <a:gd name="T49" fmla="*/ 258 h 259"/>
                <a:gd name="T50" fmla="*/ 238 w 406"/>
                <a:gd name="T51" fmla="*/ 206 h 259"/>
                <a:gd name="T52" fmla="*/ 402 w 406"/>
                <a:gd name="T53" fmla="*/ 159 h 259"/>
                <a:gd name="T54" fmla="*/ 365 w 406"/>
                <a:gd name="T55" fmla="*/ 227 h 259"/>
                <a:gd name="T56" fmla="*/ 362 w 406"/>
                <a:gd name="T57" fmla="*/ 229 h 259"/>
                <a:gd name="T58" fmla="*/ 306 w 406"/>
                <a:gd name="T59" fmla="*/ 213 h 259"/>
                <a:gd name="T60" fmla="*/ 257 w 406"/>
                <a:gd name="T61" fmla="*/ 108 h 259"/>
                <a:gd name="T62" fmla="*/ 256 w 406"/>
                <a:gd name="T63" fmla="*/ 30 h 259"/>
                <a:gd name="T64" fmla="*/ 146 w 406"/>
                <a:gd name="T65" fmla="*/ 4 h 259"/>
                <a:gd name="T66" fmla="*/ 108 w 406"/>
                <a:gd name="T67" fmla="*/ 70 h 259"/>
                <a:gd name="T68" fmla="*/ 106 w 406"/>
                <a:gd name="T69" fmla="*/ 72 h 259"/>
                <a:gd name="T70" fmla="*/ 61 w 406"/>
                <a:gd name="T71" fmla="*/ 66 h 259"/>
                <a:gd name="T72" fmla="*/ 4 w 406"/>
                <a:gd name="T73" fmla="*/ 48 h 259"/>
                <a:gd name="T74" fmla="*/ 29 w 406"/>
                <a:gd name="T75" fmla="*/ 104 h 259"/>
                <a:gd name="T76" fmla="*/ 30 w 406"/>
                <a:gd name="T77" fmla="*/ 133 h 259"/>
                <a:gd name="T78" fmla="*/ 62 w 406"/>
                <a:gd name="T79" fmla="*/ 142 h 259"/>
                <a:gd name="T80" fmla="*/ 168 w 406"/>
                <a:gd name="T81" fmla="*/ 197 h 259"/>
                <a:gd name="T82" fmla="*/ 139 w 406"/>
                <a:gd name="T83" fmla="*/ 172 h 259"/>
                <a:gd name="T84" fmla="*/ 138 w 406"/>
                <a:gd name="T85" fmla="*/ 158 h 259"/>
                <a:gd name="T86" fmla="*/ 140 w 406"/>
                <a:gd name="T87" fmla="*/ 156 h 259"/>
                <a:gd name="T88" fmla="*/ 170 w 406"/>
                <a:gd name="T89" fmla="*/ 144 h 259"/>
                <a:gd name="T90" fmla="*/ 172 w 406"/>
                <a:gd name="T91" fmla="*/ 142 h 259"/>
                <a:gd name="T92" fmla="*/ 238 w 406"/>
                <a:gd name="T93" fmla="*/ 167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6" h="259">
                  <a:moveTo>
                    <a:pt x="404" y="259"/>
                  </a:moveTo>
                  <a:cubicBezTo>
                    <a:pt x="403" y="259"/>
                    <a:pt x="403" y="259"/>
                    <a:pt x="403" y="259"/>
                  </a:cubicBezTo>
                  <a:cubicBezTo>
                    <a:pt x="235" y="209"/>
                    <a:pt x="235" y="209"/>
                    <a:pt x="235" y="209"/>
                  </a:cubicBezTo>
                  <a:cubicBezTo>
                    <a:pt x="235" y="209"/>
                    <a:pt x="234" y="208"/>
                    <a:pt x="234" y="207"/>
                  </a:cubicBezTo>
                  <a:cubicBezTo>
                    <a:pt x="234" y="169"/>
                    <a:pt x="234" y="169"/>
                    <a:pt x="234" y="169"/>
                  </a:cubicBezTo>
                  <a:cubicBezTo>
                    <a:pt x="174" y="146"/>
                    <a:pt x="174" y="146"/>
                    <a:pt x="174" y="146"/>
                  </a:cubicBezTo>
                  <a:cubicBezTo>
                    <a:pt x="174" y="170"/>
                    <a:pt x="174" y="170"/>
                    <a:pt x="174" y="170"/>
                  </a:cubicBezTo>
                  <a:cubicBezTo>
                    <a:pt x="174" y="171"/>
                    <a:pt x="173" y="171"/>
                    <a:pt x="173" y="172"/>
                  </a:cubicBezTo>
                  <a:cubicBezTo>
                    <a:pt x="172" y="172"/>
                    <a:pt x="172" y="172"/>
                    <a:pt x="171" y="172"/>
                  </a:cubicBezTo>
                  <a:cubicBezTo>
                    <a:pt x="142" y="161"/>
                    <a:pt x="142" y="161"/>
                    <a:pt x="142" y="161"/>
                  </a:cubicBezTo>
                  <a:cubicBezTo>
                    <a:pt x="142" y="169"/>
                    <a:pt x="142" y="169"/>
                    <a:pt x="142" y="169"/>
                  </a:cubicBezTo>
                  <a:cubicBezTo>
                    <a:pt x="171" y="182"/>
                    <a:pt x="171" y="182"/>
                    <a:pt x="171" y="182"/>
                  </a:cubicBezTo>
                  <a:cubicBezTo>
                    <a:pt x="172" y="182"/>
                    <a:pt x="172" y="183"/>
                    <a:pt x="172" y="183"/>
                  </a:cubicBezTo>
                  <a:cubicBezTo>
                    <a:pt x="172" y="200"/>
                    <a:pt x="172" y="200"/>
                    <a:pt x="172" y="200"/>
                  </a:cubicBezTo>
                  <a:cubicBezTo>
                    <a:pt x="172" y="201"/>
                    <a:pt x="172" y="201"/>
                    <a:pt x="171" y="202"/>
                  </a:cubicBezTo>
                  <a:cubicBezTo>
                    <a:pt x="171" y="202"/>
                    <a:pt x="170" y="202"/>
                    <a:pt x="170" y="202"/>
                  </a:cubicBezTo>
                  <a:cubicBezTo>
                    <a:pt x="59" y="169"/>
                    <a:pt x="59" y="169"/>
                    <a:pt x="59" y="169"/>
                  </a:cubicBezTo>
                  <a:cubicBezTo>
                    <a:pt x="58" y="169"/>
                    <a:pt x="58" y="168"/>
                    <a:pt x="58" y="167"/>
                  </a:cubicBezTo>
                  <a:cubicBezTo>
                    <a:pt x="58" y="144"/>
                    <a:pt x="58" y="144"/>
                    <a:pt x="58" y="144"/>
                  </a:cubicBezTo>
                  <a:cubicBezTo>
                    <a:pt x="27" y="136"/>
                    <a:pt x="27" y="136"/>
                    <a:pt x="27" y="136"/>
                  </a:cubicBezTo>
                  <a:cubicBezTo>
                    <a:pt x="26" y="136"/>
                    <a:pt x="26" y="135"/>
                    <a:pt x="26" y="134"/>
                  </a:cubicBezTo>
                  <a:cubicBezTo>
                    <a:pt x="26" y="107"/>
                    <a:pt x="26" y="107"/>
                    <a:pt x="26" y="107"/>
                  </a:cubicBezTo>
                  <a:cubicBezTo>
                    <a:pt x="1" y="90"/>
                    <a:pt x="1" y="90"/>
                    <a:pt x="1" y="90"/>
                  </a:cubicBezTo>
                  <a:cubicBezTo>
                    <a:pt x="0" y="90"/>
                    <a:pt x="0" y="89"/>
                    <a:pt x="0" y="89"/>
                  </a:cubicBezTo>
                  <a:cubicBezTo>
                    <a:pt x="0" y="46"/>
                    <a:pt x="0" y="46"/>
                    <a:pt x="0" y="46"/>
                  </a:cubicBezTo>
                  <a:cubicBezTo>
                    <a:pt x="0" y="44"/>
                    <a:pt x="1" y="44"/>
                    <a:pt x="2" y="44"/>
                  </a:cubicBezTo>
                  <a:cubicBezTo>
                    <a:pt x="38" y="44"/>
                    <a:pt x="38" y="44"/>
                    <a:pt x="38" y="44"/>
                  </a:cubicBezTo>
                  <a:cubicBezTo>
                    <a:pt x="39" y="44"/>
                    <a:pt x="39" y="44"/>
                    <a:pt x="40" y="44"/>
                  </a:cubicBezTo>
                  <a:cubicBezTo>
                    <a:pt x="63" y="63"/>
                    <a:pt x="63" y="63"/>
                    <a:pt x="63" y="63"/>
                  </a:cubicBezTo>
                  <a:cubicBezTo>
                    <a:pt x="104" y="68"/>
                    <a:pt x="104" y="68"/>
                    <a:pt x="104" y="68"/>
                  </a:cubicBezTo>
                  <a:cubicBezTo>
                    <a:pt x="99" y="13"/>
                    <a:pt x="99" y="13"/>
                    <a:pt x="99" y="13"/>
                  </a:cubicBezTo>
                  <a:cubicBezTo>
                    <a:pt x="99" y="12"/>
                    <a:pt x="100" y="11"/>
                    <a:pt x="100" y="11"/>
                  </a:cubicBezTo>
                  <a:cubicBezTo>
                    <a:pt x="146" y="0"/>
                    <a:pt x="146" y="0"/>
                    <a:pt x="146" y="0"/>
                  </a:cubicBezTo>
                  <a:cubicBezTo>
                    <a:pt x="146" y="0"/>
                    <a:pt x="146" y="0"/>
                    <a:pt x="146" y="0"/>
                  </a:cubicBezTo>
                  <a:cubicBezTo>
                    <a:pt x="203" y="5"/>
                    <a:pt x="203" y="5"/>
                    <a:pt x="203" y="5"/>
                  </a:cubicBezTo>
                  <a:cubicBezTo>
                    <a:pt x="203" y="6"/>
                    <a:pt x="203" y="6"/>
                    <a:pt x="203" y="6"/>
                  </a:cubicBezTo>
                  <a:cubicBezTo>
                    <a:pt x="258" y="27"/>
                    <a:pt x="258" y="27"/>
                    <a:pt x="258" y="27"/>
                  </a:cubicBezTo>
                  <a:cubicBezTo>
                    <a:pt x="259" y="27"/>
                    <a:pt x="260" y="28"/>
                    <a:pt x="260" y="29"/>
                  </a:cubicBezTo>
                  <a:cubicBezTo>
                    <a:pt x="260" y="104"/>
                    <a:pt x="260" y="104"/>
                    <a:pt x="260" y="104"/>
                  </a:cubicBezTo>
                  <a:cubicBezTo>
                    <a:pt x="309" y="115"/>
                    <a:pt x="309" y="115"/>
                    <a:pt x="309" y="115"/>
                  </a:cubicBezTo>
                  <a:cubicBezTo>
                    <a:pt x="310" y="115"/>
                    <a:pt x="310" y="116"/>
                    <a:pt x="310" y="117"/>
                  </a:cubicBezTo>
                  <a:cubicBezTo>
                    <a:pt x="310" y="211"/>
                    <a:pt x="310" y="211"/>
                    <a:pt x="310" y="211"/>
                  </a:cubicBezTo>
                  <a:cubicBezTo>
                    <a:pt x="361" y="225"/>
                    <a:pt x="361" y="225"/>
                    <a:pt x="361" y="225"/>
                  </a:cubicBezTo>
                  <a:cubicBezTo>
                    <a:pt x="361" y="144"/>
                    <a:pt x="361" y="144"/>
                    <a:pt x="361" y="144"/>
                  </a:cubicBezTo>
                  <a:cubicBezTo>
                    <a:pt x="361" y="143"/>
                    <a:pt x="361" y="142"/>
                    <a:pt x="362" y="142"/>
                  </a:cubicBezTo>
                  <a:cubicBezTo>
                    <a:pt x="362" y="142"/>
                    <a:pt x="363" y="141"/>
                    <a:pt x="364" y="142"/>
                  </a:cubicBezTo>
                  <a:cubicBezTo>
                    <a:pt x="404" y="156"/>
                    <a:pt x="404" y="156"/>
                    <a:pt x="404" y="156"/>
                  </a:cubicBezTo>
                  <a:cubicBezTo>
                    <a:pt x="405" y="156"/>
                    <a:pt x="406" y="157"/>
                    <a:pt x="406" y="158"/>
                  </a:cubicBezTo>
                  <a:cubicBezTo>
                    <a:pt x="406" y="257"/>
                    <a:pt x="406" y="257"/>
                    <a:pt x="406" y="257"/>
                  </a:cubicBezTo>
                  <a:cubicBezTo>
                    <a:pt x="406" y="257"/>
                    <a:pt x="405" y="258"/>
                    <a:pt x="405" y="258"/>
                  </a:cubicBezTo>
                  <a:cubicBezTo>
                    <a:pt x="405" y="259"/>
                    <a:pt x="404" y="259"/>
                    <a:pt x="404" y="259"/>
                  </a:cubicBezTo>
                  <a:close/>
                  <a:moveTo>
                    <a:pt x="238" y="206"/>
                  </a:moveTo>
                  <a:cubicBezTo>
                    <a:pt x="402" y="254"/>
                    <a:pt x="402" y="254"/>
                    <a:pt x="402" y="254"/>
                  </a:cubicBezTo>
                  <a:cubicBezTo>
                    <a:pt x="402" y="159"/>
                    <a:pt x="402" y="159"/>
                    <a:pt x="402" y="159"/>
                  </a:cubicBezTo>
                  <a:cubicBezTo>
                    <a:pt x="365" y="146"/>
                    <a:pt x="365" y="146"/>
                    <a:pt x="365" y="146"/>
                  </a:cubicBezTo>
                  <a:cubicBezTo>
                    <a:pt x="365" y="227"/>
                    <a:pt x="365" y="227"/>
                    <a:pt x="365" y="227"/>
                  </a:cubicBezTo>
                  <a:cubicBezTo>
                    <a:pt x="365" y="228"/>
                    <a:pt x="365" y="229"/>
                    <a:pt x="364" y="229"/>
                  </a:cubicBezTo>
                  <a:cubicBezTo>
                    <a:pt x="364" y="229"/>
                    <a:pt x="363" y="230"/>
                    <a:pt x="362" y="229"/>
                  </a:cubicBezTo>
                  <a:cubicBezTo>
                    <a:pt x="308" y="215"/>
                    <a:pt x="308" y="215"/>
                    <a:pt x="308" y="215"/>
                  </a:cubicBezTo>
                  <a:cubicBezTo>
                    <a:pt x="307" y="214"/>
                    <a:pt x="306" y="214"/>
                    <a:pt x="306" y="213"/>
                  </a:cubicBezTo>
                  <a:cubicBezTo>
                    <a:pt x="306" y="119"/>
                    <a:pt x="306" y="119"/>
                    <a:pt x="306" y="119"/>
                  </a:cubicBezTo>
                  <a:cubicBezTo>
                    <a:pt x="257" y="108"/>
                    <a:pt x="257" y="108"/>
                    <a:pt x="257" y="108"/>
                  </a:cubicBezTo>
                  <a:cubicBezTo>
                    <a:pt x="256" y="107"/>
                    <a:pt x="256" y="107"/>
                    <a:pt x="256" y="106"/>
                  </a:cubicBezTo>
                  <a:cubicBezTo>
                    <a:pt x="256" y="30"/>
                    <a:pt x="256" y="30"/>
                    <a:pt x="256" y="30"/>
                  </a:cubicBezTo>
                  <a:cubicBezTo>
                    <a:pt x="202" y="9"/>
                    <a:pt x="202" y="9"/>
                    <a:pt x="202" y="9"/>
                  </a:cubicBezTo>
                  <a:cubicBezTo>
                    <a:pt x="146" y="4"/>
                    <a:pt x="146" y="4"/>
                    <a:pt x="146" y="4"/>
                  </a:cubicBezTo>
                  <a:cubicBezTo>
                    <a:pt x="103" y="14"/>
                    <a:pt x="103" y="14"/>
                    <a:pt x="103" y="14"/>
                  </a:cubicBezTo>
                  <a:cubicBezTo>
                    <a:pt x="108" y="70"/>
                    <a:pt x="108" y="70"/>
                    <a:pt x="108" y="70"/>
                  </a:cubicBezTo>
                  <a:cubicBezTo>
                    <a:pt x="108" y="71"/>
                    <a:pt x="108" y="71"/>
                    <a:pt x="108" y="72"/>
                  </a:cubicBezTo>
                  <a:cubicBezTo>
                    <a:pt x="107" y="72"/>
                    <a:pt x="107" y="72"/>
                    <a:pt x="106" y="72"/>
                  </a:cubicBezTo>
                  <a:cubicBezTo>
                    <a:pt x="62" y="66"/>
                    <a:pt x="62" y="66"/>
                    <a:pt x="62" y="66"/>
                  </a:cubicBezTo>
                  <a:cubicBezTo>
                    <a:pt x="61" y="66"/>
                    <a:pt x="61" y="66"/>
                    <a:pt x="61" y="66"/>
                  </a:cubicBezTo>
                  <a:cubicBezTo>
                    <a:pt x="38" y="48"/>
                    <a:pt x="38" y="48"/>
                    <a:pt x="38" y="48"/>
                  </a:cubicBezTo>
                  <a:cubicBezTo>
                    <a:pt x="4" y="48"/>
                    <a:pt x="4" y="48"/>
                    <a:pt x="4" y="48"/>
                  </a:cubicBezTo>
                  <a:cubicBezTo>
                    <a:pt x="4" y="88"/>
                    <a:pt x="4" y="88"/>
                    <a:pt x="4" y="88"/>
                  </a:cubicBezTo>
                  <a:cubicBezTo>
                    <a:pt x="29" y="104"/>
                    <a:pt x="29" y="104"/>
                    <a:pt x="29" y="104"/>
                  </a:cubicBezTo>
                  <a:cubicBezTo>
                    <a:pt x="29" y="104"/>
                    <a:pt x="30" y="105"/>
                    <a:pt x="30" y="106"/>
                  </a:cubicBezTo>
                  <a:cubicBezTo>
                    <a:pt x="30" y="133"/>
                    <a:pt x="30" y="133"/>
                    <a:pt x="30" y="133"/>
                  </a:cubicBezTo>
                  <a:cubicBezTo>
                    <a:pt x="60" y="140"/>
                    <a:pt x="60" y="140"/>
                    <a:pt x="60" y="140"/>
                  </a:cubicBezTo>
                  <a:cubicBezTo>
                    <a:pt x="61" y="140"/>
                    <a:pt x="62" y="141"/>
                    <a:pt x="62" y="142"/>
                  </a:cubicBezTo>
                  <a:cubicBezTo>
                    <a:pt x="62" y="166"/>
                    <a:pt x="62" y="166"/>
                    <a:pt x="62" y="166"/>
                  </a:cubicBezTo>
                  <a:cubicBezTo>
                    <a:pt x="168" y="197"/>
                    <a:pt x="168" y="197"/>
                    <a:pt x="168" y="197"/>
                  </a:cubicBezTo>
                  <a:cubicBezTo>
                    <a:pt x="168" y="185"/>
                    <a:pt x="168" y="185"/>
                    <a:pt x="168" y="185"/>
                  </a:cubicBezTo>
                  <a:cubicBezTo>
                    <a:pt x="139" y="172"/>
                    <a:pt x="139" y="172"/>
                    <a:pt x="139" y="172"/>
                  </a:cubicBezTo>
                  <a:cubicBezTo>
                    <a:pt x="138" y="172"/>
                    <a:pt x="138" y="171"/>
                    <a:pt x="138" y="170"/>
                  </a:cubicBezTo>
                  <a:cubicBezTo>
                    <a:pt x="138" y="158"/>
                    <a:pt x="138" y="158"/>
                    <a:pt x="138" y="158"/>
                  </a:cubicBezTo>
                  <a:cubicBezTo>
                    <a:pt x="138" y="157"/>
                    <a:pt x="138" y="156"/>
                    <a:pt x="138" y="156"/>
                  </a:cubicBezTo>
                  <a:cubicBezTo>
                    <a:pt x="139" y="156"/>
                    <a:pt x="140" y="156"/>
                    <a:pt x="140" y="156"/>
                  </a:cubicBezTo>
                  <a:cubicBezTo>
                    <a:pt x="170" y="167"/>
                    <a:pt x="170" y="167"/>
                    <a:pt x="170" y="167"/>
                  </a:cubicBezTo>
                  <a:cubicBezTo>
                    <a:pt x="170" y="144"/>
                    <a:pt x="170" y="144"/>
                    <a:pt x="170" y="144"/>
                  </a:cubicBezTo>
                  <a:cubicBezTo>
                    <a:pt x="170" y="143"/>
                    <a:pt x="170" y="142"/>
                    <a:pt x="170" y="142"/>
                  </a:cubicBezTo>
                  <a:cubicBezTo>
                    <a:pt x="171" y="142"/>
                    <a:pt x="172" y="141"/>
                    <a:pt x="172" y="142"/>
                  </a:cubicBezTo>
                  <a:cubicBezTo>
                    <a:pt x="237" y="166"/>
                    <a:pt x="237" y="166"/>
                    <a:pt x="237" y="166"/>
                  </a:cubicBezTo>
                  <a:cubicBezTo>
                    <a:pt x="237" y="166"/>
                    <a:pt x="238" y="167"/>
                    <a:pt x="238" y="167"/>
                  </a:cubicBezTo>
                  <a:lnTo>
                    <a:pt x="238" y="20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000000"/>
                </a:solidFill>
                <a:latin typeface="Arial" charset="0"/>
                <a:cs typeface="Arial" charset="0"/>
              </a:endParaRPr>
            </a:p>
          </p:txBody>
        </p:sp>
        <p:sp>
          <p:nvSpPr>
            <p:cNvPr id="150" name="Freeform 227"/>
            <p:cNvSpPr>
              <a:spLocks noEditPoints="1"/>
            </p:cNvSpPr>
            <p:nvPr/>
          </p:nvSpPr>
          <p:spPr bwMode="auto">
            <a:xfrm>
              <a:off x="3005" y="1202"/>
              <a:ext cx="175" cy="718"/>
            </a:xfrm>
            <a:custGeom>
              <a:avLst/>
              <a:gdLst>
                <a:gd name="T0" fmla="*/ 50 w 74"/>
                <a:gd name="T1" fmla="*/ 304 h 304"/>
                <a:gd name="T2" fmla="*/ 50 w 74"/>
                <a:gd name="T3" fmla="*/ 304 h 304"/>
                <a:gd name="T4" fmla="*/ 12 w 74"/>
                <a:gd name="T5" fmla="*/ 295 h 304"/>
                <a:gd name="T6" fmla="*/ 11 w 74"/>
                <a:gd name="T7" fmla="*/ 293 h 304"/>
                <a:gd name="T8" fmla="*/ 11 w 74"/>
                <a:gd name="T9" fmla="*/ 248 h 304"/>
                <a:gd name="T10" fmla="*/ 1 w 74"/>
                <a:gd name="T11" fmla="*/ 240 h 304"/>
                <a:gd name="T12" fmla="*/ 0 w 74"/>
                <a:gd name="T13" fmla="*/ 239 h 304"/>
                <a:gd name="T14" fmla="*/ 0 w 74"/>
                <a:gd name="T15" fmla="*/ 2 h 304"/>
                <a:gd name="T16" fmla="*/ 2 w 74"/>
                <a:gd name="T17" fmla="*/ 0 h 304"/>
                <a:gd name="T18" fmla="*/ 13 w 74"/>
                <a:gd name="T19" fmla="*/ 0 h 304"/>
                <a:gd name="T20" fmla="*/ 13 w 74"/>
                <a:gd name="T21" fmla="*/ 0 h 304"/>
                <a:gd name="T22" fmla="*/ 72 w 74"/>
                <a:gd name="T23" fmla="*/ 14 h 304"/>
                <a:gd name="T24" fmla="*/ 74 w 74"/>
                <a:gd name="T25" fmla="*/ 16 h 304"/>
                <a:gd name="T26" fmla="*/ 74 w 74"/>
                <a:gd name="T27" fmla="*/ 247 h 304"/>
                <a:gd name="T28" fmla="*/ 72 w 74"/>
                <a:gd name="T29" fmla="*/ 249 h 304"/>
                <a:gd name="T30" fmla="*/ 52 w 74"/>
                <a:gd name="T31" fmla="*/ 249 h 304"/>
                <a:gd name="T32" fmla="*/ 52 w 74"/>
                <a:gd name="T33" fmla="*/ 302 h 304"/>
                <a:gd name="T34" fmla="*/ 52 w 74"/>
                <a:gd name="T35" fmla="*/ 304 h 304"/>
                <a:gd name="T36" fmla="*/ 50 w 74"/>
                <a:gd name="T37" fmla="*/ 304 h 304"/>
                <a:gd name="T38" fmla="*/ 15 w 74"/>
                <a:gd name="T39" fmla="*/ 291 h 304"/>
                <a:gd name="T40" fmla="*/ 48 w 74"/>
                <a:gd name="T41" fmla="*/ 300 h 304"/>
                <a:gd name="T42" fmla="*/ 48 w 74"/>
                <a:gd name="T43" fmla="*/ 247 h 304"/>
                <a:gd name="T44" fmla="*/ 50 w 74"/>
                <a:gd name="T45" fmla="*/ 245 h 304"/>
                <a:gd name="T46" fmla="*/ 70 w 74"/>
                <a:gd name="T47" fmla="*/ 245 h 304"/>
                <a:gd name="T48" fmla="*/ 70 w 74"/>
                <a:gd name="T49" fmla="*/ 17 h 304"/>
                <a:gd name="T50" fmla="*/ 13 w 74"/>
                <a:gd name="T51" fmla="*/ 4 h 304"/>
                <a:gd name="T52" fmla="*/ 4 w 74"/>
                <a:gd name="T53" fmla="*/ 4 h 304"/>
                <a:gd name="T54" fmla="*/ 4 w 74"/>
                <a:gd name="T55" fmla="*/ 238 h 304"/>
                <a:gd name="T56" fmla="*/ 14 w 74"/>
                <a:gd name="T57" fmla="*/ 245 h 304"/>
                <a:gd name="T58" fmla="*/ 15 w 74"/>
                <a:gd name="T59" fmla="*/ 247 h 304"/>
                <a:gd name="T60" fmla="*/ 15 w 74"/>
                <a:gd name="T61" fmla="*/ 291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4" h="304">
                  <a:moveTo>
                    <a:pt x="50" y="304"/>
                  </a:moveTo>
                  <a:cubicBezTo>
                    <a:pt x="50" y="304"/>
                    <a:pt x="50" y="304"/>
                    <a:pt x="50" y="304"/>
                  </a:cubicBezTo>
                  <a:cubicBezTo>
                    <a:pt x="12" y="295"/>
                    <a:pt x="12" y="295"/>
                    <a:pt x="12" y="295"/>
                  </a:cubicBezTo>
                  <a:cubicBezTo>
                    <a:pt x="12" y="294"/>
                    <a:pt x="11" y="294"/>
                    <a:pt x="11" y="293"/>
                  </a:cubicBezTo>
                  <a:cubicBezTo>
                    <a:pt x="11" y="248"/>
                    <a:pt x="11" y="248"/>
                    <a:pt x="11" y="248"/>
                  </a:cubicBezTo>
                  <a:cubicBezTo>
                    <a:pt x="1" y="240"/>
                    <a:pt x="1" y="240"/>
                    <a:pt x="1" y="240"/>
                  </a:cubicBezTo>
                  <a:cubicBezTo>
                    <a:pt x="1" y="240"/>
                    <a:pt x="0" y="239"/>
                    <a:pt x="0" y="239"/>
                  </a:cubicBezTo>
                  <a:cubicBezTo>
                    <a:pt x="0" y="2"/>
                    <a:pt x="0" y="2"/>
                    <a:pt x="0" y="2"/>
                  </a:cubicBezTo>
                  <a:cubicBezTo>
                    <a:pt x="0" y="1"/>
                    <a:pt x="1" y="0"/>
                    <a:pt x="2" y="0"/>
                  </a:cubicBezTo>
                  <a:cubicBezTo>
                    <a:pt x="13" y="0"/>
                    <a:pt x="13" y="0"/>
                    <a:pt x="13" y="0"/>
                  </a:cubicBezTo>
                  <a:cubicBezTo>
                    <a:pt x="13" y="0"/>
                    <a:pt x="13" y="0"/>
                    <a:pt x="13" y="0"/>
                  </a:cubicBezTo>
                  <a:cubicBezTo>
                    <a:pt x="72" y="14"/>
                    <a:pt x="72" y="14"/>
                    <a:pt x="72" y="14"/>
                  </a:cubicBezTo>
                  <a:cubicBezTo>
                    <a:pt x="73" y="14"/>
                    <a:pt x="74" y="15"/>
                    <a:pt x="74" y="16"/>
                  </a:cubicBezTo>
                  <a:cubicBezTo>
                    <a:pt x="74" y="247"/>
                    <a:pt x="74" y="247"/>
                    <a:pt x="74" y="247"/>
                  </a:cubicBezTo>
                  <a:cubicBezTo>
                    <a:pt x="74" y="248"/>
                    <a:pt x="73" y="249"/>
                    <a:pt x="72" y="249"/>
                  </a:cubicBezTo>
                  <a:cubicBezTo>
                    <a:pt x="52" y="249"/>
                    <a:pt x="52" y="249"/>
                    <a:pt x="52" y="249"/>
                  </a:cubicBezTo>
                  <a:cubicBezTo>
                    <a:pt x="52" y="302"/>
                    <a:pt x="52" y="302"/>
                    <a:pt x="52" y="302"/>
                  </a:cubicBezTo>
                  <a:cubicBezTo>
                    <a:pt x="52" y="303"/>
                    <a:pt x="52" y="303"/>
                    <a:pt x="52" y="304"/>
                  </a:cubicBezTo>
                  <a:cubicBezTo>
                    <a:pt x="51" y="304"/>
                    <a:pt x="51" y="304"/>
                    <a:pt x="50" y="304"/>
                  </a:cubicBezTo>
                  <a:close/>
                  <a:moveTo>
                    <a:pt x="15" y="291"/>
                  </a:moveTo>
                  <a:cubicBezTo>
                    <a:pt x="48" y="300"/>
                    <a:pt x="48" y="300"/>
                    <a:pt x="48" y="300"/>
                  </a:cubicBezTo>
                  <a:cubicBezTo>
                    <a:pt x="48" y="247"/>
                    <a:pt x="48" y="247"/>
                    <a:pt x="48" y="247"/>
                  </a:cubicBezTo>
                  <a:cubicBezTo>
                    <a:pt x="48" y="246"/>
                    <a:pt x="49" y="245"/>
                    <a:pt x="50" y="245"/>
                  </a:cubicBezTo>
                  <a:cubicBezTo>
                    <a:pt x="70" y="245"/>
                    <a:pt x="70" y="245"/>
                    <a:pt x="70" y="245"/>
                  </a:cubicBezTo>
                  <a:cubicBezTo>
                    <a:pt x="70" y="17"/>
                    <a:pt x="70" y="17"/>
                    <a:pt x="70" y="17"/>
                  </a:cubicBezTo>
                  <a:cubicBezTo>
                    <a:pt x="13" y="4"/>
                    <a:pt x="13" y="4"/>
                    <a:pt x="13" y="4"/>
                  </a:cubicBezTo>
                  <a:cubicBezTo>
                    <a:pt x="4" y="4"/>
                    <a:pt x="4" y="4"/>
                    <a:pt x="4" y="4"/>
                  </a:cubicBezTo>
                  <a:cubicBezTo>
                    <a:pt x="4" y="238"/>
                    <a:pt x="4" y="238"/>
                    <a:pt x="4" y="238"/>
                  </a:cubicBezTo>
                  <a:cubicBezTo>
                    <a:pt x="14" y="245"/>
                    <a:pt x="14" y="245"/>
                    <a:pt x="14" y="245"/>
                  </a:cubicBezTo>
                  <a:cubicBezTo>
                    <a:pt x="15" y="246"/>
                    <a:pt x="15" y="246"/>
                    <a:pt x="15" y="247"/>
                  </a:cubicBezTo>
                  <a:lnTo>
                    <a:pt x="15" y="29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000000"/>
                </a:solidFill>
                <a:latin typeface="Arial" charset="0"/>
                <a:cs typeface="Arial" charset="0"/>
              </a:endParaRPr>
            </a:p>
          </p:txBody>
        </p:sp>
        <p:sp>
          <p:nvSpPr>
            <p:cNvPr id="151" name="Freeform 228"/>
            <p:cNvSpPr>
              <a:spLocks/>
            </p:cNvSpPr>
            <p:nvPr/>
          </p:nvSpPr>
          <p:spPr bwMode="auto">
            <a:xfrm>
              <a:off x="2871" y="2381"/>
              <a:ext cx="125" cy="38"/>
            </a:xfrm>
            <a:custGeom>
              <a:avLst/>
              <a:gdLst>
                <a:gd name="T0" fmla="*/ 51 w 53"/>
                <a:gd name="T1" fmla="*/ 16 h 16"/>
                <a:gd name="T2" fmla="*/ 0 w 53"/>
                <a:gd name="T3" fmla="*/ 8 h 16"/>
                <a:gd name="T4" fmla="*/ 0 w 53"/>
                <a:gd name="T5" fmla="*/ 0 h 16"/>
                <a:gd name="T6" fmla="*/ 4 w 53"/>
                <a:gd name="T7" fmla="*/ 0 h 16"/>
                <a:gd name="T8" fmla="*/ 53 w 53"/>
                <a:gd name="T9" fmla="*/ 8 h 16"/>
                <a:gd name="T10" fmla="*/ 51 w 53"/>
                <a:gd name="T11" fmla="*/ 16 h 16"/>
              </a:gdLst>
              <a:ahLst/>
              <a:cxnLst>
                <a:cxn ang="0">
                  <a:pos x="T0" y="T1"/>
                </a:cxn>
                <a:cxn ang="0">
                  <a:pos x="T2" y="T3"/>
                </a:cxn>
                <a:cxn ang="0">
                  <a:pos x="T4" y="T5"/>
                </a:cxn>
                <a:cxn ang="0">
                  <a:pos x="T6" y="T7"/>
                </a:cxn>
                <a:cxn ang="0">
                  <a:pos x="T8" y="T9"/>
                </a:cxn>
                <a:cxn ang="0">
                  <a:pos x="T10" y="T11"/>
                </a:cxn>
              </a:cxnLst>
              <a:rect l="0" t="0" r="r" b="b"/>
              <a:pathLst>
                <a:path w="53" h="16">
                  <a:moveTo>
                    <a:pt x="51" y="16"/>
                  </a:moveTo>
                  <a:cubicBezTo>
                    <a:pt x="0" y="8"/>
                    <a:pt x="0" y="8"/>
                    <a:pt x="0" y="8"/>
                  </a:cubicBezTo>
                  <a:cubicBezTo>
                    <a:pt x="0" y="0"/>
                    <a:pt x="0" y="0"/>
                    <a:pt x="0" y="0"/>
                  </a:cubicBezTo>
                  <a:cubicBezTo>
                    <a:pt x="2" y="0"/>
                    <a:pt x="3" y="0"/>
                    <a:pt x="4" y="0"/>
                  </a:cubicBezTo>
                  <a:cubicBezTo>
                    <a:pt x="21" y="0"/>
                    <a:pt x="38" y="2"/>
                    <a:pt x="53" y="8"/>
                  </a:cubicBezTo>
                  <a:lnTo>
                    <a:pt x="51" y="1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000000"/>
                </a:solidFill>
                <a:latin typeface="Arial" charset="0"/>
                <a:cs typeface="Arial" charset="0"/>
              </a:endParaRPr>
            </a:p>
          </p:txBody>
        </p:sp>
        <p:sp>
          <p:nvSpPr>
            <p:cNvPr id="152" name="Freeform 229"/>
            <p:cNvSpPr>
              <a:spLocks/>
            </p:cNvSpPr>
            <p:nvPr/>
          </p:nvSpPr>
          <p:spPr bwMode="auto">
            <a:xfrm>
              <a:off x="1151" y="607"/>
              <a:ext cx="3456" cy="2046"/>
            </a:xfrm>
            <a:custGeom>
              <a:avLst/>
              <a:gdLst>
                <a:gd name="T0" fmla="*/ 933 w 1463"/>
                <a:gd name="T1" fmla="*/ 803 h 866"/>
                <a:gd name="T2" fmla="*/ 921 w 1463"/>
                <a:gd name="T3" fmla="*/ 797 h 866"/>
                <a:gd name="T4" fmla="*/ 917 w 1463"/>
                <a:gd name="T5" fmla="*/ 811 h 866"/>
                <a:gd name="T6" fmla="*/ 779 w 1463"/>
                <a:gd name="T7" fmla="*/ 767 h 866"/>
                <a:gd name="T8" fmla="*/ 841 w 1463"/>
                <a:gd name="T9" fmla="*/ 781 h 866"/>
                <a:gd name="T10" fmla="*/ 915 w 1463"/>
                <a:gd name="T11" fmla="*/ 785 h 866"/>
                <a:gd name="T12" fmla="*/ 1173 w 1463"/>
                <a:gd name="T13" fmla="*/ 845 h 866"/>
                <a:gd name="T14" fmla="*/ 1232 w 1463"/>
                <a:gd name="T15" fmla="*/ 822 h 866"/>
                <a:gd name="T16" fmla="*/ 1417 w 1463"/>
                <a:gd name="T17" fmla="*/ 621 h 866"/>
                <a:gd name="T18" fmla="*/ 1410 w 1463"/>
                <a:gd name="T19" fmla="*/ 558 h 866"/>
                <a:gd name="T20" fmla="*/ 1416 w 1463"/>
                <a:gd name="T21" fmla="*/ 552 h 866"/>
                <a:gd name="T22" fmla="*/ 1423 w 1463"/>
                <a:gd name="T23" fmla="*/ 543 h 866"/>
                <a:gd name="T24" fmla="*/ 1443 w 1463"/>
                <a:gd name="T25" fmla="*/ 490 h 866"/>
                <a:gd name="T26" fmla="*/ 1445 w 1463"/>
                <a:gd name="T27" fmla="*/ 389 h 866"/>
                <a:gd name="T28" fmla="*/ 1148 w 1463"/>
                <a:gd name="T29" fmla="*/ 206 h 866"/>
                <a:gd name="T30" fmla="*/ 1106 w 1463"/>
                <a:gd name="T31" fmla="*/ 118 h 866"/>
                <a:gd name="T32" fmla="*/ 964 w 1463"/>
                <a:gd name="T33" fmla="*/ 38 h 866"/>
                <a:gd name="T34" fmla="*/ 738 w 1463"/>
                <a:gd name="T35" fmla="*/ 11 h 866"/>
                <a:gd name="T36" fmla="*/ 731 w 1463"/>
                <a:gd name="T37" fmla="*/ 11 h 866"/>
                <a:gd name="T38" fmla="*/ 724 w 1463"/>
                <a:gd name="T39" fmla="*/ 11 h 866"/>
                <a:gd name="T40" fmla="*/ 462 w 1463"/>
                <a:gd name="T41" fmla="*/ 49 h 866"/>
                <a:gd name="T42" fmla="*/ 315 w 1463"/>
                <a:gd name="T43" fmla="*/ 203 h 866"/>
                <a:gd name="T44" fmla="*/ 312 w 1463"/>
                <a:gd name="T45" fmla="*/ 207 h 866"/>
                <a:gd name="T46" fmla="*/ 17 w 1463"/>
                <a:gd name="T47" fmla="*/ 389 h 866"/>
                <a:gd name="T48" fmla="*/ 34 w 1463"/>
                <a:gd name="T49" fmla="*/ 533 h 866"/>
                <a:gd name="T50" fmla="*/ 46 w 1463"/>
                <a:gd name="T51" fmla="*/ 551 h 866"/>
                <a:gd name="T52" fmla="*/ 50 w 1463"/>
                <a:gd name="T53" fmla="*/ 556 h 866"/>
                <a:gd name="T54" fmla="*/ 50 w 1463"/>
                <a:gd name="T55" fmla="*/ 561 h 866"/>
                <a:gd name="T56" fmla="*/ 52 w 1463"/>
                <a:gd name="T57" fmla="*/ 675 h 866"/>
                <a:gd name="T58" fmla="*/ 234 w 1463"/>
                <a:gd name="T59" fmla="*/ 823 h 866"/>
                <a:gd name="T60" fmla="*/ 290 w 1463"/>
                <a:gd name="T61" fmla="*/ 845 h 866"/>
                <a:gd name="T62" fmla="*/ 548 w 1463"/>
                <a:gd name="T63" fmla="*/ 785 h 866"/>
                <a:gd name="T64" fmla="*/ 551 w 1463"/>
                <a:gd name="T65" fmla="*/ 803 h 866"/>
                <a:gd name="T66" fmla="*/ 681 w 1463"/>
                <a:gd name="T67" fmla="*/ 759 h 866"/>
                <a:gd name="T68" fmla="*/ 729 w 1463"/>
                <a:gd name="T69" fmla="*/ 759 h 866"/>
                <a:gd name="T70" fmla="*/ 624 w 1463"/>
                <a:gd name="T71" fmla="*/ 788 h 866"/>
                <a:gd name="T72" fmla="*/ 543 w 1463"/>
                <a:gd name="T73" fmla="*/ 810 h 866"/>
                <a:gd name="T74" fmla="*/ 530 w 1463"/>
                <a:gd name="T75" fmla="*/ 803 h 866"/>
                <a:gd name="T76" fmla="*/ 287 w 1463"/>
                <a:gd name="T77" fmla="*/ 852 h 866"/>
                <a:gd name="T78" fmla="*/ 228 w 1463"/>
                <a:gd name="T79" fmla="*/ 830 h 866"/>
                <a:gd name="T80" fmla="*/ 45 w 1463"/>
                <a:gd name="T81" fmla="*/ 678 h 866"/>
                <a:gd name="T82" fmla="*/ 38 w 1463"/>
                <a:gd name="T83" fmla="*/ 621 h 866"/>
                <a:gd name="T84" fmla="*/ 40 w 1463"/>
                <a:gd name="T85" fmla="*/ 557 h 866"/>
                <a:gd name="T86" fmla="*/ 27 w 1463"/>
                <a:gd name="T87" fmla="*/ 536 h 866"/>
                <a:gd name="T88" fmla="*/ 9 w 1463"/>
                <a:gd name="T89" fmla="*/ 388 h 866"/>
                <a:gd name="T90" fmla="*/ 307 w 1463"/>
                <a:gd name="T91" fmla="*/ 199 h 866"/>
                <a:gd name="T92" fmla="*/ 459 w 1463"/>
                <a:gd name="T93" fmla="*/ 41 h 866"/>
                <a:gd name="T94" fmla="*/ 725 w 1463"/>
                <a:gd name="T95" fmla="*/ 3 h 866"/>
                <a:gd name="T96" fmla="*/ 732 w 1463"/>
                <a:gd name="T97" fmla="*/ 3 h 866"/>
                <a:gd name="T98" fmla="*/ 738 w 1463"/>
                <a:gd name="T99" fmla="*/ 3 h 866"/>
                <a:gd name="T100" fmla="*/ 1003 w 1463"/>
                <a:gd name="T101" fmla="*/ 41 h 866"/>
                <a:gd name="T102" fmla="*/ 1155 w 1463"/>
                <a:gd name="T103" fmla="*/ 199 h 866"/>
                <a:gd name="T104" fmla="*/ 1453 w 1463"/>
                <a:gd name="T105" fmla="*/ 388 h 866"/>
                <a:gd name="T106" fmla="*/ 1436 w 1463"/>
                <a:gd name="T107" fmla="*/ 536 h 866"/>
                <a:gd name="T108" fmla="*/ 1422 w 1463"/>
                <a:gd name="T109" fmla="*/ 557 h 866"/>
                <a:gd name="T110" fmla="*/ 1425 w 1463"/>
                <a:gd name="T111" fmla="*/ 621 h 866"/>
                <a:gd name="T112" fmla="*/ 1418 w 1463"/>
                <a:gd name="T113" fmla="*/ 678 h 866"/>
                <a:gd name="T114" fmla="*/ 1234 w 1463"/>
                <a:gd name="T115" fmla="*/ 830 h 866"/>
                <a:gd name="T116" fmla="*/ 1175 w 1463"/>
                <a:gd name="T117" fmla="*/ 852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3" h="866">
                  <a:moveTo>
                    <a:pt x="1154" y="854"/>
                  </a:moveTo>
                  <a:cubicBezTo>
                    <a:pt x="1083" y="854"/>
                    <a:pt x="939" y="805"/>
                    <a:pt x="933" y="803"/>
                  </a:cubicBezTo>
                  <a:cubicBezTo>
                    <a:pt x="932" y="802"/>
                    <a:pt x="932" y="802"/>
                    <a:pt x="932" y="802"/>
                  </a:cubicBezTo>
                  <a:cubicBezTo>
                    <a:pt x="921" y="797"/>
                    <a:pt x="921" y="797"/>
                    <a:pt x="921" y="797"/>
                  </a:cubicBezTo>
                  <a:cubicBezTo>
                    <a:pt x="920" y="810"/>
                    <a:pt x="920" y="810"/>
                    <a:pt x="920" y="810"/>
                  </a:cubicBezTo>
                  <a:cubicBezTo>
                    <a:pt x="917" y="811"/>
                    <a:pt x="917" y="811"/>
                    <a:pt x="917" y="811"/>
                  </a:cubicBezTo>
                  <a:cubicBezTo>
                    <a:pt x="904" y="814"/>
                    <a:pt x="876" y="803"/>
                    <a:pt x="838" y="788"/>
                  </a:cubicBezTo>
                  <a:cubicBezTo>
                    <a:pt x="820" y="781"/>
                    <a:pt x="799" y="773"/>
                    <a:pt x="779" y="767"/>
                  </a:cubicBezTo>
                  <a:cubicBezTo>
                    <a:pt x="781" y="759"/>
                    <a:pt x="781" y="759"/>
                    <a:pt x="781" y="759"/>
                  </a:cubicBezTo>
                  <a:cubicBezTo>
                    <a:pt x="802" y="766"/>
                    <a:pt x="823" y="774"/>
                    <a:pt x="841" y="781"/>
                  </a:cubicBezTo>
                  <a:cubicBezTo>
                    <a:pt x="871" y="793"/>
                    <a:pt x="900" y="803"/>
                    <a:pt x="912" y="803"/>
                  </a:cubicBezTo>
                  <a:cubicBezTo>
                    <a:pt x="915" y="785"/>
                    <a:pt x="915" y="785"/>
                    <a:pt x="915" y="785"/>
                  </a:cubicBezTo>
                  <a:cubicBezTo>
                    <a:pt x="936" y="795"/>
                    <a:pt x="936" y="795"/>
                    <a:pt x="936" y="795"/>
                  </a:cubicBezTo>
                  <a:cubicBezTo>
                    <a:pt x="943" y="798"/>
                    <a:pt x="1117" y="857"/>
                    <a:pt x="1173" y="845"/>
                  </a:cubicBezTo>
                  <a:cubicBezTo>
                    <a:pt x="1229" y="823"/>
                    <a:pt x="1229" y="823"/>
                    <a:pt x="1229" y="823"/>
                  </a:cubicBezTo>
                  <a:cubicBezTo>
                    <a:pt x="1229" y="823"/>
                    <a:pt x="1230" y="823"/>
                    <a:pt x="1232" y="822"/>
                  </a:cubicBezTo>
                  <a:cubicBezTo>
                    <a:pt x="1248" y="817"/>
                    <a:pt x="1332" y="786"/>
                    <a:pt x="1410" y="675"/>
                  </a:cubicBezTo>
                  <a:cubicBezTo>
                    <a:pt x="1411" y="670"/>
                    <a:pt x="1415" y="646"/>
                    <a:pt x="1417" y="621"/>
                  </a:cubicBezTo>
                  <a:cubicBezTo>
                    <a:pt x="1420" y="574"/>
                    <a:pt x="1415" y="563"/>
                    <a:pt x="1413" y="561"/>
                  </a:cubicBezTo>
                  <a:cubicBezTo>
                    <a:pt x="1410" y="558"/>
                    <a:pt x="1410" y="558"/>
                    <a:pt x="1410" y="558"/>
                  </a:cubicBezTo>
                  <a:cubicBezTo>
                    <a:pt x="1413" y="556"/>
                    <a:pt x="1413" y="556"/>
                    <a:pt x="1413" y="556"/>
                  </a:cubicBezTo>
                  <a:cubicBezTo>
                    <a:pt x="1414" y="554"/>
                    <a:pt x="1415" y="553"/>
                    <a:pt x="1416" y="552"/>
                  </a:cubicBezTo>
                  <a:cubicBezTo>
                    <a:pt x="1417" y="551"/>
                    <a:pt x="1417" y="551"/>
                    <a:pt x="1417" y="551"/>
                  </a:cubicBezTo>
                  <a:cubicBezTo>
                    <a:pt x="1418" y="550"/>
                    <a:pt x="1420" y="548"/>
                    <a:pt x="1423" y="543"/>
                  </a:cubicBezTo>
                  <a:cubicBezTo>
                    <a:pt x="1425" y="540"/>
                    <a:pt x="1427" y="537"/>
                    <a:pt x="1428" y="533"/>
                  </a:cubicBezTo>
                  <a:cubicBezTo>
                    <a:pt x="1434" y="520"/>
                    <a:pt x="1439" y="505"/>
                    <a:pt x="1443" y="490"/>
                  </a:cubicBezTo>
                  <a:cubicBezTo>
                    <a:pt x="1454" y="438"/>
                    <a:pt x="1446" y="394"/>
                    <a:pt x="1445" y="389"/>
                  </a:cubicBezTo>
                  <a:cubicBezTo>
                    <a:pt x="1445" y="389"/>
                    <a:pt x="1445" y="389"/>
                    <a:pt x="1445" y="389"/>
                  </a:cubicBezTo>
                  <a:cubicBezTo>
                    <a:pt x="1445" y="387"/>
                    <a:pt x="1422" y="270"/>
                    <a:pt x="1151" y="207"/>
                  </a:cubicBezTo>
                  <a:cubicBezTo>
                    <a:pt x="1148" y="206"/>
                    <a:pt x="1148" y="206"/>
                    <a:pt x="1148" y="206"/>
                  </a:cubicBezTo>
                  <a:cubicBezTo>
                    <a:pt x="1148" y="203"/>
                    <a:pt x="1148" y="203"/>
                    <a:pt x="1148" y="203"/>
                  </a:cubicBezTo>
                  <a:cubicBezTo>
                    <a:pt x="1148" y="203"/>
                    <a:pt x="1141" y="160"/>
                    <a:pt x="1106" y="118"/>
                  </a:cubicBezTo>
                  <a:cubicBezTo>
                    <a:pt x="1079" y="86"/>
                    <a:pt x="1044" y="62"/>
                    <a:pt x="1001" y="49"/>
                  </a:cubicBezTo>
                  <a:cubicBezTo>
                    <a:pt x="989" y="45"/>
                    <a:pt x="977" y="41"/>
                    <a:pt x="964" y="38"/>
                  </a:cubicBezTo>
                  <a:cubicBezTo>
                    <a:pt x="848" y="8"/>
                    <a:pt x="743" y="11"/>
                    <a:pt x="738" y="11"/>
                  </a:cubicBezTo>
                  <a:cubicBezTo>
                    <a:pt x="738" y="11"/>
                    <a:pt x="738" y="11"/>
                    <a:pt x="738" y="11"/>
                  </a:cubicBezTo>
                  <a:cubicBezTo>
                    <a:pt x="737" y="11"/>
                    <a:pt x="735" y="11"/>
                    <a:pt x="732" y="11"/>
                  </a:cubicBezTo>
                  <a:cubicBezTo>
                    <a:pt x="731" y="11"/>
                    <a:pt x="731" y="11"/>
                    <a:pt x="731" y="11"/>
                  </a:cubicBezTo>
                  <a:cubicBezTo>
                    <a:pt x="728" y="11"/>
                    <a:pt x="726" y="11"/>
                    <a:pt x="725" y="11"/>
                  </a:cubicBezTo>
                  <a:cubicBezTo>
                    <a:pt x="724" y="11"/>
                    <a:pt x="724" y="11"/>
                    <a:pt x="724" y="11"/>
                  </a:cubicBezTo>
                  <a:cubicBezTo>
                    <a:pt x="720" y="11"/>
                    <a:pt x="615" y="8"/>
                    <a:pt x="499" y="38"/>
                  </a:cubicBezTo>
                  <a:cubicBezTo>
                    <a:pt x="486" y="41"/>
                    <a:pt x="474" y="45"/>
                    <a:pt x="462" y="49"/>
                  </a:cubicBezTo>
                  <a:cubicBezTo>
                    <a:pt x="419" y="62"/>
                    <a:pt x="383" y="86"/>
                    <a:pt x="357" y="118"/>
                  </a:cubicBezTo>
                  <a:cubicBezTo>
                    <a:pt x="322" y="160"/>
                    <a:pt x="315" y="203"/>
                    <a:pt x="315" y="203"/>
                  </a:cubicBezTo>
                  <a:cubicBezTo>
                    <a:pt x="314" y="206"/>
                    <a:pt x="314" y="206"/>
                    <a:pt x="314" y="206"/>
                  </a:cubicBezTo>
                  <a:cubicBezTo>
                    <a:pt x="312" y="207"/>
                    <a:pt x="312" y="207"/>
                    <a:pt x="312" y="207"/>
                  </a:cubicBezTo>
                  <a:cubicBezTo>
                    <a:pt x="41" y="270"/>
                    <a:pt x="18" y="387"/>
                    <a:pt x="17" y="388"/>
                  </a:cubicBezTo>
                  <a:cubicBezTo>
                    <a:pt x="17" y="389"/>
                    <a:pt x="17" y="389"/>
                    <a:pt x="17" y="389"/>
                  </a:cubicBezTo>
                  <a:cubicBezTo>
                    <a:pt x="16" y="394"/>
                    <a:pt x="8" y="438"/>
                    <a:pt x="20" y="490"/>
                  </a:cubicBezTo>
                  <a:cubicBezTo>
                    <a:pt x="23" y="505"/>
                    <a:pt x="28" y="520"/>
                    <a:pt x="34" y="533"/>
                  </a:cubicBezTo>
                  <a:cubicBezTo>
                    <a:pt x="36" y="537"/>
                    <a:pt x="38" y="540"/>
                    <a:pt x="39" y="543"/>
                  </a:cubicBezTo>
                  <a:cubicBezTo>
                    <a:pt x="42" y="548"/>
                    <a:pt x="44" y="550"/>
                    <a:pt x="46" y="551"/>
                  </a:cubicBezTo>
                  <a:cubicBezTo>
                    <a:pt x="46" y="552"/>
                    <a:pt x="46" y="552"/>
                    <a:pt x="46" y="552"/>
                  </a:cubicBezTo>
                  <a:cubicBezTo>
                    <a:pt x="47" y="553"/>
                    <a:pt x="48" y="554"/>
                    <a:pt x="50" y="556"/>
                  </a:cubicBezTo>
                  <a:cubicBezTo>
                    <a:pt x="52" y="558"/>
                    <a:pt x="52" y="558"/>
                    <a:pt x="52" y="558"/>
                  </a:cubicBezTo>
                  <a:cubicBezTo>
                    <a:pt x="50" y="561"/>
                    <a:pt x="50" y="561"/>
                    <a:pt x="50" y="561"/>
                  </a:cubicBezTo>
                  <a:cubicBezTo>
                    <a:pt x="47" y="563"/>
                    <a:pt x="42" y="574"/>
                    <a:pt x="46" y="621"/>
                  </a:cubicBezTo>
                  <a:cubicBezTo>
                    <a:pt x="48" y="646"/>
                    <a:pt x="52" y="670"/>
                    <a:pt x="52" y="675"/>
                  </a:cubicBezTo>
                  <a:cubicBezTo>
                    <a:pt x="130" y="786"/>
                    <a:pt x="214" y="817"/>
                    <a:pt x="231" y="822"/>
                  </a:cubicBezTo>
                  <a:cubicBezTo>
                    <a:pt x="232" y="823"/>
                    <a:pt x="234" y="823"/>
                    <a:pt x="234" y="823"/>
                  </a:cubicBezTo>
                  <a:cubicBezTo>
                    <a:pt x="234" y="823"/>
                    <a:pt x="234" y="823"/>
                    <a:pt x="234" y="823"/>
                  </a:cubicBezTo>
                  <a:cubicBezTo>
                    <a:pt x="290" y="845"/>
                    <a:pt x="290" y="845"/>
                    <a:pt x="290" y="845"/>
                  </a:cubicBezTo>
                  <a:cubicBezTo>
                    <a:pt x="345" y="857"/>
                    <a:pt x="520" y="798"/>
                    <a:pt x="527" y="795"/>
                  </a:cubicBezTo>
                  <a:cubicBezTo>
                    <a:pt x="548" y="785"/>
                    <a:pt x="548" y="785"/>
                    <a:pt x="548" y="785"/>
                  </a:cubicBezTo>
                  <a:cubicBezTo>
                    <a:pt x="550" y="803"/>
                    <a:pt x="550" y="803"/>
                    <a:pt x="550" y="803"/>
                  </a:cubicBezTo>
                  <a:cubicBezTo>
                    <a:pt x="551" y="803"/>
                    <a:pt x="551" y="803"/>
                    <a:pt x="551" y="803"/>
                  </a:cubicBezTo>
                  <a:cubicBezTo>
                    <a:pt x="563" y="803"/>
                    <a:pt x="592" y="792"/>
                    <a:pt x="621" y="781"/>
                  </a:cubicBezTo>
                  <a:cubicBezTo>
                    <a:pt x="640" y="774"/>
                    <a:pt x="661" y="766"/>
                    <a:pt x="681" y="759"/>
                  </a:cubicBezTo>
                  <a:cubicBezTo>
                    <a:pt x="682" y="759"/>
                    <a:pt x="701" y="751"/>
                    <a:pt x="728" y="751"/>
                  </a:cubicBezTo>
                  <a:cubicBezTo>
                    <a:pt x="729" y="759"/>
                    <a:pt x="729" y="759"/>
                    <a:pt x="729" y="759"/>
                  </a:cubicBezTo>
                  <a:cubicBezTo>
                    <a:pt x="703" y="759"/>
                    <a:pt x="684" y="766"/>
                    <a:pt x="684" y="766"/>
                  </a:cubicBezTo>
                  <a:cubicBezTo>
                    <a:pt x="663" y="773"/>
                    <a:pt x="643" y="781"/>
                    <a:pt x="624" y="788"/>
                  </a:cubicBezTo>
                  <a:cubicBezTo>
                    <a:pt x="586" y="803"/>
                    <a:pt x="559" y="814"/>
                    <a:pt x="546" y="811"/>
                  </a:cubicBezTo>
                  <a:cubicBezTo>
                    <a:pt x="543" y="810"/>
                    <a:pt x="543" y="810"/>
                    <a:pt x="543" y="810"/>
                  </a:cubicBezTo>
                  <a:cubicBezTo>
                    <a:pt x="541" y="797"/>
                    <a:pt x="541" y="797"/>
                    <a:pt x="541" y="797"/>
                  </a:cubicBezTo>
                  <a:cubicBezTo>
                    <a:pt x="530" y="803"/>
                    <a:pt x="530" y="803"/>
                    <a:pt x="530" y="803"/>
                  </a:cubicBezTo>
                  <a:cubicBezTo>
                    <a:pt x="522" y="805"/>
                    <a:pt x="346" y="866"/>
                    <a:pt x="288" y="852"/>
                  </a:cubicBezTo>
                  <a:cubicBezTo>
                    <a:pt x="287" y="852"/>
                    <a:pt x="287" y="852"/>
                    <a:pt x="287" y="852"/>
                  </a:cubicBezTo>
                  <a:cubicBezTo>
                    <a:pt x="231" y="831"/>
                    <a:pt x="231" y="831"/>
                    <a:pt x="231" y="831"/>
                  </a:cubicBezTo>
                  <a:cubicBezTo>
                    <a:pt x="231" y="830"/>
                    <a:pt x="230" y="830"/>
                    <a:pt x="228" y="830"/>
                  </a:cubicBezTo>
                  <a:cubicBezTo>
                    <a:pt x="212" y="824"/>
                    <a:pt x="125" y="793"/>
                    <a:pt x="45" y="679"/>
                  </a:cubicBezTo>
                  <a:cubicBezTo>
                    <a:pt x="45" y="678"/>
                    <a:pt x="45" y="678"/>
                    <a:pt x="45" y="678"/>
                  </a:cubicBezTo>
                  <a:cubicBezTo>
                    <a:pt x="45" y="677"/>
                    <a:pt x="45" y="677"/>
                    <a:pt x="45" y="677"/>
                  </a:cubicBezTo>
                  <a:cubicBezTo>
                    <a:pt x="45" y="677"/>
                    <a:pt x="40" y="650"/>
                    <a:pt x="38" y="621"/>
                  </a:cubicBezTo>
                  <a:cubicBezTo>
                    <a:pt x="35" y="578"/>
                    <a:pt x="38" y="564"/>
                    <a:pt x="42" y="558"/>
                  </a:cubicBezTo>
                  <a:cubicBezTo>
                    <a:pt x="41" y="558"/>
                    <a:pt x="41" y="558"/>
                    <a:pt x="40" y="557"/>
                  </a:cubicBezTo>
                  <a:cubicBezTo>
                    <a:pt x="38" y="555"/>
                    <a:pt x="35" y="551"/>
                    <a:pt x="33" y="547"/>
                  </a:cubicBezTo>
                  <a:cubicBezTo>
                    <a:pt x="31" y="544"/>
                    <a:pt x="29" y="540"/>
                    <a:pt x="27" y="536"/>
                  </a:cubicBezTo>
                  <a:cubicBezTo>
                    <a:pt x="21" y="523"/>
                    <a:pt x="16" y="507"/>
                    <a:pt x="12" y="492"/>
                  </a:cubicBezTo>
                  <a:cubicBezTo>
                    <a:pt x="0" y="438"/>
                    <a:pt x="8" y="393"/>
                    <a:pt x="9" y="388"/>
                  </a:cubicBezTo>
                  <a:cubicBezTo>
                    <a:pt x="10" y="387"/>
                    <a:pt x="10" y="387"/>
                    <a:pt x="10" y="387"/>
                  </a:cubicBezTo>
                  <a:cubicBezTo>
                    <a:pt x="10" y="382"/>
                    <a:pt x="33" y="264"/>
                    <a:pt x="307" y="199"/>
                  </a:cubicBezTo>
                  <a:cubicBezTo>
                    <a:pt x="309" y="189"/>
                    <a:pt x="319" y="151"/>
                    <a:pt x="351" y="113"/>
                  </a:cubicBezTo>
                  <a:cubicBezTo>
                    <a:pt x="378" y="79"/>
                    <a:pt x="415" y="55"/>
                    <a:pt x="459" y="41"/>
                  </a:cubicBezTo>
                  <a:cubicBezTo>
                    <a:pt x="471" y="37"/>
                    <a:pt x="484" y="34"/>
                    <a:pt x="497" y="30"/>
                  </a:cubicBezTo>
                  <a:cubicBezTo>
                    <a:pt x="614" y="0"/>
                    <a:pt x="720" y="3"/>
                    <a:pt x="725" y="3"/>
                  </a:cubicBezTo>
                  <a:cubicBezTo>
                    <a:pt x="726" y="3"/>
                    <a:pt x="728" y="3"/>
                    <a:pt x="731" y="3"/>
                  </a:cubicBezTo>
                  <a:cubicBezTo>
                    <a:pt x="732" y="3"/>
                    <a:pt x="732" y="3"/>
                    <a:pt x="732" y="3"/>
                  </a:cubicBezTo>
                  <a:cubicBezTo>
                    <a:pt x="735" y="3"/>
                    <a:pt x="737" y="3"/>
                    <a:pt x="738" y="3"/>
                  </a:cubicBezTo>
                  <a:cubicBezTo>
                    <a:pt x="738" y="3"/>
                    <a:pt x="738" y="3"/>
                    <a:pt x="738" y="3"/>
                  </a:cubicBezTo>
                  <a:cubicBezTo>
                    <a:pt x="742" y="3"/>
                    <a:pt x="849" y="0"/>
                    <a:pt x="966" y="30"/>
                  </a:cubicBezTo>
                  <a:cubicBezTo>
                    <a:pt x="979" y="34"/>
                    <a:pt x="991" y="37"/>
                    <a:pt x="1003" y="41"/>
                  </a:cubicBezTo>
                  <a:cubicBezTo>
                    <a:pt x="1048" y="55"/>
                    <a:pt x="1084" y="79"/>
                    <a:pt x="1112" y="113"/>
                  </a:cubicBezTo>
                  <a:cubicBezTo>
                    <a:pt x="1144" y="151"/>
                    <a:pt x="1153" y="189"/>
                    <a:pt x="1155" y="199"/>
                  </a:cubicBezTo>
                  <a:cubicBezTo>
                    <a:pt x="1428" y="264"/>
                    <a:pt x="1452" y="381"/>
                    <a:pt x="1453" y="387"/>
                  </a:cubicBezTo>
                  <a:cubicBezTo>
                    <a:pt x="1453" y="387"/>
                    <a:pt x="1453" y="387"/>
                    <a:pt x="1453" y="388"/>
                  </a:cubicBezTo>
                  <a:cubicBezTo>
                    <a:pt x="1454" y="393"/>
                    <a:pt x="1463" y="439"/>
                    <a:pt x="1451" y="492"/>
                  </a:cubicBezTo>
                  <a:cubicBezTo>
                    <a:pt x="1447" y="507"/>
                    <a:pt x="1442" y="523"/>
                    <a:pt x="1436" y="536"/>
                  </a:cubicBezTo>
                  <a:cubicBezTo>
                    <a:pt x="1434" y="540"/>
                    <a:pt x="1432" y="544"/>
                    <a:pt x="1430" y="547"/>
                  </a:cubicBezTo>
                  <a:cubicBezTo>
                    <a:pt x="1427" y="551"/>
                    <a:pt x="1425" y="555"/>
                    <a:pt x="1422" y="557"/>
                  </a:cubicBezTo>
                  <a:cubicBezTo>
                    <a:pt x="1422" y="558"/>
                    <a:pt x="1421" y="558"/>
                    <a:pt x="1421" y="558"/>
                  </a:cubicBezTo>
                  <a:cubicBezTo>
                    <a:pt x="1424" y="564"/>
                    <a:pt x="1428" y="578"/>
                    <a:pt x="1425" y="621"/>
                  </a:cubicBezTo>
                  <a:cubicBezTo>
                    <a:pt x="1422" y="650"/>
                    <a:pt x="1418" y="677"/>
                    <a:pt x="1418" y="677"/>
                  </a:cubicBezTo>
                  <a:cubicBezTo>
                    <a:pt x="1418" y="678"/>
                    <a:pt x="1418" y="678"/>
                    <a:pt x="1418" y="678"/>
                  </a:cubicBezTo>
                  <a:cubicBezTo>
                    <a:pt x="1417" y="679"/>
                    <a:pt x="1417" y="679"/>
                    <a:pt x="1417" y="679"/>
                  </a:cubicBezTo>
                  <a:cubicBezTo>
                    <a:pt x="1338" y="793"/>
                    <a:pt x="1251" y="824"/>
                    <a:pt x="1234" y="830"/>
                  </a:cubicBezTo>
                  <a:cubicBezTo>
                    <a:pt x="1233" y="830"/>
                    <a:pt x="1232" y="830"/>
                    <a:pt x="1231" y="831"/>
                  </a:cubicBezTo>
                  <a:cubicBezTo>
                    <a:pt x="1175" y="852"/>
                    <a:pt x="1175" y="852"/>
                    <a:pt x="1175" y="852"/>
                  </a:cubicBezTo>
                  <a:cubicBezTo>
                    <a:pt x="1169" y="854"/>
                    <a:pt x="1162" y="854"/>
                    <a:pt x="1154" y="854"/>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000000"/>
                </a:solidFill>
                <a:latin typeface="Arial" charset="0"/>
                <a:cs typeface="Arial" charset="0"/>
              </a:endParaRPr>
            </a:p>
          </p:txBody>
        </p:sp>
      </p:grpSp>
      <p:grpSp>
        <p:nvGrpSpPr>
          <p:cNvPr id="153" name="Group 5"/>
          <p:cNvGrpSpPr>
            <a:grpSpLocks noChangeAspect="1"/>
          </p:cNvGrpSpPr>
          <p:nvPr/>
        </p:nvGrpSpPr>
        <p:grpSpPr bwMode="auto">
          <a:xfrm>
            <a:off x="9038826" y="2120322"/>
            <a:ext cx="1444959" cy="1396511"/>
            <a:chOff x="714" y="1111"/>
            <a:chExt cx="1226" cy="1096"/>
          </a:xfrm>
          <a:solidFill>
            <a:schemeClr val="accent1">
              <a:lumMod val="60000"/>
              <a:lumOff val="40000"/>
            </a:schemeClr>
          </a:solidFill>
        </p:grpSpPr>
        <p:sp>
          <p:nvSpPr>
            <p:cNvPr id="154" name="Freeform 6"/>
            <p:cNvSpPr>
              <a:spLocks/>
            </p:cNvSpPr>
            <p:nvPr/>
          </p:nvSpPr>
          <p:spPr bwMode="auto">
            <a:xfrm>
              <a:off x="721" y="1118"/>
              <a:ext cx="1213" cy="1082"/>
            </a:xfrm>
            <a:custGeom>
              <a:avLst/>
              <a:gdLst>
                <a:gd name="T0" fmla="*/ 729 w 1455"/>
                <a:gd name="T1" fmla="*/ 0 h 1298"/>
                <a:gd name="T2" fmla="*/ 559 w 1455"/>
                <a:gd name="T3" fmla="*/ 34 h 1298"/>
                <a:gd name="T4" fmla="*/ 262 w 1455"/>
                <a:gd name="T5" fmla="*/ 310 h 1298"/>
                <a:gd name="T6" fmla="*/ 234 w 1455"/>
                <a:gd name="T7" fmla="*/ 364 h 1298"/>
                <a:gd name="T8" fmla="*/ 240 w 1455"/>
                <a:gd name="T9" fmla="*/ 649 h 1298"/>
                <a:gd name="T10" fmla="*/ 0 w 1455"/>
                <a:gd name="T11" fmla="*/ 927 h 1298"/>
                <a:gd name="T12" fmla="*/ 0 w 1455"/>
                <a:gd name="T13" fmla="*/ 1050 h 1298"/>
                <a:gd name="T14" fmla="*/ 45 w 1455"/>
                <a:gd name="T15" fmla="*/ 1083 h 1298"/>
                <a:gd name="T16" fmla="*/ 95 w 1455"/>
                <a:gd name="T17" fmla="*/ 1110 h 1298"/>
                <a:gd name="T18" fmla="*/ 100 w 1455"/>
                <a:gd name="T19" fmla="*/ 1182 h 1298"/>
                <a:gd name="T20" fmla="*/ 105 w 1455"/>
                <a:gd name="T21" fmla="*/ 1186 h 1298"/>
                <a:gd name="T22" fmla="*/ 117 w 1455"/>
                <a:gd name="T23" fmla="*/ 1208 h 1298"/>
                <a:gd name="T24" fmla="*/ 603 w 1455"/>
                <a:gd name="T25" fmla="*/ 1241 h 1298"/>
                <a:gd name="T26" fmla="*/ 609 w 1455"/>
                <a:gd name="T27" fmla="*/ 1249 h 1298"/>
                <a:gd name="T28" fmla="*/ 642 w 1455"/>
                <a:gd name="T29" fmla="*/ 1252 h 1298"/>
                <a:gd name="T30" fmla="*/ 649 w 1455"/>
                <a:gd name="T31" fmla="*/ 1244 h 1298"/>
                <a:gd name="T32" fmla="*/ 676 w 1455"/>
                <a:gd name="T33" fmla="*/ 1247 h 1298"/>
                <a:gd name="T34" fmla="*/ 682 w 1455"/>
                <a:gd name="T35" fmla="*/ 1256 h 1298"/>
                <a:gd name="T36" fmla="*/ 711 w 1455"/>
                <a:gd name="T37" fmla="*/ 1259 h 1298"/>
                <a:gd name="T38" fmla="*/ 716 w 1455"/>
                <a:gd name="T39" fmla="*/ 1251 h 1298"/>
                <a:gd name="T40" fmla="*/ 743 w 1455"/>
                <a:gd name="T41" fmla="*/ 1253 h 1298"/>
                <a:gd name="T42" fmla="*/ 747 w 1455"/>
                <a:gd name="T43" fmla="*/ 1263 h 1298"/>
                <a:gd name="T44" fmla="*/ 782 w 1455"/>
                <a:gd name="T45" fmla="*/ 1265 h 1298"/>
                <a:gd name="T46" fmla="*/ 786 w 1455"/>
                <a:gd name="T47" fmla="*/ 1255 h 1298"/>
                <a:gd name="T48" fmla="*/ 814 w 1455"/>
                <a:gd name="T49" fmla="*/ 1259 h 1298"/>
                <a:gd name="T50" fmla="*/ 815 w 1455"/>
                <a:gd name="T51" fmla="*/ 1268 h 1298"/>
                <a:gd name="T52" fmla="*/ 852 w 1455"/>
                <a:gd name="T53" fmla="*/ 1272 h 1298"/>
                <a:gd name="T54" fmla="*/ 859 w 1455"/>
                <a:gd name="T55" fmla="*/ 1263 h 1298"/>
                <a:gd name="T56" fmla="*/ 883 w 1455"/>
                <a:gd name="T57" fmla="*/ 1266 h 1298"/>
                <a:gd name="T58" fmla="*/ 885 w 1455"/>
                <a:gd name="T59" fmla="*/ 1274 h 1298"/>
                <a:gd name="T60" fmla="*/ 923 w 1455"/>
                <a:gd name="T61" fmla="*/ 1277 h 1298"/>
                <a:gd name="T62" fmla="*/ 928 w 1455"/>
                <a:gd name="T63" fmla="*/ 1269 h 1298"/>
                <a:gd name="T64" fmla="*/ 953 w 1455"/>
                <a:gd name="T65" fmla="*/ 1272 h 1298"/>
                <a:gd name="T66" fmla="*/ 956 w 1455"/>
                <a:gd name="T67" fmla="*/ 1282 h 1298"/>
                <a:gd name="T68" fmla="*/ 994 w 1455"/>
                <a:gd name="T69" fmla="*/ 1283 h 1298"/>
                <a:gd name="T70" fmla="*/ 998 w 1455"/>
                <a:gd name="T71" fmla="*/ 1279 h 1298"/>
                <a:gd name="T72" fmla="*/ 1230 w 1455"/>
                <a:gd name="T73" fmla="*/ 1298 h 1298"/>
                <a:gd name="T74" fmla="*/ 1233 w 1455"/>
                <a:gd name="T75" fmla="*/ 1298 h 1298"/>
                <a:gd name="T76" fmla="*/ 1252 w 1455"/>
                <a:gd name="T77" fmla="*/ 1284 h 1298"/>
                <a:gd name="T78" fmla="*/ 1384 w 1455"/>
                <a:gd name="T79" fmla="*/ 1018 h 1298"/>
                <a:gd name="T80" fmla="*/ 1384 w 1455"/>
                <a:gd name="T81" fmla="*/ 888 h 1298"/>
                <a:gd name="T82" fmla="*/ 1450 w 1455"/>
                <a:gd name="T83" fmla="*/ 767 h 1298"/>
                <a:gd name="T84" fmla="*/ 1453 w 1455"/>
                <a:gd name="T85" fmla="*/ 747 h 1298"/>
                <a:gd name="T86" fmla="*/ 1453 w 1455"/>
                <a:gd name="T87" fmla="*/ 650 h 1298"/>
                <a:gd name="T88" fmla="*/ 1435 w 1455"/>
                <a:gd name="T89" fmla="*/ 602 h 1298"/>
                <a:gd name="T90" fmla="*/ 1378 w 1455"/>
                <a:gd name="T91" fmla="*/ 578 h 1298"/>
                <a:gd name="T92" fmla="*/ 1270 w 1455"/>
                <a:gd name="T93" fmla="*/ 565 h 1298"/>
                <a:gd name="T94" fmla="*/ 1268 w 1455"/>
                <a:gd name="T95" fmla="*/ 503 h 1298"/>
                <a:gd name="T96" fmla="*/ 1277 w 1455"/>
                <a:gd name="T97" fmla="*/ 413 h 1298"/>
                <a:gd name="T98" fmla="*/ 1263 w 1455"/>
                <a:gd name="T99" fmla="*/ 346 h 1298"/>
                <a:gd name="T100" fmla="*/ 1223 w 1455"/>
                <a:gd name="T101" fmla="*/ 302 h 1298"/>
                <a:gd name="T102" fmla="*/ 946 w 1455"/>
                <a:gd name="T103" fmla="*/ 53 h 1298"/>
                <a:gd name="T104" fmla="*/ 795 w 1455"/>
                <a:gd name="T105" fmla="*/ 2 h 1298"/>
                <a:gd name="T106" fmla="*/ 729 w 1455"/>
                <a:gd name="T107" fmla="*/ 0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55" h="1298">
                  <a:moveTo>
                    <a:pt x="729" y="0"/>
                  </a:moveTo>
                  <a:cubicBezTo>
                    <a:pt x="640" y="0"/>
                    <a:pt x="588" y="14"/>
                    <a:pt x="559" y="34"/>
                  </a:cubicBezTo>
                  <a:cubicBezTo>
                    <a:pt x="523" y="58"/>
                    <a:pt x="262" y="310"/>
                    <a:pt x="262" y="310"/>
                  </a:cubicBezTo>
                  <a:cubicBezTo>
                    <a:pt x="262" y="310"/>
                    <a:pt x="234" y="333"/>
                    <a:pt x="234" y="364"/>
                  </a:cubicBezTo>
                  <a:cubicBezTo>
                    <a:pt x="234" y="398"/>
                    <a:pt x="240" y="649"/>
                    <a:pt x="240" y="649"/>
                  </a:cubicBezTo>
                  <a:cubicBezTo>
                    <a:pt x="0" y="927"/>
                    <a:pt x="0" y="927"/>
                    <a:pt x="0" y="927"/>
                  </a:cubicBezTo>
                  <a:cubicBezTo>
                    <a:pt x="0" y="1050"/>
                    <a:pt x="0" y="1050"/>
                    <a:pt x="0" y="1050"/>
                  </a:cubicBezTo>
                  <a:cubicBezTo>
                    <a:pt x="45" y="1083"/>
                    <a:pt x="45" y="1083"/>
                    <a:pt x="45" y="1083"/>
                  </a:cubicBezTo>
                  <a:cubicBezTo>
                    <a:pt x="45" y="1083"/>
                    <a:pt x="53" y="1105"/>
                    <a:pt x="95" y="1110"/>
                  </a:cubicBezTo>
                  <a:cubicBezTo>
                    <a:pt x="100" y="1182"/>
                    <a:pt x="100" y="1182"/>
                    <a:pt x="100" y="1182"/>
                  </a:cubicBezTo>
                  <a:cubicBezTo>
                    <a:pt x="105" y="1186"/>
                    <a:pt x="105" y="1186"/>
                    <a:pt x="105" y="1186"/>
                  </a:cubicBezTo>
                  <a:cubicBezTo>
                    <a:pt x="105" y="1186"/>
                    <a:pt x="107" y="1207"/>
                    <a:pt x="117" y="1208"/>
                  </a:cubicBezTo>
                  <a:cubicBezTo>
                    <a:pt x="127" y="1209"/>
                    <a:pt x="603" y="1241"/>
                    <a:pt x="603" y="1241"/>
                  </a:cubicBezTo>
                  <a:cubicBezTo>
                    <a:pt x="609" y="1249"/>
                    <a:pt x="609" y="1249"/>
                    <a:pt x="609" y="1249"/>
                  </a:cubicBezTo>
                  <a:cubicBezTo>
                    <a:pt x="642" y="1252"/>
                    <a:pt x="642" y="1252"/>
                    <a:pt x="642" y="1252"/>
                  </a:cubicBezTo>
                  <a:cubicBezTo>
                    <a:pt x="649" y="1244"/>
                    <a:pt x="649" y="1244"/>
                    <a:pt x="649" y="1244"/>
                  </a:cubicBezTo>
                  <a:cubicBezTo>
                    <a:pt x="676" y="1247"/>
                    <a:pt x="676" y="1247"/>
                    <a:pt x="676" y="1247"/>
                  </a:cubicBezTo>
                  <a:cubicBezTo>
                    <a:pt x="682" y="1256"/>
                    <a:pt x="682" y="1256"/>
                    <a:pt x="682" y="1256"/>
                  </a:cubicBezTo>
                  <a:cubicBezTo>
                    <a:pt x="711" y="1259"/>
                    <a:pt x="711" y="1259"/>
                    <a:pt x="711" y="1259"/>
                  </a:cubicBezTo>
                  <a:cubicBezTo>
                    <a:pt x="716" y="1251"/>
                    <a:pt x="716" y="1251"/>
                    <a:pt x="716" y="1251"/>
                  </a:cubicBezTo>
                  <a:cubicBezTo>
                    <a:pt x="743" y="1253"/>
                    <a:pt x="743" y="1253"/>
                    <a:pt x="743" y="1253"/>
                  </a:cubicBezTo>
                  <a:cubicBezTo>
                    <a:pt x="747" y="1263"/>
                    <a:pt x="747" y="1263"/>
                    <a:pt x="747" y="1263"/>
                  </a:cubicBezTo>
                  <a:cubicBezTo>
                    <a:pt x="782" y="1265"/>
                    <a:pt x="782" y="1265"/>
                    <a:pt x="782" y="1265"/>
                  </a:cubicBezTo>
                  <a:cubicBezTo>
                    <a:pt x="786" y="1255"/>
                    <a:pt x="786" y="1255"/>
                    <a:pt x="786" y="1255"/>
                  </a:cubicBezTo>
                  <a:cubicBezTo>
                    <a:pt x="814" y="1259"/>
                    <a:pt x="814" y="1259"/>
                    <a:pt x="814" y="1259"/>
                  </a:cubicBezTo>
                  <a:cubicBezTo>
                    <a:pt x="815" y="1268"/>
                    <a:pt x="815" y="1268"/>
                    <a:pt x="815" y="1268"/>
                  </a:cubicBezTo>
                  <a:cubicBezTo>
                    <a:pt x="852" y="1272"/>
                    <a:pt x="852" y="1272"/>
                    <a:pt x="852" y="1272"/>
                  </a:cubicBezTo>
                  <a:cubicBezTo>
                    <a:pt x="859" y="1263"/>
                    <a:pt x="859" y="1263"/>
                    <a:pt x="859" y="1263"/>
                  </a:cubicBezTo>
                  <a:cubicBezTo>
                    <a:pt x="883" y="1266"/>
                    <a:pt x="883" y="1266"/>
                    <a:pt x="883" y="1266"/>
                  </a:cubicBezTo>
                  <a:cubicBezTo>
                    <a:pt x="885" y="1274"/>
                    <a:pt x="885" y="1274"/>
                    <a:pt x="885" y="1274"/>
                  </a:cubicBezTo>
                  <a:cubicBezTo>
                    <a:pt x="923" y="1277"/>
                    <a:pt x="923" y="1277"/>
                    <a:pt x="923" y="1277"/>
                  </a:cubicBezTo>
                  <a:cubicBezTo>
                    <a:pt x="928" y="1269"/>
                    <a:pt x="928" y="1269"/>
                    <a:pt x="928" y="1269"/>
                  </a:cubicBezTo>
                  <a:cubicBezTo>
                    <a:pt x="953" y="1272"/>
                    <a:pt x="953" y="1272"/>
                    <a:pt x="953" y="1272"/>
                  </a:cubicBezTo>
                  <a:cubicBezTo>
                    <a:pt x="956" y="1282"/>
                    <a:pt x="956" y="1282"/>
                    <a:pt x="956" y="1282"/>
                  </a:cubicBezTo>
                  <a:cubicBezTo>
                    <a:pt x="994" y="1283"/>
                    <a:pt x="994" y="1283"/>
                    <a:pt x="994" y="1283"/>
                  </a:cubicBezTo>
                  <a:cubicBezTo>
                    <a:pt x="998" y="1279"/>
                    <a:pt x="998" y="1279"/>
                    <a:pt x="998" y="1279"/>
                  </a:cubicBezTo>
                  <a:cubicBezTo>
                    <a:pt x="1230" y="1298"/>
                    <a:pt x="1230" y="1298"/>
                    <a:pt x="1230" y="1298"/>
                  </a:cubicBezTo>
                  <a:cubicBezTo>
                    <a:pt x="1230" y="1298"/>
                    <a:pt x="1231" y="1298"/>
                    <a:pt x="1233" y="1298"/>
                  </a:cubicBezTo>
                  <a:cubicBezTo>
                    <a:pt x="1237" y="1298"/>
                    <a:pt x="1246" y="1297"/>
                    <a:pt x="1252" y="1284"/>
                  </a:cubicBezTo>
                  <a:cubicBezTo>
                    <a:pt x="1260" y="1266"/>
                    <a:pt x="1384" y="1018"/>
                    <a:pt x="1384" y="1018"/>
                  </a:cubicBezTo>
                  <a:cubicBezTo>
                    <a:pt x="1384" y="888"/>
                    <a:pt x="1384" y="888"/>
                    <a:pt x="1384" y="888"/>
                  </a:cubicBezTo>
                  <a:cubicBezTo>
                    <a:pt x="1450" y="767"/>
                    <a:pt x="1450" y="767"/>
                    <a:pt x="1450" y="767"/>
                  </a:cubicBezTo>
                  <a:cubicBezTo>
                    <a:pt x="1450" y="767"/>
                    <a:pt x="1453" y="762"/>
                    <a:pt x="1453" y="747"/>
                  </a:cubicBezTo>
                  <a:cubicBezTo>
                    <a:pt x="1453" y="732"/>
                    <a:pt x="1453" y="650"/>
                    <a:pt x="1453" y="650"/>
                  </a:cubicBezTo>
                  <a:cubicBezTo>
                    <a:pt x="1453" y="650"/>
                    <a:pt x="1455" y="623"/>
                    <a:pt x="1435" y="602"/>
                  </a:cubicBezTo>
                  <a:cubicBezTo>
                    <a:pt x="1415" y="582"/>
                    <a:pt x="1397" y="580"/>
                    <a:pt x="1378" y="578"/>
                  </a:cubicBezTo>
                  <a:cubicBezTo>
                    <a:pt x="1360" y="575"/>
                    <a:pt x="1270" y="565"/>
                    <a:pt x="1270" y="565"/>
                  </a:cubicBezTo>
                  <a:cubicBezTo>
                    <a:pt x="1268" y="503"/>
                    <a:pt x="1268" y="503"/>
                    <a:pt x="1268" y="503"/>
                  </a:cubicBezTo>
                  <a:cubicBezTo>
                    <a:pt x="1268" y="503"/>
                    <a:pt x="1285" y="462"/>
                    <a:pt x="1277" y="413"/>
                  </a:cubicBezTo>
                  <a:cubicBezTo>
                    <a:pt x="1269" y="364"/>
                    <a:pt x="1263" y="346"/>
                    <a:pt x="1263" y="346"/>
                  </a:cubicBezTo>
                  <a:cubicBezTo>
                    <a:pt x="1263" y="346"/>
                    <a:pt x="1257" y="331"/>
                    <a:pt x="1223" y="302"/>
                  </a:cubicBezTo>
                  <a:cubicBezTo>
                    <a:pt x="1189" y="273"/>
                    <a:pt x="946" y="53"/>
                    <a:pt x="946" y="53"/>
                  </a:cubicBezTo>
                  <a:cubicBezTo>
                    <a:pt x="946" y="53"/>
                    <a:pt x="914" y="9"/>
                    <a:pt x="795" y="2"/>
                  </a:cubicBezTo>
                  <a:cubicBezTo>
                    <a:pt x="771" y="1"/>
                    <a:pt x="749" y="0"/>
                    <a:pt x="729" y="0"/>
                  </a:cubicBezTo>
                </a:path>
              </a:pathLst>
            </a:custGeom>
            <a:solidFill>
              <a:schemeClr val="accent1">
                <a:lumMod val="60000"/>
                <a:lumOff val="40000"/>
                <a:alpha val="10000"/>
              </a:schemeClr>
            </a:solidFill>
            <a:ln>
              <a:solidFill>
                <a:schemeClr val="bg1"/>
              </a:solidFill>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55" name="Freeform 7"/>
            <p:cNvSpPr>
              <a:spLocks noEditPoints="1"/>
            </p:cNvSpPr>
            <p:nvPr/>
          </p:nvSpPr>
          <p:spPr bwMode="auto">
            <a:xfrm>
              <a:off x="714" y="1111"/>
              <a:ext cx="1226" cy="1096"/>
            </a:xfrm>
            <a:custGeom>
              <a:avLst/>
              <a:gdLst>
                <a:gd name="T0" fmla="*/ 954 w 1470"/>
                <a:gd name="T1" fmla="*/ 61 h 1314"/>
                <a:gd name="T2" fmla="*/ 1285 w 1470"/>
                <a:gd name="T3" fmla="*/ 421 h 1314"/>
                <a:gd name="T4" fmla="*/ 1386 w 1470"/>
                <a:gd name="T5" fmla="*/ 586 h 1314"/>
                <a:gd name="T6" fmla="*/ 1461 w 1470"/>
                <a:gd name="T7" fmla="*/ 755 h 1314"/>
                <a:gd name="T8" fmla="*/ 1392 w 1470"/>
                <a:gd name="T9" fmla="*/ 1026 h 1314"/>
                <a:gd name="T10" fmla="*/ 1238 w 1470"/>
                <a:gd name="T11" fmla="*/ 1306 h 1314"/>
                <a:gd name="T12" fmla="*/ 964 w 1470"/>
                <a:gd name="T13" fmla="*/ 1290 h 1314"/>
                <a:gd name="T14" fmla="*/ 931 w 1470"/>
                <a:gd name="T15" fmla="*/ 1285 h 1314"/>
                <a:gd name="T16" fmla="*/ 867 w 1470"/>
                <a:gd name="T17" fmla="*/ 1271 h 1314"/>
                <a:gd name="T18" fmla="*/ 822 w 1470"/>
                <a:gd name="T19" fmla="*/ 1267 h 1314"/>
                <a:gd name="T20" fmla="*/ 755 w 1470"/>
                <a:gd name="T21" fmla="*/ 1271 h 1314"/>
                <a:gd name="T22" fmla="*/ 719 w 1470"/>
                <a:gd name="T23" fmla="*/ 1267 h 1314"/>
                <a:gd name="T24" fmla="*/ 657 w 1470"/>
                <a:gd name="T25" fmla="*/ 1252 h 1314"/>
                <a:gd name="T26" fmla="*/ 611 w 1470"/>
                <a:gd name="T27" fmla="*/ 1249 h 1314"/>
                <a:gd name="T28" fmla="*/ 108 w 1470"/>
                <a:gd name="T29" fmla="*/ 1190 h 1314"/>
                <a:gd name="T30" fmla="*/ 8 w 1470"/>
                <a:gd name="T31" fmla="*/ 1058 h 1314"/>
                <a:gd name="T32" fmla="*/ 242 w 1470"/>
                <a:gd name="T33" fmla="*/ 372 h 1314"/>
                <a:gd name="T34" fmla="*/ 737 w 1470"/>
                <a:gd name="T35" fmla="*/ 8 h 1314"/>
                <a:gd name="T36" fmla="*/ 265 w 1470"/>
                <a:gd name="T37" fmla="*/ 312 h 1314"/>
                <a:gd name="T38" fmla="*/ 2 w 1470"/>
                <a:gd name="T39" fmla="*/ 930 h 1314"/>
                <a:gd name="T40" fmla="*/ 0 w 1470"/>
                <a:gd name="T41" fmla="*/ 1058 h 1314"/>
                <a:gd name="T42" fmla="*/ 47 w 1470"/>
                <a:gd name="T43" fmla="*/ 1096 h 1314"/>
                <a:gd name="T44" fmla="*/ 100 w 1470"/>
                <a:gd name="T45" fmla="*/ 1194 h 1314"/>
                <a:gd name="T46" fmla="*/ 124 w 1470"/>
                <a:gd name="T47" fmla="*/ 1224 h 1314"/>
                <a:gd name="T48" fmla="*/ 613 w 1470"/>
                <a:gd name="T49" fmla="*/ 1264 h 1314"/>
                <a:gd name="T50" fmla="*/ 654 w 1470"/>
                <a:gd name="T51" fmla="*/ 1268 h 1314"/>
                <a:gd name="T52" fmla="*/ 679 w 1470"/>
                <a:gd name="T53" fmla="*/ 1263 h 1314"/>
                <a:gd name="T54" fmla="*/ 689 w 1470"/>
                <a:gd name="T55" fmla="*/ 1272 h 1314"/>
                <a:gd name="T56" fmla="*/ 725 w 1470"/>
                <a:gd name="T57" fmla="*/ 1271 h 1314"/>
                <a:gd name="T58" fmla="*/ 747 w 1470"/>
                <a:gd name="T59" fmla="*/ 1274 h 1314"/>
                <a:gd name="T60" fmla="*/ 789 w 1470"/>
                <a:gd name="T61" fmla="*/ 1281 h 1314"/>
                <a:gd name="T62" fmla="*/ 799 w 1470"/>
                <a:gd name="T63" fmla="*/ 1272 h 1314"/>
                <a:gd name="T64" fmla="*/ 816 w 1470"/>
                <a:gd name="T65" fmla="*/ 1284 h 1314"/>
                <a:gd name="T66" fmla="*/ 864 w 1470"/>
                <a:gd name="T67" fmla="*/ 1288 h 1314"/>
                <a:gd name="T68" fmla="*/ 884 w 1470"/>
                <a:gd name="T69" fmla="*/ 1281 h 1314"/>
                <a:gd name="T70" fmla="*/ 892 w 1470"/>
                <a:gd name="T71" fmla="*/ 1290 h 1314"/>
                <a:gd name="T72" fmla="*/ 938 w 1470"/>
                <a:gd name="T73" fmla="*/ 1289 h 1314"/>
                <a:gd name="T74" fmla="*/ 956 w 1470"/>
                <a:gd name="T75" fmla="*/ 1292 h 1314"/>
                <a:gd name="T76" fmla="*/ 1001 w 1470"/>
                <a:gd name="T77" fmla="*/ 1299 h 1314"/>
                <a:gd name="T78" fmla="*/ 1009 w 1470"/>
                <a:gd name="T79" fmla="*/ 1295 h 1314"/>
                <a:gd name="T80" fmla="*/ 1267 w 1470"/>
                <a:gd name="T81" fmla="*/ 1295 h 1314"/>
                <a:gd name="T82" fmla="*/ 1400 w 1470"/>
                <a:gd name="T83" fmla="*/ 1026 h 1314"/>
                <a:gd name="T84" fmla="*/ 1469 w 1470"/>
                <a:gd name="T85" fmla="*/ 755 h 1314"/>
                <a:gd name="T86" fmla="*/ 1390 w 1470"/>
                <a:gd name="T87" fmla="*/ 578 h 1314"/>
                <a:gd name="T88" fmla="*/ 1284 w 1470"/>
                <a:gd name="T89" fmla="*/ 513 h 1314"/>
                <a:gd name="T90" fmla="*/ 1278 w 1470"/>
                <a:gd name="T91" fmla="*/ 352 h 1314"/>
                <a:gd name="T92" fmla="*/ 960 w 1470"/>
                <a:gd name="T93" fmla="*/ 56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70" h="1314">
                  <a:moveTo>
                    <a:pt x="737" y="8"/>
                  </a:moveTo>
                  <a:cubicBezTo>
                    <a:pt x="757" y="8"/>
                    <a:pt x="779" y="9"/>
                    <a:pt x="803" y="10"/>
                  </a:cubicBezTo>
                  <a:cubicBezTo>
                    <a:pt x="922" y="17"/>
                    <a:pt x="954" y="61"/>
                    <a:pt x="954" y="61"/>
                  </a:cubicBezTo>
                  <a:cubicBezTo>
                    <a:pt x="954" y="61"/>
                    <a:pt x="1197" y="281"/>
                    <a:pt x="1231" y="310"/>
                  </a:cubicBezTo>
                  <a:cubicBezTo>
                    <a:pt x="1265" y="339"/>
                    <a:pt x="1271" y="354"/>
                    <a:pt x="1271" y="354"/>
                  </a:cubicBezTo>
                  <a:cubicBezTo>
                    <a:pt x="1271" y="354"/>
                    <a:pt x="1277" y="372"/>
                    <a:pt x="1285" y="421"/>
                  </a:cubicBezTo>
                  <a:cubicBezTo>
                    <a:pt x="1293" y="470"/>
                    <a:pt x="1276" y="511"/>
                    <a:pt x="1276" y="511"/>
                  </a:cubicBezTo>
                  <a:cubicBezTo>
                    <a:pt x="1276" y="574"/>
                    <a:pt x="1276" y="574"/>
                    <a:pt x="1276" y="574"/>
                  </a:cubicBezTo>
                  <a:cubicBezTo>
                    <a:pt x="1276" y="574"/>
                    <a:pt x="1368" y="584"/>
                    <a:pt x="1386" y="586"/>
                  </a:cubicBezTo>
                  <a:cubicBezTo>
                    <a:pt x="1405" y="589"/>
                    <a:pt x="1423" y="590"/>
                    <a:pt x="1443" y="611"/>
                  </a:cubicBezTo>
                  <a:cubicBezTo>
                    <a:pt x="1463" y="631"/>
                    <a:pt x="1461" y="658"/>
                    <a:pt x="1461" y="658"/>
                  </a:cubicBezTo>
                  <a:cubicBezTo>
                    <a:pt x="1461" y="658"/>
                    <a:pt x="1461" y="740"/>
                    <a:pt x="1461" y="755"/>
                  </a:cubicBezTo>
                  <a:cubicBezTo>
                    <a:pt x="1461" y="770"/>
                    <a:pt x="1458" y="775"/>
                    <a:pt x="1458" y="775"/>
                  </a:cubicBezTo>
                  <a:cubicBezTo>
                    <a:pt x="1392" y="909"/>
                    <a:pt x="1392" y="909"/>
                    <a:pt x="1392" y="909"/>
                  </a:cubicBezTo>
                  <a:cubicBezTo>
                    <a:pt x="1392" y="1026"/>
                    <a:pt x="1392" y="1026"/>
                    <a:pt x="1392" y="1026"/>
                  </a:cubicBezTo>
                  <a:cubicBezTo>
                    <a:pt x="1392" y="1026"/>
                    <a:pt x="1268" y="1274"/>
                    <a:pt x="1260" y="1292"/>
                  </a:cubicBezTo>
                  <a:cubicBezTo>
                    <a:pt x="1254" y="1305"/>
                    <a:pt x="1245" y="1306"/>
                    <a:pt x="1240" y="1306"/>
                  </a:cubicBezTo>
                  <a:cubicBezTo>
                    <a:pt x="1239" y="1306"/>
                    <a:pt x="1238" y="1306"/>
                    <a:pt x="1238" y="1306"/>
                  </a:cubicBezTo>
                  <a:cubicBezTo>
                    <a:pt x="1006" y="1287"/>
                    <a:pt x="1006" y="1287"/>
                    <a:pt x="1006" y="1287"/>
                  </a:cubicBezTo>
                  <a:cubicBezTo>
                    <a:pt x="1002" y="1291"/>
                    <a:pt x="1002" y="1291"/>
                    <a:pt x="1002" y="1291"/>
                  </a:cubicBezTo>
                  <a:cubicBezTo>
                    <a:pt x="964" y="1290"/>
                    <a:pt x="964" y="1290"/>
                    <a:pt x="964" y="1290"/>
                  </a:cubicBezTo>
                  <a:cubicBezTo>
                    <a:pt x="961" y="1280"/>
                    <a:pt x="961" y="1280"/>
                    <a:pt x="961" y="1280"/>
                  </a:cubicBezTo>
                  <a:cubicBezTo>
                    <a:pt x="936" y="1277"/>
                    <a:pt x="936" y="1277"/>
                    <a:pt x="936" y="1277"/>
                  </a:cubicBezTo>
                  <a:cubicBezTo>
                    <a:pt x="931" y="1285"/>
                    <a:pt x="931" y="1285"/>
                    <a:pt x="931" y="1285"/>
                  </a:cubicBezTo>
                  <a:cubicBezTo>
                    <a:pt x="893" y="1282"/>
                    <a:pt x="893" y="1282"/>
                    <a:pt x="893" y="1282"/>
                  </a:cubicBezTo>
                  <a:cubicBezTo>
                    <a:pt x="891" y="1274"/>
                    <a:pt x="891" y="1274"/>
                    <a:pt x="891" y="1274"/>
                  </a:cubicBezTo>
                  <a:cubicBezTo>
                    <a:pt x="867" y="1271"/>
                    <a:pt x="867" y="1271"/>
                    <a:pt x="867" y="1271"/>
                  </a:cubicBezTo>
                  <a:cubicBezTo>
                    <a:pt x="860" y="1280"/>
                    <a:pt x="860" y="1280"/>
                    <a:pt x="860" y="1280"/>
                  </a:cubicBezTo>
                  <a:cubicBezTo>
                    <a:pt x="823" y="1277"/>
                    <a:pt x="823" y="1277"/>
                    <a:pt x="823" y="1277"/>
                  </a:cubicBezTo>
                  <a:cubicBezTo>
                    <a:pt x="822" y="1267"/>
                    <a:pt x="822" y="1267"/>
                    <a:pt x="822" y="1267"/>
                  </a:cubicBezTo>
                  <a:cubicBezTo>
                    <a:pt x="794" y="1264"/>
                    <a:pt x="794" y="1264"/>
                    <a:pt x="794" y="1264"/>
                  </a:cubicBezTo>
                  <a:cubicBezTo>
                    <a:pt x="790" y="1274"/>
                    <a:pt x="790" y="1274"/>
                    <a:pt x="790" y="1274"/>
                  </a:cubicBezTo>
                  <a:cubicBezTo>
                    <a:pt x="755" y="1271"/>
                    <a:pt x="755" y="1271"/>
                    <a:pt x="755" y="1271"/>
                  </a:cubicBezTo>
                  <a:cubicBezTo>
                    <a:pt x="751" y="1261"/>
                    <a:pt x="751" y="1261"/>
                    <a:pt x="751" y="1261"/>
                  </a:cubicBezTo>
                  <a:cubicBezTo>
                    <a:pt x="724" y="1259"/>
                    <a:pt x="724" y="1259"/>
                    <a:pt x="724" y="1259"/>
                  </a:cubicBezTo>
                  <a:cubicBezTo>
                    <a:pt x="719" y="1267"/>
                    <a:pt x="719" y="1267"/>
                    <a:pt x="719" y="1267"/>
                  </a:cubicBezTo>
                  <a:cubicBezTo>
                    <a:pt x="690" y="1264"/>
                    <a:pt x="690" y="1264"/>
                    <a:pt x="690" y="1264"/>
                  </a:cubicBezTo>
                  <a:cubicBezTo>
                    <a:pt x="684" y="1256"/>
                    <a:pt x="684" y="1256"/>
                    <a:pt x="684" y="1256"/>
                  </a:cubicBezTo>
                  <a:cubicBezTo>
                    <a:pt x="657" y="1252"/>
                    <a:pt x="657" y="1252"/>
                    <a:pt x="657" y="1252"/>
                  </a:cubicBezTo>
                  <a:cubicBezTo>
                    <a:pt x="650" y="1260"/>
                    <a:pt x="650" y="1260"/>
                    <a:pt x="650" y="1260"/>
                  </a:cubicBezTo>
                  <a:cubicBezTo>
                    <a:pt x="617" y="1257"/>
                    <a:pt x="617" y="1257"/>
                    <a:pt x="617" y="1257"/>
                  </a:cubicBezTo>
                  <a:cubicBezTo>
                    <a:pt x="611" y="1249"/>
                    <a:pt x="611" y="1249"/>
                    <a:pt x="611" y="1249"/>
                  </a:cubicBezTo>
                  <a:cubicBezTo>
                    <a:pt x="611" y="1249"/>
                    <a:pt x="135" y="1217"/>
                    <a:pt x="125" y="1216"/>
                  </a:cubicBezTo>
                  <a:cubicBezTo>
                    <a:pt x="115" y="1215"/>
                    <a:pt x="113" y="1194"/>
                    <a:pt x="113" y="1194"/>
                  </a:cubicBezTo>
                  <a:cubicBezTo>
                    <a:pt x="108" y="1190"/>
                    <a:pt x="108" y="1190"/>
                    <a:pt x="108" y="1190"/>
                  </a:cubicBezTo>
                  <a:cubicBezTo>
                    <a:pt x="103" y="1118"/>
                    <a:pt x="103" y="1118"/>
                    <a:pt x="103" y="1118"/>
                  </a:cubicBezTo>
                  <a:cubicBezTo>
                    <a:pt x="61" y="1113"/>
                    <a:pt x="53" y="1091"/>
                    <a:pt x="53" y="1091"/>
                  </a:cubicBezTo>
                  <a:cubicBezTo>
                    <a:pt x="8" y="1058"/>
                    <a:pt x="8" y="1058"/>
                    <a:pt x="8" y="1058"/>
                  </a:cubicBezTo>
                  <a:cubicBezTo>
                    <a:pt x="8" y="935"/>
                    <a:pt x="8" y="935"/>
                    <a:pt x="8" y="935"/>
                  </a:cubicBezTo>
                  <a:cubicBezTo>
                    <a:pt x="248" y="657"/>
                    <a:pt x="248" y="657"/>
                    <a:pt x="248" y="657"/>
                  </a:cubicBezTo>
                  <a:cubicBezTo>
                    <a:pt x="248" y="657"/>
                    <a:pt x="242" y="406"/>
                    <a:pt x="242" y="372"/>
                  </a:cubicBezTo>
                  <a:cubicBezTo>
                    <a:pt x="242" y="341"/>
                    <a:pt x="270" y="318"/>
                    <a:pt x="270" y="318"/>
                  </a:cubicBezTo>
                  <a:cubicBezTo>
                    <a:pt x="270" y="318"/>
                    <a:pt x="531" y="66"/>
                    <a:pt x="567" y="42"/>
                  </a:cubicBezTo>
                  <a:cubicBezTo>
                    <a:pt x="596" y="22"/>
                    <a:pt x="648" y="8"/>
                    <a:pt x="737" y="8"/>
                  </a:cubicBezTo>
                  <a:moveTo>
                    <a:pt x="737" y="0"/>
                  </a:moveTo>
                  <a:cubicBezTo>
                    <a:pt x="655" y="0"/>
                    <a:pt x="596" y="12"/>
                    <a:pt x="562" y="35"/>
                  </a:cubicBezTo>
                  <a:cubicBezTo>
                    <a:pt x="527" y="60"/>
                    <a:pt x="278" y="299"/>
                    <a:pt x="265" y="312"/>
                  </a:cubicBezTo>
                  <a:cubicBezTo>
                    <a:pt x="262" y="315"/>
                    <a:pt x="234" y="339"/>
                    <a:pt x="234" y="372"/>
                  </a:cubicBezTo>
                  <a:cubicBezTo>
                    <a:pt x="234" y="403"/>
                    <a:pt x="239" y="625"/>
                    <a:pt x="239" y="654"/>
                  </a:cubicBezTo>
                  <a:cubicBezTo>
                    <a:pt x="2" y="930"/>
                    <a:pt x="2" y="930"/>
                    <a:pt x="2" y="930"/>
                  </a:cubicBezTo>
                  <a:cubicBezTo>
                    <a:pt x="0" y="932"/>
                    <a:pt x="0" y="932"/>
                    <a:pt x="0" y="932"/>
                  </a:cubicBezTo>
                  <a:cubicBezTo>
                    <a:pt x="0" y="935"/>
                    <a:pt x="0" y="935"/>
                    <a:pt x="0" y="935"/>
                  </a:cubicBezTo>
                  <a:cubicBezTo>
                    <a:pt x="0" y="1058"/>
                    <a:pt x="0" y="1058"/>
                    <a:pt x="0" y="1058"/>
                  </a:cubicBezTo>
                  <a:cubicBezTo>
                    <a:pt x="0" y="1062"/>
                    <a:pt x="0" y="1062"/>
                    <a:pt x="0" y="1062"/>
                  </a:cubicBezTo>
                  <a:cubicBezTo>
                    <a:pt x="3" y="1064"/>
                    <a:pt x="3" y="1064"/>
                    <a:pt x="3" y="1064"/>
                  </a:cubicBezTo>
                  <a:cubicBezTo>
                    <a:pt x="47" y="1096"/>
                    <a:pt x="47" y="1096"/>
                    <a:pt x="47" y="1096"/>
                  </a:cubicBezTo>
                  <a:cubicBezTo>
                    <a:pt x="50" y="1103"/>
                    <a:pt x="62" y="1119"/>
                    <a:pt x="95" y="1125"/>
                  </a:cubicBezTo>
                  <a:cubicBezTo>
                    <a:pt x="100" y="1191"/>
                    <a:pt x="100" y="1191"/>
                    <a:pt x="100" y="1191"/>
                  </a:cubicBezTo>
                  <a:cubicBezTo>
                    <a:pt x="100" y="1194"/>
                    <a:pt x="100" y="1194"/>
                    <a:pt x="100" y="1194"/>
                  </a:cubicBezTo>
                  <a:cubicBezTo>
                    <a:pt x="103" y="1197"/>
                    <a:pt x="103" y="1197"/>
                    <a:pt x="103" y="1197"/>
                  </a:cubicBezTo>
                  <a:cubicBezTo>
                    <a:pt x="106" y="1199"/>
                    <a:pt x="106" y="1199"/>
                    <a:pt x="106" y="1199"/>
                  </a:cubicBezTo>
                  <a:cubicBezTo>
                    <a:pt x="107" y="1207"/>
                    <a:pt x="111" y="1222"/>
                    <a:pt x="124" y="1224"/>
                  </a:cubicBezTo>
                  <a:cubicBezTo>
                    <a:pt x="134" y="1225"/>
                    <a:pt x="560" y="1254"/>
                    <a:pt x="607" y="1257"/>
                  </a:cubicBezTo>
                  <a:cubicBezTo>
                    <a:pt x="611" y="1262"/>
                    <a:pt x="611" y="1262"/>
                    <a:pt x="611" y="1262"/>
                  </a:cubicBezTo>
                  <a:cubicBezTo>
                    <a:pt x="613" y="1264"/>
                    <a:pt x="613" y="1264"/>
                    <a:pt x="613" y="1264"/>
                  </a:cubicBezTo>
                  <a:cubicBezTo>
                    <a:pt x="617" y="1265"/>
                    <a:pt x="617" y="1265"/>
                    <a:pt x="617" y="1265"/>
                  </a:cubicBezTo>
                  <a:cubicBezTo>
                    <a:pt x="650" y="1268"/>
                    <a:pt x="650" y="1268"/>
                    <a:pt x="650" y="1268"/>
                  </a:cubicBezTo>
                  <a:cubicBezTo>
                    <a:pt x="654" y="1268"/>
                    <a:pt x="654" y="1268"/>
                    <a:pt x="654" y="1268"/>
                  </a:cubicBezTo>
                  <a:cubicBezTo>
                    <a:pt x="657" y="1265"/>
                    <a:pt x="657" y="1265"/>
                    <a:pt x="657" y="1265"/>
                  </a:cubicBezTo>
                  <a:cubicBezTo>
                    <a:pt x="660" y="1260"/>
                    <a:pt x="660" y="1260"/>
                    <a:pt x="660" y="1260"/>
                  </a:cubicBezTo>
                  <a:cubicBezTo>
                    <a:pt x="679" y="1263"/>
                    <a:pt x="679" y="1263"/>
                    <a:pt x="679" y="1263"/>
                  </a:cubicBezTo>
                  <a:cubicBezTo>
                    <a:pt x="683" y="1268"/>
                    <a:pt x="683" y="1268"/>
                    <a:pt x="683" y="1268"/>
                  </a:cubicBezTo>
                  <a:cubicBezTo>
                    <a:pt x="685" y="1272"/>
                    <a:pt x="685" y="1272"/>
                    <a:pt x="685" y="1272"/>
                  </a:cubicBezTo>
                  <a:cubicBezTo>
                    <a:pt x="689" y="1272"/>
                    <a:pt x="689" y="1272"/>
                    <a:pt x="689" y="1272"/>
                  </a:cubicBezTo>
                  <a:cubicBezTo>
                    <a:pt x="718" y="1275"/>
                    <a:pt x="718" y="1275"/>
                    <a:pt x="718" y="1275"/>
                  </a:cubicBezTo>
                  <a:cubicBezTo>
                    <a:pt x="723" y="1275"/>
                    <a:pt x="723" y="1275"/>
                    <a:pt x="723" y="1275"/>
                  </a:cubicBezTo>
                  <a:cubicBezTo>
                    <a:pt x="725" y="1271"/>
                    <a:pt x="725" y="1271"/>
                    <a:pt x="725" y="1271"/>
                  </a:cubicBezTo>
                  <a:cubicBezTo>
                    <a:pt x="728" y="1267"/>
                    <a:pt x="728" y="1267"/>
                    <a:pt x="728" y="1267"/>
                  </a:cubicBezTo>
                  <a:cubicBezTo>
                    <a:pt x="745" y="1269"/>
                    <a:pt x="745" y="1269"/>
                    <a:pt x="745" y="1269"/>
                  </a:cubicBezTo>
                  <a:cubicBezTo>
                    <a:pt x="747" y="1274"/>
                    <a:pt x="747" y="1274"/>
                    <a:pt x="747" y="1274"/>
                  </a:cubicBezTo>
                  <a:cubicBezTo>
                    <a:pt x="749" y="1279"/>
                    <a:pt x="749" y="1279"/>
                    <a:pt x="749" y="1279"/>
                  </a:cubicBezTo>
                  <a:cubicBezTo>
                    <a:pt x="754" y="1279"/>
                    <a:pt x="754" y="1279"/>
                    <a:pt x="754" y="1279"/>
                  </a:cubicBezTo>
                  <a:cubicBezTo>
                    <a:pt x="789" y="1281"/>
                    <a:pt x="789" y="1281"/>
                    <a:pt x="789" y="1281"/>
                  </a:cubicBezTo>
                  <a:cubicBezTo>
                    <a:pt x="795" y="1282"/>
                    <a:pt x="795" y="1282"/>
                    <a:pt x="795" y="1282"/>
                  </a:cubicBezTo>
                  <a:cubicBezTo>
                    <a:pt x="797" y="1277"/>
                    <a:pt x="797" y="1277"/>
                    <a:pt x="797" y="1277"/>
                  </a:cubicBezTo>
                  <a:cubicBezTo>
                    <a:pt x="799" y="1272"/>
                    <a:pt x="799" y="1272"/>
                    <a:pt x="799" y="1272"/>
                  </a:cubicBezTo>
                  <a:cubicBezTo>
                    <a:pt x="814" y="1274"/>
                    <a:pt x="814" y="1274"/>
                    <a:pt x="814" y="1274"/>
                  </a:cubicBezTo>
                  <a:cubicBezTo>
                    <a:pt x="815" y="1278"/>
                    <a:pt x="815" y="1278"/>
                    <a:pt x="815" y="1278"/>
                  </a:cubicBezTo>
                  <a:cubicBezTo>
                    <a:pt x="816" y="1284"/>
                    <a:pt x="816" y="1284"/>
                    <a:pt x="816" y="1284"/>
                  </a:cubicBezTo>
                  <a:cubicBezTo>
                    <a:pt x="822" y="1284"/>
                    <a:pt x="822" y="1284"/>
                    <a:pt x="822" y="1284"/>
                  </a:cubicBezTo>
                  <a:cubicBezTo>
                    <a:pt x="860" y="1288"/>
                    <a:pt x="860" y="1288"/>
                    <a:pt x="860" y="1288"/>
                  </a:cubicBezTo>
                  <a:cubicBezTo>
                    <a:pt x="864" y="1288"/>
                    <a:pt x="864" y="1288"/>
                    <a:pt x="864" y="1288"/>
                  </a:cubicBezTo>
                  <a:cubicBezTo>
                    <a:pt x="867" y="1285"/>
                    <a:pt x="867" y="1285"/>
                    <a:pt x="867" y="1285"/>
                  </a:cubicBezTo>
                  <a:cubicBezTo>
                    <a:pt x="871" y="1279"/>
                    <a:pt x="871" y="1279"/>
                    <a:pt x="871" y="1279"/>
                  </a:cubicBezTo>
                  <a:cubicBezTo>
                    <a:pt x="884" y="1281"/>
                    <a:pt x="884" y="1281"/>
                    <a:pt x="884" y="1281"/>
                  </a:cubicBezTo>
                  <a:cubicBezTo>
                    <a:pt x="885" y="1284"/>
                    <a:pt x="885" y="1284"/>
                    <a:pt x="885" y="1284"/>
                  </a:cubicBezTo>
                  <a:cubicBezTo>
                    <a:pt x="886" y="1290"/>
                    <a:pt x="886" y="1290"/>
                    <a:pt x="886" y="1290"/>
                  </a:cubicBezTo>
                  <a:cubicBezTo>
                    <a:pt x="892" y="1290"/>
                    <a:pt x="892" y="1290"/>
                    <a:pt x="892" y="1290"/>
                  </a:cubicBezTo>
                  <a:cubicBezTo>
                    <a:pt x="931" y="1293"/>
                    <a:pt x="931" y="1293"/>
                    <a:pt x="931" y="1293"/>
                  </a:cubicBezTo>
                  <a:cubicBezTo>
                    <a:pt x="935" y="1294"/>
                    <a:pt x="935" y="1294"/>
                    <a:pt x="935" y="1294"/>
                  </a:cubicBezTo>
                  <a:cubicBezTo>
                    <a:pt x="938" y="1289"/>
                    <a:pt x="938" y="1289"/>
                    <a:pt x="938" y="1289"/>
                  </a:cubicBezTo>
                  <a:cubicBezTo>
                    <a:pt x="940" y="1286"/>
                    <a:pt x="940" y="1286"/>
                    <a:pt x="940" y="1286"/>
                  </a:cubicBezTo>
                  <a:cubicBezTo>
                    <a:pt x="955" y="1288"/>
                    <a:pt x="955" y="1288"/>
                    <a:pt x="955" y="1288"/>
                  </a:cubicBezTo>
                  <a:cubicBezTo>
                    <a:pt x="956" y="1292"/>
                    <a:pt x="956" y="1292"/>
                    <a:pt x="956" y="1292"/>
                  </a:cubicBezTo>
                  <a:cubicBezTo>
                    <a:pt x="958" y="1298"/>
                    <a:pt x="958" y="1298"/>
                    <a:pt x="958" y="1298"/>
                  </a:cubicBezTo>
                  <a:cubicBezTo>
                    <a:pt x="964" y="1298"/>
                    <a:pt x="964" y="1298"/>
                    <a:pt x="964" y="1298"/>
                  </a:cubicBezTo>
                  <a:cubicBezTo>
                    <a:pt x="1001" y="1299"/>
                    <a:pt x="1001" y="1299"/>
                    <a:pt x="1001" y="1299"/>
                  </a:cubicBezTo>
                  <a:cubicBezTo>
                    <a:pt x="1005" y="1299"/>
                    <a:pt x="1005" y="1299"/>
                    <a:pt x="1005" y="1299"/>
                  </a:cubicBezTo>
                  <a:cubicBezTo>
                    <a:pt x="1007" y="1297"/>
                    <a:pt x="1007" y="1297"/>
                    <a:pt x="1007" y="1297"/>
                  </a:cubicBezTo>
                  <a:cubicBezTo>
                    <a:pt x="1009" y="1295"/>
                    <a:pt x="1009" y="1295"/>
                    <a:pt x="1009" y="1295"/>
                  </a:cubicBezTo>
                  <a:cubicBezTo>
                    <a:pt x="1237" y="1314"/>
                    <a:pt x="1237" y="1314"/>
                    <a:pt x="1237" y="1314"/>
                  </a:cubicBezTo>
                  <a:cubicBezTo>
                    <a:pt x="1238" y="1314"/>
                    <a:pt x="1239" y="1314"/>
                    <a:pt x="1240" y="1314"/>
                  </a:cubicBezTo>
                  <a:cubicBezTo>
                    <a:pt x="1246" y="1314"/>
                    <a:pt x="1259" y="1312"/>
                    <a:pt x="1267" y="1295"/>
                  </a:cubicBezTo>
                  <a:cubicBezTo>
                    <a:pt x="1275" y="1278"/>
                    <a:pt x="1398" y="1032"/>
                    <a:pt x="1399" y="1029"/>
                  </a:cubicBezTo>
                  <a:cubicBezTo>
                    <a:pt x="1400" y="1028"/>
                    <a:pt x="1400" y="1028"/>
                    <a:pt x="1400" y="1028"/>
                  </a:cubicBezTo>
                  <a:cubicBezTo>
                    <a:pt x="1400" y="1026"/>
                    <a:pt x="1400" y="1026"/>
                    <a:pt x="1400" y="1026"/>
                  </a:cubicBezTo>
                  <a:cubicBezTo>
                    <a:pt x="1400" y="910"/>
                    <a:pt x="1400" y="910"/>
                    <a:pt x="1400" y="910"/>
                  </a:cubicBezTo>
                  <a:cubicBezTo>
                    <a:pt x="1465" y="779"/>
                    <a:pt x="1465" y="779"/>
                    <a:pt x="1465" y="779"/>
                  </a:cubicBezTo>
                  <a:cubicBezTo>
                    <a:pt x="1466" y="776"/>
                    <a:pt x="1469" y="770"/>
                    <a:pt x="1469" y="755"/>
                  </a:cubicBezTo>
                  <a:cubicBezTo>
                    <a:pt x="1469" y="658"/>
                    <a:pt x="1469" y="658"/>
                    <a:pt x="1469" y="658"/>
                  </a:cubicBezTo>
                  <a:cubicBezTo>
                    <a:pt x="1469" y="655"/>
                    <a:pt x="1470" y="627"/>
                    <a:pt x="1448" y="605"/>
                  </a:cubicBezTo>
                  <a:cubicBezTo>
                    <a:pt x="1427" y="583"/>
                    <a:pt x="1408" y="581"/>
                    <a:pt x="1390" y="578"/>
                  </a:cubicBezTo>
                  <a:cubicBezTo>
                    <a:pt x="1387" y="578"/>
                    <a:pt x="1387" y="578"/>
                    <a:pt x="1387" y="578"/>
                  </a:cubicBezTo>
                  <a:cubicBezTo>
                    <a:pt x="1372" y="576"/>
                    <a:pt x="1306" y="569"/>
                    <a:pt x="1284" y="567"/>
                  </a:cubicBezTo>
                  <a:cubicBezTo>
                    <a:pt x="1284" y="513"/>
                    <a:pt x="1284" y="513"/>
                    <a:pt x="1284" y="513"/>
                  </a:cubicBezTo>
                  <a:cubicBezTo>
                    <a:pt x="1287" y="505"/>
                    <a:pt x="1300" y="466"/>
                    <a:pt x="1292" y="420"/>
                  </a:cubicBezTo>
                  <a:cubicBezTo>
                    <a:pt x="1284" y="371"/>
                    <a:pt x="1279" y="353"/>
                    <a:pt x="1278" y="352"/>
                  </a:cubicBezTo>
                  <a:cubicBezTo>
                    <a:pt x="1278" y="352"/>
                    <a:pt x="1278" y="352"/>
                    <a:pt x="1278" y="352"/>
                  </a:cubicBezTo>
                  <a:cubicBezTo>
                    <a:pt x="1278" y="352"/>
                    <a:pt x="1278" y="352"/>
                    <a:pt x="1278" y="352"/>
                  </a:cubicBezTo>
                  <a:cubicBezTo>
                    <a:pt x="1278" y="350"/>
                    <a:pt x="1271" y="333"/>
                    <a:pt x="1236" y="304"/>
                  </a:cubicBezTo>
                  <a:cubicBezTo>
                    <a:pt x="1203" y="276"/>
                    <a:pt x="972" y="67"/>
                    <a:pt x="960" y="56"/>
                  </a:cubicBezTo>
                  <a:cubicBezTo>
                    <a:pt x="955" y="49"/>
                    <a:pt x="918" y="9"/>
                    <a:pt x="803" y="2"/>
                  </a:cubicBezTo>
                  <a:cubicBezTo>
                    <a:pt x="780" y="1"/>
                    <a:pt x="758" y="0"/>
                    <a:pt x="737" y="0"/>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56" name="Freeform 8"/>
            <p:cNvSpPr>
              <a:spLocks/>
            </p:cNvSpPr>
            <p:nvPr/>
          </p:nvSpPr>
          <p:spPr bwMode="auto">
            <a:xfrm>
              <a:off x="720" y="1626"/>
              <a:ext cx="1211" cy="372"/>
            </a:xfrm>
            <a:custGeom>
              <a:avLst/>
              <a:gdLst>
                <a:gd name="T0" fmla="*/ 0 w 1453"/>
                <a:gd name="T1" fmla="*/ 319 h 445"/>
                <a:gd name="T2" fmla="*/ 42 w 1453"/>
                <a:gd name="T3" fmla="*/ 354 h 445"/>
                <a:gd name="T4" fmla="*/ 1171 w 1453"/>
                <a:gd name="T5" fmla="*/ 445 h 445"/>
                <a:gd name="T6" fmla="*/ 1253 w 1453"/>
                <a:gd name="T7" fmla="*/ 428 h 445"/>
                <a:gd name="T8" fmla="*/ 1443 w 1453"/>
                <a:gd name="T9" fmla="*/ 59 h 445"/>
                <a:gd name="T10" fmla="*/ 1442 w 1453"/>
                <a:gd name="T11" fmla="*/ 58 h 445"/>
                <a:gd name="T12" fmla="*/ 1443 w 1453"/>
                <a:gd name="T13" fmla="*/ 59 h 445"/>
                <a:gd name="T14" fmla="*/ 1453 w 1453"/>
                <a:gd name="T15" fmla="*/ 24 h 445"/>
                <a:gd name="T16" fmla="*/ 1448 w 1453"/>
                <a:gd name="T17" fmla="*/ 0 h 445"/>
                <a:gd name="T18" fmla="*/ 1444 w 1453"/>
                <a:gd name="T19" fmla="*/ 1 h 445"/>
                <a:gd name="T20" fmla="*/ 1449 w 1453"/>
                <a:gd name="T21" fmla="*/ 24 h 445"/>
                <a:gd name="T22" fmla="*/ 1445 w 1453"/>
                <a:gd name="T23" fmla="*/ 48 h 445"/>
                <a:gd name="T24" fmla="*/ 1441 w 1453"/>
                <a:gd name="T25" fmla="*/ 55 h 445"/>
                <a:gd name="T26" fmla="*/ 1440 w 1453"/>
                <a:gd name="T27" fmla="*/ 57 h 445"/>
                <a:gd name="T28" fmla="*/ 1440 w 1453"/>
                <a:gd name="T29" fmla="*/ 57 h 445"/>
                <a:gd name="T30" fmla="*/ 1440 w 1453"/>
                <a:gd name="T31" fmla="*/ 57 h 445"/>
                <a:gd name="T32" fmla="*/ 1440 w 1453"/>
                <a:gd name="T33" fmla="*/ 57 h 445"/>
                <a:gd name="T34" fmla="*/ 1251 w 1453"/>
                <a:gd name="T35" fmla="*/ 424 h 445"/>
                <a:gd name="T36" fmla="*/ 1171 w 1453"/>
                <a:gd name="T37" fmla="*/ 441 h 445"/>
                <a:gd name="T38" fmla="*/ 44 w 1453"/>
                <a:gd name="T39" fmla="*/ 350 h 445"/>
                <a:gd name="T40" fmla="*/ 2 w 1453"/>
                <a:gd name="T41" fmla="*/ 315 h 445"/>
                <a:gd name="T42" fmla="*/ 0 w 1453"/>
                <a:gd name="T43" fmla="*/ 319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53" h="445">
                  <a:moveTo>
                    <a:pt x="0" y="319"/>
                  </a:moveTo>
                  <a:cubicBezTo>
                    <a:pt x="42" y="354"/>
                    <a:pt x="42" y="354"/>
                    <a:pt x="42" y="354"/>
                  </a:cubicBezTo>
                  <a:cubicBezTo>
                    <a:pt x="1171" y="445"/>
                    <a:pt x="1171" y="445"/>
                    <a:pt x="1171" y="445"/>
                  </a:cubicBezTo>
                  <a:cubicBezTo>
                    <a:pt x="1253" y="428"/>
                    <a:pt x="1253" y="428"/>
                    <a:pt x="1253" y="428"/>
                  </a:cubicBezTo>
                  <a:cubicBezTo>
                    <a:pt x="1443" y="59"/>
                    <a:pt x="1443" y="59"/>
                    <a:pt x="1443" y="59"/>
                  </a:cubicBezTo>
                  <a:cubicBezTo>
                    <a:pt x="1442" y="58"/>
                    <a:pt x="1442" y="58"/>
                    <a:pt x="1442" y="58"/>
                  </a:cubicBezTo>
                  <a:cubicBezTo>
                    <a:pt x="1443" y="59"/>
                    <a:pt x="1443" y="59"/>
                    <a:pt x="1443" y="59"/>
                  </a:cubicBezTo>
                  <a:cubicBezTo>
                    <a:pt x="1443" y="59"/>
                    <a:pt x="1453" y="44"/>
                    <a:pt x="1453" y="24"/>
                  </a:cubicBezTo>
                  <a:cubicBezTo>
                    <a:pt x="1453" y="16"/>
                    <a:pt x="1452" y="8"/>
                    <a:pt x="1448" y="0"/>
                  </a:cubicBezTo>
                  <a:cubicBezTo>
                    <a:pt x="1444" y="1"/>
                    <a:pt x="1444" y="1"/>
                    <a:pt x="1444" y="1"/>
                  </a:cubicBezTo>
                  <a:cubicBezTo>
                    <a:pt x="1448" y="9"/>
                    <a:pt x="1449" y="17"/>
                    <a:pt x="1449" y="24"/>
                  </a:cubicBezTo>
                  <a:cubicBezTo>
                    <a:pt x="1449" y="33"/>
                    <a:pt x="1447" y="42"/>
                    <a:pt x="1445" y="48"/>
                  </a:cubicBezTo>
                  <a:cubicBezTo>
                    <a:pt x="1443" y="51"/>
                    <a:pt x="1442" y="53"/>
                    <a:pt x="1441" y="55"/>
                  </a:cubicBezTo>
                  <a:cubicBezTo>
                    <a:pt x="1441" y="56"/>
                    <a:pt x="1441" y="56"/>
                    <a:pt x="1440" y="57"/>
                  </a:cubicBezTo>
                  <a:cubicBezTo>
                    <a:pt x="1440" y="57"/>
                    <a:pt x="1440" y="57"/>
                    <a:pt x="1440" y="57"/>
                  </a:cubicBezTo>
                  <a:cubicBezTo>
                    <a:pt x="1440" y="57"/>
                    <a:pt x="1440" y="57"/>
                    <a:pt x="1440" y="57"/>
                  </a:cubicBezTo>
                  <a:cubicBezTo>
                    <a:pt x="1440" y="57"/>
                    <a:pt x="1440" y="57"/>
                    <a:pt x="1440" y="57"/>
                  </a:cubicBezTo>
                  <a:cubicBezTo>
                    <a:pt x="1251" y="424"/>
                    <a:pt x="1251" y="424"/>
                    <a:pt x="1251" y="424"/>
                  </a:cubicBezTo>
                  <a:cubicBezTo>
                    <a:pt x="1171" y="441"/>
                    <a:pt x="1171" y="441"/>
                    <a:pt x="1171" y="441"/>
                  </a:cubicBezTo>
                  <a:cubicBezTo>
                    <a:pt x="44" y="350"/>
                    <a:pt x="44" y="350"/>
                    <a:pt x="44" y="350"/>
                  </a:cubicBezTo>
                  <a:cubicBezTo>
                    <a:pt x="2" y="315"/>
                    <a:pt x="2" y="315"/>
                    <a:pt x="2" y="315"/>
                  </a:cubicBezTo>
                  <a:lnTo>
                    <a:pt x="0" y="31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57" name="Freeform 9"/>
            <p:cNvSpPr>
              <a:spLocks/>
            </p:cNvSpPr>
            <p:nvPr/>
          </p:nvSpPr>
          <p:spPr bwMode="auto">
            <a:xfrm>
              <a:off x="720" y="1776"/>
              <a:ext cx="1203" cy="323"/>
            </a:xfrm>
            <a:custGeom>
              <a:avLst/>
              <a:gdLst>
                <a:gd name="T0" fmla="*/ 0 w 1203"/>
                <a:gd name="T1" fmla="*/ 217 h 323"/>
                <a:gd name="T2" fmla="*/ 35 w 1203"/>
                <a:gd name="T3" fmla="*/ 248 h 323"/>
                <a:gd name="T4" fmla="*/ 976 w 1203"/>
                <a:gd name="T5" fmla="*/ 323 h 323"/>
                <a:gd name="T6" fmla="*/ 1045 w 1203"/>
                <a:gd name="T7" fmla="*/ 309 h 323"/>
                <a:gd name="T8" fmla="*/ 1203 w 1203"/>
                <a:gd name="T9" fmla="*/ 1 h 323"/>
                <a:gd name="T10" fmla="*/ 1201 w 1203"/>
                <a:gd name="T11" fmla="*/ 0 h 323"/>
                <a:gd name="T12" fmla="*/ 1043 w 1203"/>
                <a:gd name="T13" fmla="*/ 306 h 323"/>
                <a:gd name="T14" fmla="*/ 976 w 1203"/>
                <a:gd name="T15" fmla="*/ 320 h 323"/>
                <a:gd name="T16" fmla="*/ 36 w 1203"/>
                <a:gd name="T17" fmla="*/ 244 h 323"/>
                <a:gd name="T18" fmla="*/ 1 w 1203"/>
                <a:gd name="T19" fmla="*/ 215 h 323"/>
                <a:gd name="T20" fmla="*/ 0 w 1203"/>
                <a:gd name="T21" fmla="*/ 217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3" h="323">
                  <a:moveTo>
                    <a:pt x="0" y="217"/>
                  </a:moveTo>
                  <a:lnTo>
                    <a:pt x="35" y="248"/>
                  </a:lnTo>
                  <a:lnTo>
                    <a:pt x="976" y="323"/>
                  </a:lnTo>
                  <a:lnTo>
                    <a:pt x="1045" y="309"/>
                  </a:lnTo>
                  <a:lnTo>
                    <a:pt x="1203" y="1"/>
                  </a:lnTo>
                  <a:lnTo>
                    <a:pt x="1201" y="0"/>
                  </a:lnTo>
                  <a:lnTo>
                    <a:pt x="1043" y="306"/>
                  </a:lnTo>
                  <a:lnTo>
                    <a:pt x="976" y="320"/>
                  </a:lnTo>
                  <a:lnTo>
                    <a:pt x="36" y="244"/>
                  </a:lnTo>
                  <a:lnTo>
                    <a:pt x="1" y="215"/>
                  </a:lnTo>
                  <a:lnTo>
                    <a:pt x="0" y="217"/>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58" name="Rectangle 10"/>
            <p:cNvSpPr>
              <a:spLocks noChangeArrowheads="1"/>
            </p:cNvSpPr>
            <p:nvPr/>
          </p:nvSpPr>
          <p:spPr bwMode="auto">
            <a:xfrm>
              <a:off x="754" y="1920"/>
              <a:ext cx="3" cy="102"/>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59" name="Freeform 11"/>
            <p:cNvSpPr>
              <a:spLocks/>
            </p:cNvSpPr>
            <p:nvPr/>
          </p:nvSpPr>
          <p:spPr bwMode="auto">
            <a:xfrm>
              <a:off x="754" y="1920"/>
              <a:ext cx="3" cy="102"/>
            </a:xfrm>
            <a:custGeom>
              <a:avLst/>
              <a:gdLst>
                <a:gd name="T0" fmla="*/ 0 w 3"/>
                <a:gd name="T1" fmla="*/ 0 h 102"/>
                <a:gd name="T2" fmla="*/ 0 w 3"/>
                <a:gd name="T3" fmla="*/ 102 h 102"/>
                <a:gd name="T4" fmla="*/ 3 w 3"/>
                <a:gd name="T5" fmla="*/ 102 h 102"/>
                <a:gd name="T6" fmla="*/ 3 w 3"/>
                <a:gd name="T7" fmla="*/ 0 h 102"/>
              </a:gdLst>
              <a:ahLst/>
              <a:cxnLst>
                <a:cxn ang="0">
                  <a:pos x="T0" y="T1"/>
                </a:cxn>
                <a:cxn ang="0">
                  <a:pos x="T2" y="T3"/>
                </a:cxn>
                <a:cxn ang="0">
                  <a:pos x="T4" y="T5"/>
                </a:cxn>
                <a:cxn ang="0">
                  <a:pos x="T6" y="T7"/>
                </a:cxn>
              </a:cxnLst>
              <a:rect l="0" t="0" r="r" b="b"/>
              <a:pathLst>
                <a:path w="3" h="102">
                  <a:moveTo>
                    <a:pt x="0" y="0"/>
                  </a:moveTo>
                  <a:lnTo>
                    <a:pt x="0" y="102"/>
                  </a:lnTo>
                  <a:lnTo>
                    <a:pt x="3" y="102"/>
                  </a:lnTo>
                  <a:lnTo>
                    <a:pt x="3" y="0"/>
                  </a:lnTo>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60" name="Rectangle 12"/>
            <p:cNvSpPr>
              <a:spLocks noChangeArrowheads="1"/>
            </p:cNvSpPr>
            <p:nvPr/>
          </p:nvSpPr>
          <p:spPr bwMode="auto">
            <a:xfrm>
              <a:off x="1695" y="1996"/>
              <a:ext cx="3" cy="102"/>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61" name="Freeform 13"/>
            <p:cNvSpPr>
              <a:spLocks/>
            </p:cNvSpPr>
            <p:nvPr/>
          </p:nvSpPr>
          <p:spPr bwMode="auto">
            <a:xfrm>
              <a:off x="1695" y="1996"/>
              <a:ext cx="3" cy="102"/>
            </a:xfrm>
            <a:custGeom>
              <a:avLst/>
              <a:gdLst>
                <a:gd name="T0" fmla="*/ 0 w 3"/>
                <a:gd name="T1" fmla="*/ 0 h 102"/>
                <a:gd name="T2" fmla="*/ 0 w 3"/>
                <a:gd name="T3" fmla="*/ 102 h 102"/>
                <a:gd name="T4" fmla="*/ 3 w 3"/>
                <a:gd name="T5" fmla="*/ 102 h 102"/>
                <a:gd name="T6" fmla="*/ 3 w 3"/>
                <a:gd name="T7" fmla="*/ 0 h 102"/>
              </a:gdLst>
              <a:ahLst/>
              <a:cxnLst>
                <a:cxn ang="0">
                  <a:pos x="T0" y="T1"/>
                </a:cxn>
                <a:cxn ang="0">
                  <a:pos x="T2" y="T3"/>
                </a:cxn>
                <a:cxn ang="0">
                  <a:pos x="T4" y="T5"/>
                </a:cxn>
                <a:cxn ang="0">
                  <a:pos x="T6" y="T7"/>
                </a:cxn>
              </a:cxnLst>
              <a:rect l="0" t="0" r="r" b="b"/>
              <a:pathLst>
                <a:path w="3" h="102">
                  <a:moveTo>
                    <a:pt x="0" y="0"/>
                  </a:moveTo>
                  <a:lnTo>
                    <a:pt x="0" y="102"/>
                  </a:lnTo>
                  <a:lnTo>
                    <a:pt x="3" y="102"/>
                  </a:lnTo>
                  <a:lnTo>
                    <a:pt x="3" y="0"/>
                  </a:lnTo>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62" name="Rectangle 14"/>
            <p:cNvSpPr>
              <a:spLocks noChangeArrowheads="1"/>
            </p:cNvSpPr>
            <p:nvPr/>
          </p:nvSpPr>
          <p:spPr bwMode="auto">
            <a:xfrm>
              <a:off x="1762" y="1982"/>
              <a:ext cx="4" cy="102"/>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63" name="Freeform 15"/>
            <p:cNvSpPr>
              <a:spLocks/>
            </p:cNvSpPr>
            <p:nvPr/>
          </p:nvSpPr>
          <p:spPr bwMode="auto">
            <a:xfrm>
              <a:off x="1762" y="1982"/>
              <a:ext cx="4" cy="102"/>
            </a:xfrm>
            <a:custGeom>
              <a:avLst/>
              <a:gdLst>
                <a:gd name="T0" fmla="*/ 0 w 4"/>
                <a:gd name="T1" fmla="*/ 0 h 102"/>
                <a:gd name="T2" fmla="*/ 0 w 4"/>
                <a:gd name="T3" fmla="*/ 102 h 102"/>
                <a:gd name="T4" fmla="*/ 4 w 4"/>
                <a:gd name="T5" fmla="*/ 102 h 102"/>
                <a:gd name="T6" fmla="*/ 4 w 4"/>
                <a:gd name="T7" fmla="*/ 0 h 102"/>
              </a:gdLst>
              <a:ahLst/>
              <a:cxnLst>
                <a:cxn ang="0">
                  <a:pos x="T0" y="T1"/>
                </a:cxn>
                <a:cxn ang="0">
                  <a:pos x="T2" y="T3"/>
                </a:cxn>
                <a:cxn ang="0">
                  <a:pos x="T4" y="T5"/>
                </a:cxn>
                <a:cxn ang="0">
                  <a:pos x="T6" y="T7"/>
                </a:cxn>
              </a:cxnLst>
              <a:rect l="0" t="0" r="r" b="b"/>
              <a:pathLst>
                <a:path w="4" h="102">
                  <a:moveTo>
                    <a:pt x="0" y="0"/>
                  </a:moveTo>
                  <a:lnTo>
                    <a:pt x="0" y="102"/>
                  </a:lnTo>
                  <a:lnTo>
                    <a:pt x="4" y="102"/>
                  </a:lnTo>
                  <a:lnTo>
                    <a:pt x="4" y="0"/>
                  </a:lnTo>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64" name="Freeform 16"/>
            <p:cNvSpPr>
              <a:spLocks/>
            </p:cNvSpPr>
            <p:nvPr/>
          </p:nvSpPr>
          <p:spPr bwMode="auto">
            <a:xfrm>
              <a:off x="1224" y="2059"/>
              <a:ext cx="4" cy="101"/>
            </a:xfrm>
            <a:custGeom>
              <a:avLst/>
              <a:gdLst>
                <a:gd name="T0" fmla="*/ 0 w 4"/>
                <a:gd name="T1" fmla="*/ 0 h 101"/>
                <a:gd name="T2" fmla="*/ 1 w 4"/>
                <a:gd name="T3" fmla="*/ 101 h 101"/>
                <a:gd name="T4" fmla="*/ 4 w 4"/>
                <a:gd name="T5" fmla="*/ 101 h 101"/>
                <a:gd name="T6" fmla="*/ 4 w 4"/>
                <a:gd name="T7" fmla="*/ 0 h 101"/>
                <a:gd name="T8" fmla="*/ 0 w 4"/>
                <a:gd name="T9" fmla="*/ 0 h 101"/>
              </a:gdLst>
              <a:ahLst/>
              <a:cxnLst>
                <a:cxn ang="0">
                  <a:pos x="T0" y="T1"/>
                </a:cxn>
                <a:cxn ang="0">
                  <a:pos x="T2" y="T3"/>
                </a:cxn>
                <a:cxn ang="0">
                  <a:pos x="T4" y="T5"/>
                </a:cxn>
                <a:cxn ang="0">
                  <a:pos x="T6" y="T7"/>
                </a:cxn>
                <a:cxn ang="0">
                  <a:pos x="T8" y="T9"/>
                </a:cxn>
              </a:cxnLst>
              <a:rect l="0" t="0" r="r" b="b"/>
              <a:pathLst>
                <a:path w="4" h="101">
                  <a:moveTo>
                    <a:pt x="0" y="0"/>
                  </a:moveTo>
                  <a:lnTo>
                    <a:pt x="1" y="101"/>
                  </a:lnTo>
                  <a:lnTo>
                    <a:pt x="4" y="101"/>
                  </a:lnTo>
                  <a:lnTo>
                    <a:pt x="4" y="0"/>
                  </a:lnTo>
                  <a:lnTo>
                    <a:pt x="0"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65" name="Freeform 17"/>
            <p:cNvSpPr>
              <a:spLocks/>
            </p:cNvSpPr>
            <p:nvPr/>
          </p:nvSpPr>
          <p:spPr bwMode="auto">
            <a:xfrm>
              <a:off x="1224" y="2059"/>
              <a:ext cx="4" cy="101"/>
            </a:xfrm>
            <a:custGeom>
              <a:avLst/>
              <a:gdLst>
                <a:gd name="T0" fmla="*/ 0 w 4"/>
                <a:gd name="T1" fmla="*/ 0 h 101"/>
                <a:gd name="T2" fmla="*/ 1 w 4"/>
                <a:gd name="T3" fmla="*/ 101 h 101"/>
                <a:gd name="T4" fmla="*/ 4 w 4"/>
                <a:gd name="T5" fmla="*/ 101 h 101"/>
                <a:gd name="T6" fmla="*/ 4 w 4"/>
                <a:gd name="T7" fmla="*/ 0 h 101"/>
              </a:gdLst>
              <a:ahLst/>
              <a:cxnLst>
                <a:cxn ang="0">
                  <a:pos x="T0" y="T1"/>
                </a:cxn>
                <a:cxn ang="0">
                  <a:pos x="T2" y="T3"/>
                </a:cxn>
                <a:cxn ang="0">
                  <a:pos x="T4" y="T5"/>
                </a:cxn>
                <a:cxn ang="0">
                  <a:pos x="T6" y="T7"/>
                </a:cxn>
              </a:cxnLst>
              <a:rect l="0" t="0" r="r" b="b"/>
              <a:pathLst>
                <a:path w="4" h="101">
                  <a:moveTo>
                    <a:pt x="0" y="0"/>
                  </a:moveTo>
                  <a:lnTo>
                    <a:pt x="1" y="101"/>
                  </a:lnTo>
                  <a:lnTo>
                    <a:pt x="4" y="101"/>
                  </a:lnTo>
                  <a:lnTo>
                    <a:pt x="4" y="0"/>
                  </a:lnTo>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66" name="Freeform 18"/>
            <p:cNvSpPr>
              <a:spLocks/>
            </p:cNvSpPr>
            <p:nvPr/>
          </p:nvSpPr>
          <p:spPr bwMode="auto">
            <a:xfrm>
              <a:off x="1255" y="2079"/>
              <a:ext cx="34" cy="89"/>
            </a:xfrm>
            <a:custGeom>
              <a:avLst/>
              <a:gdLst>
                <a:gd name="T0" fmla="*/ 4 w 34"/>
                <a:gd name="T1" fmla="*/ 85 h 89"/>
                <a:gd name="T2" fmla="*/ 3 w 34"/>
                <a:gd name="T3" fmla="*/ 4 h 89"/>
                <a:gd name="T4" fmla="*/ 29 w 34"/>
                <a:gd name="T5" fmla="*/ 5 h 89"/>
                <a:gd name="T6" fmla="*/ 31 w 34"/>
                <a:gd name="T7" fmla="*/ 89 h 89"/>
                <a:gd name="T8" fmla="*/ 34 w 34"/>
                <a:gd name="T9" fmla="*/ 89 h 89"/>
                <a:gd name="T10" fmla="*/ 33 w 34"/>
                <a:gd name="T11" fmla="*/ 3 h 89"/>
                <a:gd name="T12" fmla="*/ 0 w 34"/>
                <a:gd name="T13" fmla="*/ 0 h 89"/>
                <a:gd name="T14" fmla="*/ 1 w 34"/>
                <a:gd name="T15" fmla="*/ 85 h 89"/>
                <a:gd name="T16" fmla="*/ 4 w 34"/>
                <a:gd name="T17" fmla="*/ 8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89">
                  <a:moveTo>
                    <a:pt x="4" y="85"/>
                  </a:moveTo>
                  <a:lnTo>
                    <a:pt x="3" y="4"/>
                  </a:lnTo>
                  <a:lnTo>
                    <a:pt x="29" y="5"/>
                  </a:lnTo>
                  <a:lnTo>
                    <a:pt x="31" y="89"/>
                  </a:lnTo>
                  <a:lnTo>
                    <a:pt x="34" y="89"/>
                  </a:lnTo>
                  <a:lnTo>
                    <a:pt x="33" y="3"/>
                  </a:lnTo>
                  <a:lnTo>
                    <a:pt x="0" y="0"/>
                  </a:lnTo>
                  <a:lnTo>
                    <a:pt x="1" y="85"/>
                  </a:lnTo>
                  <a:lnTo>
                    <a:pt x="4" y="8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67" name="Freeform 19"/>
            <p:cNvSpPr>
              <a:spLocks/>
            </p:cNvSpPr>
            <p:nvPr/>
          </p:nvSpPr>
          <p:spPr bwMode="auto">
            <a:xfrm>
              <a:off x="1310" y="2084"/>
              <a:ext cx="34" cy="90"/>
            </a:xfrm>
            <a:custGeom>
              <a:avLst/>
              <a:gdLst>
                <a:gd name="T0" fmla="*/ 4 w 34"/>
                <a:gd name="T1" fmla="*/ 85 h 90"/>
                <a:gd name="T2" fmla="*/ 4 w 34"/>
                <a:gd name="T3" fmla="*/ 5 h 90"/>
                <a:gd name="T4" fmla="*/ 29 w 34"/>
                <a:gd name="T5" fmla="*/ 7 h 90"/>
                <a:gd name="T6" fmla="*/ 30 w 34"/>
                <a:gd name="T7" fmla="*/ 90 h 90"/>
                <a:gd name="T8" fmla="*/ 34 w 34"/>
                <a:gd name="T9" fmla="*/ 90 h 90"/>
                <a:gd name="T10" fmla="*/ 32 w 34"/>
                <a:gd name="T11" fmla="*/ 4 h 90"/>
                <a:gd name="T12" fmla="*/ 0 w 34"/>
                <a:gd name="T13" fmla="*/ 0 h 90"/>
                <a:gd name="T14" fmla="*/ 1 w 34"/>
                <a:gd name="T15" fmla="*/ 85 h 90"/>
                <a:gd name="T16" fmla="*/ 4 w 34"/>
                <a:gd name="T17" fmla="*/ 85 h 90"/>
                <a:gd name="T18" fmla="*/ 4 w 34"/>
                <a:gd name="T19" fmla="*/ 8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90">
                  <a:moveTo>
                    <a:pt x="4" y="85"/>
                  </a:moveTo>
                  <a:lnTo>
                    <a:pt x="4" y="5"/>
                  </a:lnTo>
                  <a:lnTo>
                    <a:pt x="29" y="7"/>
                  </a:lnTo>
                  <a:lnTo>
                    <a:pt x="30" y="90"/>
                  </a:lnTo>
                  <a:lnTo>
                    <a:pt x="34" y="90"/>
                  </a:lnTo>
                  <a:lnTo>
                    <a:pt x="32" y="4"/>
                  </a:lnTo>
                  <a:lnTo>
                    <a:pt x="0" y="0"/>
                  </a:lnTo>
                  <a:lnTo>
                    <a:pt x="1" y="85"/>
                  </a:lnTo>
                  <a:lnTo>
                    <a:pt x="4" y="85"/>
                  </a:lnTo>
                  <a:lnTo>
                    <a:pt x="4" y="8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68" name="Freeform 20"/>
            <p:cNvSpPr>
              <a:spLocks/>
            </p:cNvSpPr>
            <p:nvPr/>
          </p:nvSpPr>
          <p:spPr bwMode="auto">
            <a:xfrm>
              <a:off x="1369" y="2089"/>
              <a:ext cx="34" cy="90"/>
            </a:xfrm>
            <a:custGeom>
              <a:avLst/>
              <a:gdLst>
                <a:gd name="T0" fmla="*/ 5 w 34"/>
                <a:gd name="T1" fmla="*/ 85 h 90"/>
                <a:gd name="T2" fmla="*/ 3 w 34"/>
                <a:gd name="T3" fmla="*/ 4 h 90"/>
                <a:gd name="T4" fmla="*/ 29 w 34"/>
                <a:gd name="T5" fmla="*/ 6 h 90"/>
                <a:gd name="T6" fmla="*/ 30 w 34"/>
                <a:gd name="T7" fmla="*/ 90 h 90"/>
                <a:gd name="T8" fmla="*/ 34 w 34"/>
                <a:gd name="T9" fmla="*/ 90 h 90"/>
                <a:gd name="T10" fmla="*/ 32 w 34"/>
                <a:gd name="T11" fmla="*/ 4 h 90"/>
                <a:gd name="T12" fmla="*/ 0 w 34"/>
                <a:gd name="T13" fmla="*/ 0 h 90"/>
                <a:gd name="T14" fmla="*/ 1 w 34"/>
                <a:gd name="T15" fmla="*/ 85 h 90"/>
                <a:gd name="T16" fmla="*/ 5 w 34"/>
                <a:gd name="T17" fmla="*/ 85 h 90"/>
                <a:gd name="T18" fmla="*/ 5 w 34"/>
                <a:gd name="T19" fmla="*/ 8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90">
                  <a:moveTo>
                    <a:pt x="5" y="85"/>
                  </a:moveTo>
                  <a:lnTo>
                    <a:pt x="3" y="4"/>
                  </a:lnTo>
                  <a:lnTo>
                    <a:pt x="29" y="6"/>
                  </a:lnTo>
                  <a:lnTo>
                    <a:pt x="30" y="90"/>
                  </a:lnTo>
                  <a:lnTo>
                    <a:pt x="34" y="90"/>
                  </a:lnTo>
                  <a:lnTo>
                    <a:pt x="32" y="4"/>
                  </a:lnTo>
                  <a:lnTo>
                    <a:pt x="0" y="0"/>
                  </a:lnTo>
                  <a:lnTo>
                    <a:pt x="1" y="85"/>
                  </a:lnTo>
                  <a:lnTo>
                    <a:pt x="5" y="85"/>
                  </a:lnTo>
                  <a:lnTo>
                    <a:pt x="5" y="8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69" name="Freeform 21"/>
            <p:cNvSpPr>
              <a:spLocks/>
            </p:cNvSpPr>
            <p:nvPr/>
          </p:nvSpPr>
          <p:spPr bwMode="auto">
            <a:xfrm>
              <a:off x="1428" y="2094"/>
              <a:ext cx="33" cy="89"/>
            </a:xfrm>
            <a:custGeom>
              <a:avLst/>
              <a:gdLst>
                <a:gd name="T0" fmla="*/ 4 w 33"/>
                <a:gd name="T1" fmla="*/ 85 h 89"/>
                <a:gd name="T2" fmla="*/ 3 w 33"/>
                <a:gd name="T3" fmla="*/ 4 h 89"/>
                <a:gd name="T4" fmla="*/ 28 w 33"/>
                <a:gd name="T5" fmla="*/ 6 h 89"/>
                <a:gd name="T6" fmla="*/ 30 w 33"/>
                <a:gd name="T7" fmla="*/ 89 h 89"/>
                <a:gd name="T8" fmla="*/ 33 w 33"/>
                <a:gd name="T9" fmla="*/ 89 h 89"/>
                <a:gd name="T10" fmla="*/ 31 w 33"/>
                <a:gd name="T11" fmla="*/ 3 h 89"/>
                <a:gd name="T12" fmla="*/ 0 w 33"/>
                <a:gd name="T13" fmla="*/ 0 h 89"/>
                <a:gd name="T14" fmla="*/ 1 w 33"/>
                <a:gd name="T15" fmla="*/ 85 h 89"/>
                <a:gd name="T16" fmla="*/ 4 w 33"/>
                <a:gd name="T17" fmla="*/ 85 h 89"/>
                <a:gd name="T18" fmla="*/ 4 w 33"/>
                <a:gd name="T19" fmla="*/ 8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89">
                  <a:moveTo>
                    <a:pt x="4" y="85"/>
                  </a:moveTo>
                  <a:lnTo>
                    <a:pt x="3" y="4"/>
                  </a:lnTo>
                  <a:lnTo>
                    <a:pt x="28" y="6"/>
                  </a:lnTo>
                  <a:lnTo>
                    <a:pt x="30" y="89"/>
                  </a:lnTo>
                  <a:lnTo>
                    <a:pt x="33" y="89"/>
                  </a:lnTo>
                  <a:lnTo>
                    <a:pt x="31" y="3"/>
                  </a:lnTo>
                  <a:lnTo>
                    <a:pt x="0" y="0"/>
                  </a:lnTo>
                  <a:lnTo>
                    <a:pt x="1" y="85"/>
                  </a:lnTo>
                  <a:lnTo>
                    <a:pt x="4" y="85"/>
                  </a:lnTo>
                  <a:lnTo>
                    <a:pt x="4" y="8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70" name="Freeform 22"/>
            <p:cNvSpPr>
              <a:spLocks/>
            </p:cNvSpPr>
            <p:nvPr/>
          </p:nvSpPr>
          <p:spPr bwMode="auto">
            <a:xfrm>
              <a:off x="1486" y="2100"/>
              <a:ext cx="34" cy="89"/>
            </a:xfrm>
            <a:custGeom>
              <a:avLst/>
              <a:gdLst>
                <a:gd name="T0" fmla="*/ 5 w 34"/>
                <a:gd name="T1" fmla="*/ 85 h 89"/>
                <a:gd name="T2" fmla="*/ 3 w 34"/>
                <a:gd name="T3" fmla="*/ 4 h 89"/>
                <a:gd name="T4" fmla="*/ 29 w 34"/>
                <a:gd name="T5" fmla="*/ 6 h 89"/>
                <a:gd name="T6" fmla="*/ 31 w 34"/>
                <a:gd name="T7" fmla="*/ 89 h 89"/>
                <a:gd name="T8" fmla="*/ 34 w 34"/>
                <a:gd name="T9" fmla="*/ 89 h 89"/>
                <a:gd name="T10" fmla="*/ 33 w 34"/>
                <a:gd name="T11" fmla="*/ 4 h 89"/>
                <a:gd name="T12" fmla="*/ 0 w 34"/>
                <a:gd name="T13" fmla="*/ 0 h 89"/>
                <a:gd name="T14" fmla="*/ 2 w 34"/>
                <a:gd name="T15" fmla="*/ 85 h 89"/>
                <a:gd name="T16" fmla="*/ 5 w 34"/>
                <a:gd name="T17" fmla="*/ 8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89">
                  <a:moveTo>
                    <a:pt x="5" y="85"/>
                  </a:moveTo>
                  <a:lnTo>
                    <a:pt x="3" y="4"/>
                  </a:lnTo>
                  <a:lnTo>
                    <a:pt x="29" y="6"/>
                  </a:lnTo>
                  <a:lnTo>
                    <a:pt x="31" y="89"/>
                  </a:lnTo>
                  <a:lnTo>
                    <a:pt x="34" y="89"/>
                  </a:lnTo>
                  <a:lnTo>
                    <a:pt x="33" y="4"/>
                  </a:lnTo>
                  <a:lnTo>
                    <a:pt x="0" y="0"/>
                  </a:lnTo>
                  <a:lnTo>
                    <a:pt x="2" y="85"/>
                  </a:lnTo>
                  <a:lnTo>
                    <a:pt x="5" y="8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71" name="Freeform 23"/>
            <p:cNvSpPr>
              <a:spLocks/>
            </p:cNvSpPr>
            <p:nvPr/>
          </p:nvSpPr>
          <p:spPr bwMode="auto">
            <a:xfrm>
              <a:off x="1547" y="2086"/>
              <a:ext cx="4" cy="107"/>
            </a:xfrm>
            <a:custGeom>
              <a:avLst/>
              <a:gdLst>
                <a:gd name="T0" fmla="*/ 4 w 4"/>
                <a:gd name="T1" fmla="*/ 106 h 107"/>
                <a:gd name="T2" fmla="*/ 3 w 4"/>
                <a:gd name="T3" fmla="*/ 0 h 107"/>
                <a:gd name="T4" fmla="*/ 0 w 4"/>
                <a:gd name="T5" fmla="*/ 0 h 107"/>
                <a:gd name="T6" fmla="*/ 1 w 4"/>
                <a:gd name="T7" fmla="*/ 107 h 107"/>
                <a:gd name="T8" fmla="*/ 4 w 4"/>
                <a:gd name="T9" fmla="*/ 106 h 107"/>
              </a:gdLst>
              <a:ahLst/>
              <a:cxnLst>
                <a:cxn ang="0">
                  <a:pos x="T0" y="T1"/>
                </a:cxn>
                <a:cxn ang="0">
                  <a:pos x="T2" y="T3"/>
                </a:cxn>
                <a:cxn ang="0">
                  <a:pos x="T4" y="T5"/>
                </a:cxn>
                <a:cxn ang="0">
                  <a:pos x="T6" y="T7"/>
                </a:cxn>
                <a:cxn ang="0">
                  <a:pos x="T8" y="T9"/>
                </a:cxn>
              </a:cxnLst>
              <a:rect l="0" t="0" r="r" b="b"/>
              <a:pathLst>
                <a:path w="4" h="107">
                  <a:moveTo>
                    <a:pt x="4" y="106"/>
                  </a:moveTo>
                  <a:lnTo>
                    <a:pt x="3" y="0"/>
                  </a:lnTo>
                  <a:lnTo>
                    <a:pt x="0" y="0"/>
                  </a:lnTo>
                  <a:lnTo>
                    <a:pt x="1" y="107"/>
                  </a:lnTo>
                  <a:lnTo>
                    <a:pt x="4" y="10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72" name="Freeform 24"/>
            <p:cNvSpPr>
              <a:spLocks/>
            </p:cNvSpPr>
            <p:nvPr/>
          </p:nvSpPr>
          <p:spPr bwMode="auto">
            <a:xfrm>
              <a:off x="1547" y="2086"/>
              <a:ext cx="4" cy="107"/>
            </a:xfrm>
            <a:custGeom>
              <a:avLst/>
              <a:gdLst>
                <a:gd name="T0" fmla="*/ 4 w 4"/>
                <a:gd name="T1" fmla="*/ 106 h 107"/>
                <a:gd name="T2" fmla="*/ 3 w 4"/>
                <a:gd name="T3" fmla="*/ 0 h 107"/>
                <a:gd name="T4" fmla="*/ 0 w 4"/>
                <a:gd name="T5" fmla="*/ 0 h 107"/>
                <a:gd name="T6" fmla="*/ 1 w 4"/>
                <a:gd name="T7" fmla="*/ 107 h 107"/>
              </a:gdLst>
              <a:ahLst/>
              <a:cxnLst>
                <a:cxn ang="0">
                  <a:pos x="T0" y="T1"/>
                </a:cxn>
                <a:cxn ang="0">
                  <a:pos x="T2" y="T3"/>
                </a:cxn>
                <a:cxn ang="0">
                  <a:pos x="T4" y="T5"/>
                </a:cxn>
                <a:cxn ang="0">
                  <a:pos x="T6" y="T7"/>
                </a:cxn>
              </a:cxnLst>
              <a:rect l="0" t="0" r="r" b="b"/>
              <a:pathLst>
                <a:path w="4" h="107">
                  <a:moveTo>
                    <a:pt x="4" y="106"/>
                  </a:moveTo>
                  <a:lnTo>
                    <a:pt x="3" y="0"/>
                  </a:lnTo>
                  <a:lnTo>
                    <a:pt x="0" y="0"/>
                  </a:lnTo>
                  <a:lnTo>
                    <a:pt x="1" y="107"/>
                  </a:lnTo>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73" name="Rectangle 25"/>
            <p:cNvSpPr>
              <a:spLocks noChangeArrowheads="1"/>
            </p:cNvSpPr>
            <p:nvPr/>
          </p:nvSpPr>
          <p:spPr bwMode="auto">
            <a:xfrm>
              <a:off x="1555" y="2086"/>
              <a:ext cx="2" cy="103"/>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74" name="Freeform 26"/>
            <p:cNvSpPr>
              <a:spLocks/>
            </p:cNvSpPr>
            <p:nvPr/>
          </p:nvSpPr>
          <p:spPr bwMode="auto">
            <a:xfrm>
              <a:off x="1555" y="2086"/>
              <a:ext cx="2" cy="103"/>
            </a:xfrm>
            <a:custGeom>
              <a:avLst/>
              <a:gdLst>
                <a:gd name="T0" fmla="*/ 2 w 2"/>
                <a:gd name="T1" fmla="*/ 103 h 103"/>
                <a:gd name="T2" fmla="*/ 2 w 2"/>
                <a:gd name="T3" fmla="*/ 0 h 103"/>
                <a:gd name="T4" fmla="*/ 0 w 2"/>
                <a:gd name="T5" fmla="*/ 0 h 103"/>
                <a:gd name="T6" fmla="*/ 0 w 2"/>
                <a:gd name="T7" fmla="*/ 103 h 103"/>
              </a:gdLst>
              <a:ahLst/>
              <a:cxnLst>
                <a:cxn ang="0">
                  <a:pos x="T0" y="T1"/>
                </a:cxn>
                <a:cxn ang="0">
                  <a:pos x="T2" y="T3"/>
                </a:cxn>
                <a:cxn ang="0">
                  <a:pos x="T4" y="T5"/>
                </a:cxn>
                <a:cxn ang="0">
                  <a:pos x="T6" y="T7"/>
                </a:cxn>
              </a:cxnLst>
              <a:rect l="0" t="0" r="r" b="b"/>
              <a:pathLst>
                <a:path w="2" h="103">
                  <a:moveTo>
                    <a:pt x="2" y="103"/>
                  </a:moveTo>
                  <a:lnTo>
                    <a:pt x="2" y="0"/>
                  </a:lnTo>
                  <a:lnTo>
                    <a:pt x="0" y="0"/>
                  </a:lnTo>
                  <a:lnTo>
                    <a:pt x="0" y="103"/>
                  </a:lnTo>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75" name="Freeform 27"/>
            <p:cNvSpPr>
              <a:spLocks/>
            </p:cNvSpPr>
            <p:nvPr/>
          </p:nvSpPr>
          <p:spPr bwMode="auto">
            <a:xfrm>
              <a:off x="1596" y="1891"/>
              <a:ext cx="154" cy="66"/>
            </a:xfrm>
            <a:custGeom>
              <a:avLst/>
              <a:gdLst>
                <a:gd name="T0" fmla="*/ 2 w 184"/>
                <a:gd name="T1" fmla="*/ 40 h 79"/>
                <a:gd name="T2" fmla="*/ 0 w 184"/>
                <a:gd name="T3" fmla="*/ 40 h 79"/>
                <a:gd name="T4" fmla="*/ 7 w 184"/>
                <a:gd name="T5" fmla="*/ 56 h 79"/>
                <a:gd name="T6" fmla="*/ 41 w 184"/>
                <a:gd name="T7" fmla="*/ 73 h 79"/>
                <a:gd name="T8" fmla="*/ 92 w 184"/>
                <a:gd name="T9" fmla="*/ 79 h 79"/>
                <a:gd name="T10" fmla="*/ 156 w 184"/>
                <a:gd name="T11" fmla="*/ 68 h 79"/>
                <a:gd name="T12" fmla="*/ 176 w 184"/>
                <a:gd name="T13" fmla="*/ 56 h 79"/>
                <a:gd name="T14" fmla="*/ 184 w 184"/>
                <a:gd name="T15" fmla="*/ 40 h 79"/>
                <a:gd name="T16" fmla="*/ 176 w 184"/>
                <a:gd name="T17" fmla="*/ 23 h 79"/>
                <a:gd name="T18" fmla="*/ 143 w 184"/>
                <a:gd name="T19" fmla="*/ 6 h 79"/>
                <a:gd name="T20" fmla="*/ 92 w 184"/>
                <a:gd name="T21" fmla="*/ 0 h 79"/>
                <a:gd name="T22" fmla="*/ 27 w 184"/>
                <a:gd name="T23" fmla="*/ 11 h 79"/>
                <a:gd name="T24" fmla="*/ 7 w 184"/>
                <a:gd name="T25" fmla="*/ 23 h 79"/>
                <a:gd name="T26" fmla="*/ 0 w 184"/>
                <a:gd name="T27" fmla="*/ 40 h 79"/>
                <a:gd name="T28" fmla="*/ 2 w 184"/>
                <a:gd name="T29" fmla="*/ 40 h 79"/>
                <a:gd name="T30" fmla="*/ 4 w 184"/>
                <a:gd name="T31" fmla="*/ 40 h 79"/>
                <a:gd name="T32" fmla="*/ 10 w 184"/>
                <a:gd name="T33" fmla="*/ 26 h 79"/>
                <a:gd name="T34" fmla="*/ 42 w 184"/>
                <a:gd name="T35" fmla="*/ 10 h 79"/>
                <a:gd name="T36" fmla="*/ 92 w 184"/>
                <a:gd name="T37" fmla="*/ 4 h 79"/>
                <a:gd name="T38" fmla="*/ 155 w 184"/>
                <a:gd name="T39" fmla="*/ 15 h 79"/>
                <a:gd name="T40" fmla="*/ 174 w 184"/>
                <a:gd name="T41" fmla="*/ 26 h 79"/>
                <a:gd name="T42" fmla="*/ 180 w 184"/>
                <a:gd name="T43" fmla="*/ 40 h 79"/>
                <a:gd name="T44" fmla="*/ 174 w 184"/>
                <a:gd name="T45" fmla="*/ 53 h 79"/>
                <a:gd name="T46" fmla="*/ 142 w 184"/>
                <a:gd name="T47" fmla="*/ 69 h 79"/>
                <a:gd name="T48" fmla="*/ 92 w 184"/>
                <a:gd name="T49" fmla="*/ 75 h 79"/>
                <a:gd name="T50" fmla="*/ 29 w 184"/>
                <a:gd name="T51" fmla="*/ 64 h 79"/>
                <a:gd name="T52" fmla="*/ 10 w 184"/>
                <a:gd name="T53" fmla="*/ 53 h 79"/>
                <a:gd name="T54" fmla="*/ 4 w 184"/>
                <a:gd name="T55" fmla="*/ 40 h 79"/>
                <a:gd name="T56" fmla="*/ 2 w 184"/>
                <a:gd name="T57" fmla="*/ 4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4" h="79">
                  <a:moveTo>
                    <a:pt x="2" y="40"/>
                  </a:moveTo>
                  <a:cubicBezTo>
                    <a:pt x="0" y="40"/>
                    <a:pt x="0" y="40"/>
                    <a:pt x="0" y="40"/>
                  </a:cubicBezTo>
                  <a:cubicBezTo>
                    <a:pt x="0" y="45"/>
                    <a:pt x="2" y="51"/>
                    <a:pt x="7" y="56"/>
                  </a:cubicBezTo>
                  <a:cubicBezTo>
                    <a:pt x="14" y="63"/>
                    <a:pt x="26" y="68"/>
                    <a:pt x="41" y="73"/>
                  </a:cubicBezTo>
                  <a:cubicBezTo>
                    <a:pt x="55" y="77"/>
                    <a:pt x="73" y="79"/>
                    <a:pt x="92" y="79"/>
                  </a:cubicBezTo>
                  <a:cubicBezTo>
                    <a:pt x="117" y="79"/>
                    <a:pt x="140" y="75"/>
                    <a:pt x="156" y="68"/>
                  </a:cubicBezTo>
                  <a:cubicBezTo>
                    <a:pt x="165" y="64"/>
                    <a:pt x="171" y="60"/>
                    <a:pt x="176" y="56"/>
                  </a:cubicBezTo>
                  <a:cubicBezTo>
                    <a:pt x="181" y="51"/>
                    <a:pt x="184" y="45"/>
                    <a:pt x="184" y="40"/>
                  </a:cubicBezTo>
                  <a:cubicBezTo>
                    <a:pt x="184" y="34"/>
                    <a:pt x="181" y="28"/>
                    <a:pt x="176" y="23"/>
                  </a:cubicBezTo>
                  <a:cubicBezTo>
                    <a:pt x="169" y="16"/>
                    <a:pt x="157" y="11"/>
                    <a:pt x="143" y="6"/>
                  </a:cubicBezTo>
                  <a:cubicBezTo>
                    <a:pt x="128" y="2"/>
                    <a:pt x="111" y="0"/>
                    <a:pt x="92" y="0"/>
                  </a:cubicBezTo>
                  <a:cubicBezTo>
                    <a:pt x="67" y="0"/>
                    <a:pt x="44" y="4"/>
                    <a:pt x="27" y="11"/>
                  </a:cubicBezTo>
                  <a:cubicBezTo>
                    <a:pt x="19" y="15"/>
                    <a:pt x="12" y="19"/>
                    <a:pt x="7" y="23"/>
                  </a:cubicBezTo>
                  <a:cubicBezTo>
                    <a:pt x="2" y="28"/>
                    <a:pt x="0" y="34"/>
                    <a:pt x="0" y="40"/>
                  </a:cubicBezTo>
                  <a:cubicBezTo>
                    <a:pt x="2" y="40"/>
                    <a:pt x="2" y="40"/>
                    <a:pt x="2" y="40"/>
                  </a:cubicBezTo>
                  <a:cubicBezTo>
                    <a:pt x="4" y="40"/>
                    <a:pt x="4" y="40"/>
                    <a:pt x="4" y="40"/>
                  </a:cubicBezTo>
                  <a:cubicBezTo>
                    <a:pt x="4" y="35"/>
                    <a:pt x="6" y="31"/>
                    <a:pt x="10" y="26"/>
                  </a:cubicBezTo>
                  <a:cubicBezTo>
                    <a:pt x="16" y="20"/>
                    <a:pt x="28" y="14"/>
                    <a:pt x="42" y="10"/>
                  </a:cubicBezTo>
                  <a:cubicBezTo>
                    <a:pt x="56" y="6"/>
                    <a:pt x="73" y="4"/>
                    <a:pt x="92" y="4"/>
                  </a:cubicBezTo>
                  <a:cubicBezTo>
                    <a:pt x="116" y="4"/>
                    <a:pt x="139" y="8"/>
                    <a:pt x="155" y="15"/>
                  </a:cubicBezTo>
                  <a:cubicBezTo>
                    <a:pt x="163" y="18"/>
                    <a:pt x="169" y="22"/>
                    <a:pt x="174" y="26"/>
                  </a:cubicBezTo>
                  <a:cubicBezTo>
                    <a:pt x="178" y="31"/>
                    <a:pt x="180" y="35"/>
                    <a:pt x="180" y="40"/>
                  </a:cubicBezTo>
                  <a:cubicBezTo>
                    <a:pt x="180" y="44"/>
                    <a:pt x="178" y="48"/>
                    <a:pt x="174" y="53"/>
                  </a:cubicBezTo>
                  <a:cubicBezTo>
                    <a:pt x="167" y="59"/>
                    <a:pt x="156" y="65"/>
                    <a:pt x="142" y="69"/>
                  </a:cubicBezTo>
                  <a:cubicBezTo>
                    <a:pt x="127" y="73"/>
                    <a:pt x="110" y="75"/>
                    <a:pt x="92" y="75"/>
                  </a:cubicBezTo>
                  <a:cubicBezTo>
                    <a:pt x="67" y="75"/>
                    <a:pt x="45" y="71"/>
                    <a:pt x="29" y="64"/>
                  </a:cubicBezTo>
                  <a:cubicBezTo>
                    <a:pt x="21" y="61"/>
                    <a:pt x="14" y="57"/>
                    <a:pt x="10" y="53"/>
                  </a:cubicBezTo>
                  <a:cubicBezTo>
                    <a:pt x="6" y="48"/>
                    <a:pt x="4" y="44"/>
                    <a:pt x="4" y="40"/>
                  </a:cubicBezTo>
                  <a:lnTo>
                    <a:pt x="2" y="4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76" name="Freeform 28"/>
            <p:cNvSpPr>
              <a:spLocks/>
            </p:cNvSpPr>
            <p:nvPr/>
          </p:nvSpPr>
          <p:spPr bwMode="auto">
            <a:xfrm>
              <a:off x="1596" y="1924"/>
              <a:ext cx="154" cy="57"/>
            </a:xfrm>
            <a:custGeom>
              <a:avLst/>
              <a:gdLst>
                <a:gd name="T0" fmla="*/ 0 w 184"/>
                <a:gd name="T1" fmla="*/ 0 h 68"/>
                <a:gd name="T2" fmla="*/ 0 w 184"/>
                <a:gd name="T3" fmla="*/ 29 h 68"/>
                <a:gd name="T4" fmla="*/ 7 w 184"/>
                <a:gd name="T5" fmla="*/ 45 h 68"/>
                <a:gd name="T6" fmla="*/ 41 w 184"/>
                <a:gd name="T7" fmla="*/ 62 h 68"/>
                <a:gd name="T8" fmla="*/ 92 w 184"/>
                <a:gd name="T9" fmla="*/ 68 h 68"/>
                <a:gd name="T10" fmla="*/ 156 w 184"/>
                <a:gd name="T11" fmla="*/ 57 h 68"/>
                <a:gd name="T12" fmla="*/ 176 w 184"/>
                <a:gd name="T13" fmla="*/ 45 h 68"/>
                <a:gd name="T14" fmla="*/ 184 w 184"/>
                <a:gd name="T15" fmla="*/ 29 h 68"/>
                <a:gd name="T16" fmla="*/ 184 w 184"/>
                <a:gd name="T17" fmla="*/ 0 h 68"/>
                <a:gd name="T18" fmla="*/ 180 w 184"/>
                <a:gd name="T19" fmla="*/ 0 h 68"/>
                <a:gd name="T20" fmla="*/ 180 w 184"/>
                <a:gd name="T21" fmla="*/ 29 h 68"/>
                <a:gd name="T22" fmla="*/ 174 w 184"/>
                <a:gd name="T23" fmla="*/ 42 h 68"/>
                <a:gd name="T24" fmla="*/ 142 w 184"/>
                <a:gd name="T25" fmla="*/ 58 h 68"/>
                <a:gd name="T26" fmla="*/ 92 w 184"/>
                <a:gd name="T27" fmla="*/ 64 h 68"/>
                <a:gd name="T28" fmla="*/ 29 w 184"/>
                <a:gd name="T29" fmla="*/ 53 h 68"/>
                <a:gd name="T30" fmla="*/ 10 w 184"/>
                <a:gd name="T31" fmla="*/ 42 h 68"/>
                <a:gd name="T32" fmla="*/ 4 w 184"/>
                <a:gd name="T33" fmla="*/ 29 h 68"/>
                <a:gd name="T34" fmla="*/ 4 w 184"/>
                <a:gd name="T35" fmla="*/ 0 h 68"/>
                <a:gd name="T36" fmla="*/ 0 w 184"/>
                <a:gd name="T3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68">
                  <a:moveTo>
                    <a:pt x="0" y="0"/>
                  </a:moveTo>
                  <a:cubicBezTo>
                    <a:pt x="0" y="29"/>
                    <a:pt x="0" y="29"/>
                    <a:pt x="0" y="29"/>
                  </a:cubicBezTo>
                  <a:cubicBezTo>
                    <a:pt x="0" y="35"/>
                    <a:pt x="2" y="40"/>
                    <a:pt x="7" y="45"/>
                  </a:cubicBezTo>
                  <a:cubicBezTo>
                    <a:pt x="14" y="52"/>
                    <a:pt x="26" y="58"/>
                    <a:pt x="41" y="62"/>
                  </a:cubicBezTo>
                  <a:cubicBezTo>
                    <a:pt x="55" y="66"/>
                    <a:pt x="73" y="68"/>
                    <a:pt x="92" y="68"/>
                  </a:cubicBezTo>
                  <a:cubicBezTo>
                    <a:pt x="117" y="68"/>
                    <a:pt x="140" y="64"/>
                    <a:pt x="156" y="57"/>
                  </a:cubicBezTo>
                  <a:cubicBezTo>
                    <a:pt x="165" y="54"/>
                    <a:pt x="171" y="49"/>
                    <a:pt x="176" y="45"/>
                  </a:cubicBezTo>
                  <a:cubicBezTo>
                    <a:pt x="181" y="40"/>
                    <a:pt x="184" y="35"/>
                    <a:pt x="184" y="29"/>
                  </a:cubicBezTo>
                  <a:cubicBezTo>
                    <a:pt x="184" y="0"/>
                    <a:pt x="184" y="0"/>
                    <a:pt x="184" y="0"/>
                  </a:cubicBezTo>
                  <a:cubicBezTo>
                    <a:pt x="180" y="0"/>
                    <a:pt x="180" y="0"/>
                    <a:pt x="180" y="0"/>
                  </a:cubicBezTo>
                  <a:cubicBezTo>
                    <a:pt x="180" y="29"/>
                    <a:pt x="180" y="29"/>
                    <a:pt x="180" y="29"/>
                  </a:cubicBezTo>
                  <a:cubicBezTo>
                    <a:pt x="180" y="33"/>
                    <a:pt x="178" y="38"/>
                    <a:pt x="174" y="42"/>
                  </a:cubicBezTo>
                  <a:cubicBezTo>
                    <a:pt x="167" y="48"/>
                    <a:pt x="156" y="54"/>
                    <a:pt x="142" y="58"/>
                  </a:cubicBezTo>
                  <a:cubicBezTo>
                    <a:pt x="127" y="62"/>
                    <a:pt x="110" y="64"/>
                    <a:pt x="92" y="64"/>
                  </a:cubicBezTo>
                  <a:cubicBezTo>
                    <a:pt x="67" y="64"/>
                    <a:pt x="45" y="60"/>
                    <a:pt x="29" y="53"/>
                  </a:cubicBezTo>
                  <a:cubicBezTo>
                    <a:pt x="21" y="50"/>
                    <a:pt x="14" y="46"/>
                    <a:pt x="10" y="42"/>
                  </a:cubicBezTo>
                  <a:cubicBezTo>
                    <a:pt x="6" y="38"/>
                    <a:pt x="4" y="33"/>
                    <a:pt x="4" y="29"/>
                  </a:cubicBezTo>
                  <a:cubicBezTo>
                    <a:pt x="4" y="0"/>
                    <a:pt x="4" y="0"/>
                    <a:pt x="4" y="0"/>
                  </a:cubicBezTo>
                  <a:lnTo>
                    <a:pt x="0"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77" name="Freeform 29"/>
            <p:cNvSpPr>
              <a:spLocks/>
            </p:cNvSpPr>
            <p:nvPr/>
          </p:nvSpPr>
          <p:spPr bwMode="auto">
            <a:xfrm>
              <a:off x="1621" y="1902"/>
              <a:ext cx="103" cy="39"/>
            </a:xfrm>
            <a:custGeom>
              <a:avLst/>
              <a:gdLst>
                <a:gd name="T0" fmla="*/ 2 w 123"/>
                <a:gd name="T1" fmla="*/ 24 h 47"/>
                <a:gd name="T2" fmla="*/ 0 w 123"/>
                <a:gd name="T3" fmla="*/ 24 h 47"/>
                <a:gd name="T4" fmla="*/ 5 w 123"/>
                <a:gd name="T5" fmla="*/ 33 h 47"/>
                <a:gd name="T6" fmla="*/ 28 w 123"/>
                <a:gd name="T7" fmla="*/ 43 h 47"/>
                <a:gd name="T8" fmla="*/ 62 w 123"/>
                <a:gd name="T9" fmla="*/ 47 h 47"/>
                <a:gd name="T10" fmla="*/ 105 w 123"/>
                <a:gd name="T11" fmla="*/ 40 h 47"/>
                <a:gd name="T12" fmla="*/ 118 w 123"/>
                <a:gd name="T13" fmla="*/ 33 h 47"/>
                <a:gd name="T14" fmla="*/ 123 w 123"/>
                <a:gd name="T15" fmla="*/ 24 h 47"/>
                <a:gd name="T16" fmla="*/ 118 w 123"/>
                <a:gd name="T17" fmla="*/ 14 h 47"/>
                <a:gd name="T18" fmla="*/ 96 w 123"/>
                <a:gd name="T19" fmla="*/ 4 h 47"/>
                <a:gd name="T20" fmla="*/ 62 w 123"/>
                <a:gd name="T21" fmla="*/ 0 h 47"/>
                <a:gd name="T22" fmla="*/ 19 w 123"/>
                <a:gd name="T23" fmla="*/ 7 h 47"/>
                <a:gd name="T24" fmla="*/ 5 w 123"/>
                <a:gd name="T25" fmla="*/ 14 h 47"/>
                <a:gd name="T26" fmla="*/ 0 w 123"/>
                <a:gd name="T27" fmla="*/ 24 h 47"/>
                <a:gd name="T28" fmla="*/ 2 w 123"/>
                <a:gd name="T29" fmla="*/ 24 h 47"/>
                <a:gd name="T30" fmla="*/ 3 w 123"/>
                <a:gd name="T31" fmla="*/ 24 h 47"/>
                <a:gd name="T32" fmla="*/ 7 w 123"/>
                <a:gd name="T33" fmla="*/ 16 h 47"/>
                <a:gd name="T34" fmla="*/ 28 w 123"/>
                <a:gd name="T35" fmla="*/ 6 h 47"/>
                <a:gd name="T36" fmla="*/ 62 w 123"/>
                <a:gd name="T37" fmla="*/ 3 h 47"/>
                <a:gd name="T38" fmla="*/ 104 w 123"/>
                <a:gd name="T39" fmla="*/ 9 h 47"/>
                <a:gd name="T40" fmla="*/ 116 w 123"/>
                <a:gd name="T41" fmla="*/ 16 h 47"/>
                <a:gd name="T42" fmla="*/ 121 w 123"/>
                <a:gd name="T43" fmla="*/ 24 h 47"/>
                <a:gd name="T44" fmla="*/ 116 w 123"/>
                <a:gd name="T45" fmla="*/ 31 h 47"/>
                <a:gd name="T46" fmla="*/ 95 w 123"/>
                <a:gd name="T47" fmla="*/ 41 h 47"/>
                <a:gd name="T48" fmla="*/ 62 w 123"/>
                <a:gd name="T49" fmla="*/ 44 h 47"/>
                <a:gd name="T50" fmla="*/ 20 w 123"/>
                <a:gd name="T51" fmla="*/ 38 h 47"/>
                <a:gd name="T52" fmla="*/ 7 w 123"/>
                <a:gd name="T53" fmla="*/ 31 h 47"/>
                <a:gd name="T54" fmla="*/ 3 w 123"/>
                <a:gd name="T55" fmla="*/ 24 h 47"/>
                <a:gd name="T56" fmla="*/ 2 w 123"/>
                <a:gd name="T57" fmla="*/ 2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3" h="47">
                  <a:moveTo>
                    <a:pt x="2" y="24"/>
                  </a:moveTo>
                  <a:cubicBezTo>
                    <a:pt x="0" y="24"/>
                    <a:pt x="0" y="24"/>
                    <a:pt x="0" y="24"/>
                  </a:cubicBezTo>
                  <a:cubicBezTo>
                    <a:pt x="0" y="27"/>
                    <a:pt x="2" y="30"/>
                    <a:pt x="5" y="33"/>
                  </a:cubicBezTo>
                  <a:cubicBezTo>
                    <a:pt x="10" y="37"/>
                    <a:pt x="18" y="41"/>
                    <a:pt x="28" y="43"/>
                  </a:cubicBezTo>
                  <a:cubicBezTo>
                    <a:pt x="38" y="45"/>
                    <a:pt x="49" y="47"/>
                    <a:pt x="62" y="47"/>
                  </a:cubicBezTo>
                  <a:cubicBezTo>
                    <a:pt x="78" y="47"/>
                    <a:pt x="94" y="44"/>
                    <a:pt x="105" y="40"/>
                  </a:cubicBezTo>
                  <a:cubicBezTo>
                    <a:pt x="110" y="38"/>
                    <a:pt x="115" y="36"/>
                    <a:pt x="118" y="33"/>
                  </a:cubicBezTo>
                  <a:cubicBezTo>
                    <a:pt x="121" y="30"/>
                    <a:pt x="123" y="27"/>
                    <a:pt x="123" y="24"/>
                  </a:cubicBezTo>
                  <a:cubicBezTo>
                    <a:pt x="123" y="20"/>
                    <a:pt x="121" y="17"/>
                    <a:pt x="118" y="14"/>
                  </a:cubicBezTo>
                  <a:cubicBezTo>
                    <a:pt x="113" y="10"/>
                    <a:pt x="105" y="6"/>
                    <a:pt x="96" y="4"/>
                  </a:cubicBezTo>
                  <a:cubicBezTo>
                    <a:pt x="86" y="2"/>
                    <a:pt x="74" y="0"/>
                    <a:pt x="62" y="0"/>
                  </a:cubicBezTo>
                  <a:cubicBezTo>
                    <a:pt x="45" y="0"/>
                    <a:pt x="30" y="3"/>
                    <a:pt x="19" y="7"/>
                  </a:cubicBezTo>
                  <a:cubicBezTo>
                    <a:pt x="13" y="9"/>
                    <a:pt x="9" y="11"/>
                    <a:pt x="5" y="14"/>
                  </a:cubicBezTo>
                  <a:cubicBezTo>
                    <a:pt x="2" y="17"/>
                    <a:pt x="0" y="20"/>
                    <a:pt x="0" y="24"/>
                  </a:cubicBezTo>
                  <a:cubicBezTo>
                    <a:pt x="2" y="24"/>
                    <a:pt x="2" y="24"/>
                    <a:pt x="2" y="24"/>
                  </a:cubicBezTo>
                  <a:cubicBezTo>
                    <a:pt x="3" y="24"/>
                    <a:pt x="3" y="24"/>
                    <a:pt x="3" y="24"/>
                  </a:cubicBezTo>
                  <a:cubicBezTo>
                    <a:pt x="3" y="21"/>
                    <a:pt x="4" y="18"/>
                    <a:pt x="7" y="16"/>
                  </a:cubicBezTo>
                  <a:cubicBezTo>
                    <a:pt x="11" y="12"/>
                    <a:pt x="19" y="9"/>
                    <a:pt x="28" y="6"/>
                  </a:cubicBezTo>
                  <a:cubicBezTo>
                    <a:pt x="38" y="4"/>
                    <a:pt x="49" y="3"/>
                    <a:pt x="62" y="3"/>
                  </a:cubicBezTo>
                  <a:cubicBezTo>
                    <a:pt x="78" y="3"/>
                    <a:pt x="93" y="5"/>
                    <a:pt x="104" y="9"/>
                  </a:cubicBezTo>
                  <a:cubicBezTo>
                    <a:pt x="109" y="11"/>
                    <a:pt x="113" y="13"/>
                    <a:pt x="116" y="16"/>
                  </a:cubicBezTo>
                  <a:cubicBezTo>
                    <a:pt x="119" y="18"/>
                    <a:pt x="121" y="21"/>
                    <a:pt x="121" y="24"/>
                  </a:cubicBezTo>
                  <a:cubicBezTo>
                    <a:pt x="121" y="26"/>
                    <a:pt x="119" y="29"/>
                    <a:pt x="116" y="31"/>
                  </a:cubicBezTo>
                  <a:cubicBezTo>
                    <a:pt x="112" y="35"/>
                    <a:pt x="105" y="38"/>
                    <a:pt x="95" y="41"/>
                  </a:cubicBezTo>
                  <a:cubicBezTo>
                    <a:pt x="86" y="43"/>
                    <a:pt x="74" y="44"/>
                    <a:pt x="62" y="44"/>
                  </a:cubicBezTo>
                  <a:cubicBezTo>
                    <a:pt x="45" y="44"/>
                    <a:pt x="30" y="42"/>
                    <a:pt x="20" y="38"/>
                  </a:cubicBezTo>
                  <a:cubicBezTo>
                    <a:pt x="14" y="36"/>
                    <a:pt x="10" y="34"/>
                    <a:pt x="7" y="31"/>
                  </a:cubicBezTo>
                  <a:cubicBezTo>
                    <a:pt x="4" y="29"/>
                    <a:pt x="3" y="26"/>
                    <a:pt x="3" y="24"/>
                  </a:cubicBezTo>
                  <a:lnTo>
                    <a:pt x="2" y="2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78" name="Freeform 30"/>
            <p:cNvSpPr>
              <a:spLocks/>
            </p:cNvSpPr>
            <p:nvPr/>
          </p:nvSpPr>
          <p:spPr bwMode="auto">
            <a:xfrm>
              <a:off x="1630" y="1909"/>
              <a:ext cx="85" cy="32"/>
            </a:xfrm>
            <a:custGeom>
              <a:avLst/>
              <a:gdLst>
                <a:gd name="T0" fmla="*/ 1 w 103"/>
                <a:gd name="T1" fmla="*/ 19 h 38"/>
                <a:gd name="T2" fmla="*/ 0 w 103"/>
                <a:gd name="T3" fmla="*/ 19 h 38"/>
                <a:gd name="T4" fmla="*/ 4 w 103"/>
                <a:gd name="T5" fmla="*/ 26 h 38"/>
                <a:gd name="T6" fmla="*/ 52 w 103"/>
                <a:gd name="T7" fmla="*/ 38 h 38"/>
                <a:gd name="T8" fmla="*/ 88 w 103"/>
                <a:gd name="T9" fmla="*/ 32 h 38"/>
                <a:gd name="T10" fmla="*/ 99 w 103"/>
                <a:gd name="T11" fmla="*/ 26 h 38"/>
                <a:gd name="T12" fmla="*/ 103 w 103"/>
                <a:gd name="T13" fmla="*/ 19 h 38"/>
                <a:gd name="T14" fmla="*/ 99 w 103"/>
                <a:gd name="T15" fmla="*/ 11 h 38"/>
                <a:gd name="T16" fmla="*/ 52 w 103"/>
                <a:gd name="T17" fmla="*/ 0 h 38"/>
                <a:gd name="T18" fmla="*/ 16 w 103"/>
                <a:gd name="T19" fmla="*/ 5 h 38"/>
                <a:gd name="T20" fmla="*/ 4 w 103"/>
                <a:gd name="T21" fmla="*/ 11 h 38"/>
                <a:gd name="T22" fmla="*/ 0 w 103"/>
                <a:gd name="T23" fmla="*/ 19 h 38"/>
                <a:gd name="T24" fmla="*/ 1 w 103"/>
                <a:gd name="T25" fmla="*/ 19 h 38"/>
                <a:gd name="T26" fmla="*/ 2 w 103"/>
                <a:gd name="T27" fmla="*/ 19 h 38"/>
                <a:gd name="T28" fmla="*/ 6 w 103"/>
                <a:gd name="T29" fmla="*/ 13 h 38"/>
                <a:gd name="T30" fmla="*/ 52 w 103"/>
                <a:gd name="T31" fmla="*/ 2 h 38"/>
                <a:gd name="T32" fmla="*/ 87 w 103"/>
                <a:gd name="T33" fmla="*/ 7 h 38"/>
                <a:gd name="T34" fmla="*/ 98 w 103"/>
                <a:gd name="T35" fmla="*/ 13 h 38"/>
                <a:gd name="T36" fmla="*/ 101 w 103"/>
                <a:gd name="T37" fmla="*/ 19 h 38"/>
                <a:gd name="T38" fmla="*/ 98 w 103"/>
                <a:gd name="T39" fmla="*/ 25 h 38"/>
                <a:gd name="T40" fmla="*/ 52 w 103"/>
                <a:gd name="T41" fmla="*/ 35 h 38"/>
                <a:gd name="T42" fmla="*/ 16 w 103"/>
                <a:gd name="T43" fmla="*/ 30 h 38"/>
                <a:gd name="T44" fmla="*/ 6 w 103"/>
                <a:gd name="T45" fmla="*/ 25 h 38"/>
                <a:gd name="T46" fmla="*/ 2 w 103"/>
                <a:gd name="T47" fmla="*/ 19 h 38"/>
                <a:gd name="T48" fmla="*/ 1 w 103"/>
                <a:gd name="T49"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 h="38">
                  <a:moveTo>
                    <a:pt x="1" y="19"/>
                  </a:moveTo>
                  <a:cubicBezTo>
                    <a:pt x="0" y="19"/>
                    <a:pt x="0" y="19"/>
                    <a:pt x="0" y="19"/>
                  </a:cubicBezTo>
                  <a:cubicBezTo>
                    <a:pt x="0" y="22"/>
                    <a:pt x="2" y="24"/>
                    <a:pt x="4" y="26"/>
                  </a:cubicBezTo>
                  <a:cubicBezTo>
                    <a:pt x="13" y="33"/>
                    <a:pt x="31" y="38"/>
                    <a:pt x="52" y="38"/>
                  </a:cubicBezTo>
                  <a:cubicBezTo>
                    <a:pt x="66" y="38"/>
                    <a:pt x="79" y="36"/>
                    <a:pt x="88" y="32"/>
                  </a:cubicBezTo>
                  <a:cubicBezTo>
                    <a:pt x="93" y="31"/>
                    <a:pt x="96" y="29"/>
                    <a:pt x="99" y="26"/>
                  </a:cubicBezTo>
                  <a:cubicBezTo>
                    <a:pt x="102" y="24"/>
                    <a:pt x="103" y="22"/>
                    <a:pt x="103" y="19"/>
                  </a:cubicBezTo>
                  <a:cubicBezTo>
                    <a:pt x="103" y="16"/>
                    <a:pt x="102" y="13"/>
                    <a:pt x="99" y="11"/>
                  </a:cubicBezTo>
                  <a:cubicBezTo>
                    <a:pt x="91" y="4"/>
                    <a:pt x="73" y="0"/>
                    <a:pt x="52" y="0"/>
                  </a:cubicBezTo>
                  <a:cubicBezTo>
                    <a:pt x="38" y="0"/>
                    <a:pt x="25" y="2"/>
                    <a:pt x="16" y="5"/>
                  </a:cubicBezTo>
                  <a:cubicBezTo>
                    <a:pt x="11" y="7"/>
                    <a:pt x="7" y="9"/>
                    <a:pt x="4" y="11"/>
                  </a:cubicBezTo>
                  <a:cubicBezTo>
                    <a:pt x="2" y="13"/>
                    <a:pt x="0" y="16"/>
                    <a:pt x="0" y="19"/>
                  </a:cubicBezTo>
                  <a:cubicBezTo>
                    <a:pt x="1" y="19"/>
                    <a:pt x="1" y="19"/>
                    <a:pt x="1" y="19"/>
                  </a:cubicBezTo>
                  <a:cubicBezTo>
                    <a:pt x="2" y="19"/>
                    <a:pt x="2" y="19"/>
                    <a:pt x="2" y="19"/>
                  </a:cubicBezTo>
                  <a:cubicBezTo>
                    <a:pt x="2" y="17"/>
                    <a:pt x="3" y="15"/>
                    <a:pt x="6" y="13"/>
                  </a:cubicBezTo>
                  <a:cubicBezTo>
                    <a:pt x="13" y="7"/>
                    <a:pt x="31" y="2"/>
                    <a:pt x="52" y="2"/>
                  </a:cubicBezTo>
                  <a:cubicBezTo>
                    <a:pt x="66" y="2"/>
                    <a:pt x="78" y="4"/>
                    <a:pt x="87" y="7"/>
                  </a:cubicBezTo>
                  <a:cubicBezTo>
                    <a:pt x="92" y="9"/>
                    <a:pt x="95" y="11"/>
                    <a:pt x="98" y="13"/>
                  </a:cubicBezTo>
                  <a:cubicBezTo>
                    <a:pt x="100" y="15"/>
                    <a:pt x="101" y="17"/>
                    <a:pt x="101" y="19"/>
                  </a:cubicBezTo>
                  <a:cubicBezTo>
                    <a:pt x="101" y="21"/>
                    <a:pt x="100" y="23"/>
                    <a:pt x="98" y="25"/>
                  </a:cubicBezTo>
                  <a:cubicBezTo>
                    <a:pt x="90" y="31"/>
                    <a:pt x="73" y="36"/>
                    <a:pt x="52" y="35"/>
                  </a:cubicBezTo>
                  <a:cubicBezTo>
                    <a:pt x="38" y="35"/>
                    <a:pt x="25" y="33"/>
                    <a:pt x="16" y="30"/>
                  </a:cubicBezTo>
                  <a:cubicBezTo>
                    <a:pt x="12" y="29"/>
                    <a:pt x="8" y="27"/>
                    <a:pt x="6" y="25"/>
                  </a:cubicBezTo>
                  <a:cubicBezTo>
                    <a:pt x="3" y="23"/>
                    <a:pt x="2" y="21"/>
                    <a:pt x="2" y="19"/>
                  </a:cubicBezTo>
                  <a:lnTo>
                    <a:pt x="1" y="1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79" name="Freeform 31"/>
            <p:cNvSpPr>
              <a:spLocks/>
            </p:cNvSpPr>
            <p:nvPr/>
          </p:nvSpPr>
          <p:spPr bwMode="auto">
            <a:xfrm>
              <a:off x="1250" y="1184"/>
              <a:ext cx="188" cy="80"/>
            </a:xfrm>
            <a:custGeom>
              <a:avLst/>
              <a:gdLst>
                <a:gd name="T0" fmla="*/ 2 w 225"/>
                <a:gd name="T1" fmla="*/ 49 h 97"/>
                <a:gd name="T2" fmla="*/ 0 w 225"/>
                <a:gd name="T3" fmla="*/ 49 h 97"/>
                <a:gd name="T4" fmla="*/ 9 w 225"/>
                <a:gd name="T5" fmla="*/ 68 h 97"/>
                <a:gd name="T6" fmla="*/ 50 w 225"/>
                <a:gd name="T7" fmla="*/ 89 h 97"/>
                <a:gd name="T8" fmla="*/ 112 w 225"/>
                <a:gd name="T9" fmla="*/ 97 h 97"/>
                <a:gd name="T10" fmla="*/ 191 w 225"/>
                <a:gd name="T11" fmla="*/ 83 h 97"/>
                <a:gd name="T12" fmla="*/ 216 w 225"/>
                <a:gd name="T13" fmla="*/ 68 h 97"/>
                <a:gd name="T14" fmla="*/ 225 w 225"/>
                <a:gd name="T15" fmla="*/ 49 h 97"/>
                <a:gd name="T16" fmla="*/ 216 w 225"/>
                <a:gd name="T17" fmla="*/ 29 h 97"/>
                <a:gd name="T18" fmla="*/ 175 w 225"/>
                <a:gd name="T19" fmla="*/ 8 h 97"/>
                <a:gd name="T20" fmla="*/ 112 w 225"/>
                <a:gd name="T21" fmla="*/ 0 h 97"/>
                <a:gd name="T22" fmla="*/ 34 w 225"/>
                <a:gd name="T23" fmla="*/ 14 h 97"/>
                <a:gd name="T24" fmla="*/ 9 w 225"/>
                <a:gd name="T25" fmla="*/ 29 h 97"/>
                <a:gd name="T26" fmla="*/ 0 w 225"/>
                <a:gd name="T27" fmla="*/ 49 h 97"/>
                <a:gd name="T28" fmla="*/ 2 w 225"/>
                <a:gd name="T29" fmla="*/ 49 h 97"/>
                <a:gd name="T30" fmla="*/ 5 w 225"/>
                <a:gd name="T31" fmla="*/ 49 h 97"/>
                <a:gd name="T32" fmla="*/ 13 w 225"/>
                <a:gd name="T33" fmla="*/ 32 h 97"/>
                <a:gd name="T34" fmla="*/ 51 w 225"/>
                <a:gd name="T35" fmla="*/ 13 h 97"/>
                <a:gd name="T36" fmla="*/ 112 w 225"/>
                <a:gd name="T37" fmla="*/ 5 h 97"/>
                <a:gd name="T38" fmla="*/ 189 w 225"/>
                <a:gd name="T39" fmla="*/ 18 h 97"/>
                <a:gd name="T40" fmla="*/ 212 w 225"/>
                <a:gd name="T41" fmla="*/ 32 h 97"/>
                <a:gd name="T42" fmla="*/ 220 w 225"/>
                <a:gd name="T43" fmla="*/ 49 h 97"/>
                <a:gd name="T44" fmla="*/ 212 w 225"/>
                <a:gd name="T45" fmla="*/ 65 h 97"/>
                <a:gd name="T46" fmla="*/ 173 w 225"/>
                <a:gd name="T47" fmla="*/ 84 h 97"/>
                <a:gd name="T48" fmla="*/ 112 w 225"/>
                <a:gd name="T49" fmla="*/ 92 h 97"/>
                <a:gd name="T50" fmla="*/ 35 w 225"/>
                <a:gd name="T51" fmla="*/ 79 h 97"/>
                <a:gd name="T52" fmla="*/ 13 w 225"/>
                <a:gd name="T53" fmla="*/ 65 h 97"/>
                <a:gd name="T54" fmla="*/ 5 w 225"/>
                <a:gd name="T55" fmla="*/ 49 h 97"/>
                <a:gd name="T56" fmla="*/ 2 w 225"/>
                <a:gd name="T57" fmla="*/ 4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5" h="97">
                  <a:moveTo>
                    <a:pt x="2" y="49"/>
                  </a:moveTo>
                  <a:cubicBezTo>
                    <a:pt x="0" y="49"/>
                    <a:pt x="0" y="49"/>
                    <a:pt x="0" y="49"/>
                  </a:cubicBezTo>
                  <a:cubicBezTo>
                    <a:pt x="0" y="56"/>
                    <a:pt x="3" y="62"/>
                    <a:pt x="9" y="68"/>
                  </a:cubicBezTo>
                  <a:cubicBezTo>
                    <a:pt x="18" y="77"/>
                    <a:pt x="32" y="84"/>
                    <a:pt x="50" y="89"/>
                  </a:cubicBezTo>
                  <a:cubicBezTo>
                    <a:pt x="68" y="94"/>
                    <a:pt x="89" y="97"/>
                    <a:pt x="112" y="97"/>
                  </a:cubicBezTo>
                  <a:cubicBezTo>
                    <a:pt x="143" y="97"/>
                    <a:pt x="171" y="92"/>
                    <a:pt x="191" y="83"/>
                  </a:cubicBezTo>
                  <a:cubicBezTo>
                    <a:pt x="202" y="79"/>
                    <a:pt x="210" y="74"/>
                    <a:pt x="216" y="68"/>
                  </a:cubicBezTo>
                  <a:cubicBezTo>
                    <a:pt x="222" y="62"/>
                    <a:pt x="225" y="56"/>
                    <a:pt x="225" y="49"/>
                  </a:cubicBezTo>
                  <a:cubicBezTo>
                    <a:pt x="225" y="41"/>
                    <a:pt x="222" y="35"/>
                    <a:pt x="216" y="29"/>
                  </a:cubicBezTo>
                  <a:cubicBezTo>
                    <a:pt x="207" y="20"/>
                    <a:pt x="193" y="13"/>
                    <a:pt x="175" y="8"/>
                  </a:cubicBezTo>
                  <a:cubicBezTo>
                    <a:pt x="157" y="3"/>
                    <a:pt x="136" y="0"/>
                    <a:pt x="112" y="0"/>
                  </a:cubicBezTo>
                  <a:cubicBezTo>
                    <a:pt x="82" y="0"/>
                    <a:pt x="54" y="5"/>
                    <a:pt x="34" y="14"/>
                  </a:cubicBezTo>
                  <a:cubicBezTo>
                    <a:pt x="23" y="18"/>
                    <a:pt x="15" y="23"/>
                    <a:pt x="9" y="29"/>
                  </a:cubicBezTo>
                  <a:cubicBezTo>
                    <a:pt x="3" y="35"/>
                    <a:pt x="0" y="41"/>
                    <a:pt x="0" y="49"/>
                  </a:cubicBezTo>
                  <a:cubicBezTo>
                    <a:pt x="2" y="49"/>
                    <a:pt x="2" y="49"/>
                    <a:pt x="2" y="49"/>
                  </a:cubicBezTo>
                  <a:cubicBezTo>
                    <a:pt x="5" y="49"/>
                    <a:pt x="5" y="49"/>
                    <a:pt x="5" y="49"/>
                  </a:cubicBezTo>
                  <a:cubicBezTo>
                    <a:pt x="5" y="43"/>
                    <a:pt x="7" y="38"/>
                    <a:pt x="13" y="32"/>
                  </a:cubicBezTo>
                  <a:cubicBezTo>
                    <a:pt x="20" y="25"/>
                    <a:pt x="34" y="18"/>
                    <a:pt x="51" y="13"/>
                  </a:cubicBezTo>
                  <a:cubicBezTo>
                    <a:pt x="69" y="8"/>
                    <a:pt x="90" y="5"/>
                    <a:pt x="112" y="5"/>
                  </a:cubicBezTo>
                  <a:cubicBezTo>
                    <a:pt x="143" y="5"/>
                    <a:pt x="170" y="10"/>
                    <a:pt x="189" y="18"/>
                  </a:cubicBezTo>
                  <a:cubicBezTo>
                    <a:pt x="199" y="22"/>
                    <a:pt x="207" y="27"/>
                    <a:pt x="212" y="32"/>
                  </a:cubicBezTo>
                  <a:cubicBezTo>
                    <a:pt x="218" y="38"/>
                    <a:pt x="220" y="43"/>
                    <a:pt x="220" y="49"/>
                  </a:cubicBezTo>
                  <a:cubicBezTo>
                    <a:pt x="220" y="54"/>
                    <a:pt x="218" y="59"/>
                    <a:pt x="212" y="65"/>
                  </a:cubicBezTo>
                  <a:cubicBezTo>
                    <a:pt x="204" y="72"/>
                    <a:pt x="191" y="79"/>
                    <a:pt x="173" y="84"/>
                  </a:cubicBezTo>
                  <a:cubicBezTo>
                    <a:pt x="156" y="89"/>
                    <a:pt x="135" y="92"/>
                    <a:pt x="112" y="92"/>
                  </a:cubicBezTo>
                  <a:cubicBezTo>
                    <a:pt x="82" y="92"/>
                    <a:pt x="55" y="87"/>
                    <a:pt x="35" y="79"/>
                  </a:cubicBezTo>
                  <a:cubicBezTo>
                    <a:pt x="26" y="75"/>
                    <a:pt x="18" y="70"/>
                    <a:pt x="13" y="65"/>
                  </a:cubicBezTo>
                  <a:cubicBezTo>
                    <a:pt x="7" y="59"/>
                    <a:pt x="5" y="54"/>
                    <a:pt x="5" y="49"/>
                  </a:cubicBezTo>
                  <a:lnTo>
                    <a:pt x="2" y="4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80" name="Freeform 32"/>
            <p:cNvSpPr>
              <a:spLocks/>
            </p:cNvSpPr>
            <p:nvPr/>
          </p:nvSpPr>
          <p:spPr bwMode="auto">
            <a:xfrm>
              <a:off x="1250" y="1224"/>
              <a:ext cx="188" cy="70"/>
            </a:xfrm>
            <a:custGeom>
              <a:avLst/>
              <a:gdLst>
                <a:gd name="T0" fmla="*/ 0 w 225"/>
                <a:gd name="T1" fmla="*/ 0 h 83"/>
                <a:gd name="T2" fmla="*/ 0 w 225"/>
                <a:gd name="T3" fmla="*/ 35 h 83"/>
                <a:gd name="T4" fmla="*/ 9 w 225"/>
                <a:gd name="T5" fmla="*/ 55 h 83"/>
                <a:gd name="T6" fmla="*/ 50 w 225"/>
                <a:gd name="T7" fmla="*/ 76 h 83"/>
                <a:gd name="T8" fmla="*/ 112 w 225"/>
                <a:gd name="T9" fmla="*/ 83 h 83"/>
                <a:gd name="T10" fmla="*/ 191 w 225"/>
                <a:gd name="T11" fmla="*/ 70 h 83"/>
                <a:gd name="T12" fmla="*/ 216 w 225"/>
                <a:gd name="T13" fmla="*/ 55 h 83"/>
                <a:gd name="T14" fmla="*/ 225 w 225"/>
                <a:gd name="T15" fmla="*/ 35 h 83"/>
                <a:gd name="T16" fmla="*/ 225 w 225"/>
                <a:gd name="T17" fmla="*/ 0 h 83"/>
                <a:gd name="T18" fmla="*/ 220 w 225"/>
                <a:gd name="T19" fmla="*/ 0 h 83"/>
                <a:gd name="T20" fmla="*/ 220 w 225"/>
                <a:gd name="T21" fmla="*/ 35 h 83"/>
                <a:gd name="T22" fmla="*/ 212 w 225"/>
                <a:gd name="T23" fmla="*/ 51 h 83"/>
                <a:gd name="T24" fmla="*/ 173 w 225"/>
                <a:gd name="T25" fmla="*/ 71 h 83"/>
                <a:gd name="T26" fmla="*/ 112 w 225"/>
                <a:gd name="T27" fmla="*/ 79 h 83"/>
                <a:gd name="T28" fmla="*/ 35 w 225"/>
                <a:gd name="T29" fmla="*/ 65 h 83"/>
                <a:gd name="T30" fmla="*/ 13 w 225"/>
                <a:gd name="T31" fmla="*/ 51 h 83"/>
                <a:gd name="T32" fmla="*/ 5 w 225"/>
                <a:gd name="T33" fmla="*/ 35 h 83"/>
                <a:gd name="T34" fmla="*/ 5 w 225"/>
                <a:gd name="T35" fmla="*/ 0 h 83"/>
                <a:gd name="T36" fmla="*/ 0 w 225"/>
                <a:gd name="T3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 h="83">
                  <a:moveTo>
                    <a:pt x="0" y="0"/>
                  </a:moveTo>
                  <a:cubicBezTo>
                    <a:pt x="0" y="35"/>
                    <a:pt x="0" y="35"/>
                    <a:pt x="0" y="35"/>
                  </a:cubicBezTo>
                  <a:cubicBezTo>
                    <a:pt x="0" y="42"/>
                    <a:pt x="3" y="49"/>
                    <a:pt x="9" y="55"/>
                  </a:cubicBezTo>
                  <a:cubicBezTo>
                    <a:pt x="18" y="63"/>
                    <a:pt x="32" y="70"/>
                    <a:pt x="50" y="76"/>
                  </a:cubicBezTo>
                  <a:cubicBezTo>
                    <a:pt x="68" y="81"/>
                    <a:pt x="89" y="83"/>
                    <a:pt x="112" y="83"/>
                  </a:cubicBezTo>
                  <a:cubicBezTo>
                    <a:pt x="143" y="83"/>
                    <a:pt x="171" y="78"/>
                    <a:pt x="191" y="70"/>
                  </a:cubicBezTo>
                  <a:cubicBezTo>
                    <a:pt x="202" y="66"/>
                    <a:pt x="210" y="61"/>
                    <a:pt x="216" y="55"/>
                  </a:cubicBezTo>
                  <a:cubicBezTo>
                    <a:pt x="222" y="49"/>
                    <a:pt x="225" y="42"/>
                    <a:pt x="225" y="35"/>
                  </a:cubicBezTo>
                  <a:cubicBezTo>
                    <a:pt x="225" y="0"/>
                    <a:pt x="225" y="0"/>
                    <a:pt x="225" y="0"/>
                  </a:cubicBezTo>
                  <a:cubicBezTo>
                    <a:pt x="220" y="0"/>
                    <a:pt x="220" y="0"/>
                    <a:pt x="220" y="0"/>
                  </a:cubicBezTo>
                  <a:cubicBezTo>
                    <a:pt x="220" y="35"/>
                    <a:pt x="220" y="35"/>
                    <a:pt x="220" y="35"/>
                  </a:cubicBezTo>
                  <a:cubicBezTo>
                    <a:pt x="220" y="41"/>
                    <a:pt x="218" y="46"/>
                    <a:pt x="212" y="51"/>
                  </a:cubicBezTo>
                  <a:cubicBezTo>
                    <a:pt x="204" y="59"/>
                    <a:pt x="191" y="66"/>
                    <a:pt x="173" y="71"/>
                  </a:cubicBezTo>
                  <a:cubicBezTo>
                    <a:pt x="156" y="76"/>
                    <a:pt x="135" y="79"/>
                    <a:pt x="112" y="79"/>
                  </a:cubicBezTo>
                  <a:cubicBezTo>
                    <a:pt x="82" y="79"/>
                    <a:pt x="55" y="73"/>
                    <a:pt x="35" y="65"/>
                  </a:cubicBezTo>
                  <a:cubicBezTo>
                    <a:pt x="26" y="61"/>
                    <a:pt x="18" y="56"/>
                    <a:pt x="13" y="51"/>
                  </a:cubicBezTo>
                  <a:cubicBezTo>
                    <a:pt x="7" y="46"/>
                    <a:pt x="5" y="41"/>
                    <a:pt x="5" y="35"/>
                  </a:cubicBezTo>
                  <a:cubicBezTo>
                    <a:pt x="5" y="0"/>
                    <a:pt x="5" y="0"/>
                    <a:pt x="5" y="0"/>
                  </a:cubicBezTo>
                  <a:cubicBezTo>
                    <a:pt x="0" y="0"/>
                    <a:pt x="0" y="0"/>
                    <a:pt x="0" y="0"/>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81" name="Freeform 33"/>
            <p:cNvSpPr>
              <a:spLocks/>
            </p:cNvSpPr>
            <p:nvPr/>
          </p:nvSpPr>
          <p:spPr bwMode="auto">
            <a:xfrm>
              <a:off x="1281" y="1197"/>
              <a:ext cx="125" cy="47"/>
            </a:xfrm>
            <a:custGeom>
              <a:avLst/>
              <a:gdLst>
                <a:gd name="T0" fmla="*/ 2 w 150"/>
                <a:gd name="T1" fmla="*/ 29 h 57"/>
                <a:gd name="T2" fmla="*/ 0 w 150"/>
                <a:gd name="T3" fmla="*/ 29 h 57"/>
                <a:gd name="T4" fmla="*/ 7 w 150"/>
                <a:gd name="T5" fmla="*/ 40 h 57"/>
                <a:gd name="T6" fmla="*/ 34 w 150"/>
                <a:gd name="T7" fmla="*/ 53 h 57"/>
                <a:gd name="T8" fmla="*/ 75 w 150"/>
                <a:gd name="T9" fmla="*/ 57 h 57"/>
                <a:gd name="T10" fmla="*/ 128 w 150"/>
                <a:gd name="T11" fmla="*/ 49 h 57"/>
                <a:gd name="T12" fmla="*/ 144 w 150"/>
                <a:gd name="T13" fmla="*/ 40 h 57"/>
                <a:gd name="T14" fmla="*/ 150 w 150"/>
                <a:gd name="T15" fmla="*/ 29 h 57"/>
                <a:gd name="T16" fmla="*/ 144 w 150"/>
                <a:gd name="T17" fmla="*/ 17 h 57"/>
                <a:gd name="T18" fmla="*/ 117 w 150"/>
                <a:gd name="T19" fmla="*/ 5 h 57"/>
                <a:gd name="T20" fmla="*/ 75 w 150"/>
                <a:gd name="T21" fmla="*/ 0 h 57"/>
                <a:gd name="T22" fmla="*/ 23 w 150"/>
                <a:gd name="T23" fmla="*/ 8 h 57"/>
                <a:gd name="T24" fmla="*/ 7 w 150"/>
                <a:gd name="T25" fmla="*/ 17 h 57"/>
                <a:gd name="T26" fmla="*/ 0 w 150"/>
                <a:gd name="T27" fmla="*/ 29 h 57"/>
                <a:gd name="T28" fmla="*/ 2 w 150"/>
                <a:gd name="T29" fmla="*/ 29 h 57"/>
                <a:gd name="T30" fmla="*/ 3 w 150"/>
                <a:gd name="T31" fmla="*/ 29 h 57"/>
                <a:gd name="T32" fmla="*/ 9 w 150"/>
                <a:gd name="T33" fmla="*/ 20 h 57"/>
                <a:gd name="T34" fmla="*/ 35 w 150"/>
                <a:gd name="T35" fmla="*/ 8 h 57"/>
                <a:gd name="T36" fmla="*/ 75 w 150"/>
                <a:gd name="T37" fmla="*/ 4 h 57"/>
                <a:gd name="T38" fmla="*/ 127 w 150"/>
                <a:gd name="T39" fmla="*/ 11 h 57"/>
                <a:gd name="T40" fmla="*/ 142 w 150"/>
                <a:gd name="T41" fmla="*/ 20 h 57"/>
                <a:gd name="T42" fmla="*/ 147 w 150"/>
                <a:gd name="T43" fmla="*/ 29 h 57"/>
                <a:gd name="T44" fmla="*/ 142 w 150"/>
                <a:gd name="T45" fmla="*/ 38 h 57"/>
                <a:gd name="T46" fmla="*/ 116 w 150"/>
                <a:gd name="T47" fmla="*/ 50 h 57"/>
                <a:gd name="T48" fmla="*/ 75 w 150"/>
                <a:gd name="T49" fmla="*/ 54 h 57"/>
                <a:gd name="T50" fmla="*/ 24 w 150"/>
                <a:gd name="T51" fmla="*/ 46 h 57"/>
                <a:gd name="T52" fmla="*/ 9 w 150"/>
                <a:gd name="T53" fmla="*/ 38 h 57"/>
                <a:gd name="T54" fmla="*/ 3 w 150"/>
                <a:gd name="T55" fmla="*/ 29 h 57"/>
                <a:gd name="T56" fmla="*/ 2 w 150"/>
                <a:gd name="T57" fmla="*/ 2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0" h="57">
                  <a:moveTo>
                    <a:pt x="2" y="29"/>
                  </a:moveTo>
                  <a:cubicBezTo>
                    <a:pt x="0" y="29"/>
                    <a:pt x="0" y="29"/>
                    <a:pt x="0" y="29"/>
                  </a:cubicBezTo>
                  <a:cubicBezTo>
                    <a:pt x="0" y="33"/>
                    <a:pt x="3" y="37"/>
                    <a:pt x="7" y="40"/>
                  </a:cubicBezTo>
                  <a:cubicBezTo>
                    <a:pt x="13" y="46"/>
                    <a:pt x="22" y="50"/>
                    <a:pt x="34" y="53"/>
                  </a:cubicBezTo>
                  <a:cubicBezTo>
                    <a:pt x="46" y="56"/>
                    <a:pt x="60" y="57"/>
                    <a:pt x="75" y="57"/>
                  </a:cubicBezTo>
                  <a:cubicBezTo>
                    <a:pt x="96" y="57"/>
                    <a:pt x="114" y="54"/>
                    <a:pt x="128" y="49"/>
                  </a:cubicBezTo>
                  <a:cubicBezTo>
                    <a:pt x="135" y="47"/>
                    <a:pt x="140" y="44"/>
                    <a:pt x="144" y="40"/>
                  </a:cubicBezTo>
                  <a:cubicBezTo>
                    <a:pt x="148" y="37"/>
                    <a:pt x="150" y="33"/>
                    <a:pt x="150" y="29"/>
                  </a:cubicBezTo>
                  <a:cubicBezTo>
                    <a:pt x="150" y="25"/>
                    <a:pt x="148" y="21"/>
                    <a:pt x="144" y="17"/>
                  </a:cubicBezTo>
                  <a:cubicBezTo>
                    <a:pt x="138" y="12"/>
                    <a:pt x="129" y="8"/>
                    <a:pt x="117" y="5"/>
                  </a:cubicBezTo>
                  <a:cubicBezTo>
                    <a:pt x="105" y="2"/>
                    <a:pt x="91" y="0"/>
                    <a:pt x="75" y="0"/>
                  </a:cubicBezTo>
                  <a:cubicBezTo>
                    <a:pt x="55" y="0"/>
                    <a:pt x="37" y="3"/>
                    <a:pt x="23" y="8"/>
                  </a:cubicBezTo>
                  <a:cubicBezTo>
                    <a:pt x="16" y="11"/>
                    <a:pt x="11" y="14"/>
                    <a:pt x="7" y="17"/>
                  </a:cubicBezTo>
                  <a:cubicBezTo>
                    <a:pt x="3" y="21"/>
                    <a:pt x="0" y="25"/>
                    <a:pt x="0" y="29"/>
                  </a:cubicBezTo>
                  <a:cubicBezTo>
                    <a:pt x="2" y="29"/>
                    <a:pt x="2" y="29"/>
                    <a:pt x="2" y="29"/>
                  </a:cubicBezTo>
                  <a:cubicBezTo>
                    <a:pt x="3" y="29"/>
                    <a:pt x="3" y="29"/>
                    <a:pt x="3" y="29"/>
                  </a:cubicBezTo>
                  <a:cubicBezTo>
                    <a:pt x="3" y="26"/>
                    <a:pt x="5" y="23"/>
                    <a:pt x="9" y="20"/>
                  </a:cubicBezTo>
                  <a:cubicBezTo>
                    <a:pt x="14" y="15"/>
                    <a:pt x="23" y="11"/>
                    <a:pt x="35" y="8"/>
                  </a:cubicBezTo>
                  <a:cubicBezTo>
                    <a:pt x="46" y="5"/>
                    <a:pt x="60" y="4"/>
                    <a:pt x="75" y="4"/>
                  </a:cubicBezTo>
                  <a:cubicBezTo>
                    <a:pt x="96" y="4"/>
                    <a:pt x="114" y="7"/>
                    <a:pt x="127" y="11"/>
                  </a:cubicBezTo>
                  <a:cubicBezTo>
                    <a:pt x="133" y="14"/>
                    <a:pt x="139" y="17"/>
                    <a:pt x="142" y="20"/>
                  </a:cubicBezTo>
                  <a:cubicBezTo>
                    <a:pt x="146" y="23"/>
                    <a:pt x="147" y="26"/>
                    <a:pt x="147" y="29"/>
                  </a:cubicBezTo>
                  <a:cubicBezTo>
                    <a:pt x="147" y="32"/>
                    <a:pt x="146" y="35"/>
                    <a:pt x="142" y="38"/>
                  </a:cubicBezTo>
                  <a:cubicBezTo>
                    <a:pt x="137" y="43"/>
                    <a:pt x="128" y="47"/>
                    <a:pt x="116" y="50"/>
                  </a:cubicBezTo>
                  <a:cubicBezTo>
                    <a:pt x="105" y="53"/>
                    <a:pt x="91" y="54"/>
                    <a:pt x="75" y="54"/>
                  </a:cubicBezTo>
                  <a:cubicBezTo>
                    <a:pt x="55" y="54"/>
                    <a:pt x="37" y="51"/>
                    <a:pt x="24" y="46"/>
                  </a:cubicBezTo>
                  <a:cubicBezTo>
                    <a:pt x="17" y="44"/>
                    <a:pt x="12" y="41"/>
                    <a:pt x="9" y="38"/>
                  </a:cubicBezTo>
                  <a:cubicBezTo>
                    <a:pt x="5" y="35"/>
                    <a:pt x="3" y="32"/>
                    <a:pt x="3" y="29"/>
                  </a:cubicBezTo>
                  <a:lnTo>
                    <a:pt x="2" y="2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82" name="Freeform 34"/>
            <p:cNvSpPr>
              <a:spLocks/>
            </p:cNvSpPr>
            <p:nvPr/>
          </p:nvSpPr>
          <p:spPr bwMode="auto">
            <a:xfrm>
              <a:off x="1291" y="1206"/>
              <a:ext cx="106" cy="38"/>
            </a:xfrm>
            <a:custGeom>
              <a:avLst/>
              <a:gdLst>
                <a:gd name="T0" fmla="*/ 2 w 127"/>
                <a:gd name="T1" fmla="*/ 23 h 46"/>
                <a:gd name="T2" fmla="*/ 0 w 127"/>
                <a:gd name="T3" fmla="*/ 23 h 46"/>
                <a:gd name="T4" fmla="*/ 6 w 127"/>
                <a:gd name="T5" fmla="*/ 32 h 46"/>
                <a:gd name="T6" fmla="*/ 29 w 127"/>
                <a:gd name="T7" fmla="*/ 42 h 46"/>
                <a:gd name="T8" fmla="*/ 63 w 127"/>
                <a:gd name="T9" fmla="*/ 46 h 46"/>
                <a:gd name="T10" fmla="*/ 108 w 127"/>
                <a:gd name="T11" fmla="*/ 40 h 46"/>
                <a:gd name="T12" fmla="*/ 121 w 127"/>
                <a:gd name="T13" fmla="*/ 32 h 46"/>
                <a:gd name="T14" fmla="*/ 127 w 127"/>
                <a:gd name="T15" fmla="*/ 23 h 46"/>
                <a:gd name="T16" fmla="*/ 121 w 127"/>
                <a:gd name="T17" fmla="*/ 14 h 46"/>
                <a:gd name="T18" fmla="*/ 98 w 127"/>
                <a:gd name="T19" fmla="*/ 4 h 46"/>
                <a:gd name="T20" fmla="*/ 63 w 127"/>
                <a:gd name="T21" fmla="*/ 0 h 46"/>
                <a:gd name="T22" fmla="*/ 19 w 127"/>
                <a:gd name="T23" fmla="*/ 7 h 46"/>
                <a:gd name="T24" fmla="*/ 6 w 127"/>
                <a:gd name="T25" fmla="*/ 14 h 46"/>
                <a:gd name="T26" fmla="*/ 0 w 127"/>
                <a:gd name="T27" fmla="*/ 23 h 46"/>
                <a:gd name="T28" fmla="*/ 2 w 127"/>
                <a:gd name="T29" fmla="*/ 23 h 46"/>
                <a:gd name="T30" fmla="*/ 3 w 127"/>
                <a:gd name="T31" fmla="*/ 23 h 46"/>
                <a:gd name="T32" fmla="*/ 7 w 127"/>
                <a:gd name="T33" fmla="*/ 16 h 46"/>
                <a:gd name="T34" fmla="*/ 29 w 127"/>
                <a:gd name="T35" fmla="*/ 6 h 46"/>
                <a:gd name="T36" fmla="*/ 63 w 127"/>
                <a:gd name="T37" fmla="*/ 3 h 46"/>
                <a:gd name="T38" fmla="*/ 107 w 127"/>
                <a:gd name="T39" fmla="*/ 9 h 46"/>
                <a:gd name="T40" fmla="*/ 120 w 127"/>
                <a:gd name="T41" fmla="*/ 16 h 46"/>
                <a:gd name="T42" fmla="*/ 124 w 127"/>
                <a:gd name="T43" fmla="*/ 23 h 46"/>
                <a:gd name="T44" fmla="*/ 120 w 127"/>
                <a:gd name="T45" fmla="*/ 31 h 46"/>
                <a:gd name="T46" fmla="*/ 98 w 127"/>
                <a:gd name="T47" fmla="*/ 40 h 46"/>
                <a:gd name="T48" fmla="*/ 63 w 127"/>
                <a:gd name="T49" fmla="*/ 43 h 46"/>
                <a:gd name="T50" fmla="*/ 20 w 127"/>
                <a:gd name="T51" fmla="*/ 37 h 46"/>
                <a:gd name="T52" fmla="*/ 7 w 127"/>
                <a:gd name="T53" fmla="*/ 31 h 46"/>
                <a:gd name="T54" fmla="*/ 3 w 127"/>
                <a:gd name="T55" fmla="*/ 23 h 46"/>
                <a:gd name="T56" fmla="*/ 2 w 127"/>
                <a:gd name="T57" fmla="*/ 2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7" h="46">
                  <a:moveTo>
                    <a:pt x="2" y="23"/>
                  </a:moveTo>
                  <a:cubicBezTo>
                    <a:pt x="0" y="23"/>
                    <a:pt x="0" y="23"/>
                    <a:pt x="0" y="23"/>
                  </a:cubicBezTo>
                  <a:cubicBezTo>
                    <a:pt x="0" y="27"/>
                    <a:pt x="2" y="30"/>
                    <a:pt x="6" y="32"/>
                  </a:cubicBezTo>
                  <a:cubicBezTo>
                    <a:pt x="11" y="37"/>
                    <a:pt x="19" y="40"/>
                    <a:pt x="29" y="42"/>
                  </a:cubicBezTo>
                  <a:cubicBezTo>
                    <a:pt x="39" y="45"/>
                    <a:pt x="51" y="46"/>
                    <a:pt x="63" y="46"/>
                  </a:cubicBezTo>
                  <a:cubicBezTo>
                    <a:pt x="81" y="46"/>
                    <a:pt x="96" y="44"/>
                    <a:pt x="108" y="40"/>
                  </a:cubicBezTo>
                  <a:cubicBezTo>
                    <a:pt x="113" y="38"/>
                    <a:pt x="118" y="35"/>
                    <a:pt x="121" y="32"/>
                  </a:cubicBezTo>
                  <a:cubicBezTo>
                    <a:pt x="125" y="30"/>
                    <a:pt x="127" y="27"/>
                    <a:pt x="127" y="23"/>
                  </a:cubicBezTo>
                  <a:cubicBezTo>
                    <a:pt x="127" y="20"/>
                    <a:pt x="125" y="16"/>
                    <a:pt x="121" y="14"/>
                  </a:cubicBezTo>
                  <a:cubicBezTo>
                    <a:pt x="116" y="10"/>
                    <a:pt x="108" y="6"/>
                    <a:pt x="98" y="4"/>
                  </a:cubicBezTo>
                  <a:cubicBezTo>
                    <a:pt x="88" y="1"/>
                    <a:pt x="76" y="0"/>
                    <a:pt x="63" y="0"/>
                  </a:cubicBezTo>
                  <a:cubicBezTo>
                    <a:pt x="46" y="0"/>
                    <a:pt x="31" y="3"/>
                    <a:pt x="19" y="7"/>
                  </a:cubicBezTo>
                  <a:cubicBezTo>
                    <a:pt x="14" y="9"/>
                    <a:pt x="9" y="11"/>
                    <a:pt x="6" y="14"/>
                  </a:cubicBezTo>
                  <a:cubicBezTo>
                    <a:pt x="2" y="16"/>
                    <a:pt x="0" y="20"/>
                    <a:pt x="0" y="23"/>
                  </a:cubicBezTo>
                  <a:cubicBezTo>
                    <a:pt x="2" y="23"/>
                    <a:pt x="2" y="23"/>
                    <a:pt x="2" y="23"/>
                  </a:cubicBezTo>
                  <a:cubicBezTo>
                    <a:pt x="3" y="23"/>
                    <a:pt x="3" y="23"/>
                    <a:pt x="3" y="23"/>
                  </a:cubicBezTo>
                  <a:cubicBezTo>
                    <a:pt x="3" y="21"/>
                    <a:pt x="4" y="18"/>
                    <a:pt x="7" y="16"/>
                  </a:cubicBezTo>
                  <a:cubicBezTo>
                    <a:pt x="12" y="12"/>
                    <a:pt x="19" y="9"/>
                    <a:pt x="29" y="6"/>
                  </a:cubicBezTo>
                  <a:cubicBezTo>
                    <a:pt x="39" y="4"/>
                    <a:pt x="51" y="3"/>
                    <a:pt x="63" y="3"/>
                  </a:cubicBezTo>
                  <a:cubicBezTo>
                    <a:pt x="80" y="3"/>
                    <a:pt x="96" y="5"/>
                    <a:pt x="107" y="9"/>
                  </a:cubicBezTo>
                  <a:cubicBezTo>
                    <a:pt x="112" y="11"/>
                    <a:pt x="117" y="13"/>
                    <a:pt x="120" y="16"/>
                  </a:cubicBezTo>
                  <a:cubicBezTo>
                    <a:pt x="123" y="18"/>
                    <a:pt x="124" y="21"/>
                    <a:pt x="124" y="23"/>
                  </a:cubicBezTo>
                  <a:cubicBezTo>
                    <a:pt x="124" y="26"/>
                    <a:pt x="123" y="28"/>
                    <a:pt x="120" y="31"/>
                  </a:cubicBezTo>
                  <a:cubicBezTo>
                    <a:pt x="115" y="34"/>
                    <a:pt x="107" y="38"/>
                    <a:pt x="98" y="40"/>
                  </a:cubicBezTo>
                  <a:cubicBezTo>
                    <a:pt x="88" y="42"/>
                    <a:pt x="76" y="43"/>
                    <a:pt x="63" y="43"/>
                  </a:cubicBezTo>
                  <a:cubicBezTo>
                    <a:pt x="47" y="43"/>
                    <a:pt x="31" y="41"/>
                    <a:pt x="20" y="37"/>
                  </a:cubicBezTo>
                  <a:cubicBezTo>
                    <a:pt x="15" y="35"/>
                    <a:pt x="10" y="33"/>
                    <a:pt x="7" y="31"/>
                  </a:cubicBezTo>
                  <a:cubicBezTo>
                    <a:pt x="4" y="28"/>
                    <a:pt x="3" y="26"/>
                    <a:pt x="3" y="23"/>
                  </a:cubicBezTo>
                  <a:lnTo>
                    <a:pt x="2" y="2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83" name="Freeform 35"/>
            <p:cNvSpPr>
              <a:spLocks/>
            </p:cNvSpPr>
            <p:nvPr/>
          </p:nvSpPr>
          <p:spPr bwMode="auto">
            <a:xfrm>
              <a:off x="1780" y="1594"/>
              <a:ext cx="131" cy="63"/>
            </a:xfrm>
            <a:custGeom>
              <a:avLst/>
              <a:gdLst>
                <a:gd name="T0" fmla="*/ 0 w 157"/>
                <a:gd name="T1" fmla="*/ 63 h 76"/>
                <a:gd name="T2" fmla="*/ 68 w 157"/>
                <a:gd name="T3" fmla="*/ 76 h 76"/>
                <a:gd name="T4" fmla="*/ 130 w 157"/>
                <a:gd name="T5" fmla="*/ 66 h 76"/>
                <a:gd name="T6" fmla="*/ 150 w 157"/>
                <a:gd name="T7" fmla="*/ 54 h 76"/>
                <a:gd name="T8" fmla="*/ 157 w 157"/>
                <a:gd name="T9" fmla="*/ 38 h 76"/>
                <a:gd name="T10" fmla="*/ 150 w 157"/>
                <a:gd name="T11" fmla="*/ 23 h 76"/>
                <a:gd name="T12" fmla="*/ 117 w 157"/>
                <a:gd name="T13" fmla="*/ 7 h 76"/>
                <a:gd name="T14" fmla="*/ 68 w 157"/>
                <a:gd name="T15" fmla="*/ 0 h 76"/>
                <a:gd name="T16" fmla="*/ 0 w 157"/>
                <a:gd name="T17" fmla="*/ 14 h 76"/>
                <a:gd name="T18" fmla="*/ 1 w 157"/>
                <a:gd name="T19" fmla="*/ 17 h 76"/>
                <a:gd name="T20" fmla="*/ 68 w 157"/>
                <a:gd name="T21" fmla="*/ 4 h 76"/>
                <a:gd name="T22" fmla="*/ 129 w 157"/>
                <a:gd name="T23" fmla="*/ 15 h 76"/>
                <a:gd name="T24" fmla="*/ 147 w 157"/>
                <a:gd name="T25" fmla="*/ 26 h 76"/>
                <a:gd name="T26" fmla="*/ 153 w 157"/>
                <a:gd name="T27" fmla="*/ 38 h 76"/>
                <a:gd name="T28" fmla="*/ 147 w 157"/>
                <a:gd name="T29" fmla="*/ 51 h 76"/>
                <a:gd name="T30" fmla="*/ 116 w 157"/>
                <a:gd name="T31" fmla="*/ 66 h 76"/>
                <a:gd name="T32" fmla="*/ 68 w 157"/>
                <a:gd name="T33" fmla="*/ 72 h 76"/>
                <a:gd name="T34" fmla="*/ 2 w 157"/>
                <a:gd name="T35" fmla="*/ 59 h 76"/>
                <a:gd name="T36" fmla="*/ 0 w 157"/>
                <a:gd name="T37" fmla="*/ 6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7" h="76">
                  <a:moveTo>
                    <a:pt x="0" y="63"/>
                  </a:moveTo>
                  <a:cubicBezTo>
                    <a:pt x="17" y="71"/>
                    <a:pt x="41" y="76"/>
                    <a:pt x="68" y="76"/>
                  </a:cubicBezTo>
                  <a:cubicBezTo>
                    <a:pt x="92" y="76"/>
                    <a:pt x="114" y="72"/>
                    <a:pt x="130" y="66"/>
                  </a:cubicBezTo>
                  <a:cubicBezTo>
                    <a:pt x="138" y="62"/>
                    <a:pt x="145" y="58"/>
                    <a:pt x="150" y="54"/>
                  </a:cubicBezTo>
                  <a:cubicBezTo>
                    <a:pt x="154" y="49"/>
                    <a:pt x="157" y="44"/>
                    <a:pt x="157" y="38"/>
                  </a:cubicBezTo>
                  <a:cubicBezTo>
                    <a:pt x="157" y="33"/>
                    <a:pt x="154" y="27"/>
                    <a:pt x="150" y="23"/>
                  </a:cubicBezTo>
                  <a:cubicBezTo>
                    <a:pt x="143" y="16"/>
                    <a:pt x="131" y="10"/>
                    <a:pt x="117" y="7"/>
                  </a:cubicBezTo>
                  <a:cubicBezTo>
                    <a:pt x="103" y="3"/>
                    <a:pt x="86" y="0"/>
                    <a:pt x="68" y="0"/>
                  </a:cubicBezTo>
                  <a:cubicBezTo>
                    <a:pt x="41" y="0"/>
                    <a:pt x="16" y="6"/>
                    <a:pt x="0" y="14"/>
                  </a:cubicBezTo>
                  <a:cubicBezTo>
                    <a:pt x="1" y="17"/>
                    <a:pt x="1" y="17"/>
                    <a:pt x="1" y="17"/>
                  </a:cubicBezTo>
                  <a:cubicBezTo>
                    <a:pt x="17" y="9"/>
                    <a:pt x="41" y="4"/>
                    <a:pt x="68" y="4"/>
                  </a:cubicBezTo>
                  <a:cubicBezTo>
                    <a:pt x="92" y="4"/>
                    <a:pt x="114" y="8"/>
                    <a:pt x="129" y="15"/>
                  </a:cubicBezTo>
                  <a:cubicBezTo>
                    <a:pt x="137" y="18"/>
                    <a:pt x="143" y="22"/>
                    <a:pt x="147" y="26"/>
                  </a:cubicBezTo>
                  <a:cubicBezTo>
                    <a:pt x="151" y="30"/>
                    <a:pt x="153" y="34"/>
                    <a:pt x="153" y="38"/>
                  </a:cubicBezTo>
                  <a:cubicBezTo>
                    <a:pt x="153" y="43"/>
                    <a:pt x="151" y="47"/>
                    <a:pt x="147" y="51"/>
                  </a:cubicBezTo>
                  <a:cubicBezTo>
                    <a:pt x="141" y="57"/>
                    <a:pt x="130" y="63"/>
                    <a:pt x="116" y="66"/>
                  </a:cubicBezTo>
                  <a:cubicBezTo>
                    <a:pt x="103" y="70"/>
                    <a:pt x="86" y="72"/>
                    <a:pt x="68" y="72"/>
                  </a:cubicBezTo>
                  <a:cubicBezTo>
                    <a:pt x="42" y="72"/>
                    <a:pt x="18" y="67"/>
                    <a:pt x="2" y="59"/>
                  </a:cubicBezTo>
                  <a:lnTo>
                    <a:pt x="0" y="6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84" name="Freeform 36"/>
            <p:cNvSpPr>
              <a:spLocks/>
            </p:cNvSpPr>
            <p:nvPr/>
          </p:nvSpPr>
          <p:spPr bwMode="auto">
            <a:xfrm>
              <a:off x="1780" y="1626"/>
              <a:ext cx="131" cy="55"/>
            </a:xfrm>
            <a:custGeom>
              <a:avLst/>
              <a:gdLst>
                <a:gd name="T0" fmla="*/ 0 w 157"/>
                <a:gd name="T1" fmla="*/ 53 h 66"/>
                <a:gd name="T2" fmla="*/ 68 w 157"/>
                <a:gd name="T3" fmla="*/ 66 h 66"/>
                <a:gd name="T4" fmla="*/ 130 w 157"/>
                <a:gd name="T5" fmla="*/ 56 h 66"/>
                <a:gd name="T6" fmla="*/ 150 w 157"/>
                <a:gd name="T7" fmla="*/ 44 h 66"/>
                <a:gd name="T8" fmla="*/ 157 w 157"/>
                <a:gd name="T9" fmla="*/ 28 h 66"/>
                <a:gd name="T10" fmla="*/ 157 w 157"/>
                <a:gd name="T11" fmla="*/ 0 h 66"/>
                <a:gd name="T12" fmla="*/ 153 w 157"/>
                <a:gd name="T13" fmla="*/ 0 h 66"/>
                <a:gd name="T14" fmla="*/ 153 w 157"/>
                <a:gd name="T15" fmla="*/ 28 h 66"/>
                <a:gd name="T16" fmla="*/ 147 w 157"/>
                <a:gd name="T17" fmla="*/ 41 h 66"/>
                <a:gd name="T18" fmla="*/ 116 w 157"/>
                <a:gd name="T19" fmla="*/ 56 h 66"/>
                <a:gd name="T20" fmla="*/ 68 w 157"/>
                <a:gd name="T21" fmla="*/ 62 h 66"/>
                <a:gd name="T22" fmla="*/ 2 w 157"/>
                <a:gd name="T23" fmla="*/ 50 h 66"/>
                <a:gd name="T24" fmla="*/ 0 w 157"/>
                <a:gd name="T25" fmla="*/ 5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7" h="66">
                  <a:moveTo>
                    <a:pt x="0" y="53"/>
                  </a:moveTo>
                  <a:cubicBezTo>
                    <a:pt x="17" y="61"/>
                    <a:pt x="41" y="66"/>
                    <a:pt x="68" y="66"/>
                  </a:cubicBezTo>
                  <a:cubicBezTo>
                    <a:pt x="92" y="66"/>
                    <a:pt x="114" y="62"/>
                    <a:pt x="130" y="56"/>
                  </a:cubicBezTo>
                  <a:cubicBezTo>
                    <a:pt x="138" y="52"/>
                    <a:pt x="145" y="48"/>
                    <a:pt x="150" y="44"/>
                  </a:cubicBezTo>
                  <a:cubicBezTo>
                    <a:pt x="154" y="39"/>
                    <a:pt x="157" y="34"/>
                    <a:pt x="157" y="28"/>
                  </a:cubicBezTo>
                  <a:cubicBezTo>
                    <a:pt x="157" y="0"/>
                    <a:pt x="157" y="0"/>
                    <a:pt x="157" y="0"/>
                  </a:cubicBezTo>
                  <a:cubicBezTo>
                    <a:pt x="153" y="0"/>
                    <a:pt x="153" y="0"/>
                    <a:pt x="153" y="0"/>
                  </a:cubicBezTo>
                  <a:cubicBezTo>
                    <a:pt x="153" y="28"/>
                    <a:pt x="153" y="28"/>
                    <a:pt x="153" y="28"/>
                  </a:cubicBezTo>
                  <a:cubicBezTo>
                    <a:pt x="153" y="33"/>
                    <a:pt x="151" y="37"/>
                    <a:pt x="147" y="41"/>
                  </a:cubicBezTo>
                  <a:cubicBezTo>
                    <a:pt x="141" y="47"/>
                    <a:pt x="130" y="53"/>
                    <a:pt x="116" y="56"/>
                  </a:cubicBezTo>
                  <a:cubicBezTo>
                    <a:pt x="103" y="60"/>
                    <a:pt x="86" y="62"/>
                    <a:pt x="68" y="62"/>
                  </a:cubicBezTo>
                  <a:cubicBezTo>
                    <a:pt x="42" y="62"/>
                    <a:pt x="18" y="57"/>
                    <a:pt x="2" y="50"/>
                  </a:cubicBezTo>
                  <a:cubicBezTo>
                    <a:pt x="0" y="53"/>
                    <a:pt x="0" y="53"/>
                    <a:pt x="0" y="53"/>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85" name="Freeform 37"/>
            <p:cNvSpPr>
              <a:spLocks/>
            </p:cNvSpPr>
            <p:nvPr/>
          </p:nvSpPr>
          <p:spPr bwMode="auto">
            <a:xfrm>
              <a:off x="1787" y="1605"/>
              <a:ext cx="99" cy="37"/>
            </a:xfrm>
            <a:custGeom>
              <a:avLst/>
              <a:gdLst>
                <a:gd name="T0" fmla="*/ 1 w 118"/>
                <a:gd name="T1" fmla="*/ 22 h 45"/>
                <a:gd name="T2" fmla="*/ 0 w 118"/>
                <a:gd name="T3" fmla="*/ 22 h 45"/>
                <a:gd name="T4" fmla="*/ 5 w 118"/>
                <a:gd name="T5" fmla="*/ 32 h 45"/>
                <a:gd name="T6" fmla="*/ 27 w 118"/>
                <a:gd name="T7" fmla="*/ 41 h 45"/>
                <a:gd name="T8" fmla="*/ 59 w 118"/>
                <a:gd name="T9" fmla="*/ 45 h 45"/>
                <a:gd name="T10" fmla="*/ 101 w 118"/>
                <a:gd name="T11" fmla="*/ 38 h 45"/>
                <a:gd name="T12" fmla="*/ 113 w 118"/>
                <a:gd name="T13" fmla="*/ 32 h 45"/>
                <a:gd name="T14" fmla="*/ 118 w 118"/>
                <a:gd name="T15" fmla="*/ 22 h 45"/>
                <a:gd name="T16" fmla="*/ 113 w 118"/>
                <a:gd name="T17" fmla="*/ 13 h 45"/>
                <a:gd name="T18" fmla="*/ 92 w 118"/>
                <a:gd name="T19" fmla="*/ 4 h 45"/>
                <a:gd name="T20" fmla="*/ 59 w 118"/>
                <a:gd name="T21" fmla="*/ 0 h 45"/>
                <a:gd name="T22" fmla="*/ 18 w 118"/>
                <a:gd name="T23" fmla="*/ 6 h 45"/>
                <a:gd name="T24" fmla="*/ 5 w 118"/>
                <a:gd name="T25" fmla="*/ 13 h 45"/>
                <a:gd name="T26" fmla="*/ 0 w 118"/>
                <a:gd name="T27" fmla="*/ 22 h 45"/>
                <a:gd name="T28" fmla="*/ 1 w 118"/>
                <a:gd name="T29" fmla="*/ 22 h 45"/>
                <a:gd name="T30" fmla="*/ 3 w 118"/>
                <a:gd name="T31" fmla="*/ 22 h 45"/>
                <a:gd name="T32" fmla="*/ 7 w 118"/>
                <a:gd name="T33" fmla="*/ 15 h 45"/>
                <a:gd name="T34" fmla="*/ 27 w 118"/>
                <a:gd name="T35" fmla="*/ 6 h 45"/>
                <a:gd name="T36" fmla="*/ 59 w 118"/>
                <a:gd name="T37" fmla="*/ 2 h 45"/>
                <a:gd name="T38" fmla="*/ 100 w 118"/>
                <a:gd name="T39" fmla="*/ 9 h 45"/>
                <a:gd name="T40" fmla="*/ 112 w 118"/>
                <a:gd name="T41" fmla="*/ 15 h 45"/>
                <a:gd name="T42" fmla="*/ 116 w 118"/>
                <a:gd name="T43" fmla="*/ 22 h 45"/>
                <a:gd name="T44" fmla="*/ 112 w 118"/>
                <a:gd name="T45" fmla="*/ 30 h 45"/>
                <a:gd name="T46" fmla="*/ 91 w 118"/>
                <a:gd name="T47" fmla="*/ 39 h 45"/>
                <a:gd name="T48" fmla="*/ 59 w 118"/>
                <a:gd name="T49" fmla="*/ 42 h 45"/>
                <a:gd name="T50" fmla="*/ 19 w 118"/>
                <a:gd name="T51" fmla="*/ 36 h 45"/>
                <a:gd name="T52" fmla="*/ 7 w 118"/>
                <a:gd name="T53" fmla="*/ 30 h 45"/>
                <a:gd name="T54" fmla="*/ 3 w 118"/>
                <a:gd name="T55" fmla="*/ 22 h 45"/>
                <a:gd name="T56" fmla="*/ 1 w 118"/>
                <a:gd name="T57"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45">
                  <a:moveTo>
                    <a:pt x="1" y="22"/>
                  </a:moveTo>
                  <a:cubicBezTo>
                    <a:pt x="0" y="22"/>
                    <a:pt x="0" y="22"/>
                    <a:pt x="0" y="22"/>
                  </a:cubicBezTo>
                  <a:cubicBezTo>
                    <a:pt x="0" y="26"/>
                    <a:pt x="2" y="29"/>
                    <a:pt x="5" y="32"/>
                  </a:cubicBezTo>
                  <a:cubicBezTo>
                    <a:pt x="10" y="36"/>
                    <a:pt x="17" y="39"/>
                    <a:pt x="27" y="41"/>
                  </a:cubicBezTo>
                  <a:cubicBezTo>
                    <a:pt x="36" y="43"/>
                    <a:pt x="47" y="45"/>
                    <a:pt x="59" y="45"/>
                  </a:cubicBezTo>
                  <a:cubicBezTo>
                    <a:pt x="75" y="45"/>
                    <a:pt x="90" y="42"/>
                    <a:pt x="101" y="38"/>
                  </a:cubicBezTo>
                  <a:cubicBezTo>
                    <a:pt x="106" y="37"/>
                    <a:pt x="110" y="34"/>
                    <a:pt x="113" y="32"/>
                  </a:cubicBezTo>
                  <a:cubicBezTo>
                    <a:pt x="116" y="29"/>
                    <a:pt x="118" y="26"/>
                    <a:pt x="118" y="22"/>
                  </a:cubicBezTo>
                  <a:cubicBezTo>
                    <a:pt x="118" y="19"/>
                    <a:pt x="116" y="16"/>
                    <a:pt x="113" y="13"/>
                  </a:cubicBezTo>
                  <a:cubicBezTo>
                    <a:pt x="109" y="9"/>
                    <a:pt x="101" y="6"/>
                    <a:pt x="92" y="4"/>
                  </a:cubicBezTo>
                  <a:cubicBezTo>
                    <a:pt x="83" y="1"/>
                    <a:pt x="71" y="0"/>
                    <a:pt x="59" y="0"/>
                  </a:cubicBezTo>
                  <a:cubicBezTo>
                    <a:pt x="43" y="0"/>
                    <a:pt x="29" y="2"/>
                    <a:pt x="18" y="6"/>
                  </a:cubicBezTo>
                  <a:cubicBezTo>
                    <a:pt x="13" y="8"/>
                    <a:pt x="8" y="11"/>
                    <a:pt x="5" y="13"/>
                  </a:cubicBezTo>
                  <a:cubicBezTo>
                    <a:pt x="2" y="16"/>
                    <a:pt x="0" y="19"/>
                    <a:pt x="0" y="22"/>
                  </a:cubicBezTo>
                  <a:cubicBezTo>
                    <a:pt x="1" y="22"/>
                    <a:pt x="1" y="22"/>
                    <a:pt x="1" y="22"/>
                  </a:cubicBezTo>
                  <a:cubicBezTo>
                    <a:pt x="3" y="22"/>
                    <a:pt x="3" y="22"/>
                    <a:pt x="3" y="22"/>
                  </a:cubicBezTo>
                  <a:cubicBezTo>
                    <a:pt x="3" y="20"/>
                    <a:pt x="4" y="17"/>
                    <a:pt x="7" y="15"/>
                  </a:cubicBezTo>
                  <a:cubicBezTo>
                    <a:pt x="11" y="11"/>
                    <a:pt x="18" y="8"/>
                    <a:pt x="27" y="6"/>
                  </a:cubicBezTo>
                  <a:cubicBezTo>
                    <a:pt x="36" y="4"/>
                    <a:pt x="47" y="2"/>
                    <a:pt x="59" y="2"/>
                  </a:cubicBezTo>
                  <a:cubicBezTo>
                    <a:pt x="75" y="2"/>
                    <a:pt x="90" y="5"/>
                    <a:pt x="100" y="9"/>
                  </a:cubicBezTo>
                  <a:cubicBezTo>
                    <a:pt x="105" y="10"/>
                    <a:pt x="109" y="13"/>
                    <a:pt x="112" y="15"/>
                  </a:cubicBezTo>
                  <a:cubicBezTo>
                    <a:pt x="115" y="17"/>
                    <a:pt x="116" y="20"/>
                    <a:pt x="116" y="22"/>
                  </a:cubicBezTo>
                  <a:cubicBezTo>
                    <a:pt x="116" y="25"/>
                    <a:pt x="115" y="27"/>
                    <a:pt x="112" y="30"/>
                  </a:cubicBezTo>
                  <a:cubicBezTo>
                    <a:pt x="108" y="33"/>
                    <a:pt x="100" y="37"/>
                    <a:pt x="91" y="39"/>
                  </a:cubicBezTo>
                  <a:cubicBezTo>
                    <a:pt x="82" y="41"/>
                    <a:pt x="71" y="42"/>
                    <a:pt x="59" y="42"/>
                  </a:cubicBezTo>
                  <a:cubicBezTo>
                    <a:pt x="43" y="42"/>
                    <a:pt x="29" y="40"/>
                    <a:pt x="19" y="36"/>
                  </a:cubicBezTo>
                  <a:cubicBezTo>
                    <a:pt x="14" y="34"/>
                    <a:pt x="10" y="32"/>
                    <a:pt x="7" y="30"/>
                  </a:cubicBezTo>
                  <a:cubicBezTo>
                    <a:pt x="4" y="27"/>
                    <a:pt x="3" y="25"/>
                    <a:pt x="3" y="22"/>
                  </a:cubicBezTo>
                  <a:lnTo>
                    <a:pt x="1" y="2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86" name="Freeform 38"/>
            <p:cNvSpPr>
              <a:spLocks/>
            </p:cNvSpPr>
            <p:nvPr/>
          </p:nvSpPr>
          <p:spPr bwMode="auto">
            <a:xfrm>
              <a:off x="1796" y="1611"/>
              <a:ext cx="82" cy="31"/>
            </a:xfrm>
            <a:custGeom>
              <a:avLst/>
              <a:gdLst>
                <a:gd name="T0" fmla="*/ 1 w 99"/>
                <a:gd name="T1" fmla="*/ 18 h 37"/>
                <a:gd name="T2" fmla="*/ 0 w 99"/>
                <a:gd name="T3" fmla="*/ 18 h 37"/>
                <a:gd name="T4" fmla="*/ 4 w 99"/>
                <a:gd name="T5" fmla="*/ 26 h 37"/>
                <a:gd name="T6" fmla="*/ 49 w 99"/>
                <a:gd name="T7" fmla="*/ 37 h 37"/>
                <a:gd name="T8" fmla="*/ 84 w 99"/>
                <a:gd name="T9" fmla="*/ 31 h 37"/>
                <a:gd name="T10" fmla="*/ 95 w 99"/>
                <a:gd name="T11" fmla="*/ 26 h 37"/>
                <a:gd name="T12" fmla="*/ 99 w 99"/>
                <a:gd name="T13" fmla="*/ 18 h 37"/>
                <a:gd name="T14" fmla="*/ 95 w 99"/>
                <a:gd name="T15" fmla="*/ 11 h 37"/>
                <a:gd name="T16" fmla="*/ 49 w 99"/>
                <a:gd name="T17" fmla="*/ 0 h 37"/>
                <a:gd name="T18" fmla="*/ 15 w 99"/>
                <a:gd name="T19" fmla="*/ 5 h 37"/>
                <a:gd name="T20" fmla="*/ 4 w 99"/>
                <a:gd name="T21" fmla="*/ 11 h 37"/>
                <a:gd name="T22" fmla="*/ 0 w 99"/>
                <a:gd name="T23" fmla="*/ 18 h 37"/>
                <a:gd name="T24" fmla="*/ 1 w 99"/>
                <a:gd name="T25" fmla="*/ 18 h 37"/>
                <a:gd name="T26" fmla="*/ 2 w 99"/>
                <a:gd name="T27" fmla="*/ 18 h 37"/>
                <a:gd name="T28" fmla="*/ 5 w 99"/>
                <a:gd name="T29" fmla="*/ 13 h 37"/>
                <a:gd name="T30" fmla="*/ 49 w 99"/>
                <a:gd name="T31" fmla="*/ 2 h 37"/>
                <a:gd name="T32" fmla="*/ 83 w 99"/>
                <a:gd name="T33" fmla="*/ 7 h 37"/>
                <a:gd name="T34" fmla="*/ 93 w 99"/>
                <a:gd name="T35" fmla="*/ 13 h 37"/>
                <a:gd name="T36" fmla="*/ 97 w 99"/>
                <a:gd name="T37" fmla="*/ 18 h 37"/>
                <a:gd name="T38" fmla="*/ 93 w 99"/>
                <a:gd name="T39" fmla="*/ 24 h 37"/>
                <a:gd name="T40" fmla="*/ 49 w 99"/>
                <a:gd name="T41" fmla="*/ 35 h 37"/>
                <a:gd name="T42" fmla="*/ 15 w 99"/>
                <a:gd name="T43" fmla="*/ 30 h 37"/>
                <a:gd name="T44" fmla="*/ 5 w 99"/>
                <a:gd name="T45" fmla="*/ 24 h 37"/>
                <a:gd name="T46" fmla="*/ 2 w 99"/>
                <a:gd name="T47" fmla="*/ 18 h 37"/>
                <a:gd name="T48" fmla="*/ 1 w 99"/>
                <a:gd name="T49" fmla="*/ 1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9" h="37">
                  <a:moveTo>
                    <a:pt x="1" y="18"/>
                  </a:moveTo>
                  <a:cubicBezTo>
                    <a:pt x="0" y="18"/>
                    <a:pt x="0" y="18"/>
                    <a:pt x="0" y="18"/>
                  </a:cubicBezTo>
                  <a:cubicBezTo>
                    <a:pt x="0" y="21"/>
                    <a:pt x="1" y="24"/>
                    <a:pt x="4" y="26"/>
                  </a:cubicBezTo>
                  <a:cubicBezTo>
                    <a:pt x="12" y="32"/>
                    <a:pt x="29" y="37"/>
                    <a:pt x="49" y="37"/>
                  </a:cubicBezTo>
                  <a:cubicBezTo>
                    <a:pt x="63" y="37"/>
                    <a:pt x="75" y="35"/>
                    <a:pt x="84" y="31"/>
                  </a:cubicBezTo>
                  <a:cubicBezTo>
                    <a:pt x="88" y="30"/>
                    <a:pt x="92" y="28"/>
                    <a:pt x="95" y="26"/>
                  </a:cubicBezTo>
                  <a:cubicBezTo>
                    <a:pt x="97" y="24"/>
                    <a:pt x="99" y="21"/>
                    <a:pt x="99" y="18"/>
                  </a:cubicBezTo>
                  <a:cubicBezTo>
                    <a:pt x="99" y="16"/>
                    <a:pt x="97" y="13"/>
                    <a:pt x="95" y="11"/>
                  </a:cubicBezTo>
                  <a:cubicBezTo>
                    <a:pt x="87" y="5"/>
                    <a:pt x="70" y="0"/>
                    <a:pt x="49" y="0"/>
                  </a:cubicBezTo>
                  <a:cubicBezTo>
                    <a:pt x="36" y="0"/>
                    <a:pt x="24" y="2"/>
                    <a:pt x="15" y="5"/>
                  </a:cubicBezTo>
                  <a:cubicBezTo>
                    <a:pt x="10" y="7"/>
                    <a:pt x="6" y="9"/>
                    <a:pt x="4" y="11"/>
                  </a:cubicBezTo>
                  <a:cubicBezTo>
                    <a:pt x="1" y="13"/>
                    <a:pt x="0" y="16"/>
                    <a:pt x="0" y="18"/>
                  </a:cubicBezTo>
                  <a:cubicBezTo>
                    <a:pt x="1" y="18"/>
                    <a:pt x="1" y="18"/>
                    <a:pt x="1" y="18"/>
                  </a:cubicBezTo>
                  <a:cubicBezTo>
                    <a:pt x="2" y="18"/>
                    <a:pt x="2" y="18"/>
                    <a:pt x="2" y="18"/>
                  </a:cubicBezTo>
                  <a:cubicBezTo>
                    <a:pt x="2" y="17"/>
                    <a:pt x="3" y="15"/>
                    <a:pt x="5" y="13"/>
                  </a:cubicBezTo>
                  <a:cubicBezTo>
                    <a:pt x="12" y="7"/>
                    <a:pt x="29" y="2"/>
                    <a:pt x="49" y="2"/>
                  </a:cubicBezTo>
                  <a:cubicBezTo>
                    <a:pt x="63" y="2"/>
                    <a:pt x="75" y="4"/>
                    <a:pt x="83" y="7"/>
                  </a:cubicBezTo>
                  <a:cubicBezTo>
                    <a:pt x="88" y="9"/>
                    <a:pt x="91" y="11"/>
                    <a:pt x="93" y="13"/>
                  </a:cubicBezTo>
                  <a:cubicBezTo>
                    <a:pt x="96" y="15"/>
                    <a:pt x="97" y="17"/>
                    <a:pt x="97" y="18"/>
                  </a:cubicBezTo>
                  <a:cubicBezTo>
                    <a:pt x="97" y="20"/>
                    <a:pt x="96" y="22"/>
                    <a:pt x="93" y="24"/>
                  </a:cubicBezTo>
                  <a:cubicBezTo>
                    <a:pt x="86" y="30"/>
                    <a:pt x="69" y="35"/>
                    <a:pt x="49" y="35"/>
                  </a:cubicBezTo>
                  <a:cubicBezTo>
                    <a:pt x="36" y="35"/>
                    <a:pt x="24" y="33"/>
                    <a:pt x="15" y="30"/>
                  </a:cubicBezTo>
                  <a:cubicBezTo>
                    <a:pt x="11" y="28"/>
                    <a:pt x="7" y="26"/>
                    <a:pt x="5" y="24"/>
                  </a:cubicBezTo>
                  <a:cubicBezTo>
                    <a:pt x="3" y="22"/>
                    <a:pt x="2" y="20"/>
                    <a:pt x="2" y="18"/>
                  </a:cubicBezTo>
                  <a:lnTo>
                    <a:pt x="1" y="1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87" name="Freeform 39"/>
            <p:cNvSpPr>
              <a:spLocks/>
            </p:cNvSpPr>
            <p:nvPr/>
          </p:nvSpPr>
          <p:spPr bwMode="auto">
            <a:xfrm>
              <a:off x="751" y="1823"/>
              <a:ext cx="148" cy="64"/>
            </a:xfrm>
            <a:custGeom>
              <a:avLst/>
              <a:gdLst>
                <a:gd name="T0" fmla="*/ 2 w 177"/>
                <a:gd name="T1" fmla="*/ 38 h 76"/>
                <a:gd name="T2" fmla="*/ 0 w 177"/>
                <a:gd name="T3" fmla="*/ 38 h 76"/>
                <a:gd name="T4" fmla="*/ 7 w 177"/>
                <a:gd name="T5" fmla="*/ 54 h 76"/>
                <a:gd name="T6" fmla="*/ 40 w 177"/>
                <a:gd name="T7" fmla="*/ 70 h 76"/>
                <a:gd name="T8" fmla="*/ 89 w 177"/>
                <a:gd name="T9" fmla="*/ 76 h 76"/>
                <a:gd name="T10" fmla="*/ 151 w 177"/>
                <a:gd name="T11" fmla="*/ 66 h 76"/>
                <a:gd name="T12" fmla="*/ 170 w 177"/>
                <a:gd name="T13" fmla="*/ 54 h 76"/>
                <a:gd name="T14" fmla="*/ 177 w 177"/>
                <a:gd name="T15" fmla="*/ 38 h 76"/>
                <a:gd name="T16" fmla="*/ 170 w 177"/>
                <a:gd name="T17" fmla="*/ 23 h 76"/>
                <a:gd name="T18" fmla="*/ 138 w 177"/>
                <a:gd name="T19" fmla="*/ 7 h 76"/>
                <a:gd name="T20" fmla="*/ 89 w 177"/>
                <a:gd name="T21" fmla="*/ 0 h 76"/>
                <a:gd name="T22" fmla="*/ 26 w 177"/>
                <a:gd name="T23" fmla="*/ 11 h 76"/>
                <a:gd name="T24" fmla="*/ 7 w 177"/>
                <a:gd name="T25" fmla="*/ 23 h 76"/>
                <a:gd name="T26" fmla="*/ 0 w 177"/>
                <a:gd name="T27" fmla="*/ 38 h 76"/>
                <a:gd name="T28" fmla="*/ 2 w 177"/>
                <a:gd name="T29" fmla="*/ 38 h 76"/>
                <a:gd name="T30" fmla="*/ 4 w 177"/>
                <a:gd name="T31" fmla="*/ 38 h 76"/>
                <a:gd name="T32" fmla="*/ 10 w 177"/>
                <a:gd name="T33" fmla="*/ 26 h 76"/>
                <a:gd name="T34" fmla="*/ 41 w 177"/>
                <a:gd name="T35" fmla="*/ 10 h 76"/>
                <a:gd name="T36" fmla="*/ 89 w 177"/>
                <a:gd name="T37" fmla="*/ 4 h 76"/>
                <a:gd name="T38" fmla="*/ 149 w 177"/>
                <a:gd name="T39" fmla="*/ 15 h 76"/>
                <a:gd name="T40" fmla="*/ 167 w 177"/>
                <a:gd name="T41" fmla="*/ 26 h 76"/>
                <a:gd name="T42" fmla="*/ 173 w 177"/>
                <a:gd name="T43" fmla="*/ 38 h 76"/>
                <a:gd name="T44" fmla="*/ 167 w 177"/>
                <a:gd name="T45" fmla="*/ 51 h 76"/>
                <a:gd name="T46" fmla="*/ 137 w 177"/>
                <a:gd name="T47" fmla="*/ 66 h 76"/>
                <a:gd name="T48" fmla="*/ 89 w 177"/>
                <a:gd name="T49" fmla="*/ 73 h 76"/>
                <a:gd name="T50" fmla="*/ 28 w 177"/>
                <a:gd name="T51" fmla="*/ 62 h 76"/>
                <a:gd name="T52" fmla="*/ 10 w 177"/>
                <a:gd name="T53" fmla="*/ 51 h 76"/>
                <a:gd name="T54" fmla="*/ 4 w 177"/>
                <a:gd name="T55" fmla="*/ 38 h 76"/>
                <a:gd name="T56" fmla="*/ 2 w 177"/>
                <a:gd name="T57" fmla="*/ 3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7" h="76">
                  <a:moveTo>
                    <a:pt x="2" y="38"/>
                  </a:moveTo>
                  <a:cubicBezTo>
                    <a:pt x="0" y="38"/>
                    <a:pt x="0" y="38"/>
                    <a:pt x="0" y="38"/>
                  </a:cubicBezTo>
                  <a:cubicBezTo>
                    <a:pt x="0" y="44"/>
                    <a:pt x="3" y="49"/>
                    <a:pt x="7" y="54"/>
                  </a:cubicBezTo>
                  <a:cubicBezTo>
                    <a:pt x="14" y="61"/>
                    <a:pt x="25" y="66"/>
                    <a:pt x="40" y="70"/>
                  </a:cubicBezTo>
                  <a:cubicBezTo>
                    <a:pt x="54" y="74"/>
                    <a:pt x="70" y="76"/>
                    <a:pt x="89" y="76"/>
                  </a:cubicBezTo>
                  <a:cubicBezTo>
                    <a:pt x="113" y="76"/>
                    <a:pt x="135" y="72"/>
                    <a:pt x="151" y="66"/>
                  </a:cubicBezTo>
                  <a:cubicBezTo>
                    <a:pt x="159" y="62"/>
                    <a:pt x="165" y="58"/>
                    <a:pt x="170" y="54"/>
                  </a:cubicBezTo>
                  <a:cubicBezTo>
                    <a:pt x="174" y="49"/>
                    <a:pt x="177" y="44"/>
                    <a:pt x="177" y="38"/>
                  </a:cubicBezTo>
                  <a:cubicBezTo>
                    <a:pt x="177" y="33"/>
                    <a:pt x="174" y="28"/>
                    <a:pt x="170" y="23"/>
                  </a:cubicBezTo>
                  <a:cubicBezTo>
                    <a:pt x="163" y="16"/>
                    <a:pt x="152" y="11"/>
                    <a:pt x="138" y="7"/>
                  </a:cubicBezTo>
                  <a:cubicBezTo>
                    <a:pt x="124" y="3"/>
                    <a:pt x="107" y="0"/>
                    <a:pt x="89" y="0"/>
                  </a:cubicBezTo>
                  <a:cubicBezTo>
                    <a:pt x="64" y="0"/>
                    <a:pt x="42" y="5"/>
                    <a:pt x="26" y="11"/>
                  </a:cubicBezTo>
                  <a:cubicBezTo>
                    <a:pt x="18" y="15"/>
                    <a:pt x="12" y="18"/>
                    <a:pt x="7" y="23"/>
                  </a:cubicBezTo>
                  <a:cubicBezTo>
                    <a:pt x="3" y="28"/>
                    <a:pt x="0" y="33"/>
                    <a:pt x="0" y="38"/>
                  </a:cubicBezTo>
                  <a:cubicBezTo>
                    <a:pt x="2" y="38"/>
                    <a:pt x="2" y="38"/>
                    <a:pt x="2" y="38"/>
                  </a:cubicBezTo>
                  <a:cubicBezTo>
                    <a:pt x="4" y="38"/>
                    <a:pt x="4" y="38"/>
                    <a:pt x="4" y="38"/>
                  </a:cubicBezTo>
                  <a:cubicBezTo>
                    <a:pt x="4" y="34"/>
                    <a:pt x="6" y="30"/>
                    <a:pt x="10" y="26"/>
                  </a:cubicBezTo>
                  <a:cubicBezTo>
                    <a:pt x="16" y="20"/>
                    <a:pt x="27" y="14"/>
                    <a:pt x="41" y="10"/>
                  </a:cubicBezTo>
                  <a:cubicBezTo>
                    <a:pt x="54" y="7"/>
                    <a:pt x="71" y="4"/>
                    <a:pt x="89" y="4"/>
                  </a:cubicBezTo>
                  <a:cubicBezTo>
                    <a:pt x="112" y="4"/>
                    <a:pt x="134" y="8"/>
                    <a:pt x="149" y="15"/>
                  </a:cubicBezTo>
                  <a:cubicBezTo>
                    <a:pt x="157" y="18"/>
                    <a:pt x="163" y="22"/>
                    <a:pt x="167" y="26"/>
                  </a:cubicBezTo>
                  <a:cubicBezTo>
                    <a:pt x="171" y="30"/>
                    <a:pt x="173" y="34"/>
                    <a:pt x="173" y="38"/>
                  </a:cubicBezTo>
                  <a:cubicBezTo>
                    <a:pt x="173" y="43"/>
                    <a:pt x="171" y="47"/>
                    <a:pt x="167" y="51"/>
                  </a:cubicBezTo>
                  <a:cubicBezTo>
                    <a:pt x="161" y="57"/>
                    <a:pt x="150" y="63"/>
                    <a:pt x="137" y="66"/>
                  </a:cubicBezTo>
                  <a:cubicBezTo>
                    <a:pt x="123" y="70"/>
                    <a:pt x="106" y="73"/>
                    <a:pt x="89" y="73"/>
                  </a:cubicBezTo>
                  <a:cubicBezTo>
                    <a:pt x="65" y="73"/>
                    <a:pt x="43" y="69"/>
                    <a:pt x="28" y="62"/>
                  </a:cubicBezTo>
                  <a:cubicBezTo>
                    <a:pt x="20" y="59"/>
                    <a:pt x="14" y="55"/>
                    <a:pt x="10" y="51"/>
                  </a:cubicBezTo>
                  <a:cubicBezTo>
                    <a:pt x="6" y="47"/>
                    <a:pt x="4" y="43"/>
                    <a:pt x="4" y="38"/>
                  </a:cubicBezTo>
                  <a:lnTo>
                    <a:pt x="2" y="3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88" name="Freeform 40"/>
            <p:cNvSpPr>
              <a:spLocks/>
            </p:cNvSpPr>
            <p:nvPr/>
          </p:nvSpPr>
          <p:spPr bwMode="auto">
            <a:xfrm>
              <a:off x="751" y="1855"/>
              <a:ext cx="148" cy="55"/>
            </a:xfrm>
            <a:custGeom>
              <a:avLst/>
              <a:gdLst>
                <a:gd name="T0" fmla="*/ 0 w 177"/>
                <a:gd name="T1" fmla="*/ 0 h 66"/>
                <a:gd name="T2" fmla="*/ 0 w 177"/>
                <a:gd name="T3" fmla="*/ 28 h 66"/>
                <a:gd name="T4" fmla="*/ 7 w 177"/>
                <a:gd name="T5" fmla="*/ 44 h 66"/>
                <a:gd name="T6" fmla="*/ 40 w 177"/>
                <a:gd name="T7" fmla="*/ 60 h 66"/>
                <a:gd name="T8" fmla="*/ 89 w 177"/>
                <a:gd name="T9" fmla="*/ 66 h 66"/>
                <a:gd name="T10" fmla="*/ 151 w 177"/>
                <a:gd name="T11" fmla="*/ 56 h 66"/>
                <a:gd name="T12" fmla="*/ 170 w 177"/>
                <a:gd name="T13" fmla="*/ 44 h 66"/>
                <a:gd name="T14" fmla="*/ 177 w 177"/>
                <a:gd name="T15" fmla="*/ 28 h 66"/>
                <a:gd name="T16" fmla="*/ 177 w 177"/>
                <a:gd name="T17" fmla="*/ 0 h 66"/>
                <a:gd name="T18" fmla="*/ 173 w 177"/>
                <a:gd name="T19" fmla="*/ 0 h 66"/>
                <a:gd name="T20" fmla="*/ 173 w 177"/>
                <a:gd name="T21" fmla="*/ 28 h 66"/>
                <a:gd name="T22" fmla="*/ 167 w 177"/>
                <a:gd name="T23" fmla="*/ 41 h 66"/>
                <a:gd name="T24" fmla="*/ 137 w 177"/>
                <a:gd name="T25" fmla="*/ 57 h 66"/>
                <a:gd name="T26" fmla="*/ 89 w 177"/>
                <a:gd name="T27" fmla="*/ 63 h 66"/>
                <a:gd name="T28" fmla="*/ 28 w 177"/>
                <a:gd name="T29" fmla="*/ 52 h 66"/>
                <a:gd name="T30" fmla="*/ 10 w 177"/>
                <a:gd name="T31" fmla="*/ 41 h 66"/>
                <a:gd name="T32" fmla="*/ 4 w 177"/>
                <a:gd name="T33" fmla="*/ 28 h 66"/>
                <a:gd name="T34" fmla="*/ 4 w 177"/>
                <a:gd name="T35" fmla="*/ 0 h 66"/>
                <a:gd name="T36" fmla="*/ 0 w 177"/>
                <a:gd name="T3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7" h="66">
                  <a:moveTo>
                    <a:pt x="0" y="0"/>
                  </a:moveTo>
                  <a:cubicBezTo>
                    <a:pt x="0" y="28"/>
                    <a:pt x="0" y="28"/>
                    <a:pt x="0" y="28"/>
                  </a:cubicBezTo>
                  <a:cubicBezTo>
                    <a:pt x="0" y="34"/>
                    <a:pt x="3" y="39"/>
                    <a:pt x="7" y="44"/>
                  </a:cubicBezTo>
                  <a:cubicBezTo>
                    <a:pt x="14" y="51"/>
                    <a:pt x="25" y="56"/>
                    <a:pt x="40" y="60"/>
                  </a:cubicBezTo>
                  <a:cubicBezTo>
                    <a:pt x="54" y="64"/>
                    <a:pt x="70" y="66"/>
                    <a:pt x="89" y="66"/>
                  </a:cubicBezTo>
                  <a:cubicBezTo>
                    <a:pt x="113" y="66"/>
                    <a:pt x="135" y="62"/>
                    <a:pt x="151" y="56"/>
                  </a:cubicBezTo>
                  <a:cubicBezTo>
                    <a:pt x="159" y="52"/>
                    <a:pt x="165" y="48"/>
                    <a:pt x="170" y="44"/>
                  </a:cubicBezTo>
                  <a:cubicBezTo>
                    <a:pt x="174" y="39"/>
                    <a:pt x="177" y="34"/>
                    <a:pt x="177" y="28"/>
                  </a:cubicBezTo>
                  <a:cubicBezTo>
                    <a:pt x="177" y="0"/>
                    <a:pt x="177" y="0"/>
                    <a:pt x="177" y="0"/>
                  </a:cubicBezTo>
                  <a:cubicBezTo>
                    <a:pt x="173" y="0"/>
                    <a:pt x="173" y="0"/>
                    <a:pt x="173" y="0"/>
                  </a:cubicBezTo>
                  <a:cubicBezTo>
                    <a:pt x="173" y="28"/>
                    <a:pt x="173" y="28"/>
                    <a:pt x="173" y="28"/>
                  </a:cubicBezTo>
                  <a:cubicBezTo>
                    <a:pt x="173" y="33"/>
                    <a:pt x="171" y="37"/>
                    <a:pt x="167" y="41"/>
                  </a:cubicBezTo>
                  <a:cubicBezTo>
                    <a:pt x="161" y="47"/>
                    <a:pt x="150" y="53"/>
                    <a:pt x="137" y="57"/>
                  </a:cubicBezTo>
                  <a:cubicBezTo>
                    <a:pt x="123" y="60"/>
                    <a:pt x="106" y="63"/>
                    <a:pt x="89" y="63"/>
                  </a:cubicBezTo>
                  <a:cubicBezTo>
                    <a:pt x="65" y="63"/>
                    <a:pt x="43" y="59"/>
                    <a:pt x="28" y="52"/>
                  </a:cubicBezTo>
                  <a:cubicBezTo>
                    <a:pt x="20" y="49"/>
                    <a:pt x="14" y="45"/>
                    <a:pt x="10" y="41"/>
                  </a:cubicBezTo>
                  <a:cubicBezTo>
                    <a:pt x="6" y="37"/>
                    <a:pt x="4" y="33"/>
                    <a:pt x="4" y="28"/>
                  </a:cubicBezTo>
                  <a:cubicBezTo>
                    <a:pt x="4" y="0"/>
                    <a:pt x="4" y="0"/>
                    <a:pt x="4" y="0"/>
                  </a:cubicBezTo>
                  <a:lnTo>
                    <a:pt x="0"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89" name="Freeform 41"/>
            <p:cNvSpPr>
              <a:spLocks/>
            </p:cNvSpPr>
            <p:nvPr/>
          </p:nvSpPr>
          <p:spPr bwMode="auto">
            <a:xfrm>
              <a:off x="776" y="1834"/>
              <a:ext cx="99" cy="38"/>
            </a:xfrm>
            <a:custGeom>
              <a:avLst/>
              <a:gdLst>
                <a:gd name="T0" fmla="*/ 1 w 118"/>
                <a:gd name="T1" fmla="*/ 23 h 45"/>
                <a:gd name="T2" fmla="*/ 0 w 118"/>
                <a:gd name="T3" fmla="*/ 23 h 45"/>
                <a:gd name="T4" fmla="*/ 4 w 118"/>
                <a:gd name="T5" fmla="*/ 32 h 45"/>
                <a:gd name="T6" fmla="*/ 26 w 118"/>
                <a:gd name="T7" fmla="*/ 41 h 45"/>
                <a:gd name="T8" fmla="*/ 59 w 118"/>
                <a:gd name="T9" fmla="*/ 45 h 45"/>
                <a:gd name="T10" fmla="*/ 100 w 118"/>
                <a:gd name="T11" fmla="*/ 39 h 45"/>
                <a:gd name="T12" fmla="*/ 113 w 118"/>
                <a:gd name="T13" fmla="*/ 32 h 45"/>
                <a:gd name="T14" fmla="*/ 118 w 118"/>
                <a:gd name="T15" fmla="*/ 23 h 45"/>
                <a:gd name="T16" fmla="*/ 113 w 118"/>
                <a:gd name="T17" fmla="*/ 13 h 45"/>
                <a:gd name="T18" fmla="*/ 91 w 118"/>
                <a:gd name="T19" fmla="*/ 4 h 45"/>
                <a:gd name="T20" fmla="*/ 59 w 118"/>
                <a:gd name="T21" fmla="*/ 0 h 45"/>
                <a:gd name="T22" fmla="*/ 17 w 118"/>
                <a:gd name="T23" fmla="*/ 6 h 45"/>
                <a:gd name="T24" fmla="*/ 4 w 118"/>
                <a:gd name="T25" fmla="*/ 13 h 45"/>
                <a:gd name="T26" fmla="*/ 0 w 118"/>
                <a:gd name="T27" fmla="*/ 23 h 45"/>
                <a:gd name="T28" fmla="*/ 1 w 118"/>
                <a:gd name="T29" fmla="*/ 23 h 45"/>
                <a:gd name="T30" fmla="*/ 2 w 118"/>
                <a:gd name="T31" fmla="*/ 23 h 45"/>
                <a:gd name="T32" fmla="*/ 6 w 118"/>
                <a:gd name="T33" fmla="*/ 15 h 45"/>
                <a:gd name="T34" fmla="*/ 26 w 118"/>
                <a:gd name="T35" fmla="*/ 6 h 45"/>
                <a:gd name="T36" fmla="*/ 59 w 118"/>
                <a:gd name="T37" fmla="*/ 3 h 45"/>
                <a:gd name="T38" fmla="*/ 99 w 118"/>
                <a:gd name="T39" fmla="*/ 9 h 45"/>
                <a:gd name="T40" fmla="*/ 111 w 118"/>
                <a:gd name="T41" fmla="*/ 15 h 45"/>
                <a:gd name="T42" fmla="*/ 115 w 118"/>
                <a:gd name="T43" fmla="*/ 23 h 45"/>
                <a:gd name="T44" fmla="*/ 111 w 118"/>
                <a:gd name="T45" fmla="*/ 30 h 45"/>
                <a:gd name="T46" fmla="*/ 91 w 118"/>
                <a:gd name="T47" fmla="*/ 39 h 45"/>
                <a:gd name="T48" fmla="*/ 59 w 118"/>
                <a:gd name="T49" fmla="*/ 43 h 45"/>
                <a:gd name="T50" fmla="*/ 18 w 118"/>
                <a:gd name="T51" fmla="*/ 36 h 45"/>
                <a:gd name="T52" fmla="*/ 6 w 118"/>
                <a:gd name="T53" fmla="*/ 30 h 45"/>
                <a:gd name="T54" fmla="*/ 2 w 118"/>
                <a:gd name="T55" fmla="*/ 23 h 45"/>
                <a:gd name="T56" fmla="*/ 1 w 118"/>
                <a:gd name="T57" fmla="*/ 2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45">
                  <a:moveTo>
                    <a:pt x="1" y="23"/>
                  </a:moveTo>
                  <a:cubicBezTo>
                    <a:pt x="0" y="23"/>
                    <a:pt x="0" y="23"/>
                    <a:pt x="0" y="23"/>
                  </a:cubicBezTo>
                  <a:cubicBezTo>
                    <a:pt x="0" y="26"/>
                    <a:pt x="1" y="29"/>
                    <a:pt x="4" y="32"/>
                  </a:cubicBezTo>
                  <a:cubicBezTo>
                    <a:pt x="9" y="36"/>
                    <a:pt x="17" y="39"/>
                    <a:pt x="26" y="41"/>
                  </a:cubicBezTo>
                  <a:cubicBezTo>
                    <a:pt x="35" y="44"/>
                    <a:pt x="46" y="45"/>
                    <a:pt x="59" y="45"/>
                  </a:cubicBezTo>
                  <a:cubicBezTo>
                    <a:pt x="75" y="45"/>
                    <a:pt x="89" y="43"/>
                    <a:pt x="100" y="39"/>
                  </a:cubicBezTo>
                  <a:cubicBezTo>
                    <a:pt x="105" y="37"/>
                    <a:pt x="110" y="34"/>
                    <a:pt x="113" y="32"/>
                  </a:cubicBezTo>
                  <a:cubicBezTo>
                    <a:pt x="116" y="29"/>
                    <a:pt x="118" y="26"/>
                    <a:pt x="118" y="23"/>
                  </a:cubicBezTo>
                  <a:cubicBezTo>
                    <a:pt x="118" y="19"/>
                    <a:pt x="116" y="16"/>
                    <a:pt x="113" y="13"/>
                  </a:cubicBezTo>
                  <a:cubicBezTo>
                    <a:pt x="108" y="9"/>
                    <a:pt x="101" y="6"/>
                    <a:pt x="91" y="4"/>
                  </a:cubicBezTo>
                  <a:cubicBezTo>
                    <a:pt x="82" y="2"/>
                    <a:pt x="71" y="0"/>
                    <a:pt x="59" y="0"/>
                  </a:cubicBezTo>
                  <a:cubicBezTo>
                    <a:pt x="42" y="0"/>
                    <a:pt x="28" y="3"/>
                    <a:pt x="17" y="6"/>
                  </a:cubicBezTo>
                  <a:cubicBezTo>
                    <a:pt x="12" y="8"/>
                    <a:pt x="8" y="11"/>
                    <a:pt x="4" y="13"/>
                  </a:cubicBezTo>
                  <a:cubicBezTo>
                    <a:pt x="1" y="16"/>
                    <a:pt x="0" y="19"/>
                    <a:pt x="0" y="23"/>
                  </a:cubicBezTo>
                  <a:cubicBezTo>
                    <a:pt x="1" y="23"/>
                    <a:pt x="1" y="23"/>
                    <a:pt x="1" y="23"/>
                  </a:cubicBezTo>
                  <a:cubicBezTo>
                    <a:pt x="2" y="23"/>
                    <a:pt x="2" y="23"/>
                    <a:pt x="2" y="23"/>
                  </a:cubicBezTo>
                  <a:cubicBezTo>
                    <a:pt x="2" y="20"/>
                    <a:pt x="3" y="18"/>
                    <a:pt x="6" y="15"/>
                  </a:cubicBezTo>
                  <a:cubicBezTo>
                    <a:pt x="10" y="12"/>
                    <a:pt x="17" y="8"/>
                    <a:pt x="26" y="6"/>
                  </a:cubicBezTo>
                  <a:cubicBezTo>
                    <a:pt x="36" y="4"/>
                    <a:pt x="47" y="3"/>
                    <a:pt x="59" y="3"/>
                  </a:cubicBezTo>
                  <a:cubicBezTo>
                    <a:pt x="74" y="3"/>
                    <a:pt x="89" y="5"/>
                    <a:pt x="99" y="9"/>
                  </a:cubicBezTo>
                  <a:cubicBezTo>
                    <a:pt x="104" y="11"/>
                    <a:pt x="108" y="13"/>
                    <a:pt x="111" y="15"/>
                  </a:cubicBezTo>
                  <a:cubicBezTo>
                    <a:pt x="114" y="18"/>
                    <a:pt x="115" y="20"/>
                    <a:pt x="115" y="23"/>
                  </a:cubicBezTo>
                  <a:cubicBezTo>
                    <a:pt x="115" y="25"/>
                    <a:pt x="114" y="27"/>
                    <a:pt x="111" y="30"/>
                  </a:cubicBezTo>
                  <a:cubicBezTo>
                    <a:pt x="107" y="33"/>
                    <a:pt x="100" y="37"/>
                    <a:pt x="91" y="39"/>
                  </a:cubicBezTo>
                  <a:cubicBezTo>
                    <a:pt x="81" y="41"/>
                    <a:pt x="70" y="43"/>
                    <a:pt x="59" y="43"/>
                  </a:cubicBezTo>
                  <a:cubicBezTo>
                    <a:pt x="43" y="43"/>
                    <a:pt x="28" y="40"/>
                    <a:pt x="18" y="36"/>
                  </a:cubicBezTo>
                  <a:cubicBezTo>
                    <a:pt x="13" y="35"/>
                    <a:pt x="9" y="32"/>
                    <a:pt x="6" y="30"/>
                  </a:cubicBezTo>
                  <a:cubicBezTo>
                    <a:pt x="3" y="27"/>
                    <a:pt x="2" y="25"/>
                    <a:pt x="2" y="23"/>
                  </a:cubicBezTo>
                  <a:lnTo>
                    <a:pt x="1" y="2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90" name="Freeform 42"/>
            <p:cNvSpPr>
              <a:spLocks/>
            </p:cNvSpPr>
            <p:nvPr/>
          </p:nvSpPr>
          <p:spPr bwMode="auto">
            <a:xfrm>
              <a:off x="784" y="1842"/>
              <a:ext cx="82" cy="30"/>
            </a:xfrm>
            <a:custGeom>
              <a:avLst/>
              <a:gdLst>
                <a:gd name="T0" fmla="*/ 1 w 99"/>
                <a:gd name="T1" fmla="*/ 18 h 36"/>
                <a:gd name="T2" fmla="*/ 0 w 99"/>
                <a:gd name="T3" fmla="*/ 18 h 36"/>
                <a:gd name="T4" fmla="*/ 4 w 99"/>
                <a:gd name="T5" fmla="*/ 25 h 36"/>
                <a:gd name="T6" fmla="*/ 50 w 99"/>
                <a:gd name="T7" fmla="*/ 36 h 36"/>
                <a:gd name="T8" fmla="*/ 84 w 99"/>
                <a:gd name="T9" fmla="*/ 31 h 36"/>
                <a:gd name="T10" fmla="*/ 95 w 99"/>
                <a:gd name="T11" fmla="*/ 25 h 36"/>
                <a:gd name="T12" fmla="*/ 99 w 99"/>
                <a:gd name="T13" fmla="*/ 18 h 36"/>
                <a:gd name="T14" fmla="*/ 95 w 99"/>
                <a:gd name="T15" fmla="*/ 10 h 36"/>
                <a:gd name="T16" fmla="*/ 50 w 99"/>
                <a:gd name="T17" fmla="*/ 0 h 36"/>
                <a:gd name="T18" fmla="*/ 15 w 99"/>
                <a:gd name="T19" fmla="*/ 5 h 36"/>
                <a:gd name="T20" fmla="*/ 4 w 99"/>
                <a:gd name="T21" fmla="*/ 10 h 36"/>
                <a:gd name="T22" fmla="*/ 0 w 99"/>
                <a:gd name="T23" fmla="*/ 18 h 36"/>
                <a:gd name="T24" fmla="*/ 1 w 99"/>
                <a:gd name="T25" fmla="*/ 18 h 36"/>
                <a:gd name="T26" fmla="*/ 2 w 99"/>
                <a:gd name="T27" fmla="*/ 18 h 36"/>
                <a:gd name="T28" fmla="*/ 5 w 99"/>
                <a:gd name="T29" fmla="*/ 12 h 36"/>
                <a:gd name="T30" fmla="*/ 50 w 99"/>
                <a:gd name="T31" fmla="*/ 2 h 36"/>
                <a:gd name="T32" fmla="*/ 84 w 99"/>
                <a:gd name="T33" fmla="*/ 7 h 36"/>
                <a:gd name="T34" fmla="*/ 94 w 99"/>
                <a:gd name="T35" fmla="*/ 12 h 36"/>
                <a:gd name="T36" fmla="*/ 97 w 99"/>
                <a:gd name="T37" fmla="*/ 18 h 36"/>
                <a:gd name="T38" fmla="*/ 94 w 99"/>
                <a:gd name="T39" fmla="*/ 24 h 36"/>
                <a:gd name="T40" fmla="*/ 50 w 99"/>
                <a:gd name="T41" fmla="*/ 34 h 36"/>
                <a:gd name="T42" fmla="*/ 15 w 99"/>
                <a:gd name="T43" fmla="*/ 29 h 36"/>
                <a:gd name="T44" fmla="*/ 5 w 99"/>
                <a:gd name="T45" fmla="*/ 24 h 36"/>
                <a:gd name="T46" fmla="*/ 2 w 99"/>
                <a:gd name="T47" fmla="*/ 18 h 36"/>
                <a:gd name="T48" fmla="*/ 1 w 99"/>
                <a:gd name="T49"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9" h="36">
                  <a:moveTo>
                    <a:pt x="1" y="18"/>
                  </a:moveTo>
                  <a:cubicBezTo>
                    <a:pt x="0" y="18"/>
                    <a:pt x="0" y="18"/>
                    <a:pt x="0" y="18"/>
                  </a:cubicBezTo>
                  <a:cubicBezTo>
                    <a:pt x="0" y="20"/>
                    <a:pt x="2" y="23"/>
                    <a:pt x="4" y="25"/>
                  </a:cubicBezTo>
                  <a:cubicBezTo>
                    <a:pt x="12" y="31"/>
                    <a:pt x="29" y="36"/>
                    <a:pt x="50" y="36"/>
                  </a:cubicBezTo>
                  <a:cubicBezTo>
                    <a:pt x="63" y="36"/>
                    <a:pt x="75" y="34"/>
                    <a:pt x="84" y="31"/>
                  </a:cubicBezTo>
                  <a:cubicBezTo>
                    <a:pt x="89" y="29"/>
                    <a:pt x="92" y="27"/>
                    <a:pt x="95" y="25"/>
                  </a:cubicBezTo>
                  <a:cubicBezTo>
                    <a:pt x="98" y="23"/>
                    <a:pt x="99" y="20"/>
                    <a:pt x="99" y="18"/>
                  </a:cubicBezTo>
                  <a:cubicBezTo>
                    <a:pt x="99" y="15"/>
                    <a:pt x="98" y="12"/>
                    <a:pt x="95" y="10"/>
                  </a:cubicBezTo>
                  <a:cubicBezTo>
                    <a:pt x="87" y="4"/>
                    <a:pt x="70" y="0"/>
                    <a:pt x="50" y="0"/>
                  </a:cubicBezTo>
                  <a:cubicBezTo>
                    <a:pt x="36" y="0"/>
                    <a:pt x="24" y="2"/>
                    <a:pt x="15" y="5"/>
                  </a:cubicBezTo>
                  <a:cubicBezTo>
                    <a:pt x="10" y="6"/>
                    <a:pt x="7" y="8"/>
                    <a:pt x="4" y="10"/>
                  </a:cubicBezTo>
                  <a:cubicBezTo>
                    <a:pt x="2" y="12"/>
                    <a:pt x="0" y="15"/>
                    <a:pt x="0" y="18"/>
                  </a:cubicBezTo>
                  <a:cubicBezTo>
                    <a:pt x="1" y="18"/>
                    <a:pt x="1" y="18"/>
                    <a:pt x="1" y="18"/>
                  </a:cubicBezTo>
                  <a:cubicBezTo>
                    <a:pt x="2" y="18"/>
                    <a:pt x="2" y="18"/>
                    <a:pt x="2" y="18"/>
                  </a:cubicBezTo>
                  <a:cubicBezTo>
                    <a:pt x="2" y="16"/>
                    <a:pt x="3" y="14"/>
                    <a:pt x="5" y="12"/>
                  </a:cubicBezTo>
                  <a:cubicBezTo>
                    <a:pt x="12" y="6"/>
                    <a:pt x="30" y="2"/>
                    <a:pt x="50" y="2"/>
                  </a:cubicBezTo>
                  <a:cubicBezTo>
                    <a:pt x="63" y="2"/>
                    <a:pt x="75" y="3"/>
                    <a:pt x="84" y="7"/>
                  </a:cubicBezTo>
                  <a:cubicBezTo>
                    <a:pt x="88" y="8"/>
                    <a:pt x="91" y="10"/>
                    <a:pt x="94" y="12"/>
                  </a:cubicBezTo>
                  <a:cubicBezTo>
                    <a:pt x="96" y="14"/>
                    <a:pt x="97" y="16"/>
                    <a:pt x="97" y="18"/>
                  </a:cubicBezTo>
                  <a:cubicBezTo>
                    <a:pt x="97" y="20"/>
                    <a:pt x="96" y="22"/>
                    <a:pt x="94" y="24"/>
                  </a:cubicBezTo>
                  <a:cubicBezTo>
                    <a:pt x="87" y="29"/>
                    <a:pt x="70" y="34"/>
                    <a:pt x="50" y="34"/>
                  </a:cubicBezTo>
                  <a:cubicBezTo>
                    <a:pt x="36" y="34"/>
                    <a:pt x="24" y="32"/>
                    <a:pt x="15" y="29"/>
                  </a:cubicBezTo>
                  <a:cubicBezTo>
                    <a:pt x="11" y="27"/>
                    <a:pt x="8" y="25"/>
                    <a:pt x="5" y="24"/>
                  </a:cubicBezTo>
                  <a:cubicBezTo>
                    <a:pt x="3" y="22"/>
                    <a:pt x="2" y="20"/>
                    <a:pt x="2" y="18"/>
                  </a:cubicBezTo>
                  <a:lnTo>
                    <a:pt x="1" y="1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91" name="Freeform 43"/>
            <p:cNvSpPr>
              <a:spLocks/>
            </p:cNvSpPr>
            <p:nvPr/>
          </p:nvSpPr>
          <p:spPr bwMode="auto">
            <a:xfrm>
              <a:off x="913" y="1144"/>
              <a:ext cx="866" cy="667"/>
            </a:xfrm>
            <a:custGeom>
              <a:avLst/>
              <a:gdLst>
                <a:gd name="T0" fmla="*/ 12 w 1038"/>
                <a:gd name="T1" fmla="*/ 339 h 799"/>
                <a:gd name="T2" fmla="*/ 12 w 1038"/>
                <a:gd name="T3" fmla="*/ 338 h 799"/>
                <a:gd name="T4" fmla="*/ 285 w 1038"/>
                <a:gd name="T5" fmla="*/ 61 h 799"/>
                <a:gd name="T6" fmla="*/ 382 w 1038"/>
                <a:gd name="T7" fmla="*/ 22 h 799"/>
                <a:gd name="T8" fmla="*/ 585 w 1038"/>
                <a:gd name="T9" fmla="*/ 35 h 799"/>
                <a:gd name="T10" fmla="*/ 610 w 1038"/>
                <a:gd name="T11" fmla="*/ 37 h 799"/>
                <a:gd name="T12" fmla="*/ 730 w 1038"/>
                <a:gd name="T13" fmla="*/ 91 h 799"/>
                <a:gd name="T14" fmla="*/ 920 w 1038"/>
                <a:gd name="T15" fmla="*/ 295 h 799"/>
                <a:gd name="T16" fmla="*/ 927 w 1038"/>
                <a:gd name="T17" fmla="*/ 302 h 799"/>
                <a:gd name="T18" fmla="*/ 1013 w 1038"/>
                <a:gd name="T19" fmla="*/ 541 h 799"/>
                <a:gd name="T20" fmla="*/ 1013 w 1038"/>
                <a:gd name="T21" fmla="*/ 791 h 799"/>
                <a:gd name="T22" fmla="*/ 1020 w 1038"/>
                <a:gd name="T23" fmla="*/ 797 h 799"/>
                <a:gd name="T24" fmla="*/ 1033 w 1038"/>
                <a:gd name="T25" fmla="*/ 791 h 799"/>
                <a:gd name="T26" fmla="*/ 1023 w 1038"/>
                <a:gd name="T27" fmla="*/ 454 h 799"/>
                <a:gd name="T28" fmla="*/ 1038 w 1038"/>
                <a:gd name="T29" fmla="*/ 424 h 799"/>
                <a:gd name="T30" fmla="*/ 1022 w 1038"/>
                <a:gd name="T31" fmla="*/ 368 h 799"/>
                <a:gd name="T32" fmla="*/ 741 w 1038"/>
                <a:gd name="T33" fmla="*/ 75 h 799"/>
                <a:gd name="T34" fmla="*/ 392 w 1038"/>
                <a:gd name="T35" fmla="*/ 1 h 799"/>
                <a:gd name="T36" fmla="*/ 382 w 1038"/>
                <a:gd name="T37" fmla="*/ 0 h 799"/>
                <a:gd name="T38" fmla="*/ 30 w 1038"/>
                <a:gd name="T39" fmla="*/ 274 h 799"/>
                <a:gd name="T40" fmla="*/ 0 w 1038"/>
                <a:gd name="T41" fmla="*/ 338 h 799"/>
                <a:gd name="T42" fmla="*/ 6 w 1038"/>
                <a:gd name="T43" fmla="*/ 773 h 799"/>
                <a:gd name="T44" fmla="*/ 8 w 1038"/>
                <a:gd name="T45" fmla="*/ 776 h 799"/>
                <a:gd name="T46" fmla="*/ 20 w 1038"/>
                <a:gd name="T47" fmla="*/ 774 h 799"/>
                <a:gd name="T48" fmla="*/ 18 w 1038"/>
                <a:gd name="T49" fmla="*/ 773 h 799"/>
                <a:gd name="T50" fmla="*/ 13 w 1038"/>
                <a:gd name="T51" fmla="*/ 775 h 799"/>
                <a:gd name="T52" fmla="*/ 9 w 1038"/>
                <a:gd name="T53" fmla="*/ 772 h 799"/>
                <a:gd name="T54" fmla="*/ 8 w 1038"/>
                <a:gd name="T55" fmla="*/ 773 h 799"/>
                <a:gd name="T56" fmla="*/ 4 w 1038"/>
                <a:gd name="T57" fmla="*/ 339 h 799"/>
                <a:gd name="T58" fmla="*/ 18 w 1038"/>
                <a:gd name="T59" fmla="*/ 291 h 799"/>
                <a:gd name="T60" fmla="*/ 31 w 1038"/>
                <a:gd name="T61" fmla="*/ 276 h 799"/>
                <a:gd name="T62" fmla="*/ 31 w 1038"/>
                <a:gd name="T63" fmla="*/ 276 h 799"/>
                <a:gd name="T64" fmla="*/ 269 w 1038"/>
                <a:gd name="T65" fmla="*/ 53 h 799"/>
                <a:gd name="T66" fmla="*/ 391 w 1038"/>
                <a:gd name="T67" fmla="*/ 5 h 799"/>
                <a:gd name="T68" fmla="*/ 392 w 1038"/>
                <a:gd name="T69" fmla="*/ 5 h 799"/>
                <a:gd name="T70" fmla="*/ 710 w 1038"/>
                <a:gd name="T71" fmla="*/ 52 h 799"/>
                <a:gd name="T72" fmla="*/ 739 w 1038"/>
                <a:gd name="T73" fmla="*/ 76 h 799"/>
                <a:gd name="T74" fmla="*/ 739 w 1038"/>
                <a:gd name="T75" fmla="*/ 76 h 799"/>
                <a:gd name="T76" fmla="*/ 899 w 1038"/>
                <a:gd name="T77" fmla="*/ 243 h 799"/>
                <a:gd name="T78" fmla="*/ 1032 w 1038"/>
                <a:gd name="T79" fmla="*/ 400 h 799"/>
                <a:gd name="T80" fmla="*/ 1036 w 1038"/>
                <a:gd name="T81" fmla="*/ 424 h 799"/>
                <a:gd name="T82" fmla="*/ 1019 w 1038"/>
                <a:gd name="T83" fmla="*/ 458 h 799"/>
                <a:gd name="T84" fmla="*/ 1031 w 1038"/>
                <a:gd name="T85" fmla="*/ 790 h 799"/>
                <a:gd name="T86" fmla="*/ 1024 w 1038"/>
                <a:gd name="T87" fmla="*/ 795 h 799"/>
                <a:gd name="T88" fmla="*/ 1017 w 1038"/>
                <a:gd name="T89" fmla="*/ 789 h 799"/>
                <a:gd name="T90" fmla="*/ 1015 w 1038"/>
                <a:gd name="T91" fmla="*/ 790 h 799"/>
                <a:gd name="T92" fmla="*/ 1017 w 1038"/>
                <a:gd name="T93" fmla="*/ 671 h 799"/>
                <a:gd name="T94" fmla="*/ 1017 w 1038"/>
                <a:gd name="T95" fmla="*/ 539 h 799"/>
                <a:gd name="T96" fmla="*/ 732 w 1038"/>
                <a:gd name="T97" fmla="*/ 89 h 799"/>
                <a:gd name="T98" fmla="*/ 610 w 1038"/>
                <a:gd name="T99" fmla="*/ 35 h 799"/>
                <a:gd name="T100" fmla="*/ 382 w 1038"/>
                <a:gd name="T101" fmla="*/ 18 h 799"/>
                <a:gd name="T102" fmla="*/ 284 w 1038"/>
                <a:gd name="T103" fmla="*/ 60 h 799"/>
                <a:gd name="T104" fmla="*/ 33 w 1038"/>
                <a:gd name="T105" fmla="*/ 291 h 799"/>
                <a:gd name="T106" fmla="*/ 10 w 1038"/>
                <a:gd name="T107" fmla="*/ 339 h 799"/>
                <a:gd name="T108" fmla="*/ 18 w 1038"/>
                <a:gd name="T109" fmla="*/ 773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38" h="799">
                  <a:moveTo>
                    <a:pt x="18" y="773"/>
                  </a:moveTo>
                  <a:cubicBezTo>
                    <a:pt x="20" y="773"/>
                    <a:pt x="20" y="773"/>
                    <a:pt x="20" y="773"/>
                  </a:cubicBezTo>
                  <a:cubicBezTo>
                    <a:pt x="12" y="339"/>
                    <a:pt x="12" y="339"/>
                    <a:pt x="12" y="339"/>
                  </a:cubicBezTo>
                  <a:cubicBezTo>
                    <a:pt x="12" y="339"/>
                    <a:pt x="12" y="339"/>
                    <a:pt x="12" y="339"/>
                  </a:cubicBezTo>
                  <a:cubicBezTo>
                    <a:pt x="12" y="339"/>
                    <a:pt x="12" y="339"/>
                    <a:pt x="12" y="339"/>
                  </a:cubicBezTo>
                  <a:cubicBezTo>
                    <a:pt x="12" y="339"/>
                    <a:pt x="12" y="338"/>
                    <a:pt x="12" y="338"/>
                  </a:cubicBezTo>
                  <a:cubicBezTo>
                    <a:pt x="12" y="332"/>
                    <a:pt x="13" y="313"/>
                    <a:pt x="35" y="293"/>
                  </a:cubicBezTo>
                  <a:cubicBezTo>
                    <a:pt x="69" y="264"/>
                    <a:pt x="285" y="61"/>
                    <a:pt x="285" y="61"/>
                  </a:cubicBezTo>
                  <a:cubicBezTo>
                    <a:pt x="285" y="61"/>
                    <a:pt x="285" y="61"/>
                    <a:pt x="285" y="61"/>
                  </a:cubicBezTo>
                  <a:cubicBezTo>
                    <a:pt x="285" y="61"/>
                    <a:pt x="285" y="61"/>
                    <a:pt x="285" y="61"/>
                  </a:cubicBezTo>
                  <a:cubicBezTo>
                    <a:pt x="286" y="61"/>
                    <a:pt x="286" y="61"/>
                    <a:pt x="286" y="61"/>
                  </a:cubicBezTo>
                  <a:cubicBezTo>
                    <a:pt x="290" y="57"/>
                    <a:pt x="326" y="22"/>
                    <a:pt x="382" y="22"/>
                  </a:cubicBezTo>
                  <a:cubicBezTo>
                    <a:pt x="384" y="22"/>
                    <a:pt x="387" y="22"/>
                    <a:pt x="390" y="22"/>
                  </a:cubicBezTo>
                  <a:cubicBezTo>
                    <a:pt x="422" y="24"/>
                    <a:pt x="477" y="28"/>
                    <a:pt x="524" y="31"/>
                  </a:cubicBezTo>
                  <a:cubicBezTo>
                    <a:pt x="548" y="33"/>
                    <a:pt x="569" y="34"/>
                    <a:pt x="585" y="35"/>
                  </a:cubicBezTo>
                  <a:cubicBezTo>
                    <a:pt x="592" y="36"/>
                    <a:pt x="599" y="36"/>
                    <a:pt x="603" y="37"/>
                  </a:cubicBezTo>
                  <a:cubicBezTo>
                    <a:pt x="607" y="37"/>
                    <a:pt x="610" y="37"/>
                    <a:pt x="610" y="37"/>
                  </a:cubicBezTo>
                  <a:cubicBezTo>
                    <a:pt x="610" y="37"/>
                    <a:pt x="610" y="37"/>
                    <a:pt x="610" y="37"/>
                  </a:cubicBezTo>
                  <a:cubicBezTo>
                    <a:pt x="610" y="37"/>
                    <a:pt x="610" y="37"/>
                    <a:pt x="610" y="37"/>
                  </a:cubicBezTo>
                  <a:cubicBezTo>
                    <a:pt x="610" y="37"/>
                    <a:pt x="610" y="37"/>
                    <a:pt x="610" y="37"/>
                  </a:cubicBezTo>
                  <a:cubicBezTo>
                    <a:pt x="614" y="37"/>
                    <a:pt x="679" y="38"/>
                    <a:pt x="730" y="91"/>
                  </a:cubicBezTo>
                  <a:cubicBezTo>
                    <a:pt x="756" y="119"/>
                    <a:pt x="805" y="172"/>
                    <a:pt x="848" y="217"/>
                  </a:cubicBezTo>
                  <a:cubicBezTo>
                    <a:pt x="869" y="240"/>
                    <a:pt x="889" y="261"/>
                    <a:pt x="903" y="276"/>
                  </a:cubicBezTo>
                  <a:cubicBezTo>
                    <a:pt x="910" y="284"/>
                    <a:pt x="916" y="290"/>
                    <a:pt x="920" y="295"/>
                  </a:cubicBezTo>
                  <a:cubicBezTo>
                    <a:pt x="924" y="299"/>
                    <a:pt x="927" y="301"/>
                    <a:pt x="927" y="301"/>
                  </a:cubicBezTo>
                  <a:cubicBezTo>
                    <a:pt x="927" y="301"/>
                    <a:pt x="927" y="301"/>
                    <a:pt x="927" y="301"/>
                  </a:cubicBezTo>
                  <a:cubicBezTo>
                    <a:pt x="927" y="301"/>
                    <a:pt x="927" y="302"/>
                    <a:pt x="927" y="302"/>
                  </a:cubicBezTo>
                  <a:cubicBezTo>
                    <a:pt x="937" y="313"/>
                    <a:pt x="1013" y="402"/>
                    <a:pt x="1013" y="539"/>
                  </a:cubicBezTo>
                  <a:cubicBezTo>
                    <a:pt x="1013" y="540"/>
                    <a:pt x="1013" y="540"/>
                    <a:pt x="1013" y="541"/>
                  </a:cubicBezTo>
                  <a:cubicBezTo>
                    <a:pt x="1013" y="541"/>
                    <a:pt x="1013" y="541"/>
                    <a:pt x="1013" y="541"/>
                  </a:cubicBezTo>
                  <a:cubicBezTo>
                    <a:pt x="1013" y="590"/>
                    <a:pt x="1013" y="634"/>
                    <a:pt x="1013" y="671"/>
                  </a:cubicBezTo>
                  <a:cubicBezTo>
                    <a:pt x="1013" y="745"/>
                    <a:pt x="1013" y="790"/>
                    <a:pt x="1013" y="790"/>
                  </a:cubicBezTo>
                  <a:cubicBezTo>
                    <a:pt x="1013" y="791"/>
                    <a:pt x="1013" y="791"/>
                    <a:pt x="1013" y="791"/>
                  </a:cubicBezTo>
                  <a:cubicBezTo>
                    <a:pt x="1013" y="791"/>
                    <a:pt x="1013" y="791"/>
                    <a:pt x="1013" y="791"/>
                  </a:cubicBezTo>
                  <a:cubicBezTo>
                    <a:pt x="1013" y="791"/>
                    <a:pt x="1015" y="793"/>
                    <a:pt x="1016" y="795"/>
                  </a:cubicBezTo>
                  <a:cubicBezTo>
                    <a:pt x="1017" y="796"/>
                    <a:pt x="1018" y="797"/>
                    <a:pt x="1020" y="797"/>
                  </a:cubicBezTo>
                  <a:cubicBezTo>
                    <a:pt x="1021" y="798"/>
                    <a:pt x="1023" y="799"/>
                    <a:pt x="1024" y="799"/>
                  </a:cubicBezTo>
                  <a:cubicBezTo>
                    <a:pt x="1026" y="799"/>
                    <a:pt x="1028" y="798"/>
                    <a:pt x="1029" y="797"/>
                  </a:cubicBezTo>
                  <a:cubicBezTo>
                    <a:pt x="1031" y="795"/>
                    <a:pt x="1032" y="793"/>
                    <a:pt x="1033" y="791"/>
                  </a:cubicBezTo>
                  <a:cubicBezTo>
                    <a:pt x="1033" y="790"/>
                    <a:pt x="1033" y="790"/>
                    <a:pt x="1033" y="790"/>
                  </a:cubicBezTo>
                  <a:cubicBezTo>
                    <a:pt x="1033" y="454"/>
                    <a:pt x="1033" y="454"/>
                    <a:pt x="1033" y="454"/>
                  </a:cubicBezTo>
                  <a:cubicBezTo>
                    <a:pt x="1023" y="454"/>
                    <a:pt x="1023" y="454"/>
                    <a:pt x="1023" y="454"/>
                  </a:cubicBezTo>
                  <a:cubicBezTo>
                    <a:pt x="1023" y="425"/>
                    <a:pt x="1023" y="425"/>
                    <a:pt x="1023" y="425"/>
                  </a:cubicBezTo>
                  <a:cubicBezTo>
                    <a:pt x="1038" y="426"/>
                    <a:pt x="1038" y="426"/>
                    <a:pt x="1038" y="426"/>
                  </a:cubicBezTo>
                  <a:cubicBezTo>
                    <a:pt x="1038" y="424"/>
                    <a:pt x="1038" y="424"/>
                    <a:pt x="1038" y="424"/>
                  </a:cubicBezTo>
                  <a:cubicBezTo>
                    <a:pt x="1038" y="424"/>
                    <a:pt x="1038" y="424"/>
                    <a:pt x="1038" y="423"/>
                  </a:cubicBezTo>
                  <a:cubicBezTo>
                    <a:pt x="1038" y="419"/>
                    <a:pt x="1038" y="410"/>
                    <a:pt x="1036" y="399"/>
                  </a:cubicBezTo>
                  <a:cubicBezTo>
                    <a:pt x="1034" y="389"/>
                    <a:pt x="1030" y="377"/>
                    <a:pt x="1022" y="368"/>
                  </a:cubicBezTo>
                  <a:cubicBezTo>
                    <a:pt x="1018" y="363"/>
                    <a:pt x="998" y="342"/>
                    <a:pt x="971" y="314"/>
                  </a:cubicBezTo>
                  <a:cubicBezTo>
                    <a:pt x="890" y="228"/>
                    <a:pt x="742" y="74"/>
                    <a:pt x="742" y="74"/>
                  </a:cubicBezTo>
                  <a:cubicBezTo>
                    <a:pt x="741" y="75"/>
                    <a:pt x="741" y="75"/>
                    <a:pt x="741" y="75"/>
                  </a:cubicBezTo>
                  <a:cubicBezTo>
                    <a:pt x="743" y="74"/>
                    <a:pt x="743" y="74"/>
                    <a:pt x="743" y="74"/>
                  </a:cubicBezTo>
                  <a:cubicBezTo>
                    <a:pt x="742" y="73"/>
                    <a:pt x="704" y="27"/>
                    <a:pt x="613" y="18"/>
                  </a:cubicBezTo>
                  <a:cubicBezTo>
                    <a:pt x="523" y="9"/>
                    <a:pt x="392" y="1"/>
                    <a:pt x="392" y="1"/>
                  </a:cubicBezTo>
                  <a:cubicBezTo>
                    <a:pt x="392" y="3"/>
                    <a:pt x="392" y="3"/>
                    <a:pt x="392" y="3"/>
                  </a:cubicBezTo>
                  <a:cubicBezTo>
                    <a:pt x="392" y="1"/>
                    <a:pt x="392" y="1"/>
                    <a:pt x="392" y="1"/>
                  </a:cubicBezTo>
                  <a:cubicBezTo>
                    <a:pt x="392" y="1"/>
                    <a:pt x="388" y="0"/>
                    <a:pt x="382" y="0"/>
                  </a:cubicBezTo>
                  <a:cubicBezTo>
                    <a:pt x="362" y="0"/>
                    <a:pt x="315" y="6"/>
                    <a:pt x="266" y="50"/>
                  </a:cubicBezTo>
                  <a:cubicBezTo>
                    <a:pt x="203" y="108"/>
                    <a:pt x="29" y="273"/>
                    <a:pt x="29" y="273"/>
                  </a:cubicBezTo>
                  <a:cubicBezTo>
                    <a:pt x="30" y="274"/>
                    <a:pt x="30" y="274"/>
                    <a:pt x="30" y="274"/>
                  </a:cubicBezTo>
                  <a:cubicBezTo>
                    <a:pt x="29" y="272"/>
                    <a:pt x="29" y="272"/>
                    <a:pt x="29" y="272"/>
                  </a:cubicBezTo>
                  <a:cubicBezTo>
                    <a:pt x="29" y="272"/>
                    <a:pt x="22" y="278"/>
                    <a:pt x="14" y="288"/>
                  </a:cubicBezTo>
                  <a:cubicBezTo>
                    <a:pt x="7" y="299"/>
                    <a:pt x="0" y="316"/>
                    <a:pt x="0" y="338"/>
                  </a:cubicBezTo>
                  <a:cubicBezTo>
                    <a:pt x="0" y="338"/>
                    <a:pt x="0" y="339"/>
                    <a:pt x="0" y="339"/>
                  </a:cubicBezTo>
                  <a:cubicBezTo>
                    <a:pt x="0" y="339"/>
                    <a:pt x="0" y="339"/>
                    <a:pt x="0" y="339"/>
                  </a:cubicBezTo>
                  <a:cubicBezTo>
                    <a:pt x="1" y="384"/>
                    <a:pt x="6" y="773"/>
                    <a:pt x="6" y="773"/>
                  </a:cubicBezTo>
                  <a:cubicBezTo>
                    <a:pt x="6" y="774"/>
                    <a:pt x="6" y="774"/>
                    <a:pt x="6" y="774"/>
                  </a:cubicBezTo>
                  <a:cubicBezTo>
                    <a:pt x="6" y="774"/>
                    <a:pt x="6" y="774"/>
                    <a:pt x="6" y="774"/>
                  </a:cubicBezTo>
                  <a:cubicBezTo>
                    <a:pt x="6" y="774"/>
                    <a:pt x="6" y="775"/>
                    <a:pt x="8" y="776"/>
                  </a:cubicBezTo>
                  <a:cubicBezTo>
                    <a:pt x="9" y="777"/>
                    <a:pt x="10" y="779"/>
                    <a:pt x="13" y="779"/>
                  </a:cubicBezTo>
                  <a:cubicBezTo>
                    <a:pt x="14" y="779"/>
                    <a:pt x="15" y="778"/>
                    <a:pt x="16" y="777"/>
                  </a:cubicBezTo>
                  <a:cubicBezTo>
                    <a:pt x="18" y="777"/>
                    <a:pt x="19" y="776"/>
                    <a:pt x="20" y="774"/>
                  </a:cubicBezTo>
                  <a:cubicBezTo>
                    <a:pt x="20" y="774"/>
                    <a:pt x="20" y="774"/>
                    <a:pt x="20" y="774"/>
                  </a:cubicBezTo>
                  <a:cubicBezTo>
                    <a:pt x="20" y="773"/>
                    <a:pt x="20" y="773"/>
                    <a:pt x="20" y="773"/>
                  </a:cubicBezTo>
                  <a:cubicBezTo>
                    <a:pt x="18" y="773"/>
                    <a:pt x="18" y="773"/>
                    <a:pt x="18" y="773"/>
                  </a:cubicBezTo>
                  <a:cubicBezTo>
                    <a:pt x="16" y="772"/>
                    <a:pt x="16" y="772"/>
                    <a:pt x="16" y="772"/>
                  </a:cubicBezTo>
                  <a:cubicBezTo>
                    <a:pt x="16" y="773"/>
                    <a:pt x="15" y="774"/>
                    <a:pt x="14" y="774"/>
                  </a:cubicBezTo>
                  <a:cubicBezTo>
                    <a:pt x="14" y="774"/>
                    <a:pt x="13" y="775"/>
                    <a:pt x="13" y="775"/>
                  </a:cubicBezTo>
                  <a:cubicBezTo>
                    <a:pt x="12" y="775"/>
                    <a:pt x="11" y="774"/>
                    <a:pt x="10" y="773"/>
                  </a:cubicBezTo>
                  <a:cubicBezTo>
                    <a:pt x="10" y="773"/>
                    <a:pt x="10" y="773"/>
                    <a:pt x="9" y="772"/>
                  </a:cubicBezTo>
                  <a:cubicBezTo>
                    <a:pt x="9" y="772"/>
                    <a:pt x="9" y="772"/>
                    <a:pt x="9" y="772"/>
                  </a:cubicBezTo>
                  <a:cubicBezTo>
                    <a:pt x="9" y="772"/>
                    <a:pt x="9" y="772"/>
                    <a:pt x="9" y="772"/>
                  </a:cubicBezTo>
                  <a:cubicBezTo>
                    <a:pt x="9" y="772"/>
                    <a:pt x="9" y="772"/>
                    <a:pt x="9" y="772"/>
                  </a:cubicBezTo>
                  <a:cubicBezTo>
                    <a:pt x="8" y="773"/>
                    <a:pt x="8" y="773"/>
                    <a:pt x="8" y="773"/>
                  </a:cubicBezTo>
                  <a:cubicBezTo>
                    <a:pt x="10" y="773"/>
                    <a:pt x="10" y="773"/>
                    <a:pt x="10" y="773"/>
                  </a:cubicBezTo>
                  <a:cubicBezTo>
                    <a:pt x="10" y="773"/>
                    <a:pt x="8" y="676"/>
                    <a:pt x="7" y="573"/>
                  </a:cubicBezTo>
                  <a:cubicBezTo>
                    <a:pt x="6" y="470"/>
                    <a:pt x="4" y="361"/>
                    <a:pt x="4" y="339"/>
                  </a:cubicBezTo>
                  <a:cubicBezTo>
                    <a:pt x="4" y="339"/>
                    <a:pt x="4" y="339"/>
                    <a:pt x="4" y="339"/>
                  </a:cubicBezTo>
                  <a:cubicBezTo>
                    <a:pt x="4" y="339"/>
                    <a:pt x="4" y="338"/>
                    <a:pt x="4" y="338"/>
                  </a:cubicBezTo>
                  <a:cubicBezTo>
                    <a:pt x="4" y="316"/>
                    <a:pt x="11" y="301"/>
                    <a:pt x="18" y="291"/>
                  </a:cubicBezTo>
                  <a:cubicBezTo>
                    <a:pt x="21" y="286"/>
                    <a:pt x="24" y="282"/>
                    <a:pt x="27" y="279"/>
                  </a:cubicBezTo>
                  <a:cubicBezTo>
                    <a:pt x="28" y="278"/>
                    <a:pt x="29" y="277"/>
                    <a:pt x="30" y="276"/>
                  </a:cubicBezTo>
                  <a:cubicBezTo>
                    <a:pt x="30" y="276"/>
                    <a:pt x="31" y="276"/>
                    <a:pt x="31" y="276"/>
                  </a:cubicBezTo>
                  <a:cubicBezTo>
                    <a:pt x="31" y="276"/>
                    <a:pt x="31" y="276"/>
                    <a:pt x="31" y="276"/>
                  </a:cubicBezTo>
                  <a:cubicBezTo>
                    <a:pt x="31" y="276"/>
                    <a:pt x="31" y="276"/>
                    <a:pt x="31" y="276"/>
                  </a:cubicBezTo>
                  <a:cubicBezTo>
                    <a:pt x="31" y="276"/>
                    <a:pt x="31" y="276"/>
                    <a:pt x="31" y="276"/>
                  </a:cubicBezTo>
                  <a:cubicBezTo>
                    <a:pt x="31" y="275"/>
                    <a:pt x="31" y="275"/>
                    <a:pt x="31" y="275"/>
                  </a:cubicBezTo>
                  <a:cubicBezTo>
                    <a:pt x="31" y="275"/>
                    <a:pt x="34" y="273"/>
                    <a:pt x="39" y="268"/>
                  </a:cubicBezTo>
                  <a:cubicBezTo>
                    <a:pt x="73" y="236"/>
                    <a:pt x="214" y="103"/>
                    <a:pt x="269" y="53"/>
                  </a:cubicBezTo>
                  <a:cubicBezTo>
                    <a:pt x="316" y="10"/>
                    <a:pt x="362" y="4"/>
                    <a:pt x="382" y="4"/>
                  </a:cubicBezTo>
                  <a:cubicBezTo>
                    <a:pt x="385" y="4"/>
                    <a:pt x="388" y="5"/>
                    <a:pt x="389" y="5"/>
                  </a:cubicBezTo>
                  <a:cubicBezTo>
                    <a:pt x="390" y="5"/>
                    <a:pt x="391" y="5"/>
                    <a:pt x="391" y="5"/>
                  </a:cubicBezTo>
                  <a:cubicBezTo>
                    <a:pt x="392" y="5"/>
                    <a:pt x="392" y="5"/>
                    <a:pt x="392" y="5"/>
                  </a:cubicBezTo>
                  <a:cubicBezTo>
                    <a:pt x="392" y="5"/>
                    <a:pt x="392" y="5"/>
                    <a:pt x="392" y="5"/>
                  </a:cubicBezTo>
                  <a:cubicBezTo>
                    <a:pt x="392" y="5"/>
                    <a:pt x="392" y="5"/>
                    <a:pt x="392" y="5"/>
                  </a:cubicBezTo>
                  <a:cubicBezTo>
                    <a:pt x="392" y="5"/>
                    <a:pt x="400" y="5"/>
                    <a:pt x="414" y="6"/>
                  </a:cubicBezTo>
                  <a:cubicBezTo>
                    <a:pt x="455" y="9"/>
                    <a:pt x="545" y="15"/>
                    <a:pt x="613" y="22"/>
                  </a:cubicBezTo>
                  <a:cubicBezTo>
                    <a:pt x="657" y="26"/>
                    <a:pt x="689" y="40"/>
                    <a:pt x="710" y="52"/>
                  </a:cubicBezTo>
                  <a:cubicBezTo>
                    <a:pt x="720" y="59"/>
                    <a:pt x="727" y="65"/>
                    <a:pt x="732" y="69"/>
                  </a:cubicBezTo>
                  <a:cubicBezTo>
                    <a:pt x="735" y="71"/>
                    <a:pt x="737" y="73"/>
                    <a:pt x="738" y="74"/>
                  </a:cubicBezTo>
                  <a:cubicBezTo>
                    <a:pt x="738" y="75"/>
                    <a:pt x="739" y="75"/>
                    <a:pt x="739" y="76"/>
                  </a:cubicBezTo>
                  <a:cubicBezTo>
                    <a:pt x="739" y="76"/>
                    <a:pt x="739" y="76"/>
                    <a:pt x="739" y="76"/>
                  </a:cubicBezTo>
                  <a:cubicBezTo>
                    <a:pt x="739" y="76"/>
                    <a:pt x="739" y="76"/>
                    <a:pt x="739" y="76"/>
                  </a:cubicBezTo>
                  <a:cubicBezTo>
                    <a:pt x="739" y="76"/>
                    <a:pt x="739" y="76"/>
                    <a:pt x="739" y="76"/>
                  </a:cubicBezTo>
                  <a:cubicBezTo>
                    <a:pt x="740" y="76"/>
                    <a:pt x="740" y="76"/>
                    <a:pt x="740" y="76"/>
                  </a:cubicBezTo>
                  <a:cubicBezTo>
                    <a:pt x="740" y="76"/>
                    <a:pt x="744" y="81"/>
                    <a:pt x="751" y="88"/>
                  </a:cubicBezTo>
                  <a:cubicBezTo>
                    <a:pt x="776" y="115"/>
                    <a:pt x="840" y="181"/>
                    <a:pt x="899" y="243"/>
                  </a:cubicBezTo>
                  <a:cubicBezTo>
                    <a:pt x="928" y="274"/>
                    <a:pt x="956" y="304"/>
                    <a:pt x="978" y="327"/>
                  </a:cubicBezTo>
                  <a:cubicBezTo>
                    <a:pt x="1000" y="350"/>
                    <a:pt x="1015" y="366"/>
                    <a:pt x="1019" y="370"/>
                  </a:cubicBezTo>
                  <a:cubicBezTo>
                    <a:pt x="1026" y="378"/>
                    <a:pt x="1030" y="390"/>
                    <a:pt x="1032" y="400"/>
                  </a:cubicBezTo>
                  <a:cubicBezTo>
                    <a:pt x="1034" y="411"/>
                    <a:pt x="1034" y="420"/>
                    <a:pt x="1034" y="423"/>
                  </a:cubicBezTo>
                  <a:cubicBezTo>
                    <a:pt x="1034" y="424"/>
                    <a:pt x="1034" y="424"/>
                    <a:pt x="1034" y="424"/>
                  </a:cubicBezTo>
                  <a:cubicBezTo>
                    <a:pt x="1036" y="424"/>
                    <a:pt x="1036" y="424"/>
                    <a:pt x="1036" y="424"/>
                  </a:cubicBezTo>
                  <a:cubicBezTo>
                    <a:pt x="1036" y="422"/>
                    <a:pt x="1036" y="422"/>
                    <a:pt x="1036" y="422"/>
                  </a:cubicBezTo>
                  <a:cubicBezTo>
                    <a:pt x="1019" y="421"/>
                    <a:pt x="1019" y="421"/>
                    <a:pt x="1019" y="421"/>
                  </a:cubicBezTo>
                  <a:cubicBezTo>
                    <a:pt x="1019" y="458"/>
                    <a:pt x="1019" y="458"/>
                    <a:pt x="1019" y="458"/>
                  </a:cubicBezTo>
                  <a:cubicBezTo>
                    <a:pt x="1029" y="458"/>
                    <a:pt x="1029" y="458"/>
                    <a:pt x="1029" y="458"/>
                  </a:cubicBezTo>
                  <a:cubicBezTo>
                    <a:pt x="1029" y="790"/>
                    <a:pt x="1029" y="790"/>
                    <a:pt x="1029" y="790"/>
                  </a:cubicBezTo>
                  <a:cubicBezTo>
                    <a:pt x="1031" y="790"/>
                    <a:pt x="1031" y="790"/>
                    <a:pt x="1031" y="790"/>
                  </a:cubicBezTo>
                  <a:cubicBezTo>
                    <a:pt x="1029" y="789"/>
                    <a:pt x="1029" y="789"/>
                    <a:pt x="1029" y="789"/>
                  </a:cubicBezTo>
                  <a:cubicBezTo>
                    <a:pt x="1028" y="792"/>
                    <a:pt x="1027" y="793"/>
                    <a:pt x="1026" y="794"/>
                  </a:cubicBezTo>
                  <a:cubicBezTo>
                    <a:pt x="1026" y="794"/>
                    <a:pt x="1025" y="795"/>
                    <a:pt x="1024" y="795"/>
                  </a:cubicBezTo>
                  <a:cubicBezTo>
                    <a:pt x="1023" y="795"/>
                    <a:pt x="1023" y="794"/>
                    <a:pt x="1022" y="794"/>
                  </a:cubicBezTo>
                  <a:cubicBezTo>
                    <a:pt x="1020" y="793"/>
                    <a:pt x="1019" y="792"/>
                    <a:pt x="1018" y="791"/>
                  </a:cubicBezTo>
                  <a:cubicBezTo>
                    <a:pt x="1018" y="790"/>
                    <a:pt x="1017" y="790"/>
                    <a:pt x="1017" y="789"/>
                  </a:cubicBezTo>
                  <a:cubicBezTo>
                    <a:pt x="1017" y="789"/>
                    <a:pt x="1017" y="789"/>
                    <a:pt x="1017" y="789"/>
                  </a:cubicBezTo>
                  <a:cubicBezTo>
                    <a:pt x="1017" y="789"/>
                    <a:pt x="1017" y="789"/>
                    <a:pt x="1017" y="789"/>
                  </a:cubicBezTo>
                  <a:cubicBezTo>
                    <a:pt x="1015" y="790"/>
                    <a:pt x="1015" y="790"/>
                    <a:pt x="1015" y="790"/>
                  </a:cubicBezTo>
                  <a:cubicBezTo>
                    <a:pt x="1017" y="790"/>
                    <a:pt x="1017" y="790"/>
                    <a:pt x="1017" y="790"/>
                  </a:cubicBezTo>
                  <a:cubicBezTo>
                    <a:pt x="1017" y="790"/>
                    <a:pt x="1017" y="787"/>
                    <a:pt x="1017" y="782"/>
                  </a:cubicBezTo>
                  <a:cubicBezTo>
                    <a:pt x="1017" y="766"/>
                    <a:pt x="1017" y="726"/>
                    <a:pt x="1017" y="671"/>
                  </a:cubicBezTo>
                  <a:cubicBezTo>
                    <a:pt x="1017" y="634"/>
                    <a:pt x="1017" y="590"/>
                    <a:pt x="1017" y="541"/>
                  </a:cubicBezTo>
                  <a:cubicBezTo>
                    <a:pt x="1017" y="541"/>
                    <a:pt x="1017" y="541"/>
                    <a:pt x="1017" y="541"/>
                  </a:cubicBezTo>
                  <a:cubicBezTo>
                    <a:pt x="1017" y="540"/>
                    <a:pt x="1017" y="540"/>
                    <a:pt x="1017" y="539"/>
                  </a:cubicBezTo>
                  <a:cubicBezTo>
                    <a:pt x="1017" y="392"/>
                    <a:pt x="930" y="299"/>
                    <a:pt x="929" y="299"/>
                  </a:cubicBezTo>
                  <a:cubicBezTo>
                    <a:pt x="929" y="299"/>
                    <a:pt x="929" y="299"/>
                    <a:pt x="929" y="299"/>
                  </a:cubicBezTo>
                  <a:cubicBezTo>
                    <a:pt x="929" y="299"/>
                    <a:pt x="785" y="145"/>
                    <a:pt x="732" y="89"/>
                  </a:cubicBezTo>
                  <a:cubicBezTo>
                    <a:pt x="681" y="34"/>
                    <a:pt x="615" y="33"/>
                    <a:pt x="610" y="33"/>
                  </a:cubicBezTo>
                  <a:cubicBezTo>
                    <a:pt x="610" y="33"/>
                    <a:pt x="610" y="33"/>
                    <a:pt x="610" y="33"/>
                  </a:cubicBezTo>
                  <a:cubicBezTo>
                    <a:pt x="610" y="35"/>
                    <a:pt x="610" y="35"/>
                    <a:pt x="610" y="35"/>
                  </a:cubicBezTo>
                  <a:cubicBezTo>
                    <a:pt x="610" y="33"/>
                    <a:pt x="610" y="33"/>
                    <a:pt x="610" y="33"/>
                  </a:cubicBezTo>
                  <a:cubicBezTo>
                    <a:pt x="610" y="33"/>
                    <a:pt x="455" y="22"/>
                    <a:pt x="390" y="18"/>
                  </a:cubicBezTo>
                  <a:cubicBezTo>
                    <a:pt x="387" y="18"/>
                    <a:pt x="384" y="18"/>
                    <a:pt x="382" y="18"/>
                  </a:cubicBezTo>
                  <a:cubicBezTo>
                    <a:pt x="351" y="18"/>
                    <a:pt x="326" y="28"/>
                    <a:pt x="309" y="38"/>
                  </a:cubicBezTo>
                  <a:cubicBezTo>
                    <a:pt x="292" y="48"/>
                    <a:pt x="283" y="59"/>
                    <a:pt x="283" y="59"/>
                  </a:cubicBezTo>
                  <a:cubicBezTo>
                    <a:pt x="284" y="60"/>
                    <a:pt x="284" y="60"/>
                    <a:pt x="284" y="60"/>
                  </a:cubicBezTo>
                  <a:cubicBezTo>
                    <a:pt x="283" y="59"/>
                    <a:pt x="283" y="59"/>
                    <a:pt x="283" y="59"/>
                  </a:cubicBezTo>
                  <a:cubicBezTo>
                    <a:pt x="283" y="59"/>
                    <a:pt x="279" y="62"/>
                    <a:pt x="273" y="67"/>
                  </a:cubicBezTo>
                  <a:cubicBezTo>
                    <a:pt x="231" y="106"/>
                    <a:pt x="62" y="265"/>
                    <a:pt x="33" y="291"/>
                  </a:cubicBezTo>
                  <a:cubicBezTo>
                    <a:pt x="10" y="311"/>
                    <a:pt x="8" y="332"/>
                    <a:pt x="8" y="338"/>
                  </a:cubicBezTo>
                  <a:cubicBezTo>
                    <a:pt x="8" y="339"/>
                    <a:pt x="8" y="339"/>
                    <a:pt x="8" y="339"/>
                  </a:cubicBezTo>
                  <a:cubicBezTo>
                    <a:pt x="10" y="339"/>
                    <a:pt x="10" y="339"/>
                    <a:pt x="10" y="339"/>
                  </a:cubicBezTo>
                  <a:cubicBezTo>
                    <a:pt x="8" y="339"/>
                    <a:pt x="8" y="339"/>
                    <a:pt x="8" y="339"/>
                  </a:cubicBezTo>
                  <a:cubicBezTo>
                    <a:pt x="16" y="773"/>
                    <a:pt x="16" y="773"/>
                    <a:pt x="16" y="773"/>
                  </a:cubicBezTo>
                  <a:cubicBezTo>
                    <a:pt x="18" y="773"/>
                    <a:pt x="18" y="773"/>
                    <a:pt x="18" y="773"/>
                  </a:cubicBezTo>
                  <a:cubicBezTo>
                    <a:pt x="16" y="772"/>
                    <a:pt x="16" y="772"/>
                    <a:pt x="16" y="772"/>
                  </a:cubicBezTo>
                  <a:lnTo>
                    <a:pt x="18" y="77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92" name="Freeform 44"/>
            <p:cNvSpPr>
              <a:spLocks/>
            </p:cNvSpPr>
            <p:nvPr/>
          </p:nvSpPr>
          <p:spPr bwMode="auto">
            <a:xfrm>
              <a:off x="1768" y="1585"/>
              <a:ext cx="17" cy="226"/>
            </a:xfrm>
            <a:custGeom>
              <a:avLst/>
              <a:gdLst>
                <a:gd name="T0" fmla="*/ 12 w 20"/>
                <a:gd name="T1" fmla="*/ 1 h 271"/>
                <a:gd name="T2" fmla="*/ 16 w 20"/>
                <a:gd name="T3" fmla="*/ 236 h 271"/>
                <a:gd name="T4" fmla="*/ 18 w 20"/>
                <a:gd name="T5" fmla="*/ 236 h 271"/>
                <a:gd name="T6" fmla="*/ 16 w 20"/>
                <a:gd name="T7" fmla="*/ 236 h 271"/>
                <a:gd name="T8" fmla="*/ 15 w 20"/>
                <a:gd name="T9" fmla="*/ 237 h 271"/>
                <a:gd name="T10" fmla="*/ 11 w 20"/>
                <a:gd name="T11" fmla="*/ 253 h 271"/>
                <a:gd name="T12" fmla="*/ 6 w 20"/>
                <a:gd name="T13" fmla="*/ 262 h 271"/>
                <a:gd name="T14" fmla="*/ 0 w 20"/>
                <a:gd name="T15" fmla="*/ 267 h 271"/>
                <a:gd name="T16" fmla="*/ 0 w 20"/>
                <a:gd name="T17" fmla="*/ 271 h 271"/>
                <a:gd name="T18" fmla="*/ 10 w 20"/>
                <a:gd name="T19" fmla="*/ 264 h 271"/>
                <a:gd name="T20" fmla="*/ 18 w 20"/>
                <a:gd name="T21" fmla="*/ 246 h 271"/>
                <a:gd name="T22" fmla="*/ 19 w 20"/>
                <a:gd name="T23" fmla="*/ 236 h 271"/>
                <a:gd name="T24" fmla="*/ 20 w 20"/>
                <a:gd name="T25" fmla="*/ 236 h 271"/>
                <a:gd name="T26" fmla="*/ 16 w 20"/>
                <a:gd name="T27" fmla="*/ 0 h 271"/>
                <a:gd name="T28" fmla="*/ 12 w 20"/>
                <a:gd name="T29" fmla="*/ 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71">
                  <a:moveTo>
                    <a:pt x="12" y="1"/>
                  </a:moveTo>
                  <a:cubicBezTo>
                    <a:pt x="16" y="236"/>
                    <a:pt x="16" y="236"/>
                    <a:pt x="16" y="236"/>
                  </a:cubicBezTo>
                  <a:cubicBezTo>
                    <a:pt x="18" y="236"/>
                    <a:pt x="18" y="236"/>
                    <a:pt x="18" y="236"/>
                  </a:cubicBezTo>
                  <a:cubicBezTo>
                    <a:pt x="16" y="236"/>
                    <a:pt x="16" y="236"/>
                    <a:pt x="16" y="236"/>
                  </a:cubicBezTo>
                  <a:cubicBezTo>
                    <a:pt x="16" y="236"/>
                    <a:pt x="15" y="236"/>
                    <a:pt x="15" y="237"/>
                  </a:cubicBezTo>
                  <a:cubicBezTo>
                    <a:pt x="15" y="240"/>
                    <a:pt x="14" y="247"/>
                    <a:pt x="11" y="253"/>
                  </a:cubicBezTo>
                  <a:cubicBezTo>
                    <a:pt x="10" y="257"/>
                    <a:pt x="8" y="260"/>
                    <a:pt x="6" y="262"/>
                  </a:cubicBezTo>
                  <a:cubicBezTo>
                    <a:pt x="4" y="265"/>
                    <a:pt x="2" y="266"/>
                    <a:pt x="0" y="267"/>
                  </a:cubicBezTo>
                  <a:cubicBezTo>
                    <a:pt x="0" y="271"/>
                    <a:pt x="0" y="271"/>
                    <a:pt x="0" y="271"/>
                  </a:cubicBezTo>
                  <a:cubicBezTo>
                    <a:pt x="5" y="270"/>
                    <a:pt x="8" y="267"/>
                    <a:pt x="10" y="264"/>
                  </a:cubicBezTo>
                  <a:cubicBezTo>
                    <a:pt x="14" y="258"/>
                    <a:pt x="16" y="252"/>
                    <a:pt x="18" y="246"/>
                  </a:cubicBezTo>
                  <a:cubicBezTo>
                    <a:pt x="19" y="240"/>
                    <a:pt x="19" y="236"/>
                    <a:pt x="19" y="236"/>
                  </a:cubicBezTo>
                  <a:cubicBezTo>
                    <a:pt x="20" y="236"/>
                    <a:pt x="20" y="236"/>
                    <a:pt x="20" y="236"/>
                  </a:cubicBezTo>
                  <a:cubicBezTo>
                    <a:pt x="16" y="0"/>
                    <a:pt x="16" y="0"/>
                    <a:pt x="16" y="0"/>
                  </a:cubicBezTo>
                  <a:lnTo>
                    <a:pt x="12" y="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93" name="Freeform 45"/>
            <p:cNvSpPr>
              <a:spLocks/>
            </p:cNvSpPr>
            <p:nvPr/>
          </p:nvSpPr>
          <p:spPr bwMode="auto">
            <a:xfrm>
              <a:off x="1695" y="1674"/>
              <a:ext cx="140" cy="222"/>
            </a:xfrm>
            <a:custGeom>
              <a:avLst/>
              <a:gdLst>
                <a:gd name="T0" fmla="*/ 103 w 168"/>
                <a:gd name="T1" fmla="*/ 4 h 266"/>
                <a:gd name="T2" fmla="*/ 164 w 168"/>
                <a:gd name="T3" fmla="*/ 105 h 266"/>
                <a:gd name="T4" fmla="*/ 121 w 168"/>
                <a:gd name="T5" fmla="*/ 191 h 266"/>
                <a:gd name="T6" fmla="*/ 0 w 168"/>
                <a:gd name="T7" fmla="*/ 262 h 266"/>
                <a:gd name="T8" fmla="*/ 2 w 168"/>
                <a:gd name="T9" fmla="*/ 266 h 266"/>
                <a:gd name="T10" fmla="*/ 123 w 168"/>
                <a:gd name="T11" fmla="*/ 193 h 266"/>
                <a:gd name="T12" fmla="*/ 168 w 168"/>
                <a:gd name="T13" fmla="*/ 105 h 266"/>
                <a:gd name="T14" fmla="*/ 105 w 168"/>
                <a:gd name="T15" fmla="*/ 0 h 266"/>
                <a:gd name="T16" fmla="*/ 103 w 168"/>
                <a:gd name="T17" fmla="*/ 4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8" h="266">
                  <a:moveTo>
                    <a:pt x="103" y="4"/>
                  </a:moveTo>
                  <a:cubicBezTo>
                    <a:pt x="142" y="34"/>
                    <a:pt x="164" y="69"/>
                    <a:pt x="164" y="105"/>
                  </a:cubicBezTo>
                  <a:cubicBezTo>
                    <a:pt x="164" y="135"/>
                    <a:pt x="149" y="164"/>
                    <a:pt x="121" y="191"/>
                  </a:cubicBezTo>
                  <a:cubicBezTo>
                    <a:pt x="92" y="217"/>
                    <a:pt x="51" y="241"/>
                    <a:pt x="0" y="262"/>
                  </a:cubicBezTo>
                  <a:cubicBezTo>
                    <a:pt x="2" y="266"/>
                    <a:pt x="2" y="266"/>
                    <a:pt x="2" y="266"/>
                  </a:cubicBezTo>
                  <a:cubicBezTo>
                    <a:pt x="53" y="245"/>
                    <a:pt x="95" y="221"/>
                    <a:pt x="123" y="193"/>
                  </a:cubicBezTo>
                  <a:cubicBezTo>
                    <a:pt x="152" y="166"/>
                    <a:pt x="168" y="136"/>
                    <a:pt x="168" y="105"/>
                  </a:cubicBezTo>
                  <a:cubicBezTo>
                    <a:pt x="168" y="67"/>
                    <a:pt x="145" y="32"/>
                    <a:pt x="105" y="0"/>
                  </a:cubicBezTo>
                  <a:lnTo>
                    <a:pt x="103"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94" name="Freeform 46"/>
            <p:cNvSpPr>
              <a:spLocks/>
            </p:cNvSpPr>
            <p:nvPr/>
          </p:nvSpPr>
          <p:spPr bwMode="auto">
            <a:xfrm>
              <a:off x="850" y="1664"/>
              <a:ext cx="748" cy="290"/>
            </a:xfrm>
            <a:custGeom>
              <a:avLst/>
              <a:gdLst>
                <a:gd name="T0" fmla="*/ 896 w 897"/>
                <a:gd name="T1" fmla="*/ 310 h 348"/>
                <a:gd name="T2" fmla="*/ 591 w 897"/>
                <a:gd name="T3" fmla="*/ 344 h 348"/>
                <a:gd name="T4" fmla="*/ 175 w 897"/>
                <a:gd name="T5" fmla="*/ 277 h 348"/>
                <a:gd name="T6" fmla="*/ 50 w 897"/>
                <a:gd name="T7" fmla="*/ 204 h 348"/>
                <a:gd name="T8" fmla="*/ 4 w 897"/>
                <a:gd name="T9" fmla="*/ 117 h 348"/>
                <a:gd name="T10" fmla="*/ 25 w 897"/>
                <a:gd name="T11" fmla="*/ 58 h 348"/>
                <a:gd name="T12" fmla="*/ 83 w 897"/>
                <a:gd name="T13" fmla="*/ 4 h 348"/>
                <a:gd name="T14" fmla="*/ 80 w 897"/>
                <a:gd name="T15" fmla="*/ 0 h 348"/>
                <a:gd name="T16" fmla="*/ 21 w 897"/>
                <a:gd name="T17" fmla="*/ 55 h 348"/>
                <a:gd name="T18" fmla="*/ 0 w 897"/>
                <a:gd name="T19" fmla="*/ 117 h 348"/>
                <a:gd name="T20" fmla="*/ 47 w 897"/>
                <a:gd name="T21" fmla="*/ 207 h 348"/>
                <a:gd name="T22" fmla="*/ 261 w 897"/>
                <a:gd name="T23" fmla="*/ 308 h 348"/>
                <a:gd name="T24" fmla="*/ 591 w 897"/>
                <a:gd name="T25" fmla="*/ 348 h 348"/>
                <a:gd name="T26" fmla="*/ 897 w 897"/>
                <a:gd name="T27" fmla="*/ 314 h 348"/>
                <a:gd name="T28" fmla="*/ 896 w 897"/>
                <a:gd name="T29" fmla="*/ 31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7" h="348">
                  <a:moveTo>
                    <a:pt x="896" y="310"/>
                  </a:moveTo>
                  <a:cubicBezTo>
                    <a:pt x="807" y="331"/>
                    <a:pt x="703" y="344"/>
                    <a:pt x="591" y="344"/>
                  </a:cubicBezTo>
                  <a:cubicBezTo>
                    <a:pt x="429" y="344"/>
                    <a:pt x="282" y="318"/>
                    <a:pt x="175" y="277"/>
                  </a:cubicBezTo>
                  <a:cubicBezTo>
                    <a:pt x="122" y="256"/>
                    <a:pt x="79" y="232"/>
                    <a:pt x="50" y="204"/>
                  </a:cubicBezTo>
                  <a:cubicBezTo>
                    <a:pt x="20" y="177"/>
                    <a:pt x="4" y="148"/>
                    <a:pt x="4" y="117"/>
                  </a:cubicBezTo>
                  <a:cubicBezTo>
                    <a:pt x="4" y="96"/>
                    <a:pt x="11" y="77"/>
                    <a:pt x="25" y="58"/>
                  </a:cubicBezTo>
                  <a:cubicBezTo>
                    <a:pt x="38" y="39"/>
                    <a:pt x="58" y="20"/>
                    <a:pt x="83" y="4"/>
                  </a:cubicBezTo>
                  <a:cubicBezTo>
                    <a:pt x="80" y="0"/>
                    <a:pt x="80" y="0"/>
                    <a:pt x="80" y="0"/>
                  </a:cubicBezTo>
                  <a:cubicBezTo>
                    <a:pt x="55" y="17"/>
                    <a:pt x="35" y="36"/>
                    <a:pt x="21" y="55"/>
                  </a:cubicBezTo>
                  <a:cubicBezTo>
                    <a:pt x="8" y="75"/>
                    <a:pt x="0" y="95"/>
                    <a:pt x="0" y="117"/>
                  </a:cubicBezTo>
                  <a:cubicBezTo>
                    <a:pt x="0" y="149"/>
                    <a:pt x="17" y="180"/>
                    <a:pt x="47" y="207"/>
                  </a:cubicBezTo>
                  <a:cubicBezTo>
                    <a:pt x="92" y="249"/>
                    <a:pt x="167" y="284"/>
                    <a:pt x="261" y="308"/>
                  </a:cubicBezTo>
                  <a:cubicBezTo>
                    <a:pt x="355" y="333"/>
                    <a:pt x="469" y="348"/>
                    <a:pt x="591" y="348"/>
                  </a:cubicBezTo>
                  <a:cubicBezTo>
                    <a:pt x="703" y="348"/>
                    <a:pt x="808" y="335"/>
                    <a:pt x="897" y="314"/>
                  </a:cubicBezTo>
                  <a:lnTo>
                    <a:pt x="896" y="31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95" name="Freeform 47"/>
            <p:cNvSpPr>
              <a:spLocks/>
            </p:cNvSpPr>
            <p:nvPr/>
          </p:nvSpPr>
          <p:spPr bwMode="auto">
            <a:xfrm>
              <a:off x="927" y="1789"/>
              <a:ext cx="834" cy="129"/>
            </a:xfrm>
            <a:custGeom>
              <a:avLst/>
              <a:gdLst>
                <a:gd name="T0" fmla="*/ 0 w 1001"/>
                <a:gd name="T1" fmla="*/ 0 h 155"/>
                <a:gd name="T2" fmla="*/ 61 w 1001"/>
                <a:gd name="T3" fmla="*/ 68 h 155"/>
                <a:gd name="T4" fmla="*/ 414 w 1001"/>
                <a:gd name="T5" fmla="*/ 152 h 155"/>
                <a:gd name="T6" fmla="*/ 499 w 1001"/>
                <a:gd name="T7" fmla="*/ 155 h 155"/>
                <a:gd name="T8" fmla="*/ 869 w 1001"/>
                <a:gd name="T9" fmla="*/ 92 h 155"/>
                <a:gd name="T10" fmla="*/ 962 w 1001"/>
                <a:gd name="T11" fmla="*/ 43 h 155"/>
                <a:gd name="T12" fmla="*/ 988 w 1001"/>
                <a:gd name="T13" fmla="*/ 23 h 155"/>
                <a:gd name="T14" fmla="*/ 1001 w 1001"/>
                <a:gd name="T15" fmla="*/ 10 h 155"/>
                <a:gd name="T16" fmla="*/ 997 w 1001"/>
                <a:gd name="T17" fmla="*/ 8 h 155"/>
                <a:gd name="T18" fmla="*/ 985 w 1001"/>
                <a:gd name="T19" fmla="*/ 20 h 155"/>
                <a:gd name="T20" fmla="*/ 835 w 1001"/>
                <a:gd name="T21" fmla="*/ 100 h 155"/>
                <a:gd name="T22" fmla="*/ 499 w 1001"/>
                <a:gd name="T23" fmla="*/ 151 h 155"/>
                <a:gd name="T24" fmla="*/ 414 w 1001"/>
                <a:gd name="T25" fmla="*/ 148 h 155"/>
                <a:gd name="T26" fmla="*/ 63 w 1001"/>
                <a:gd name="T27" fmla="*/ 65 h 155"/>
                <a:gd name="T28" fmla="*/ 13 w 1001"/>
                <a:gd name="T29" fmla="*/ 19 h 155"/>
                <a:gd name="T30" fmla="*/ 6 w 1001"/>
                <a:gd name="T31" fmla="*/ 5 h 155"/>
                <a:gd name="T32" fmla="*/ 4 w 1001"/>
                <a:gd name="T33" fmla="*/ 1 h 155"/>
                <a:gd name="T34" fmla="*/ 4 w 1001"/>
                <a:gd name="T35" fmla="*/ 0 h 155"/>
                <a:gd name="T36" fmla="*/ 4 w 1001"/>
                <a:gd name="T37" fmla="*/ 0 h 155"/>
                <a:gd name="T38" fmla="*/ 4 w 1001"/>
                <a:gd name="T39" fmla="*/ 0 h 155"/>
                <a:gd name="T40" fmla="*/ 0 w 1001"/>
                <a:gd name="T41"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01" h="155">
                  <a:moveTo>
                    <a:pt x="0" y="0"/>
                  </a:moveTo>
                  <a:cubicBezTo>
                    <a:pt x="0" y="1"/>
                    <a:pt x="6" y="33"/>
                    <a:pt x="61" y="68"/>
                  </a:cubicBezTo>
                  <a:cubicBezTo>
                    <a:pt x="115" y="103"/>
                    <a:pt x="219" y="141"/>
                    <a:pt x="414" y="152"/>
                  </a:cubicBezTo>
                  <a:cubicBezTo>
                    <a:pt x="444" y="154"/>
                    <a:pt x="472" y="155"/>
                    <a:pt x="499" y="155"/>
                  </a:cubicBezTo>
                  <a:cubicBezTo>
                    <a:pt x="665" y="155"/>
                    <a:pt x="787" y="125"/>
                    <a:pt x="869" y="92"/>
                  </a:cubicBezTo>
                  <a:cubicBezTo>
                    <a:pt x="909" y="75"/>
                    <a:pt x="941" y="58"/>
                    <a:pt x="962" y="43"/>
                  </a:cubicBezTo>
                  <a:cubicBezTo>
                    <a:pt x="973" y="36"/>
                    <a:pt x="982" y="29"/>
                    <a:pt x="988" y="23"/>
                  </a:cubicBezTo>
                  <a:cubicBezTo>
                    <a:pt x="994" y="18"/>
                    <a:pt x="999" y="13"/>
                    <a:pt x="1001" y="10"/>
                  </a:cubicBezTo>
                  <a:cubicBezTo>
                    <a:pt x="997" y="8"/>
                    <a:pt x="997" y="8"/>
                    <a:pt x="997" y="8"/>
                  </a:cubicBezTo>
                  <a:cubicBezTo>
                    <a:pt x="996" y="10"/>
                    <a:pt x="992" y="15"/>
                    <a:pt x="985" y="20"/>
                  </a:cubicBezTo>
                  <a:cubicBezTo>
                    <a:pt x="964" y="40"/>
                    <a:pt x="915" y="72"/>
                    <a:pt x="835" y="100"/>
                  </a:cubicBezTo>
                  <a:cubicBezTo>
                    <a:pt x="755" y="128"/>
                    <a:pt x="644" y="151"/>
                    <a:pt x="499" y="151"/>
                  </a:cubicBezTo>
                  <a:cubicBezTo>
                    <a:pt x="472" y="151"/>
                    <a:pt x="444" y="150"/>
                    <a:pt x="414" y="148"/>
                  </a:cubicBezTo>
                  <a:cubicBezTo>
                    <a:pt x="219" y="137"/>
                    <a:pt x="117" y="99"/>
                    <a:pt x="63" y="65"/>
                  </a:cubicBezTo>
                  <a:cubicBezTo>
                    <a:pt x="36" y="48"/>
                    <a:pt x="21" y="31"/>
                    <a:pt x="13" y="19"/>
                  </a:cubicBezTo>
                  <a:cubicBezTo>
                    <a:pt x="9" y="13"/>
                    <a:pt x="7" y="8"/>
                    <a:pt x="6" y="5"/>
                  </a:cubicBezTo>
                  <a:cubicBezTo>
                    <a:pt x="5" y="3"/>
                    <a:pt x="5" y="2"/>
                    <a:pt x="4" y="1"/>
                  </a:cubicBezTo>
                  <a:cubicBezTo>
                    <a:pt x="4" y="0"/>
                    <a:pt x="4" y="0"/>
                    <a:pt x="4" y="0"/>
                  </a:cubicBezTo>
                  <a:cubicBezTo>
                    <a:pt x="4" y="0"/>
                    <a:pt x="4" y="0"/>
                    <a:pt x="4" y="0"/>
                  </a:cubicBezTo>
                  <a:cubicBezTo>
                    <a:pt x="4" y="0"/>
                    <a:pt x="4" y="0"/>
                    <a:pt x="4" y="0"/>
                  </a:cubicBezTo>
                  <a:cubicBezTo>
                    <a:pt x="0" y="0"/>
                    <a:pt x="0" y="0"/>
                    <a:pt x="0" y="0"/>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96" name="Freeform 48"/>
            <p:cNvSpPr>
              <a:spLocks/>
            </p:cNvSpPr>
            <p:nvPr/>
          </p:nvSpPr>
          <p:spPr bwMode="auto">
            <a:xfrm>
              <a:off x="1603" y="2086"/>
              <a:ext cx="152" cy="30"/>
            </a:xfrm>
            <a:custGeom>
              <a:avLst/>
              <a:gdLst>
                <a:gd name="T0" fmla="*/ 0 w 182"/>
                <a:gd name="T1" fmla="*/ 5 h 36"/>
                <a:gd name="T2" fmla="*/ 32 w 182"/>
                <a:gd name="T3" fmla="*/ 27 h 36"/>
                <a:gd name="T4" fmla="*/ 90 w 182"/>
                <a:gd name="T5" fmla="*/ 36 h 36"/>
                <a:gd name="T6" fmla="*/ 151 w 182"/>
                <a:gd name="T7" fmla="*/ 26 h 36"/>
                <a:gd name="T8" fmla="*/ 172 w 182"/>
                <a:gd name="T9" fmla="*/ 15 h 36"/>
                <a:gd name="T10" fmla="*/ 182 w 182"/>
                <a:gd name="T11" fmla="*/ 1 h 36"/>
                <a:gd name="T12" fmla="*/ 178 w 182"/>
                <a:gd name="T13" fmla="*/ 0 h 36"/>
                <a:gd name="T14" fmla="*/ 169 w 182"/>
                <a:gd name="T15" fmla="*/ 12 h 36"/>
                <a:gd name="T16" fmla="*/ 137 w 182"/>
                <a:gd name="T17" fmla="*/ 26 h 36"/>
                <a:gd name="T18" fmla="*/ 90 w 182"/>
                <a:gd name="T19" fmla="*/ 32 h 36"/>
                <a:gd name="T20" fmla="*/ 33 w 182"/>
                <a:gd name="T21" fmla="*/ 23 h 36"/>
                <a:gd name="T22" fmla="*/ 3 w 182"/>
                <a:gd name="T23" fmla="*/ 3 h 36"/>
                <a:gd name="T24" fmla="*/ 0 w 182"/>
                <a:gd name="T25"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36">
                  <a:moveTo>
                    <a:pt x="0" y="5"/>
                  </a:moveTo>
                  <a:cubicBezTo>
                    <a:pt x="4" y="14"/>
                    <a:pt x="16" y="22"/>
                    <a:pt x="32" y="27"/>
                  </a:cubicBezTo>
                  <a:cubicBezTo>
                    <a:pt x="48" y="33"/>
                    <a:pt x="68" y="36"/>
                    <a:pt x="90" y="36"/>
                  </a:cubicBezTo>
                  <a:cubicBezTo>
                    <a:pt x="114" y="36"/>
                    <a:pt x="135" y="32"/>
                    <a:pt x="151" y="26"/>
                  </a:cubicBezTo>
                  <a:cubicBezTo>
                    <a:pt x="160" y="23"/>
                    <a:pt x="166" y="19"/>
                    <a:pt x="172" y="15"/>
                  </a:cubicBezTo>
                  <a:cubicBezTo>
                    <a:pt x="177" y="11"/>
                    <a:pt x="180" y="6"/>
                    <a:pt x="182" y="1"/>
                  </a:cubicBezTo>
                  <a:cubicBezTo>
                    <a:pt x="178" y="0"/>
                    <a:pt x="178" y="0"/>
                    <a:pt x="178" y="0"/>
                  </a:cubicBezTo>
                  <a:cubicBezTo>
                    <a:pt x="177" y="4"/>
                    <a:pt x="174" y="8"/>
                    <a:pt x="169" y="12"/>
                  </a:cubicBezTo>
                  <a:cubicBezTo>
                    <a:pt x="162" y="18"/>
                    <a:pt x="151" y="23"/>
                    <a:pt x="137" y="26"/>
                  </a:cubicBezTo>
                  <a:cubicBezTo>
                    <a:pt x="124" y="30"/>
                    <a:pt x="107" y="32"/>
                    <a:pt x="90" y="32"/>
                  </a:cubicBezTo>
                  <a:cubicBezTo>
                    <a:pt x="68" y="32"/>
                    <a:pt x="49" y="29"/>
                    <a:pt x="33" y="23"/>
                  </a:cubicBezTo>
                  <a:cubicBezTo>
                    <a:pt x="18" y="18"/>
                    <a:pt x="7" y="11"/>
                    <a:pt x="3" y="3"/>
                  </a:cubicBezTo>
                  <a:cubicBezTo>
                    <a:pt x="0" y="5"/>
                    <a:pt x="0" y="5"/>
                    <a:pt x="0" y="5"/>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97" name="Freeform 49"/>
            <p:cNvSpPr>
              <a:spLocks/>
            </p:cNvSpPr>
            <p:nvPr/>
          </p:nvSpPr>
          <p:spPr bwMode="auto">
            <a:xfrm>
              <a:off x="761" y="2030"/>
              <a:ext cx="127" cy="19"/>
            </a:xfrm>
            <a:custGeom>
              <a:avLst/>
              <a:gdLst>
                <a:gd name="T0" fmla="*/ 0 w 153"/>
                <a:gd name="T1" fmla="*/ 3 h 22"/>
                <a:gd name="T2" fmla="*/ 78 w 153"/>
                <a:gd name="T3" fmla="*/ 22 h 22"/>
                <a:gd name="T4" fmla="*/ 153 w 153"/>
                <a:gd name="T5" fmla="*/ 5 h 22"/>
                <a:gd name="T6" fmla="*/ 151 w 153"/>
                <a:gd name="T7" fmla="*/ 1 h 22"/>
                <a:gd name="T8" fmla="*/ 78 w 153"/>
                <a:gd name="T9" fmla="*/ 18 h 22"/>
                <a:gd name="T10" fmla="*/ 2 w 153"/>
                <a:gd name="T11" fmla="*/ 0 h 22"/>
                <a:gd name="T12" fmla="*/ 0 w 153"/>
                <a:gd name="T13" fmla="*/ 3 h 22"/>
              </a:gdLst>
              <a:ahLst/>
              <a:cxnLst>
                <a:cxn ang="0">
                  <a:pos x="T0" y="T1"/>
                </a:cxn>
                <a:cxn ang="0">
                  <a:pos x="T2" y="T3"/>
                </a:cxn>
                <a:cxn ang="0">
                  <a:pos x="T4" y="T5"/>
                </a:cxn>
                <a:cxn ang="0">
                  <a:pos x="T6" y="T7"/>
                </a:cxn>
                <a:cxn ang="0">
                  <a:pos x="T8" y="T9"/>
                </a:cxn>
                <a:cxn ang="0">
                  <a:pos x="T10" y="T11"/>
                </a:cxn>
                <a:cxn ang="0">
                  <a:pos x="T12" y="T13"/>
                </a:cxn>
              </a:cxnLst>
              <a:rect l="0" t="0" r="r" b="b"/>
              <a:pathLst>
                <a:path w="153" h="22">
                  <a:moveTo>
                    <a:pt x="0" y="3"/>
                  </a:moveTo>
                  <a:cubicBezTo>
                    <a:pt x="16" y="14"/>
                    <a:pt x="45" y="21"/>
                    <a:pt x="78" y="22"/>
                  </a:cubicBezTo>
                  <a:cubicBezTo>
                    <a:pt x="109" y="21"/>
                    <a:pt x="137" y="15"/>
                    <a:pt x="153" y="5"/>
                  </a:cubicBezTo>
                  <a:cubicBezTo>
                    <a:pt x="151" y="1"/>
                    <a:pt x="151" y="1"/>
                    <a:pt x="151" y="1"/>
                  </a:cubicBezTo>
                  <a:cubicBezTo>
                    <a:pt x="136" y="11"/>
                    <a:pt x="108" y="18"/>
                    <a:pt x="78" y="18"/>
                  </a:cubicBezTo>
                  <a:cubicBezTo>
                    <a:pt x="45" y="18"/>
                    <a:pt x="17" y="10"/>
                    <a:pt x="2" y="0"/>
                  </a:cubicBezTo>
                  <a:lnTo>
                    <a:pt x="0" y="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98" name="Freeform 50"/>
            <p:cNvSpPr>
              <a:spLocks/>
            </p:cNvSpPr>
            <p:nvPr/>
          </p:nvSpPr>
          <p:spPr bwMode="auto">
            <a:xfrm>
              <a:off x="975" y="1465"/>
              <a:ext cx="735" cy="189"/>
            </a:xfrm>
            <a:custGeom>
              <a:avLst/>
              <a:gdLst>
                <a:gd name="T0" fmla="*/ 812 w 881"/>
                <a:gd name="T1" fmla="*/ 5 h 227"/>
                <a:gd name="T2" fmla="*/ 860 w 881"/>
                <a:gd name="T3" fmla="*/ 41 h 227"/>
                <a:gd name="T4" fmla="*/ 877 w 881"/>
                <a:gd name="T5" fmla="*/ 80 h 227"/>
                <a:gd name="T6" fmla="*/ 843 w 881"/>
                <a:gd name="T7" fmla="*/ 135 h 227"/>
                <a:gd name="T8" fmla="*/ 685 w 881"/>
                <a:gd name="T9" fmla="*/ 198 h 227"/>
                <a:gd name="T10" fmla="*/ 440 w 881"/>
                <a:gd name="T11" fmla="*/ 223 h 227"/>
                <a:gd name="T12" fmla="*/ 131 w 881"/>
                <a:gd name="T13" fmla="*/ 180 h 227"/>
                <a:gd name="T14" fmla="*/ 38 w 881"/>
                <a:gd name="T15" fmla="*/ 135 h 227"/>
                <a:gd name="T16" fmla="*/ 4 w 881"/>
                <a:gd name="T17" fmla="*/ 80 h 227"/>
                <a:gd name="T18" fmla="*/ 22 w 881"/>
                <a:gd name="T19" fmla="*/ 40 h 227"/>
                <a:gd name="T20" fmla="*/ 73 w 881"/>
                <a:gd name="T21" fmla="*/ 3 h 227"/>
                <a:gd name="T22" fmla="*/ 71 w 881"/>
                <a:gd name="T23" fmla="*/ 0 h 227"/>
                <a:gd name="T24" fmla="*/ 19 w 881"/>
                <a:gd name="T25" fmla="*/ 37 h 227"/>
                <a:gd name="T26" fmla="*/ 0 w 881"/>
                <a:gd name="T27" fmla="*/ 80 h 227"/>
                <a:gd name="T28" fmla="*/ 35 w 881"/>
                <a:gd name="T29" fmla="*/ 138 h 227"/>
                <a:gd name="T30" fmla="*/ 195 w 881"/>
                <a:gd name="T31" fmla="*/ 202 h 227"/>
                <a:gd name="T32" fmla="*/ 440 w 881"/>
                <a:gd name="T33" fmla="*/ 227 h 227"/>
                <a:gd name="T34" fmla="*/ 751 w 881"/>
                <a:gd name="T35" fmla="*/ 184 h 227"/>
                <a:gd name="T36" fmla="*/ 846 w 881"/>
                <a:gd name="T37" fmla="*/ 138 h 227"/>
                <a:gd name="T38" fmla="*/ 881 w 881"/>
                <a:gd name="T39" fmla="*/ 80 h 227"/>
                <a:gd name="T40" fmla="*/ 863 w 881"/>
                <a:gd name="T41" fmla="*/ 38 h 227"/>
                <a:gd name="T42" fmla="*/ 814 w 881"/>
                <a:gd name="T43" fmla="*/ 2 h 227"/>
                <a:gd name="T44" fmla="*/ 812 w 881"/>
                <a:gd name="T45" fmla="*/ 5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81" h="227">
                  <a:moveTo>
                    <a:pt x="812" y="5"/>
                  </a:moveTo>
                  <a:cubicBezTo>
                    <a:pt x="833" y="16"/>
                    <a:pt x="849" y="28"/>
                    <a:pt x="860" y="41"/>
                  </a:cubicBezTo>
                  <a:cubicBezTo>
                    <a:pt x="871" y="53"/>
                    <a:pt x="877" y="66"/>
                    <a:pt x="877" y="80"/>
                  </a:cubicBezTo>
                  <a:cubicBezTo>
                    <a:pt x="877" y="99"/>
                    <a:pt x="865" y="118"/>
                    <a:pt x="843" y="135"/>
                  </a:cubicBezTo>
                  <a:cubicBezTo>
                    <a:pt x="810" y="160"/>
                    <a:pt x="755" y="182"/>
                    <a:pt x="685" y="198"/>
                  </a:cubicBezTo>
                  <a:cubicBezTo>
                    <a:pt x="615" y="214"/>
                    <a:pt x="531" y="223"/>
                    <a:pt x="440" y="223"/>
                  </a:cubicBezTo>
                  <a:cubicBezTo>
                    <a:pt x="320" y="223"/>
                    <a:pt x="210" y="207"/>
                    <a:pt x="131" y="180"/>
                  </a:cubicBezTo>
                  <a:cubicBezTo>
                    <a:pt x="92" y="167"/>
                    <a:pt x="60" y="152"/>
                    <a:pt x="38" y="135"/>
                  </a:cubicBezTo>
                  <a:cubicBezTo>
                    <a:pt x="16" y="118"/>
                    <a:pt x="4" y="99"/>
                    <a:pt x="4" y="80"/>
                  </a:cubicBezTo>
                  <a:cubicBezTo>
                    <a:pt x="4" y="66"/>
                    <a:pt x="10" y="53"/>
                    <a:pt x="22" y="40"/>
                  </a:cubicBezTo>
                  <a:cubicBezTo>
                    <a:pt x="34" y="27"/>
                    <a:pt x="51" y="14"/>
                    <a:pt x="73" y="3"/>
                  </a:cubicBezTo>
                  <a:cubicBezTo>
                    <a:pt x="71" y="0"/>
                    <a:pt x="71" y="0"/>
                    <a:pt x="71" y="0"/>
                  </a:cubicBezTo>
                  <a:cubicBezTo>
                    <a:pt x="49" y="11"/>
                    <a:pt x="31" y="24"/>
                    <a:pt x="19" y="37"/>
                  </a:cubicBezTo>
                  <a:cubicBezTo>
                    <a:pt x="7" y="50"/>
                    <a:pt x="0" y="65"/>
                    <a:pt x="0" y="80"/>
                  </a:cubicBezTo>
                  <a:cubicBezTo>
                    <a:pt x="0" y="101"/>
                    <a:pt x="13" y="120"/>
                    <a:pt x="35" y="138"/>
                  </a:cubicBezTo>
                  <a:cubicBezTo>
                    <a:pt x="69" y="164"/>
                    <a:pt x="125" y="186"/>
                    <a:pt x="195" y="202"/>
                  </a:cubicBezTo>
                  <a:cubicBezTo>
                    <a:pt x="265" y="218"/>
                    <a:pt x="350" y="227"/>
                    <a:pt x="440" y="227"/>
                  </a:cubicBezTo>
                  <a:cubicBezTo>
                    <a:pt x="562" y="227"/>
                    <a:pt x="672" y="210"/>
                    <a:pt x="751" y="184"/>
                  </a:cubicBezTo>
                  <a:cubicBezTo>
                    <a:pt x="791" y="171"/>
                    <a:pt x="823" y="155"/>
                    <a:pt x="846" y="138"/>
                  </a:cubicBezTo>
                  <a:cubicBezTo>
                    <a:pt x="868" y="120"/>
                    <a:pt x="881" y="101"/>
                    <a:pt x="881" y="80"/>
                  </a:cubicBezTo>
                  <a:cubicBezTo>
                    <a:pt x="881" y="65"/>
                    <a:pt x="875" y="51"/>
                    <a:pt x="863" y="38"/>
                  </a:cubicBezTo>
                  <a:cubicBezTo>
                    <a:pt x="852" y="25"/>
                    <a:pt x="835" y="13"/>
                    <a:pt x="814" y="2"/>
                  </a:cubicBezTo>
                  <a:lnTo>
                    <a:pt x="812" y="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199" name="Freeform 51"/>
            <p:cNvSpPr>
              <a:spLocks/>
            </p:cNvSpPr>
            <p:nvPr/>
          </p:nvSpPr>
          <p:spPr bwMode="auto">
            <a:xfrm>
              <a:off x="962" y="1481"/>
              <a:ext cx="761" cy="187"/>
            </a:xfrm>
            <a:custGeom>
              <a:avLst/>
              <a:gdLst>
                <a:gd name="T0" fmla="*/ 855 w 913"/>
                <a:gd name="T1" fmla="*/ 3 h 225"/>
                <a:gd name="T2" fmla="*/ 895 w 913"/>
                <a:gd name="T3" fmla="*/ 37 h 225"/>
                <a:gd name="T4" fmla="*/ 909 w 913"/>
                <a:gd name="T5" fmla="*/ 73 h 225"/>
                <a:gd name="T6" fmla="*/ 900 w 913"/>
                <a:gd name="T7" fmla="*/ 102 h 225"/>
                <a:gd name="T8" fmla="*/ 844 w 913"/>
                <a:gd name="T9" fmla="*/ 149 h 225"/>
                <a:gd name="T10" fmla="*/ 456 w 913"/>
                <a:gd name="T11" fmla="*/ 221 h 225"/>
                <a:gd name="T12" fmla="*/ 136 w 913"/>
                <a:gd name="T13" fmla="*/ 177 h 225"/>
                <a:gd name="T14" fmla="*/ 39 w 913"/>
                <a:gd name="T15" fmla="*/ 130 h 225"/>
                <a:gd name="T16" fmla="*/ 13 w 913"/>
                <a:gd name="T17" fmla="*/ 102 h 225"/>
                <a:gd name="T18" fmla="*/ 4 w 913"/>
                <a:gd name="T19" fmla="*/ 73 h 225"/>
                <a:gd name="T20" fmla="*/ 18 w 913"/>
                <a:gd name="T21" fmla="*/ 37 h 225"/>
                <a:gd name="T22" fmla="*/ 56 w 913"/>
                <a:gd name="T23" fmla="*/ 4 h 225"/>
                <a:gd name="T24" fmla="*/ 54 w 913"/>
                <a:gd name="T25" fmla="*/ 1 h 225"/>
                <a:gd name="T26" fmla="*/ 14 w 913"/>
                <a:gd name="T27" fmla="*/ 35 h 225"/>
                <a:gd name="T28" fmla="*/ 0 w 913"/>
                <a:gd name="T29" fmla="*/ 73 h 225"/>
                <a:gd name="T30" fmla="*/ 10 w 913"/>
                <a:gd name="T31" fmla="*/ 104 h 225"/>
                <a:gd name="T32" fmla="*/ 67 w 913"/>
                <a:gd name="T33" fmla="*/ 152 h 225"/>
                <a:gd name="T34" fmla="*/ 456 w 913"/>
                <a:gd name="T35" fmla="*/ 225 h 225"/>
                <a:gd name="T36" fmla="*/ 778 w 913"/>
                <a:gd name="T37" fmla="*/ 181 h 225"/>
                <a:gd name="T38" fmla="*/ 876 w 913"/>
                <a:gd name="T39" fmla="*/ 133 h 225"/>
                <a:gd name="T40" fmla="*/ 903 w 913"/>
                <a:gd name="T41" fmla="*/ 104 h 225"/>
                <a:gd name="T42" fmla="*/ 913 w 913"/>
                <a:gd name="T43" fmla="*/ 73 h 225"/>
                <a:gd name="T44" fmla="*/ 898 w 913"/>
                <a:gd name="T45" fmla="*/ 34 h 225"/>
                <a:gd name="T46" fmla="*/ 857 w 913"/>
                <a:gd name="T47" fmla="*/ 0 h 225"/>
                <a:gd name="T48" fmla="*/ 855 w 913"/>
                <a:gd name="T49" fmla="*/ 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13" h="225">
                  <a:moveTo>
                    <a:pt x="855" y="3"/>
                  </a:moveTo>
                  <a:cubicBezTo>
                    <a:pt x="872" y="14"/>
                    <a:pt x="886" y="25"/>
                    <a:pt x="895" y="37"/>
                  </a:cubicBezTo>
                  <a:cubicBezTo>
                    <a:pt x="904" y="48"/>
                    <a:pt x="909" y="60"/>
                    <a:pt x="909" y="73"/>
                  </a:cubicBezTo>
                  <a:cubicBezTo>
                    <a:pt x="909" y="83"/>
                    <a:pt x="906" y="93"/>
                    <a:pt x="900" y="102"/>
                  </a:cubicBezTo>
                  <a:cubicBezTo>
                    <a:pt x="890" y="119"/>
                    <a:pt x="871" y="135"/>
                    <a:pt x="844" y="149"/>
                  </a:cubicBezTo>
                  <a:cubicBezTo>
                    <a:pt x="765" y="192"/>
                    <a:pt x="621" y="221"/>
                    <a:pt x="456" y="221"/>
                  </a:cubicBezTo>
                  <a:cubicBezTo>
                    <a:pt x="331" y="221"/>
                    <a:pt x="218" y="204"/>
                    <a:pt x="136" y="177"/>
                  </a:cubicBezTo>
                  <a:cubicBezTo>
                    <a:pt x="95" y="164"/>
                    <a:pt x="62" y="147"/>
                    <a:pt x="39" y="130"/>
                  </a:cubicBezTo>
                  <a:cubicBezTo>
                    <a:pt x="28" y="121"/>
                    <a:pt x="19" y="112"/>
                    <a:pt x="13" y="102"/>
                  </a:cubicBezTo>
                  <a:cubicBezTo>
                    <a:pt x="7" y="93"/>
                    <a:pt x="4" y="83"/>
                    <a:pt x="4" y="73"/>
                  </a:cubicBezTo>
                  <a:cubicBezTo>
                    <a:pt x="4" y="61"/>
                    <a:pt x="9" y="49"/>
                    <a:pt x="18" y="37"/>
                  </a:cubicBezTo>
                  <a:cubicBezTo>
                    <a:pt x="26" y="26"/>
                    <a:pt x="40" y="14"/>
                    <a:pt x="56" y="4"/>
                  </a:cubicBezTo>
                  <a:cubicBezTo>
                    <a:pt x="54" y="1"/>
                    <a:pt x="54" y="1"/>
                    <a:pt x="54" y="1"/>
                  </a:cubicBezTo>
                  <a:cubicBezTo>
                    <a:pt x="37" y="11"/>
                    <a:pt x="24" y="23"/>
                    <a:pt x="14" y="35"/>
                  </a:cubicBezTo>
                  <a:cubicBezTo>
                    <a:pt x="5" y="47"/>
                    <a:pt x="0" y="60"/>
                    <a:pt x="0" y="73"/>
                  </a:cubicBezTo>
                  <a:cubicBezTo>
                    <a:pt x="0" y="84"/>
                    <a:pt x="3" y="94"/>
                    <a:pt x="10" y="104"/>
                  </a:cubicBezTo>
                  <a:cubicBezTo>
                    <a:pt x="20" y="122"/>
                    <a:pt x="40" y="138"/>
                    <a:pt x="67" y="152"/>
                  </a:cubicBezTo>
                  <a:cubicBezTo>
                    <a:pt x="147" y="196"/>
                    <a:pt x="292" y="225"/>
                    <a:pt x="456" y="225"/>
                  </a:cubicBezTo>
                  <a:cubicBezTo>
                    <a:pt x="582" y="225"/>
                    <a:pt x="696" y="208"/>
                    <a:pt x="778" y="181"/>
                  </a:cubicBezTo>
                  <a:cubicBezTo>
                    <a:pt x="820" y="167"/>
                    <a:pt x="853" y="151"/>
                    <a:pt x="876" y="133"/>
                  </a:cubicBezTo>
                  <a:cubicBezTo>
                    <a:pt x="888" y="124"/>
                    <a:pt x="897" y="114"/>
                    <a:pt x="903" y="104"/>
                  </a:cubicBezTo>
                  <a:cubicBezTo>
                    <a:pt x="910" y="94"/>
                    <a:pt x="913" y="84"/>
                    <a:pt x="913" y="73"/>
                  </a:cubicBezTo>
                  <a:cubicBezTo>
                    <a:pt x="913" y="59"/>
                    <a:pt x="908" y="46"/>
                    <a:pt x="898" y="34"/>
                  </a:cubicBezTo>
                  <a:cubicBezTo>
                    <a:pt x="889" y="22"/>
                    <a:pt x="875" y="10"/>
                    <a:pt x="857" y="0"/>
                  </a:cubicBezTo>
                  <a:cubicBezTo>
                    <a:pt x="855" y="3"/>
                    <a:pt x="855" y="3"/>
                    <a:pt x="855" y="3"/>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200" name="Freeform 52"/>
            <p:cNvSpPr>
              <a:spLocks/>
            </p:cNvSpPr>
            <p:nvPr/>
          </p:nvSpPr>
          <p:spPr bwMode="auto">
            <a:xfrm>
              <a:off x="962" y="1541"/>
              <a:ext cx="761" cy="251"/>
            </a:xfrm>
            <a:custGeom>
              <a:avLst/>
              <a:gdLst>
                <a:gd name="T0" fmla="*/ 0 w 913"/>
                <a:gd name="T1" fmla="*/ 0 h 300"/>
                <a:gd name="T2" fmla="*/ 0 w 913"/>
                <a:gd name="T3" fmla="*/ 131 h 300"/>
                <a:gd name="T4" fmla="*/ 36 w 913"/>
                <a:gd name="T5" fmla="*/ 197 h 300"/>
                <a:gd name="T6" fmla="*/ 202 w 913"/>
                <a:gd name="T7" fmla="*/ 271 h 300"/>
                <a:gd name="T8" fmla="*/ 456 w 913"/>
                <a:gd name="T9" fmla="*/ 300 h 300"/>
                <a:gd name="T10" fmla="*/ 779 w 913"/>
                <a:gd name="T11" fmla="*/ 251 h 300"/>
                <a:gd name="T12" fmla="*/ 877 w 913"/>
                <a:gd name="T13" fmla="*/ 197 h 300"/>
                <a:gd name="T14" fmla="*/ 913 w 913"/>
                <a:gd name="T15" fmla="*/ 131 h 300"/>
                <a:gd name="T16" fmla="*/ 913 w 913"/>
                <a:gd name="T17" fmla="*/ 0 h 300"/>
                <a:gd name="T18" fmla="*/ 909 w 913"/>
                <a:gd name="T19" fmla="*/ 0 h 300"/>
                <a:gd name="T20" fmla="*/ 909 w 913"/>
                <a:gd name="T21" fmla="*/ 131 h 300"/>
                <a:gd name="T22" fmla="*/ 874 w 913"/>
                <a:gd name="T23" fmla="*/ 194 h 300"/>
                <a:gd name="T24" fmla="*/ 710 w 913"/>
                <a:gd name="T25" fmla="*/ 267 h 300"/>
                <a:gd name="T26" fmla="*/ 456 w 913"/>
                <a:gd name="T27" fmla="*/ 295 h 300"/>
                <a:gd name="T28" fmla="*/ 136 w 913"/>
                <a:gd name="T29" fmla="*/ 247 h 300"/>
                <a:gd name="T30" fmla="*/ 39 w 913"/>
                <a:gd name="T31" fmla="*/ 194 h 300"/>
                <a:gd name="T32" fmla="*/ 4 w 913"/>
                <a:gd name="T33" fmla="*/ 131 h 300"/>
                <a:gd name="T34" fmla="*/ 4 w 913"/>
                <a:gd name="T35" fmla="*/ 0 h 300"/>
                <a:gd name="T36" fmla="*/ 0 w 913"/>
                <a:gd name="T37"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3" h="300">
                  <a:moveTo>
                    <a:pt x="0" y="0"/>
                  </a:moveTo>
                  <a:cubicBezTo>
                    <a:pt x="0" y="131"/>
                    <a:pt x="0" y="131"/>
                    <a:pt x="0" y="131"/>
                  </a:cubicBezTo>
                  <a:cubicBezTo>
                    <a:pt x="0" y="155"/>
                    <a:pt x="13" y="177"/>
                    <a:pt x="36" y="197"/>
                  </a:cubicBezTo>
                  <a:cubicBezTo>
                    <a:pt x="71" y="227"/>
                    <a:pt x="129" y="253"/>
                    <a:pt x="202" y="271"/>
                  </a:cubicBezTo>
                  <a:cubicBezTo>
                    <a:pt x="275" y="289"/>
                    <a:pt x="362" y="300"/>
                    <a:pt x="456" y="300"/>
                  </a:cubicBezTo>
                  <a:cubicBezTo>
                    <a:pt x="582" y="300"/>
                    <a:pt x="696" y="281"/>
                    <a:pt x="779" y="251"/>
                  </a:cubicBezTo>
                  <a:cubicBezTo>
                    <a:pt x="820" y="235"/>
                    <a:pt x="853" y="217"/>
                    <a:pt x="877" y="197"/>
                  </a:cubicBezTo>
                  <a:cubicBezTo>
                    <a:pt x="900" y="177"/>
                    <a:pt x="913" y="155"/>
                    <a:pt x="913" y="131"/>
                  </a:cubicBezTo>
                  <a:cubicBezTo>
                    <a:pt x="913" y="0"/>
                    <a:pt x="913" y="0"/>
                    <a:pt x="913" y="0"/>
                  </a:cubicBezTo>
                  <a:cubicBezTo>
                    <a:pt x="909" y="0"/>
                    <a:pt x="909" y="0"/>
                    <a:pt x="909" y="0"/>
                  </a:cubicBezTo>
                  <a:cubicBezTo>
                    <a:pt x="909" y="131"/>
                    <a:pt x="909" y="131"/>
                    <a:pt x="909" y="131"/>
                  </a:cubicBezTo>
                  <a:cubicBezTo>
                    <a:pt x="909" y="153"/>
                    <a:pt x="897" y="174"/>
                    <a:pt x="874" y="194"/>
                  </a:cubicBezTo>
                  <a:cubicBezTo>
                    <a:pt x="840" y="223"/>
                    <a:pt x="782" y="249"/>
                    <a:pt x="710" y="267"/>
                  </a:cubicBezTo>
                  <a:cubicBezTo>
                    <a:pt x="638" y="285"/>
                    <a:pt x="550" y="295"/>
                    <a:pt x="456" y="295"/>
                  </a:cubicBezTo>
                  <a:cubicBezTo>
                    <a:pt x="331" y="295"/>
                    <a:pt x="218" y="277"/>
                    <a:pt x="136" y="247"/>
                  </a:cubicBezTo>
                  <a:cubicBezTo>
                    <a:pt x="95" y="232"/>
                    <a:pt x="62" y="214"/>
                    <a:pt x="39" y="194"/>
                  </a:cubicBezTo>
                  <a:cubicBezTo>
                    <a:pt x="16" y="174"/>
                    <a:pt x="4" y="153"/>
                    <a:pt x="4" y="131"/>
                  </a:cubicBezTo>
                  <a:cubicBezTo>
                    <a:pt x="4" y="0"/>
                    <a:pt x="4" y="0"/>
                    <a:pt x="4" y="0"/>
                  </a:cubicBezTo>
                  <a:lnTo>
                    <a:pt x="0"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201" name="Freeform 53"/>
            <p:cNvSpPr>
              <a:spLocks/>
            </p:cNvSpPr>
            <p:nvPr/>
          </p:nvSpPr>
          <p:spPr bwMode="auto">
            <a:xfrm>
              <a:off x="1272" y="1786"/>
              <a:ext cx="31" cy="72"/>
            </a:xfrm>
            <a:custGeom>
              <a:avLst/>
              <a:gdLst>
                <a:gd name="T0" fmla="*/ 33 w 37"/>
                <a:gd name="T1" fmla="*/ 3 h 86"/>
                <a:gd name="T2" fmla="*/ 33 w 37"/>
                <a:gd name="T3" fmla="*/ 72 h 86"/>
                <a:gd name="T4" fmla="*/ 24 w 37"/>
                <a:gd name="T5" fmla="*/ 81 h 86"/>
                <a:gd name="T6" fmla="*/ 13 w 37"/>
                <a:gd name="T7" fmla="*/ 81 h 86"/>
                <a:gd name="T8" fmla="*/ 4 w 37"/>
                <a:gd name="T9" fmla="*/ 72 h 86"/>
                <a:gd name="T10" fmla="*/ 4 w 37"/>
                <a:gd name="T11" fmla="*/ 0 h 86"/>
                <a:gd name="T12" fmla="*/ 0 w 37"/>
                <a:gd name="T13" fmla="*/ 0 h 86"/>
                <a:gd name="T14" fmla="*/ 0 w 37"/>
                <a:gd name="T15" fmla="*/ 72 h 86"/>
                <a:gd name="T16" fmla="*/ 13 w 37"/>
                <a:gd name="T17" fmla="*/ 86 h 86"/>
                <a:gd name="T18" fmla="*/ 24 w 37"/>
                <a:gd name="T19" fmla="*/ 86 h 86"/>
                <a:gd name="T20" fmla="*/ 37 w 37"/>
                <a:gd name="T21" fmla="*/ 72 h 86"/>
                <a:gd name="T22" fmla="*/ 37 w 37"/>
                <a:gd name="T23" fmla="*/ 3 h 86"/>
                <a:gd name="T24" fmla="*/ 33 w 37"/>
                <a:gd name="T25" fmla="*/ 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86">
                  <a:moveTo>
                    <a:pt x="33" y="3"/>
                  </a:moveTo>
                  <a:cubicBezTo>
                    <a:pt x="33" y="72"/>
                    <a:pt x="33" y="72"/>
                    <a:pt x="33" y="72"/>
                  </a:cubicBezTo>
                  <a:cubicBezTo>
                    <a:pt x="33" y="77"/>
                    <a:pt x="29" y="81"/>
                    <a:pt x="24" y="81"/>
                  </a:cubicBezTo>
                  <a:cubicBezTo>
                    <a:pt x="13" y="81"/>
                    <a:pt x="13" y="81"/>
                    <a:pt x="13" y="81"/>
                  </a:cubicBezTo>
                  <a:cubicBezTo>
                    <a:pt x="8" y="81"/>
                    <a:pt x="4" y="77"/>
                    <a:pt x="4" y="72"/>
                  </a:cubicBezTo>
                  <a:cubicBezTo>
                    <a:pt x="4" y="0"/>
                    <a:pt x="4" y="0"/>
                    <a:pt x="4" y="0"/>
                  </a:cubicBezTo>
                  <a:cubicBezTo>
                    <a:pt x="0" y="0"/>
                    <a:pt x="0" y="0"/>
                    <a:pt x="0" y="0"/>
                  </a:cubicBezTo>
                  <a:cubicBezTo>
                    <a:pt x="0" y="72"/>
                    <a:pt x="0" y="72"/>
                    <a:pt x="0" y="72"/>
                  </a:cubicBezTo>
                  <a:cubicBezTo>
                    <a:pt x="0" y="80"/>
                    <a:pt x="6" y="86"/>
                    <a:pt x="13" y="86"/>
                  </a:cubicBezTo>
                  <a:cubicBezTo>
                    <a:pt x="24" y="86"/>
                    <a:pt x="24" y="86"/>
                    <a:pt x="24" y="86"/>
                  </a:cubicBezTo>
                  <a:cubicBezTo>
                    <a:pt x="31" y="86"/>
                    <a:pt x="37" y="80"/>
                    <a:pt x="37" y="72"/>
                  </a:cubicBezTo>
                  <a:cubicBezTo>
                    <a:pt x="37" y="3"/>
                    <a:pt x="37" y="3"/>
                    <a:pt x="37" y="3"/>
                  </a:cubicBezTo>
                  <a:lnTo>
                    <a:pt x="33" y="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202" name="Freeform 54"/>
            <p:cNvSpPr>
              <a:spLocks/>
            </p:cNvSpPr>
            <p:nvPr/>
          </p:nvSpPr>
          <p:spPr bwMode="auto">
            <a:xfrm>
              <a:off x="1464" y="1777"/>
              <a:ext cx="30" cy="71"/>
            </a:xfrm>
            <a:custGeom>
              <a:avLst/>
              <a:gdLst>
                <a:gd name="T0" fmla="*/ 33 w 37"/>
                <a:gd name="T1" fmla="*/ 0 h 85"/>
                <a:gd name="T2" fmla="*/ 33 w 37"/>
                <a:gd name="T3" fmla="*/ 71 h 85"/>
                <a:gd name="T4" fmla="*/ 24 w 37"/>
                <a:gd name="T5" fmla="*/ 81 h 85"/>
                <a:gd name="T6" fmla="*/ 14 w 37"/>
                <a:gd name="T7" fmla="*/ 81 h 85"/>
                <a:gd name="T8" fmla="*/ 4 w 37"/>
                <a:gd name="T9" fmla="*/ 71 h 85"/>
                <a:gd name="T10" fmla="*/ 4 w 37"/>
                <a:gd name="T11" fmla="*/ 6 h 85"/>
                <a:gd name="T12" fmla="*/ 0 w 37"/>
                <a:gd name="T13" fmla="*/ 6 h 85"/>
                <a:gd name="T14" fmla="*/ 0 w 37"/>
                <a:gd name="T15" fmla="*/ 71 h 85"/>
                <a:gd name="T16" fmla="*/ 14 w 37"/>
                <a:gd name="T17" fmla="*/ 85 h 85"/>
                <a:gd name="T18" fmla="*/ 24 w 37"/>
                <a:gd name="T19" fmla="*/ 85 h 85"/>
                <a:gd name="T20" fmla="*/ 37 w 37"/>
                <a:gd name="T21" fmla="*/ 71 h 85"/>
                <a:gd name="T22" fmla="*/ 37 w 37"/>
                <a:gd name="T23" fmla="*/ 0 h 85"/>
                <a:gd name="T24" fmla="*/ 33 w 37"/>
                <a:gd name="T2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85">
                  <a:moveTo>
                    <a:pt x="33" y="0"/>
                  </a:moveTo>
                  <a:cubicBezTo>
                    <a:pt x="33" y="71"/>
                    <a:pt x="33" y="71"/>
                    <a:pt x="33" y="71"/>
                  </a:cubicBezTo>
                  <a:cubicBezTo>
                    <a:pt x="33" y="77"/>
                    <a:pt x="29" y="81"/>
                    <a:pt x="24" y="81"/>
                  </a:cubicBezTo>
                  <a:cubicBezTo>
                    <a:pt x="14" y="81"/>
                    <a:pt x="14" y="81"/>
                    <a:pt x="14" y="81"/>
                  </a:cubicBezTo>
                  <a:cubicBezTo>
                    <a:pt x="9" y="81"/>
                    <a:pt x="4" y="77"/>
                    <a:pt x="4" y="71"/>
                  </a:cubicBezTo>
                  <a:cubicBezTo>
                    <a:pt x="4" y="6"/>
                    <a:pt x="4" y="6"/>
                    <a:pt x="4" y="6"/>
                  </a:cubicBezTo>
                  <a:cubicBezTo>
                    <a:pt x="0" y="6"/>
                    <a:pt x="0" y="6"/>
                    <a:pt x="0" y="6"/>
                  </a:cubicBezTo>
                  <a:cubicBezTo>
                    <a:pt x="0" y="71"/>
                    <a:pt x="0" y="71"/>
                    <a:pt x="0" y="71"/>
                  </a:cubicBezTo>
                  <a:cubicBezTo>
                    <a:pt x="0" y="79"/>
                    <a:pt x="6" y="85"/>
                    <a:pt x="14" y="85"/>
                  </a:cubicBezTo>
                  <a:cubicBezTo>
                    <a:pt x="24" y="85"/>
                    <a:pt x="24" y="85"/>
                    <a:pt x="24" y="85"/>
                  </a:cubicBezTo>
                  <a:cubicBezTo>
                    <a:pt x="31" y="85"/>
                    <a:pt x="37" y="79"/>
                    <a:pt x="37" y="71"/>
                  </a:cubicBezTo>
                  <a:cubicBezTo>
                    <a:pt x="37" y="0"/>
                    <a:pt x="37" y="0"/>
                    <a:pt x="37" y="0"/>
                  </a:cubicBezTo>
                  <a:lnTo>
                    <a:pt x="33"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203" name="Freeform 55"/>
            <p:cNvSpPr>
              <a:spLocks/>
            </p:cNvSpPr>
            <p:nvPr/>
          </p:nvSpPr>
          <p:spPr bwMode="auto">
            <a:xfrm>
              <a:off x="1562" y="1755"/>
              <a:ext cx="31" cy="37"/>
            </a:xfrm>
            <a:custGeom>
              <a:avLst/>
              <a:gdLst>
                <a:gd name="T0" fmla="*/ 33 w 37"/>
                <a:gd name="T1" fmla="*/ 0 h 44"/>
                <a:gd name="T2" fmla="*/ 33 w 37"/>
                <a:gd name="T3" fmla="*/ 30 h 44"/>
                <a:gd name="T4" fmla="*/ 24 w 37"/>
                <a:gd name="T5" fmla="*/ 39 h 44"/>
                <a:gd name="T6" fmla="*/ 13 w 37"/>
                <a:gd name="T7" fmla="*/ 39 h 44"/>
                <a:gd name="T8" fmla="*/ 4 w 37"/>
                <a:gd name="T9" fmla="*/ 30 h 44"/>
                <a:gd name="T10" fmla="*/ 4 w 37"/>
                <a:gd name="T11" fmla="*/ 10 h 44"/>
                <a:gd name="T12" fmla="*/ 0 w 37"/>
                <a:gd name="T13" fmla="*/ 10 h 44"/>
                <a:gd name="T14" fmla="*/ 0 w 37"/>
                <a:gd name="T15" fmla="*/ 30 h 44"/>
                <a:gd name="T16" fmla="*/ 13 w 37"/>
                <a:gd name="T17" fmla="*/ 44 h 44"/>
                <a:gd name="T18" fmla="*/ 24 w 37"/>
                <a:gd name="T19" fmla="*/ 44 h 44"/>
                <a:gd name="T20" fmla="*/ 37 w 37"/>
                <a:gd name="T21" fmla="*/ 30 h 44"/>
                <a:gd name="T22" fmla="*/ 37 w 37"/>
                <a:gd name="T23" fmla="*/ 0 h 44"/>
                <a:gd name="T24" fmla="*/ 33 w 37"/>
                <a:gd name="T25"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44">
                  <a:moveTo>
                    <a:pt x="33" y="0"/>
                  </a:moveTo>
                  <a:cubicBezTo>
                    <a:pt x="33" y="30"/>
                    <a:pt x="33" y="30"/>
                    <a:pt x="33" y="30"/>
                  </a:cubicBezTo>
                  <a:cubicBezTo>
                    <a:pt x="33" y="35"/>
                    <a:pt x="29" y="39"/>
                    <a:pt x="24" y="39"/>
                  </a:cubicBezTo>
                  <a:cubicBezTo>
                    <a:pt x="13" y="39"/>
                    <a:pt x="13" y="39"/>
                    <a:pt x="13" y="39"/>
                  </a:cubicBezTo>
                  <a:cubicBezTo>
                    <a:pt x="8" y="39"/>
                    <a:pt x="4" y="35"/>
                    <a:pt x="4" y="30"/>
                  </a:cubicBezTo>
                  <a:cubicBezTo>
                    <a:pt x="4" y="10"/>
                    <a:pt x="4" y="10"/>
                    <a:pt x="4" y="10"/>
                  </a:cubicBezTo>
                  <a:cubicBezTo>
                    <a:pt x="0" y="10"/>
                    <a:pt x="0" y="10"/>
                    <a:pt x="0" y="10"/>
                  </a:cubicBezTo>
                  <a:cubicBezTo>
                    <a:pt x="0" y="30"/>
                    <a:pt x="0" y="30"/>
                    <a:pt x="0" y="30"/>
                  </a:cubicBezTo>
                  <a:cubicBezTo>
                    <a:pt x="0" y="37"/>
                    <a:pt x="6" y="44"/>
                    <a:pt x="13" y="44"/>
                  </a:cubicBezTo>
                  <a:cubicBezTo>
                    <a:pt x="24" y="44"/>
                    <a:pt x="24" y="44"/>
                    <a:pt x="24" y="44"/>
                  </a:cubicBezTo>
                  <a:cubicBezTo>
                    <a:pt x="31" y="44"/>
                    <a:pt x="37" y="37"/>
                    <a:pt x="37" y="30"/>
                  </a:cubicBezTo>
                  <a:cubicBezTo>
                    <a:pt x="37" y="0"/>
                    <a:pt x="37" y="0"/>
                    <a:pt x="37" y="0"/>
                  </a:cubicBezTo>
                  <a:lnTo>
                    <a:pt x="33"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204" name="Freeform 56"/>
            <p:cNvSpPr>
              <a:spLocks/>
            </p:cNvSpPr>
            <p:nvPr/>
          </p:nvSpPr>
          <p:spPr bwMode="auto">
            <a:xfrm>
              <a:off x="1118" y="1763"/>
              <a:ext cx="31" cy="59"/>
            </a:xfrm>
            <a:custGeom>
              <a:avLst/>
              <a:gdLst>
                <a:gd name="T0" fmla="*/ 33 w 37"/>
                <a:gd name="T1" fmla="*/ 8 h 71"/>
                <a:gd name="T2" fmla="*/ 33 w 37"/>
                <a:gd name="T3" fmla="*/ 57 h 71"/>
                <a:gd name="T4" fmla="*/ 23 w 37"/>
                <a:gd name="T5" fmla="*/ 67 h 71"/>
                <a:gd name="T6" fmla="*/ 13 w 37"/>
                <a:gd name="T7" fmla="*/ 67 h 71"/>
                <a:gd name="T8" fmla="*/ 4 w 37"/>
                <a:gd name="T9" fmla="*/ 57 h 71"/>
                <a:gd name="T10" fmla="*/ 4 w 37"/>
                <a:gd name="T11" fmla="*/ 0 h 71"/>
                <a:gd name="T12" fmla="*/ 0 w 37"/>
                <a:gd name="T13" fmla="*/ 0 h 71"/>
                <a:gd name="T14" fmla="*/ 0 w 37"/>
                <a:gd name="T15" fmla="*/ 57 h 71"/>
                <a:gd name="T16" fmla="*/ 13 w 37"/>
                <a:gd name="T17" fmla="*/ 71 h 71"/>
                <a:gd name="T18" fmla="*/ 23 w 37"/>
                <a:gd name="T19" fmla="*/ 71 h 71"/>
                <a:gd name="T20" fmla="*/ 37 w 37"/>
                <a:gd name="T21" fmla="*/ 57 h 71"/>
                <a:gd name="T22" fmla="*/ 37 w 37"/>
                <a:gd name="T23" fmla="*/ 8 h 71"/>
                <a:gd name="T24" fmla="*/ 33 w 37"/>
                <a:gd name="T25" fmla="*/ 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71">
                  <a:moveTo>
                    <a:pt x="33" y="8"/>
                  </a:moveTo>
                  <a:cubicBezTo>
                    <a:pt x="33" y="57"/>
                    <a:pt x="33" y="57"/>
                    <a:pt x="33" y="57"/>
                  </a:cubicBezTo>
                  <a:cubicBezTo>
                    <a:pt x="33" y="63"/>
                    <a:pt x="28" y="67"/>
                    <a:pt x="23" y="67"/>
                  </a:cubicBezTo>
                  <a:cubicBezTo>
                    <a:pt x="13" y="67"/>
                    <a:pt x="13" y="67"/>
                    <a:pt x="13" y="67"/>
                  </a:cubicBezTo>
                  <a:cubicBezTo>
                    <a:pt x="8" y="67"/>
                    <a:pt x="4" y="63"/>
                    <a:pt x="4" y="57"/>
                  </a:cubicBezTo>
                  <a:cubicBezTo>
                    <a:pt x="4" y="0"/>
                    <a:pt x="4" y="0"/>
                    <a:pt x="4" y="0"/>
                  </a:cubicBezTo>
                  <a:cubicBezTo>
                    <a:pt x="0" y="0"/>
                    <a:pt x="0" y="0"/>
                    <a:pt x="0" y="0"/>
                  </a:cubicBezTo>
                  <a:cubicBezTo>
                    <a:pt x="0" y="57"/>
                    <a:pt x="0" y="57"/>
                    <a:pt x="0" y="57"/>
                  </a:cubicBezTo>
                  <a:cubicBezTo>
                    <a:pt x="0" y="65"/>
                    <a:pt x="6" y="71"/>
                    <a:pt x="13" y="71"/>
                  </a:cubicBezTo>
                  <a:cubicBezTo>
                    <a:pt x="23" y="71"/>
                    <a:pt x="23" y="71"/>
                    <a:pt x="23" y="71"/>
                  </a:cubicBezTo>
                  <a:cubicBezTo>
                    <a:pt x="31" y="71"/>
                    <a:pt x="37" y="65"/>
                    <a:pt x="37" y="57"/>
                  </a:cubicBezTo>
                  <a:cubicBezTo>
                    <a:pt x="37" y="8"/>
                    <a:pt x="37" y="8"/>
                    <a:pt x="37" y="8"/>
                  </a:cubicBezTo>
                  <a:cubicBezTo>
                    <a:pt x="33" y="8"/>
                    <a:pt x="33" y="8"/>
                    <a:pt x="33" y="8"/>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205" name="Freeform 57"/>
            <p:cNvSpPr>
              <a:spLocks/>
            </p:cNvSpPr>
            <p:nvPr/>
          </p:nvSpPr>
          <p:spPr bwMode="auto">
            <a:xfrm>
              <a:off x="1025" y="1222"/>
              <a:ext cx="635" cy="417"/>
            </a:xfrm>
            <a:custGeom>
              <a:avLst/>
              <a:gdLst>
                <a:gd name="T0" fmla="*/ 493 w 761"/>
                <a:gd name="T1" fmla="*/ 3 h 500"/>
                <a:gd name="T2" fmla="*/ 517 w 761"/>
                <a:gd name="T3" fmla="*/ 11 h 500"/>
                <a:gd name="T4" fmla="*/ 680 w 761"/>
                <a:gd name="T5" fmla="*/ 135 h 500"/>
                <a:gd name="T6" fmla="*/ 758 w 761"/>
                <a:gd name="T7" fmla="*/ 367 h 500"/>
                <a:gd name="T8" fmla="*/ 729 w 761"/>
                <a:gd name="T9" fmla="*/ 417 h 500"/>
                <a:gd name="T10" fmla="*/ 592 w 761"/>
                <a:gd name="T11" fmla="*/ 474 h 500"/>
                <a:gd name="T12" fmla="*/ 380 w 761"/>
                <a:gd name="T13" fmla="*/ 496 h 500"/>
                <a:gd name="T14" fmla="*/ 113 w 761"/>
                <a:gd name="T15" fmla="*/ 458 h 500"/>
                <a:gd name="T16" fmla="*/ 32 w 761"/>
                <a:gd name="T17" fmla="*/ 417 h 500"/>
                <a:gd name="T18" fmla="*/ 3 w 761"/>
                <a:gd name="T19" fmla="*/ 367 h 500"/>
                <a:gd name="T20" fmla="*/ 3 w 761"/>
                <a:gd name="T21" fmla="*/ 367 h 500"/>
                <a:gd name="T22" fmla="*/ 3 w 761"/>
                <a:gd name="T23" fmla="*/ 366 h 500"/>
                <a:gd name="T24" fmla="*/ 1 w 761"/>
                <a:gd name="T25" fmla="*/ 367 h 500"/>
                <a:gd name="T26" fmla="*/ 3 w 761"/>
                <a:gd name="T27" fmla="*/ 367 h 500"/>
                <a:gd name="T28" fmla="*/ 3 w 761"/>
                <a:gd name="T29" fmla="*/ 366 h 500"/>
                <a:gd name="T30" fmla="*/ 1 w 761"/>
                <a:gd name="T31" fmla="*/ 367 h 500"/>
                <a:gd name="T32" fmla="*/ 3 w 761"/>
                <a:gd name="T33" fmla="*/ 367 h 500"/>
                <a:gd name="T34" fmla="*/ 37 w 761"/>
                <a:gd name="T35" fmla="*/ 222 h 500"/>
                <a:gd name="T36" fmla="*/ 276 w 761"/>
                <a:gd name="T37" fmla="*/ 11 h 500"/>
                <a:gd name="T38" fmla="*/ 274 w 761"/>
                <a:gd name="T39" fmla="*/ 7 h 500"/>
                <a:gd name="T40" fmla="*/ 34 w 761"/>
                <a:gd name="T41" fmla="*/ 220 h 500"/>
                <a:gd name="T42" fmla="*/ 0 w 761"/>
                <a:gd name="T43" fmla="*/ 367 h 500"/>
                <a:gd name="T44" fmla="*/ 0 w 761"/>
                <a:gd name="T45" fmla="*/ 368 h 500"/>
                <a:gd name="T46" fmla="*/ 1 w 761"/>
                <a:gd name="T47" fmla="*/ 367 h 500"/>
                <a:gd name="T48" fmla="*/ 0 w 761"/>
                <a:gd name="T49" fmla="*/ 367 h 500"/>
                <a:gd name="T50" fmla="*/ 30 w 761"/>
                <a:gd name="T51" fmla="*/ 420 h 500"/>
                <a:gd name="T52" fmla="*/ 168 w 761"/>
                <a:gd name="T53" fmla="*/ 477 h 500"/>
                <a:gd name="T54" fmla="*/ 380 w 761"/>
                <a:gd name="T55" fmla="*/ 500 h 500"/>
                <a:gd name="T56" fmla="*/ 649 w 761"/>
                <a:gd name="T57" fmla="*/ 461 h 500"/>
                <a:gd name="T58" fmla="*/ 731 w 761"/>
                <a:gd name="T59" fmla="*/ 420 h 500"/>
                <a:gd name="T60" fmla="*/ 761 w 761"/>
                <a:gd name="T61" fmla="*/ 367 h 500"/>
                <a:gd name="T62" fmla="*/ 683 w 761"/>
                <a:gd name="T63" fmla="*/ 133 h 500"/>
                <a:gd name="T64" fmla="*/ 519 w 761"/>
                <a:gd name="T65" fmla="*/ 7 h 500"/>
                <a:gd name="T66" fmla="*/ 493 w 761"/>
                <a:gd name="T67" fmla="*/ 0 h 500"/>
                <a:gd name="T68" fmla="*/ 493 w 761"/>
                <a:gd name="T69" fmla="*/ 3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1" h="500">
                  <a:moveTo>
                    <a:pt x="493" y="3"/>
                  </a:moveTo>
                  <a:cubicBezTo>
                    <a:pt x="501" y="5"/>
                    <a:pt x="509" y="8"/>
                    <a:pt x="517" y="11"/>
                  </a:cubicBezTo>
                  <a:cubicBezTo>
                    <a:pt x="574" y="31"/>
                    <a:pt x="634" y="74"/>
                    <a:pt x="680" y="135"/>
                  </a:cubicBezTo>
                  <a:cubicBezTo>
                    <a:pt x="726" y="196"/>
                    <a:pt x="758" y="276"/>
                    <a:pt x="758" y="367"/>
                  </a:cubicBezTo>
                  <a:cubicBezTo>
                    <a:pt x="758" y="385"/>
                    <a:pt x="748" y="401"/>
                    <a:pt x="729" y="417"/>
                  </a:cubicBezTo>
                  <a:cubicBezTo>
                    <a:pt x="700" y="440"/>
                    <a:pt x="652" y="460"/>
                    <a:pt x="592" y="474"/>
                  </a:cubicBezTo>
                  <a:cubicBezTo>
                    <a:pt x="532" y="488"/>
                    <a:pt x="459" y="496"/>
                    <a:pt x="380" y="496"/>
                  </a:cubicBezTo>
                  <a:cubicBezTo>
                    <a:pt x="276" y="496"/>
                    <a:pt x="181" y="482"/>
                    <a:pt x="113" y="458"/>
                  </a:cubicBezTo>
                  <a:cubicBezTo>
                    <a:pt x="79" y="446"/>
                    <a:pt x="51" y="432"/>
                    <a:pt x="32" y="417"/>
                  </a:cubicBezTo>
                  <a:cubicBezTo>
                    <a:pt x="13" y="401"/>
                    <a:pt x="3" y="385"/>
                    <a:pt x="3" y="367"/>
                  </a:cubicBezTo>
                  <a:cubicBezTo>
                    <a:pt x="3" y="367"/>
                    <a:pt x="3" y="367"/>
                    <a:pt x="3" y="367"/>
                  </a:cubicBezTo>
                  <a:cubicBezTo>
                    <a:pt x="3" y="366"/>
                    <a:pt x="3" y="366"/>
                    <a:pt x="3" y="366"/>
                  </a:cubicBezTo>
                  <a:cubicBezTo>
                    <a:pt x="1" y="367"/>
                    <a:pt x="1" y="367"/>
                    <a:pt x="1" y="367"/>
                  </a:cubicBezTo>
                  <a:cubicBezTo>
                    <a:pt x="3" y="367"/>
                    <a:pt x="3" y="367"/>
                    <a:pt x="3" y="367"/>
                  </a:cubicBezTo>
                  <a:cubicBezTo>
                    <a:pt x="3" y="367"/>
                    <a:pt x="3" y="367"/>
                    <a:pt x="3" y="366"/>
                  </a:cubicBezTo>
                  <a:cubicBezTo>
                    <a:pt x="1" y="367"/>
                    <a:pt x="1" y="367"/>
                    <a:pt x="1" y="367"/>
                  </a:cubicBezTo>
                  <a:cubicBezTo>
                    <a:pt x="3" y="367"/>
                    <a:pt x="3" y="367"/>
                    <a:pt x="3" y="367"/>
                  </a:cubicBezTo>
                  <a:cubicBezTo>
                    <a:pt x="3" y="367"/>
                    <a:pt x="3" y="300"/>
                    <a:pt x="37" y="222"/>
                  </a:cubicBezTo>
                  <a:cubicBezTo>
                    <a:pt x="71" y="144"/>
                    <a:pt x="139" y="55"/>
                    <a:pt x="276" y="11"/>
                  </a:cubicBezTo>
                  <a:cubicBezTo>
                    <a:pt x="274" y="7"/>
                    <a:pt x="274" y="7"/>
                    <a:pt x="274" y="7"/>
                  </a:cubicBezTo>
                  <a:cubicBezTo>
                    <a:pt x="137" y="52"/>
                    <a:pt x="68" y="142"/>
                    <a:pt x="34" y="220"/>
                  </a:cubicBezTo>
                  <a:cubicBezTo>
                    <a:pt x="0" y="299"/>
                    <a:pt x="0" y="367"/>
                    <a:pt x="0" y="367"/>
                  </a:cubicBezTo>
                  <a:cubicBezTo>
                    <a:pt x="0" y="368"/>
                    <a:pt x="0" y="368"/>
                    <a:pt x="0" y="368"/>
                  </a:cubicBezTo>
                  <a:cubicBezTo>
                    <a:pt x="1" y="367"/>
                    <a:pt x="1" y="367"/>
                    <a:pt x="1" y="367"/>
                  </a:cubicBezTo>
                  <a:cubicBezTo>
                    <a:pt x="0" y="367"/>
                    <a:pt x="0" y="367"/>
                    <a:pt x="0" y="367"/>
                  </a:cubicBezTo>
                  <a:cubicBezTo>
                    <a:pt x="0" y="386"/>
                    <a:pt x="11" y="404"/>
                    <a:pt x="30" y="420"/>
                  </a:cubicBezTo>
                  <a:cubicBezTo>
                    <a:pt x="59" y="443"/>
                    <a:pt x="107" y="463"/>
                    <a:pt x="168" y="477"/>
                  </a:cubicBezTo>
                  <a:cubicBezTo>
                    <a:pt x="229" y="492"/>
                    <a:pt x="302" y="500"/>
                    <a:pt x="380" y="500"/>
                  </a:cubicBezTo>
                  <a:cubicBezTo>
                    <a:pt x="485" y="500"/>
                    <a:pt x="580" y="485"/>
                    <a:pt x="649" y="461"/>
                  </a:cubicBezTo>
                  <a:cubicBezTo>
                    <a:pt x="684" y="450"/>
                    <a:pt x="712" y="435"/>
                    <a:pt x="731" y="420"/>
                  </a:cubicBezTo>
                  <a:cubicBezTo>
                    <a:pt x="750" y="404"/>
                    <a:pt x="761" y="386"/>
                    <a:pt x="761" y="367"/>
                  </a:cubicBezTo>
                  <a:cubicBezTo>
                    <a:pt x="761" y="275"/>
                    <a:pt x="729" y="195"/>
                    <a:pt x="683" y="133"/>
                  </a:cubicBezTo>
                  <a:cubicBezTo>
                    <a:pt x="636" y="71"/>
                    <a:pt x="575" y="28"/>
                    <a:pt x="519" y="7"/>
                  </a:cubicBezTo>
                  <a:cubicBezTo>
                    <a:pt x="510" y="4"/>
                    <a:pt x="502" y="2"/>
                    <a:pt x="493" y="0"/>
                  </a:cubicBezTo>
                  <a:lnTo>
                    <a:pt x="493" y="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206" name="Freeform 58"/>
            <p:cNvSpPr>
              <a:spLocks/>
            </p:cNvSpPr>
            <p:nvPr/>
          </p:nvSpPr>
          <p:spPr bwMode="auto">
            <a:xfrm>
              <a:off x="1223" y="1229"/>
              <a:ext cx="244" cy="76"/>
            </a:xfrm>
            <a:custGeom>
              <a:avLst/>
              <a:gdLst>
                <a:gd name="T0" fmla="*/ 254 w 292"/>
                <a:gd name="T1" fmla="*/ 4 h 91"/>
                <a:gd name="T2" fmla="*/ 280 w 292"/>
                <a:gd name="T3" fmla="*/ 19 h 91"/>
                <a:gd name="T4" fmla="*/ 289 w 292"/>
                <a:gd name="T5" fmla="*/ 37 h 91"/>
                <a:gd name="T6" fmla="*/ 278 w 292"/>
                <a:gd name="T7" fmla="*/ 56 h 91"/>
                <a:gd name="T8" fmla="*/ 226 w 292"/>
                <a:gd name="T9" fmla="*/ 78 h 91"/>
                <a:gd name="T10" fmla="*/ 146 w 292"/>
                <a:gd name="T11" fmla="*/ 87 h 91"/>
                <a:gd name="T12" fmla="*/ 44 w 292"/>
                <a:gd name="T13" fmla="*/ 72 h 91"/>
                <a:gd name="T14" fmla="*/ 14 w 292"/>
                <a:gd name="T15" fmla="*/ 56 h 91"/>
                <a:gd name="T16" fmla="*/ 3 w 292"/>
                <a:gd name="T17" fmla="*/ 37 h 91"/>
                <a:gd name="T18" fmla="*/ 12 w 292"/>
                <a:gd name="T19" fmla="*/ 19 h 91"/>
                <a:gd name="T20" fmla="*/ 38 w 292"/>
                <a:gd name="T21" fmla="*/ 4 h 91"/>
                <a:gd name="T22" fmla="*/ 37 w 292"/>
                <a:gd name="T23" fmla="*/ 0 h 91"/>
                <a:gd name="T24" fmla="*/ 10 w 292"/>
                <a:gd name="T25" fmla="*/ 16 h 91"/>
                <a:gd name="T26" fmla="*/ 0 w 292"/>
                <a:gd name="T27" fmla="*/ 37 h 91"/>
                <a:gd name="T28" fmla="*/ 12 w 292"/>
                <a:gd name="T29" fmla="*/ 58 h 91"/>
                <a:gd name="T30" fmla="*/ 65 w 292"/>
                <a:gd name="T31" fmla="*/ 82 h 91"/>
                <a:gd name="T32" fmla="*/ 146 w 292"/>
                <a:gd name="T33" fmla="*/ 91 h 91"/>
                <a:gd name="T34" fmla="*/ 249 w 292"/>
                <a:gd name="T35" fmla="*/ 75 h 91"/>
                <a:gd name="T36" fmla="*/ 280 w 292"/>
                <a:gd name="T37" fmla="*/ 58 h 91"/>
                <a:gd name="T38" fmla="*/ 292 w 292"/>
                <a:gd name="T39" fmla="*/ 37 h 91"/>
                <a:gd name="T40" fmla="*/ 282 w 292"/>
                <a:gd name="T41" fmla="*/ 16 h 91"/>
                <a:gd name="T42" fmla="*/ 255 w 292"/>
                <a:gd name="T43" fmla="*/ 0 h 91"/>
                <a:gd name="T44" fmla="*/ 254 w 292"/>
                <a:gd name="T45" fmla="*/ 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2" h="91">
                  <a:moveTo>
                    <a:pt x="254" y="4"/>
                  </a:moveTo>
                  <a:cubicBezTo>
                    <a:pt x="265" y="8"/>
                    <a:pt x="274" y="13"/>
                    <a:pt x="280" y="19"/>
                  </a:cubicBezTo>
                  <a:cubicBezTo>
                    <a:pt x="286" y="25"/>
                    <a:pt x="289" y="31"/>
                    <a:pt x="289" y="37"/>
                  </a:cubicBezTo>
                  <a:cubicBezTo>
                    <a:pt x="289" y="43"/>
                    <a:pt x="285" y="49"/>
                    <a:pt x="278" y="56"/>
                  </a:cubicBezTo>
                  <a:cubicBezTo>
                    <a:pt x="267" y="65"/>
                    <a:pt x="249" y="73"/>
                    <a:pt x="226" y="78"/>
                  </a:cubicBezTo>
                  <a:cubicBezTo>
                    <a:pt x="203" y="84"/>
                    <a:pt x="176" y="87"/>
                    <a:pt x="146" y="87"/>
                  </a:cubicBezTo>
                  <a:cubicBezTo>
                    <a:pt x="106" y="87"/>
                    <a:pt x="70" y="81"/>
                    <a:pt x="44" y="72"/>
                  </a:cubicBezTo>
                  <a:cubicBezTo>
                    <a:pt x="32" y="67"/>
                    <a:pt x="21" y="62"/>
                    <a:pt x="14" y="56"/>
                  </a:cubicBezTo>
                  <a:cubicBezTo>
                    <a:pt x="7" y="49"/>
                    <a:pt x="3" y="43"/>
                    <a:pt x="3" y="37"/>
                  </a:cubicBezTo>
                  <a:cubicBezTo>
                    <a:pt x="3" y="31"/>
                    <a:pt x="6" y="25"/>
                    <a:pt x="12" y="19"/>
                  </a:cubicBezTo>
                  <a:cubicBezTo>
                    <a:pt x="18" y="13"/>
                    <a:pt x="27" y="8"/>
                    <a:pt x="38" y="4"/>
                  </a:cubicBezTo>
                  <a:cubicBezTo>
                    <a:pt x="37" y="0"/>
                    <a:pt x="37" y="0"/>
                    <a:pt x="37" y="0"/>
                  </a:cubicBezTo>
                  <a:cubicBezTo>
                    <a:pt x="25" y="5"/>
                    <a:pt x="16" y="10"/>
                    <a:pt x="10" y="16"/>
                  </a:cubicBezTo>
                  <a:cubicBezTo>
                    <a:pt x="3" y="22"/>
                    <a:pt x="0" y="29"/>
                    <a:pt x="0" y="37"/>
                  </a:cubicBezTo>
                  <a:cubicBezTo>
                    <a:pt x="0" y="44"/>
                    <a:pt x="4" y="52"/>
                    <a:pt x="12" y="58"/>
                  </a:cubicBezTo>
                  <a:cubicBezTo>
                    <a:pt x="23" y="68"/>
                    <a:pt x="42" y="76"/>
                    <a:pt x="65" y="82"/>
                  </a:cubicBezTo>
                  <a:cubicBezTo>
                    <a:pt x="88" y="87"/>
                    <a:pt x="116" y="91"/>
                    <a:pt x="146" y="91"/>
                  </a:cubicBezTo>
                  <a:cubicBezTo>
                    <a:pt x="186" y="91"/>
                    <a:pt x="222" y="85"/>
                    <a:pt x="249" y="75"/>
                  </a:cubicBezTo>
                  <a:cubicBezTo>
                    <a:pt x="262" y="71"/>
                    <a:pt x="273" y="65"/>
                    <a:pt x="280" y="58"/>
                  </a:cubicBezTo>
                  <a:cubicBezTo>
                    <a:pt x="288" y="52"/>
                    <a:pt x="292" y="44"/>
                    <a:pt x="292" y="37"/>
                  </a:cubicBezTo>
                  <a:cubicBezTo>
                    <a:pt x="292" y="29"/>
                    <a:pt x="288" y="22"/>
                    <a:pt x="282" y="16"/>
                  </a:cubicBezTo>
                  <a:cubicBezTo>
                    <a:pt x="276" y="10"/>
                    <a:pt x="267" y="5"/>
                    <a:pt x="255" y="0"/>
                  </a:cubicBezTo>
                  <a:lnTo>
                    <a:pt x="254"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207" name="Freeform 59"/>
            <p:cNvSpPr>
              <a:spLocks/>
            </p:cNvSpPr>
            <p:nvPr/>
          </p:nvSpPr>
          <p:spPr bwMode="auto">
            <a:xfrm>
              <a:off x="927" y="1700"/>
              <a:ext cx="63" cy="74"/>
            </a:xfrm>
            <a:custGeom>
              <a:avLst/>
              <a:gdLst>
                <a:gd name="T0" fmla="*/ 74 w 76"/>
                <a:gd name="T1" fmla="*/ 0 h 89"/>
                <a:gd name="T2" fmla="*/ 37 w 76"/>
                <a:gd name="T3" fmla="*/ 25 h 89"/>
                <a:gd name="T4" fmla="*/ 12 w 76"/>
                <a:gd name="T5" fmla="*/ 54 h 89"/>
                <a:gd name="T6" fmla="*/ 0 w 76"/>
                <a:gd name="T7" fmla="*/ 89 h 89"/>
                <a:gd name="T8" fmla="*/ 3 w 76"/>
                <a:gd name="T9" fmla="*/ 89 h 89"/>
                <a:gd name="T10" fmla="*/ 15 w 76"/>
                <a:gd name="T11" fmla="*/ 56 h 89"/>
                <a:gd name="T12" fmla="*/ 53 w 76"/>
                <a:gd name="T13" fmla="*/ 18 h 89"/>
                <a:gd name="T14" fmla="*/ 69 w 76"/>
                <a:gd name="T15" fmla="*/ 7 h 89"/>
                <a:gd name="T16" fmla="*/ 74 w 76"/>
                <a:gd name="T17" fmla="*/ 4 h 89"/>
                <a:gd name="T18" fmla="*/ 76 w 76"/>
                <a:gd name="T19" fmla="*/ 3 h 89"/>
                <a:gd name="T20" fmla="*/ 74 w 76"/>
                <a:gd name="T2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89">
                  <a:moveTo>
                    <a:pt x="74" y="0"/>
                  </a:moveTo>
                  <a:cubicBezTo>
                    <a:pt x="74" y="0"/>
                    <a:pt x="56" y="10"/>
                    <a:pt x="37" y="25"/>
                  </a:cubicBezTo>
                  <a:cubicBezTo>
                    <a:pt x="28" y="33"/>
                    <a:pt x="19" y="43"/>
                    <a:pt x="12" y="54"/>
                  </a:cubicBezTo>
                  <a:cubicBezTo>
                    <a:pt x="5" y="65"/>
                    <a:pt x="0" y="77"/>
                    <a:pt x="0" y="89"/>
                  </a:cubicBezTo>
                  <a:cubicBezTo>
                    <a:pt x="3" y="89"/>
                    <a:pt x="3" y="89"/>
                    <a:pt x="3" y="89"/>
                  </a:cubicBezTo>
                  <a:cubicBezTo>
                    <a:pt x="3" y="78"/>
                    <a:pt x="8" y="66"/>
                    <a:pt x="15" y="56"/>
                  </a:cubicBezTo>
                  <a:cubicBezTo>
                    <a:pt x="25" y="40"/>
                    <a:pt x="40" y="27"/>
                    <a:pt x="53" y="18"/>
                  </a:cubicBezTo>
                  <a:cubicBezTo>
                    <a:pt x="59" y="13"/>
                    <a:pt x="65" y="9"/>
                    <a:pt x="69" y="7"/>
                  </a:cubicBezTo>
                  <a:cubicBezTo>
                    <a:pt x="71" y="6"/>
                    <a:pt x="73" y="5"/>
                    <a:pt x="74" y="4"/>
                  </a:cubicBezTo>
                  <a:cubicBezTo>
                    <a:pt x="75" y="3"/>
                    <a:pt x="76" y="3"/>
                    <a:pt x="76" y="3"/>
                  </a:cubicBezTo>
                  <a:lnTo>
                    <a:pt x="74"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sp>
          <p:nvSpPr>
            <p:cNvPr id="208" name="Freeform 60"/>
            <p:cNvSpPr>
              <a:spLocks/>
            </p:cNvSpPr>
            <p:nvPr/>
          </p:nvSpPr>
          <p:spPr bwMode="auto">
            <a:xfrm>
              <a:off x="1707" y="1686"/>
              <a:ext cx="54" cy="34"/>
            </a:xfrm>
            <a:custGeom>
              <a:avLst/>
              <a:gdLst>
                <a:gd name="T0" fmla="*/ 0 w 64"/>
                <a:gd name="T1" fmla="*/ 3 h 41"/>
                <a:gd name="T2" fmla="*/ 2 w 64"/>
                <a:gd name="T3" fmla="*/ 4 h 41"/>
                <a:gd name="T4" fmla="*/ 61 w 64"/>
                <a:gd name="T5" fmla="*/ 41 h 41"/>
                <a:gd name="T6" fmla="*/ 64 w 64"/>
                <a:gd name="T7" fmla="*/ 39 h 41"/>
                <a:gd name="T8" fmla="*/ 2 w 64"/>
                <a:gd name="T9" fmla="*/ 0 h 41"/>
                <a:gd name="T10" fmla="*/ 0 w 64"/>
                <a:gd name="T11" fmla="*/ 3 h 41"/>
              </a:gdLst>
              <a:ahLst/>
              <a:cxnLst>
                <a:cxn ang="0">
                  <a:pos x="T0" y="T1"/>
                </a:cxn>
                <a:cxn ang="0">
                  <a:pos x="T2" y="T3"/>
                </a:cxn>
                <a:cxn ang="0">
                  <a:pos x="T4" y="T5"/>
                </a:cxn>
                <a:cxn ang="0">
                  <a:pos x="T6" y="T7"/>
                </a:cxn>
                <a:cxn ang="0">
                  <a:pos x="T8" y="T9"/>
                </a:cxn>
                <a:cxn ang="0">
                  <a:pos x="T10" y="T11"/>
                </a:cxn>
              </a:cxnLst>
              <a:rect l="0" t="0" r="r" b="b"/>
              <a:pathLst>
                <a:path w="64" h="41">
                  <a:moveTo>
                    <a:pt x="0" y="3"/>
                  </a:moveTo>
                  <a:cubicBezTo>
                    <a:pt x="0" y="3"/>
                    <a:pt x="1" y="3"/>
                    <a:pt x="2" y="4"/>
                  </a:cubicBezTo>
                  <a:cubicBezTo>
                    <a:pt x="10" y="6"/>
                    <a:pt x="42" y="18"/>
                    <a:pt x="61" y="41"/>
                  </a:cubicBezTo>
                  <a:cubicBezTo>
                    <a:pt x="64" y="39"/>
                    <a:pt x="64" y="39"/>
                    <a:pt x="64" y="39"/>
                  </a:cubicBezTo>
                  <a:cubicBezTo>
                    <a:pt x="41" y="12"/>
                    <a:pt x="2" y="0"/>
                    <a:pt x="2" y="0"/>
                  </a:cubicBezTo>
                  <a:cubicBezTo>
                    <a:pt x="0" y="3"/>
                    <a:pt x="0" y="3"/>
                    <a:pt x="0" y="3"/>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defRPr/>
              </a:pPr>
              <a:endParaRPr lang="fr-FR">
                <a:solidFill>
                  <a:srgbClr val="FF5000">
                    <a:lumMod val="50000"/>
                  </a:srgbClr>
                </a:solidFill>
                <a:latin typeface="Arial" charset="0"/>
                <a:cs typeface="Arial" charset="0"/>
              </a:endParaRPr>
            </a:p>
          </p:txBody>
        </p:sp>
      </p:grpSp>
      <p:sp>
        <p:nvSpPr>
          <p:cNvPr id="209" name="Rectangle 208"/>
          <p:cNvSpPr>
            <a:spLocks noChangeArrowheads="1"/>
          </p:cNvSpPr>
          <p:nvPr/>
        </p:nvSpPr>
        <p:spPr bwMode="auto">
          <a:xfrm>
            <a:off x="431325" y="3438299"/>
            <a:ext cx="1485951" cy="64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9" tIns="45639" rIns="91279" bIns="45639">
            <a:spAutoFit/>
          </a:bodyPr>
          <a:lstStyle>
            <a:defPPr>
              <a:defRPr lang="fr-FR"/>
            </a:defPPr>
            <a:lvl1pPr marL="0" algn="l" defTabSz="913984" rtl="0" eaLnBrk="1" latinLnBrk="0" hangingPunct="1">
              <a:defRPr sz="1800" kern="1200">
                <a:solidFill>
                  <a:schemeClr val="tx1"/>
                </a:solidFill>
                <a:latin typeface="+mn-lt"/>
                <a:ea typeface="+mn-ea"/>
                <a:cs typeface="+mn-cs"/>
              </a:defRPr>
            </a:lvl1pPr>
            <a:lvl2pPr marL="456992" algn="l" defTabSz="913984" rtl="0" eaLnBrk="1" latinLnBrk="0" hangingPunct="1">
              <a:defRPr sz="1800" kern="1200">
                <a:solidFill>
                  <a:schemeClr val="tx1"/>
                </a:solidFill>
                <a:latin typeface="+mn-lt"/>
                <a:ea typeface="+mn-ea"/>
                <a:cs typeface="+mn-cs"/>
              </a:defRPr>
            </a:lvl2pPr>
            <a:lvl3pPr marL="913984" algn="l" defTabSz="913984" rtl="0" eaLnBrk="1" latinLnBrk="0" hangingPunct="1">
              <a:defRPr sz="1800" kern="1200">
                <a:solidFill>
                  <a:schemeClr val="tx1"/>
                </a:solidFill>
                <a:latin typeface="+mn-lt"/>
                <a:ea typeface="+mn-ea"/>
                <a:cs typeface="+mn-cs"/>
              </a:defRPr>
            </a:lvl3pPr>
            <a:lvl4pPr marL="1370976" algn="l" defTabSz="913984" rtl="0" eaLnBrk="1" latinLnBrk="0" hangingPunct="1">
              <a:defRPr sz="1800" kern="1200">
                <a:solidFill>
                  <a:schemeClr val="tx1"/>
                </a:solidFill>
                <a:latin typeface="+mn-lt"/>
                <a:ea typeface="+mn-ea"/>
                <a:cs typeface="+mn-cs"/>
              </a:defRPr>
            </a:lvl4pPr>
            <a:lvl5pPr marL="1827968" algn="l" defTabSz="913984" rtl="0" eaLnBrk="1" latinLnBrk="0" hangingPunct="1">
              <a:defRPr sz="1800" kern="1200">
                <a:solidFill>
                  <a:schemeClr val="tx1"/>
                </a:solidFill>
                <a:latin typeface="+mn-lt"/>
                <a:ea typeface="+mn-ea"/>
                <a:cs typeface="+mn-cs"/>
              </a:defRPr>
            </a:lvl5pPr>
            <a:lvl6pPr marL="2284960" algn="l" defTabSz="913984" rtl="0" eaLnBrk="1" latinLnBrk="0" hangingPunct="1">
              <a:defRPr sz="1800" kern="1200">
                <a:solidFill>
                  <a:schemeClr val="tx1"/>
                </a:solidFill>
                <a:latin typeface="+mn-lt"/>
                <a:ea typeface="+mn-ea"/>
                <a:cs typeface="+mn-cs"/>
              </a:defRPr>
            </a:lvl6pPr>
            <a:lvl7pPr marL="2741952" algn="l" defTabSz="913984" rtl="0" eaLnBrk="1" latinLnBrk="0" hangingPunct="1">
              <a:defRPr sz="1800" kern="1200">
                <a:solidFill>
                  <a:schemeClr val="tx1"/>
                </a:solidFill>
                <a:latin typeface="+mn-lt"/>
                <a:ea typeface="+mn-ea"/>
                <a:cs typeface="+mn-cs"/>
              </a:defRPr>
            </a:lvl7pPr>
            <a:lvl8pPr marL="3198944" algn="l" defTabSz="913984" rtl="0" eaLnBrk="1" latinLnBrk="0" hangingPunct="1">
              <a:defRPr sz="1800" kern="1200">
                <a:solidFill>
                  <a:schemeClr val="tx1"/>
                </a:solidFill>
                <a:latin typeface="+mn-lt"/>
                <a:ea typeface="+mn-ea"/>
                <a:cs typeface="+mn-cs"/>
              </a:defRPr>
            </a:lvl8pPr>
            <a:lvl9pPr marL="3655936" algn="l" defTabSz="913984" rtl="0" eaLnBrk="1" latinLnBrk="0" hangingPunct="1">
              <a:defRPr sz="1800" kern="1200">
                <a:solidFill>
                  <a:schemeClr val="tx1"/>
                </a:solidFill>
                <a:latin typeface="+mn-lt"/>
                <a:ea typeface="+mn-ea"/>
                <a:cs typeface="+mn-cs"/>
              </a:defRPr>
            </a:lvl9pPr>
          </a:lstStyle>
          <a:p>
            <a:pPr algn="ctr" defTabSz="913961" fontAlgn="base">
              <a:spcBef>
                <a:spcPct val="0"/>
              </a:spcBef>
              <a:spcAft>
                <a:spcPct val="0"/>
              </a:spcAft>
              <a:defRPr/>
            </a:pPr>
            <a:r>
              <a:rPr lang="en-GB" altLang="fr-FR" b="1" dirty="0">
                <a:solidFill>
                  <a:srgbClr val="1E3C7D"/>
                </a:solidFill>
                <a:latin typeface="Segoe UI Black"/>
              </a:rPr>
              <a:t>Number of parts</a:t>
            </a:r>
            <a:endParaRPr lang="en-US" altLang="fr-FR" b="1" dirty="0">
              <a:solidFill>
                <a:srgbClr val="1E3C7D"/>
              </a:solidFill>
              <a:latin typeface="Segoe UI Black"/>
            </a:endParaRPr>
          </a:p>
        </p:txBody>
      </p:sp>
      <p:grpSp>
        <p:nvGrpSpPr>
          <p:cNvPr id="210" name="Group 279"/>
          <p:cNvGrpSpPr>
            <a:grpSpLocks noChangeAspect="1"/>
          </p:cNvGrpSpPr>
          <p:nvPr/>
        </p:nvGrpSpPr>
        <p:grpSpPr bwMode="auto">
          <a:xfrm>
            <a:off x="9357562" y="3771057"/>
            <a:ext cx="838007" cy="1023443"/>
            <a:chOff x="1907" y="654"/>
            <a:chExt cx="1947" cy="1932"/>
          </a:xfrm>
          <a:solidFill>
            <a:srgbClr val="41FFE3"/>
          </a:solidFill>
        </p:grpSpPr>
        <p:sp>
          <p:nvSpPr>
            <p:cNvPr id="211" name="Freeform 280"/>
            <p:cNvSpPr>
              <a:spLocks/>
            </p:cNvSpPr>
            <p:nvPr/>
          </p:nvSpPr>
          <p:spPr bwMode="auto">
            <a:xfrm>
              <a:off x="1921" y="668"/>
              <a:ext cx="1919" cy="1904"/>
            </a:xfrm>
            <a:custGeom>
              <a:avLst/>
              <a:gdLst>
                <a:gd name="T0" fmla="*/ 765 w 812"/>
                <a:gd name="T1" fmla="*/ 0 h 806"/>
                <a:gd name="T2" fmla="*/ 19 w 812"/>
                <a:gd name="T3" fmla="*/ 1 h 806"/>
                <a:gd name="T4" fmla="*/ 5 w 812"/>
                <a:gd name="T5" fmla="*/ 19 h 806"/>
                <a:gd name="T6" fmla="*/ 0 w 812"/>
                <a:gd name="T7" fmla="*/ 19 h 806"/>
                <a:gd name="T8" fmla="*/ 0 w 812"/>
                <a:gd name="T9" fmla="*/ 19 h 806"/>
                <a:gd name="T10" fmla="*/ 1 w 812"/>
                <a:gd name="T11" fmla="*/ 787 h 806"/>
                <a:gd name="T12" fmla="*/ 19 w 812"/>
                <a:gd name="T13" fmla="*/ 801 h 806"/>
                <a:gd name="T14" fmla="*/ 19 w 812"/>
                <a:gd name="T15" fmla="*/ 806 h 806"/>
                <a:gd name="T16" fmla="*/ 793 w 812"/>
                <a:gd name="T17" fmla="*/ 805 h 806"/>
                <a:gd name="T18" fmla="*/ 807 w 812"/>
                <a:gd name="T19" fmla="*/ 786 h 806"/>
                <a:gd name="T20" fmla="*/ 812 w 812"/>
                <a:gd name="T21" fmla="*/ 786 h 806"/>
                <a:gd name="T22" fmla="*/ 811 w 812"/>
                <a:gd name="T23" fmla="*/ 45 h 806"/>
                <a:gd name="T24" fmla="*/ 765 w 812"/>
                <a:gd name="T25" fmla="*/ 0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2" h="806">
                  <a:moveTo>
                    <a:pt x="765" y="0"/>
                  </a:moveTo>
                  <a:cubicBezTo>
                    <a:pt x="19" y="1"/>
                    <a:pt x="19" y="1"/>
                    <a:pt x="19" y="1"/>
                  </a:cubicBezTo>
                  <a:cubicBezTo>
                    <a:pt x="19" y="9"/>
                    <a:pt x="13" y="16"/>
                    <a:pt x="5" y="19"/>
                  </a:cubicBezTo>
                  <a:cubicBezTo>
                    <a:pt x="3" y="19"/>
                    <a:pt x="1" y="19"/>
                    <a:pt x="0" y="19"/>
                  </a:cubicBezTo>
                  <a:cubicBezTo>
                    <a:pt x="0" y="19"/>
                    <a:pt x="0" y="19"/>
                    <a:pt x="0" y="19"/>
                  </a:cubicBezTo>
                  <a:cubicBezTo>
                    <a:pt x="1" y="787"/>
                    <a:pt x="1" y="787"/>
                    <a:pt x="1" y="787"/>
                  </a:cubicBezTo>
                  <a:cubicBezTo>
                    <a:pt x="9" y="787"/>
                    <a:pt x="17" y="793"/>
                    <a:pt x="19" y="801"/>
                  </a:cubicBezTo>
                  <a:cubicBezTo>
                    <a:pt x="19" y="803"/>
                    <a:pt x="19" y="804"/>
                    <a:pt x="19" y="806"/>
                  </a:cubicBezTo>
                  <a:cubicBezTo>
                    <a:pt x="793" y="805"/>
                    <a:pt x="793" y="805"/>
                    <a:pt x="793" y="805"/>
                  </a:cubicBezTo>
                  <a:cubicBezTo>
                    <a:pt x="793" y="796"/>
                    <a:pt x="799" y="788"/>
                    <a:pt x="807" y="786"/>
                  </a:cubicBezTo>
                  <a:cubicBezTo>
                    <a:pt x="809" y="786"/>
                    <a:pt x="811" y="786"/>
                    <a:pt x="812" y="786"/>
                  </a:cubicBezTo>
                  <a:cubicBezTo>
                    <a:pt x="811" y="45"/>
                    <a:pt x="811" y="45"/>
                    <a:pt x="811" y="45"/>
                  </a:cubicBezTo>
                  <a:cubicBezTo>
                    <a:pt x="765" y="0"/>
                    <a:pt x="765" y="0"/>
                    <a:pt x="765" y="0"/>
                  </a:cubicBezTo>
                </a:path>
              </a:pathLst>
            </a:custGeom>
            <a:solidFill>
              <a:srgbClr val="07D507">
                <a:alpha val="10000"/>
              </a:srgb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12" name="Freeform 281"/>
            <p:cNvSpPr>
              <a:spLocks noEditPoints="1"/>
            </p:cNvSpPr>
            <p:nvPr/>
          </p:nvSpPr>
          <p:spPr bwMode="auto">
            <a:xfrm>
              <a:off x="1907" y="654"/>
              <a:ext cx="1947" cy="1932"/>
            </a:xfrm>
            <a:custGeom>
              <a:avLst/>
              <a:gdLst>
                <a:gd name="T0" fmla="*/ 20 w 824"/>
                <a:gd name="T1" fmla="*/ 818 h 818"/>
                <a:gd name="T2" fmla="*/ 19 w 824"/>
                <a:gd name="T3" fmla="*/ 812 h 818"/>
                <a:gd name="T4" fmla="*/ 19 w 824"/>
                <a:gd name="T5" fmla="*/ 809 h 818"/>
                <a:gd name="T6" fmla="*/ 7 w 824"/>
                <a:gd name="T7" fmla="*/ 799 h 818"/>
                <a:gd name="T8" fmla="*/ 1 w 824"/>
                <a:gd name="T9" fmla="*/ 799 h 818"/>
                <a:gd name="T10" fmla="*/ 0 w 824"/>
                <a:gd name="T11" fmla="*/ 19 h 818"/>
                <a:gd name="T12" fmla="*/ 6 w 824"/>
                <a:gd name="T13" fmla="*/ 19 h 818"/>
                <a:gd name="T14" fmla="*/ 9 w 824"/>
                <a:gd name="T15" fmla="*/ 19 h 818"/>
                <a:gd name="T16" fmla="*/ 19 w 824"/>
                <a:gd name="T17" fmla="*/ 7 h 818"/>
                <a:gd name="T18" fmla="*/ 19 w 824"/>
                <a:gd name="T19" fmla="*/ 1 h 818"/>
                <a:gd name="T20" fmla="*/ 774 w 824"/>
                <a:gd name="T21" fmla="*/ 0 h 818"/>
                <a:gd name="T22" fmla="*/ 823 w 824"/>
                <a:gd name="T23" fmla="*/ 48 h 818"/>
                <a:gd name="T24" fmla="*/ 824 w 824"/>
                <a:gd name="T25" fmla="*/ 797 h 818"/>
                <a:gd name="T26" fmla="*/ 818 w 824"/>
                <a:gd name="T27" fmla="*/ 798 h 818"/>
                <a:gd name="T28" fmla="*/ 815 w 824"/>
                <a:gd name="T29" fmla="*/ 798 h 818"/>
                <a:gd name="T30" fmla="*/ 805 w 824"/>
                <a:gd name="T31" fmla="*/ 811 h 818"/>
                <a:gd name="T32" fmla="*/ 805 w 824"/>
                <a:gd name="T33" fmla="*/ 817 h 818"/>
                <a:gd name="T34" fmla="*/ 20 w 824"/>
                <a:gd name="T35" fmla="*/ 818 h 818"/>
                <a:gd name="T36" fmla="*/ 13 w 824"/>
                <a:gd name="T37" fmla="*/ 788 h 818"/>
                <a:gd name="T38" fmla="*/ 31 w 824"/>
                <a:gd name="T39" fmla="*/ 805 h 818"/>
                <a:gd name="T40" fmla="*/ 31 w 824"/>
                <a:gd name="T41" fmla="*/ 806 h 818"/>
                <a:gd name="T42" fmla="*/ 794 w 824"/>
                <a:gd name="T43" fmla="*/ 805 h 818"/>
                <a:gd name="T44" fmla="*/ 812 w 824"/>
                <a:gd name="T45" fmla="*/ 786 h 818"/>
                <a:gd name="T46" fmla="*/ 812 w 824"/>
                <a:gd name="T47" fmla="*/ 786 h 818"/>
                <a:gd name="T48" fmla="*/ 811 w 824"/>
                <a:gd name="T49" fmla="*/ 53 h 818"/>
                <a:gd name="T50" fmla="*/ 769 w 824"/>
                <a:gd name="T51" fmla="*/ 12 h 818"/>
                <a:gd name="T52" fmla="*/ 30 w 824"/>
                <a:gd name="T53" fmla="*/ 13 h 818"/>
                <a:gd name="T54" fmla="*/ 12 w 824"/>
                <a:gd name="T55" fmla="*/ 31 h 818"/>
                <a:gd name="T56" fmla="*/ 12 w 824"/>
                <a:gd name="T57" fmla="*/ 31 h 818"/>
                <a:gd name="T58" fmla="*/ 13 w 824"/>
                <a:gd name="T59" fmla="*/ 788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24" h="818">
                  <a:moveTo>
                    <a:pt x="20" y="818"/>
                  </a:moveTo>
                  <a:cubicBezTo>
                    <a:pt x="19" y="812"/>
                    <a:pt x="19" y="812"/>
                    <a:pt x="19" y="812"/>
                  </a:cubicBezTo>
                  <a:cubicBezTo>
                    <a:pt x="19" y="811"/>
                    <a:pt x="19" y="810"/>
                    <a:pt x="19" y="809"/>
                  </a:cubicBezTo>
                  <a:cubicBezTo>
                    <a:pt x="18" y="803"/>
                    <a:pt x="13" y="799"/>
                    <a:pt x="7" y="799"/>
                  </a:cubicBezTo>
                  <a:cubicBezTo>
                    <a:pt x="1" y="799"/>
                    <a:pt x="1" y="799"/>
                    <a:pt x="1" y="799"/>
                  </a:cubicBezTo>
                  <a:cubicBezTo>
                    <a:pt x="0" y="19"/>
                    <a:pt x="0" y="19"/>
                    <a:pt x="0" y="19"/>
                  </a:cubicBezTo>
                  <a:cubicBezTo>
                    <a:pt x="6" y="19"/>
                    <a:pt x="6" y="19"/>
                    <a:pt x="6" y="19"/>
                  </a:cubicBezTo>
                  <a:cubicBezTo>
                    <a:pt x="7" y="19"/>
                    <a:pt x="8" y="19"/>
                    <a:pt x="9" y="19"/>
                  </a:cubicBezTo>
                  <a:cubicBezTo>
                    <a:pt x="15" y="17"/>
                    <a:pt x="19" y="12"/>
                    <a:pt x="19" y="7"/>
                  </a:cubicBezTo>
                  <a:cubicBezTo>
                    <a:pt x="19" y="1"/>
                    <a:pt x="19" y="1"/>
                    <a:pt x="19" y="1"/>
                  </a:cubicBezTo>
                  <a:cubicBezTo>
                    <a:pt x="774" y="0"/>
                    <a:pt x="774" y="0"/>
                    <a:pt x="774" y="0"/>
                  </a:cubicBezTo>
                  <a:cubicBezTo>
                    <a:pt x="823" y="48"/>
                    <a:pt x="823" y="48"/>
                    <a:pt x="823" y="48"/>
                  </a:cubicBezTo>
                  <a:cubicBezTo>
                    <a:pt x="824" y="797"/>
                    <a:pt x="824" y="797"/>
                    <a:pt x="824" y="797"/>
                  </a:cubicBezTo>
                  <a:cubicBezTo>
                    <a:pt x="818" y="798"/>
                    <a:pt x="818" y="798"/>
                    <a:pt x="818" y="798"/>
                  </a:cubicBezTo>
                  <a:cubicBezTo>
                    <a:pt x="817" y="798"/>
                    <a:pt x="816" y="798"/>
                    <a:pt x="815" y="798"/>
                  </a:cubicBezTo>
                  <a:cubicBezTo>
                    <a:pt x="809" y="799"/>
                    <a:pt x="805" y="805"/>
                    <a:pt x="805" y="811"/>
                  </a:cubicBezTo>
                  <a:cubicBezTo>
                    <a:pt x="805" y="817"/>
                    <a:pt x="805" y="817"/>
                    <a:pt x="805" y="817"/>
                  </a:cubicBezTo>
                  <a:lnTo>
                    <a:pt x="20" y="818"/>
                  </a:lnTo>
                  <a:close/>
                  <a:moveTo>
                    <a:pt x="13" y="788"/>
                  </a:moveTo>
                  <a:cubicBezTo>
                    <a:pt x="21" y="790"/>
                    <a:pt x="28" y="797"/>
                    <a:pt x="31" y="805"/>
                  </a:cubicBezTo>
                  <a:cubicBezTo>
                    <a:pt x="31" y="806"/>
                    <a:pt x="31" y="806"/>
                    <a:pt x="31" y="806"/>
                  </a:cubicBezTo>
                  <a:cubicBezTo>
                    <a:pt x="794" y="805"/>
                    <a:pt x="794" y="805"/>
                    <a:pt x="794" y="805"/>
                  </a:cubicBezTo>
                  <a:cubicBezTo>
                    <a:pt x="796" y="796"/>
                    <a:pt x="803" y="789"/>
                    <a:pt x="812" y="786"/>
                  </a:cubicBezTo>
                  <a:cubicBezTo>
                    <a:pt x="812" y="786"/>
                    <a:pt x="812" y="786"/>
                    <a:pt x="812" y="786"/>
                  </a:cubicBezTo>
                  <a:cubicBezTo>
                    <a:pt x="811" y="53"/>
                    <a:pt x="811" y="53"/>
                    <a:pt x="811" y="53"/>
                  </a:cubicBezTo>
                  <a:cubicBezTo>
                    <a:pt x="769" y="12"/>
                    <a:pt x="769" y="12"/>
                    <a:pt x="769" y="12"/>
                  </a:cubicBezTo>
                  <a:cubicBezTo>
                    <a:pt x="30" y="13"/>
                    <a:pt x="30" y="13"/>
                    <a:pt x="30" y="13"/>
                  </a:cubicBezTo>
                  <a:cubicBezTo>
                    <a:pt x="28" y="21"/>
                    <a:pt x="21" y="28"/>
                    <a:pt x="12" y="31"/>
                  </a:cubicBezTo>
                  <a:cubicBezTo>
                    <a:pt x="12" y="31"/>
                    <a:pt x="12" y="31"/>
                    <a:pt x="12" y="31"/>
                  </a:cubicBezTo>
                  <a:lnTo>
                    <a:pt x="13" y="78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13" name="Freeform 282"/>
            <p:cNvSpPr>
              <a:spLocks noEditPoints="1"/>
            </p:cNvSpPr>
            <p:nvPr/>
          </p:nvSpPr>
          <p:spPr bwMode="auto">
            <a:xfrm>
              <a:off x="2212" y="1150"/>
              <a:ext cx="579" cy="801"/>
            </a:xfrm>
            <a:custGeom>
              <a:avLst/>
              <a:gdLst>
                <a:gd name="T0" fmla="*/ 579 w 579"/>
                <a:gd name="T1" fmla="*/ 801 h 801"/>
                <a:gd name="T2" fmla="*/ 0 w 579"/>
                <a:gd name="T3" fmla="*/ 801 h 801"/>
                <a:gd name="T4" fmla="*/ 0 w 579"/>
                <a:gd name="T5" fmla="*/ 0 h 801"/>
                <a:gd name="T6" fmla="*/ 579 w 579"/>
                <a:gd name="T7" fmla="*/ 0 h 801"/>
                <a:gd name="T8" fmla="*/ 579 w 579"/>
                <a:gd name="T9" fmla="*/ 801 h 801"/>
                <a:gd name="T10" fmla="*/ 10 w 579"/>
                <a:gd name="T11" fmla="*/ 791 h 801"/>
                <a:gd name="T12" fmla="*/ 569 w 579"/>
                <a:gd name="T13" fmla="*/ 791 h 801"/>
                <a:gd name="T14" fmla="*/ 569 w 579"/>
                <a:gd name="T15" fmla="*/ 9 h 801"/>
                <a:gd name="T16" fmla="*/ 10 w 579"/>
                <a:gd name="T17" fmla="*/ 9 h 801"/>
                <a:gd name="T18" fmla="*/ 10 w 579"/>
                <a:gd name="T19" fmla="*/ 791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9" h="801">
                  <a:moveTo>
                    <a:pt x="579" y="801"/>
                  </a:moveTo>
                  <a:lnTo>
                    <a:pt x="0" y="801"/>
                  </a:lnTo>
                  <a:lnTo>
                    <a:pt x="0" y="0"/>
                  </a:lnTo>
                  <a:lnTo>
                    <a:pt x="579" y="0"/>
                  </a:lnTo>
                  <a:lnTo>
                    <a:pt x="579" y="801"/>
                  </a:lnTo>
                  <a:close/>
                  <a:moveTo>
                    <a:pt x="10" y="791"/>
                  </a:moveTo>
                  <a:lnTo>
                    <a:pt x="569" y="791"/>
                  </a:lnTo>
                  <a:lnTo>
                    <a:pt x="569" y="9"/>
                  </a:lnTo>
                  <a:lnTo>
                    <a:pt x="10" y="9"/>
                  </a:lnTo>
                  <a:lnTo>
                    <a:pt x="10" y="79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14" name="Freeform 283"/>
            <p:cNvSpPr>
              <a:spLocks noEditPoints="1"/>
            </p:cNvSpPr>
            <p:nvPr/>
          </p:nvSpPr>
          <p:spPr bwMode="auto">
            <a:xfrm>
              <a:off x="2985" y="965"/>
              <a:ext cx="671" cy="792"/>
            </a:xfrm>
            <a:custGeom>
              <a:avLst/>
              <a:gdLst>
                <a:gd name="T0" fmla="*/ 671 w 671"/>
                <a:gd name="T1" fmla="*/ 792 h 792"/>
                <a:gd name="T2" fmla="*/ 0 w 671"/>
                <a:gd name="T3" fmla="*/ 792 h 792"/>
                <a:gd name="T4" fmla="*/ 0 w 671"/>
                <a:gd name="T5" fmla="*/ 0 h 792"/>
                <a:gd name="T6" fmla="*/ 671 w 671"/>
                <a:gd name="T7" fmla="*/ 0 h 792"/>
                <a:gd name="T8" fmla="*/ 671 w 671"/>
                <a:gd name="T9" fmla="*/ 792 h 792"/>
                <a:gd name="T10" fmla="*/ 9 w 671"/>
                <a:gd name="T11" fmla="*/ 783 h 792"/>
                <a:gd name="T12" fmla="*/ 661 w 671"/>
                <a:gd name="T13" fmla="*/ 783 h 792"/>
                <a:gd name="T14" fmla="*/ 661 w 671"/>
                <a:gd name="T15" fmla="*/ 10 h 792"/>
                <a:gd name="T16" fmla="*/ 9 w 671"/>
                <a:gd name="T17" fmla="*/ 10 h 792"/>
                <a:gd name="T18" fmla="*/ 9 w 671"/>
                <a:gd name="T19" fmla="*/ 783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1" h="792">
                  <a:moveTo>
                    <a:pt x="671" y="792"/>
                  </a:moveTo>
                  <a:lnTo>
                    <a:pt x="0" y="792"/>
                  </a:lnTo>
                  <a:lnTo>
                    <a:pt x="0" y="0"/>
                  </a:lnTo>
                  <a:lnTo>
                    <a:pt x="671" y="0"/>
                  </a:lnTo>
                  <a:lnTo>
                    <a:pt x="671" y="792"/>
                  </a:lnTo>
                  <a:close/>
                  <a:moveTo>
                    <a:pt x="9" y="783"/>
                  </a:moveTo>
                  <a:lnTo>
                    <a:pt x="661" y="783"/>
                  </a:lnTo>
                  <a:lnTo>
                    <a:pt x="661" y="10"/>
                  </a:lnTo>
                  <a:lnTo>
                    <a:pt x="9" y="10"/>
                  </a:lnTo>
                  <a:lnTo>
                    <a:pt x="9" y="78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15" name="Freeform 284"/>
            <p:cNvSpPr>
              <a:spLocks noEditPoints="1"/>
            </p:cNvSpPr>
            <p:nvPr/>
          </p:nvSpPr>
          <p:spPr bwMode="auto">
            <a:xfrm>
              <a:off x="2068" y="2128"/>
              <a:ext cx="879" cy="68"/>
            </a:xfrm>
            <a:custGeom>
              <a:avLst/>
              <a:gdLst>
                <a:gd name="T0" fmla="*/ 749 w 879"/>
                <a:gd name="T1" fmla="*/ 68 h 68"/>
                <a:gd name="T2" fmla="*/ 718 w 879"/>
                <a:gd name="T3" fmla="*/ 68 h 68"/>
                <a:gd name="T4" fmla="*/ 718 w 879"/>
                <a:gd name="T5" fmla="*/ 35 h 68"/>
                <a:gd name="T6" fmla="*/ 324 w 879"/>
                <a:gd name="T7" fmla="*/ 35 h 68"/>
                <a:gd name="T8" fmla="*/ 324 w 879"/>
                <a:gd name="T9" fmla="*/ 68 h 68"/>
                <a:gd name="T10" fmla="*/ 295 w 879"/>
                <a:gd name="T11" fmla="*/ 68 h 68"/>
                <a:gd name="T12" fmla="*/ 295 w 879"/>
                <a:gd name="T13" fmla="*/ 35 h 68"/>
                <a:gd name="T14" fmla="*/ 0 w 879"/>
                <a:gd name="T15" fmla="*/ 35 h 68"/>
                <a:gd name="T16" fmla="*/ 0 w 879"/>
                <a:gd name="T17" fmla="*/ 0 h 68"/>
                <a:gd name="T18" fmla="*/ 879 w 879"/>
                <a:gd name="T19" fmla="*/ 0 h 68"/>
                <a:gd name="T20" fmla="*/ 879 w 879"/>
                <a:gd name="T21" fmla="*/ 35 h 68"/>
                <a:gd name="T22" fmla="*/ 749 w 879"/>
                <a:gd name="T23" fmla="*/ 35 h 68"/>
                <a:gd name="T24" fmla="*/ 749 w 879"/>
                <a:gd name="T25" fmla="*/ 68 h 68"/>
                <a:gd name="T26" fmla="*/ 728 w 879"/>
                <a:gd name="T27" fmla="*/ 59 h 68"/>
                <a:gd name="T28" fmla="*/ 739 w 879"/>
                <a:gd name="T29" fmla="*/ 59 h 68"/>
                <a:gd name="T30" fmla="*/ 739 w 879"/>
                <a:gd name="T31" fmla="*/ 26 h 68"/>
                <a:gd name="T32" fmla="*/ 869 w 879"/>
                <a:gd name="T33" fmla="*/ 26 h 68"/>
                <a:gd name="T34" fmla="*/ 869 w 879"/>
                <a:gd name="T35" fmla="*/ 9 h 68"/>
                <a:gd name="T36" fmla="*/ 9 w 879"/>
                <a:gd name="T37" fmla="*/ 9 h 68"/>
                <a:gd name="T38" fmla="*/ 9 w 879"/>
                <a:gd name="T39" fmla="*/ 26 h 68"/>
                <a:gd name="T40" fmla="*/ 305 w 879"/>
                <a:gd name="T41" fmla="*/ 26 h 68"/>
                <a:gd name="T42" fmla="*/ 305 w 879"/>
                <a:gd name="T43" fmla="*/ 59 h 68"/>
                <a:gd name="T44" fmla="*/ 314 w 879"/>
                <a:gd name="T45" fmla="*/ 59 h 68"/>
                <a:gd name="T46" fmla="*/ 314 w 879"/>
                <a:gd name="T47" fmla="*/ 26 h 68"/>
                <a:gd name="T48" fmla="*/ 728 w 879"/>
                <a:gd name="T49" fmla="*/ 26 h 68"/>
                <a:gd name="T50" fmla="*/ 728 w 879"/>
                <a:gd name="T51" fmla="*/ 5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79" h="68">
                  <a:moveTo>
                    <a:pt x="749" y="68"/>
                  </a:moveTo>
                  <a:lnTo>
                    <a:pt x="718" y="68"/>
                  </a:lnTo>
                  <a:lnTo>
                    <a:pt x="718" y="35"/>
                  </a:lnTo>
                  <a:lnTo>
                    <a:pt x="324" y="35"/>
                  </a:lnTo>
                  <a:lnTo>
                    <a:pt x="324" y="68"/>
                  </a:lnTo>
                  <a:lnTo>
                    <a:pt x="295" y="68"/>
                  </a:lnTo>
                  <a:lnTo>
                    <a:pt x="295" y="35"/>
                  </a:lnTo>
                  <a:lnTo>
                    <a:pt x="0" y="35"/>
                  </a:lnTo>
                  <a:lnTo>
                    <a:pt x="0" y="0"/>
                  </a:lnTo>
                  <a:lnTo>
                    <a:pt x="879" y="0"/>
                  </a:lnTo>
                  <a:lnTo>
                    <a:pt x="879" y="35"/>
                  </a:lnTo>
                  <a:lnTo>
                    <a:pt x="749" y="35"/>
                  </a:lnTo>
                  <a:lnTo>
                    <a:pt x="749" y="68"/>
                  </a:lnTo>
                  <a:close/>
                  <a:moveTo>
                    <a:pt x="728" y="59"/>
                  </a:moveTo>
                  <a:lnTo>
                    <a:pt x="739" y="59"/>
                  </a:lnTo>
                  <a:lnTo>
                    <a:pt x="739" y="26"/>
                  </a:lnTo>
                  <a:lnTo>
                    <a:pt x="869" y="26"/>
                  </a:lnTo>
                  <a:lnTo>
                    <a:pt x="869" y="9"/>
                  </a:lnTo>
                  <a:lnTo>
                    <a:pt x="9" y="9"/>
                  </a:lnTo>
                  <a:lnTo>
                    <a:pt x="9" y="26"/>
                  </a:lnTo>
                  <a:lnTo>
                    <a:pt x="305" y="26"/>
                  </a:lnTo>
                  <a:lnTo>
                    <a:pt x="305" y="59"/>
                  </a:lnTo>
                  <a:lnTo>
                    <a:pt x="314" y="59"/>
                  </a:lnTo>
                  <a:lnTo>
                    <a:pt x="314" y="26"/>
                  </a:lnTo>
                  <a:lnTo>
                    <a:pt x="728" y="26"/>
                  </a:lnTo>
                  <a:lnTo>
                    <a:pt x="728" y="5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16" name="Freeform 285"/>
            <p:cNvSpPr>
              <a:spLocks noEditPoints="1"/>
            </p:cNvSpPr>
            <p:nvPr/>
          </p:nvSpPr>
          <p:spPr bwMode="auto">
            <a:xfrm>
              <a:off x="2129" y="2029"/>
              <a:ext cx="45" cy="45"/>
            </a:xfrm>
            <a:custGeom>
              <a:avLst/>
              <a:gdLst>
                <a:gd name="T0" fmla="*/ 9 w 19"/>
                <a:gd name="T1" fmla="*/ 19 h 19"/>
                <a:gd name="T2" fmla="*/ 0 w 19"/>
                <a:gd name="T3" fmla="*/ 10 h 19"/>
                <a:gd name="T4" fmla="*/ 9 w 19"/>
                <a:gd name="T5" fmla="*/ 0 h 19"/>
                <a:gd name="T6" fmla="*/ 19 w 19"/>
                <a:gd name="T7" fmla="*/ 10 h 19"/>
                <a:gd name="T8" fmla="*/ 9 w 19"/>
                <a:gd name="T9" fmla="*/ 19 h 19"/>
                <a:gd name="T10" fmla="*/ 9 w 19"/>
                <a:gd name="T11" fmla="*/ 4 h 19"/>
                <a:gd name="T12" fmla="*/ 4 w 19"/>
                <a:gd name="T13" fmla="*/ 10 h 19"/>
                <a:gd name="T14" fmla="*/ 9 w 19"/>
                <a:gd name="T15" fmla="*/ 15 h 19"/>
                <a:gd name="T16" fmla="*/ 15 w 19"/>
                <a:gd name="T17" fmla="*/ 10 h 19"/>
                <a:gd name="T18" fmla="*/ 9 w 19"/>
                <a:gd name="T19"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19">
                  <a:moveTo>
                    <a:pt x="9" y="19"/>
                  </a:moveTo>
                  <a:cubicBezTo>
                    <a:pt x="4" y="19"/>
                    <a:pt x="0" y="15"/>
                    <a:pt x="0" y="10"/>
                  </a:cubicBezTo>
                  <a:cubicBezTo>
                    <a:pt x="0" y="4"/>
                    <a:pt x="4" y="0"/>
                    <a:pt x="9" y="0"/>
                  </a:cubicBezTo>
                  <a:cubicBezTo>
                    <a:pt x="14" y="0"/>
                    <a:pt x="19" y="4"/>
                    <a:pt x="19" y="10"/>
                  </a:cubicBezTo>
                  <a:cubicBezTo>
                    <a:pt x="19" y="15"/>
                    <a:pt x="14" y="19"/>
                    <a:pt x="9" y="19"/>
                  </a:cubicBezTo>
                  <a:close/>
                  <a:moveTo>
                    <a:pt x="9" y="4"/>
                  </a:moveTo>
                  <a:cubicBezTo>
                    <a:pt x="6" y="4"/>
                    <a:pt x="4" y="6"/>
                    <a:pt x="4" y="10"/>
                  </a:cubicBezTo>
                  <a:cubicBezTo>
                    <a:pt x="4" y="13"/>
                    <a:pt x="6" y="15"/>
                    <a:pt x="9" y="15"/>
                  </a:cubicBezTo>
                  <a:cubicBezTo>
                    <a:pt x="12" y="15"/>
                    <a:pt x="15" y="13"/>
                    <a:pt x="15" y="10"/>
                  </a:cubicBezTo>
                  <a:cubicBezTo>
                    <a:pt x="15" y="6"/>
                    <a:pt x="12" y="4"/>
                    <a:pt x="9" y="4"/>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17" name="Freeform 286"/>
            <p:cNvSpPr>
              <a:spLocks noEditPoints="1"/>
            </p:cNvSpPr>
            <p:nvPr/>
          </p:nvSpPr>
          <p:spPr bwMode="auto">
            <a:xfrm>
              <a:off x="2843" y="2029"/>
              <a:ext cx="45" cy="45"/>
            </a:xfrm>
            <a:custGeom>
              <a:avLst/>
              <a:gdLst>
                <a:gd name="T0" fmla="*/ 10 w 19"/>
                <a:gd name="T1" fmla="*/ 19 h 19"/>
                <a:gd name="T2" fmla="*/ 0 w 19"/>
                <a:gd name="T3" fmla="*/ 10 h 19"/>
                <a:gd name="T4" fmla="*/ 10 w 19"/>
                <a:gd name="T5" fmla="*/ 0 h 19"/>
                <a:gd name="T6" fmla="*/ 19 w 19"/>
                <a:gd name="T7" fmla="*/ 10 h 19"/>
                <a:gd name="T8" fmla="*/ 10 w 19"/>
                <a:gd name="T9" fmla="*/ 19 h 19"/>
                <a:gd name="T10" fmla="*/ 10 w 19"/>
                <a:gd name="T11" fmla="*/ 4 h 19"/>
                <a:gd name="T12" fmla="*/ 4 w 19"/>
                <a:gd name="T13" fmla="*/ 10 h 19"/>
                <a:gd name="T14" fmla="*/ 10 w 19"/>
                <a:gd name="T15" fmla="*/ 15 h 19"/>
                <a:gd name="T16" fmla="*/ 15 w 19"/>
                <a:gd name="T17" fmla="*/ 10 h 19"/>
                <a:gd name="T18" fmla="*/ 10 w 19"/>
                <a:gd name="T19"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19">
                  <a:moveTo>
                    <a:pt x="10" y="19"/>
                  </a:moveTo>
                  <a:cubicBezTo>
                    <a:pt x="4" y="19"/>
                    <a:pt x="0" y="15"/>
                    <a:pt x="0" y="10"/>
                  </a:cubicBezTo>
                  <a:cubicBezTo>
                    <a:pt x="0" y="4"/>
                    <a:pt x="4" y="0"/>
                    <a:pt x="10" y="0"/>
                  </a:cubicBezTo>
                  <a:cubicBezTo>
                    <a:pt x="15" y="0"/>
                    <a:pt x="19" y="4"/>
                    <a:pt x="19" y="10"/>
                  </a:cubicBezTo>
                  <a:cubicBezTo>
                    <a:pt x="19" y="15"/>
                    <a:pt x="15" y="19"/>
                    <a:pt x="10" y="19"/>
                  </a:cubicBezTo>
                  <a:close/>
                  <a:moveTo>
                    <a:pt x="10" y="4"/>
                  </a:moveTo>
                  <a:cubicBezTo>
                    <a:pt x="7" y="4"/>
                    <a:pt x="4" y="6"/>
                    <a:pt x="4" y="10"/>
                  </a:cubicBezTo>
                  <a:cubicBezTo>
                    <a:pt x="4" y="13"/>
                    <a:pt x="7" y="15"/>
                    <a:pt x="10" y="15"/>
                  </a:cubicBezTo>
                  <a:cubicBezTo>
                    <a:pt x="13" y="15"/>
                    <a:pt x="15" y="13"/>
                    <a:pt x="15" y="10"/>
                  </a:cubicBezTo>
                  <a:cubicBezTo>
                    <a:pt x="15" y="6"/>
                    <a:pt x="13" y="4"/>
                    <a:pt x="10" y="4"/>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18" name="Freeform 287"/>
            <p:cNvSpPr>
              <a:spLocks noEditPoints="1"/>
            </p:cNvSpPr>
            <p:nvPr/>
          </p:nvSpPr>
          <p:spPr bwMode="auto">
            <a:xfrm>
              <a:off x="2136" y="965"/>
              <a:ext cx="45" cy="45"/>
            </a:xfrm>
            <a:custGeom>
              <a:avLst/>
              <a:gdLst>
                <a:gd name="T0" fmla="*/ 10 w 19"/>
                <a:gd name="T1" fmla="*/ 19 h 19"/>
                <a:gd name="T2" fmla="*/ 0 w 19"/>
                <a:gd name="T3" fmla="*/ 10 h 19"/>
                <a:gd name="T4" fmla="*/ 10 w 19"/>
                <a:gd name="T5" fmla="*/ 0 h 19"/>
                <a:gd name="T6" fmla="*/ 19 w 19"/>
                <a:gd name="T7" fmla="*/ 10 h 19"/>
                <a:gd name="T8" fmla="*/ 10 w 19"/>
                <a:gd name="T9" fmla="*/ 19 h 19"/>
                <a:gd name="T10" fmla="*/ 10 w 19"/>
                <a:gd name="T11" fmla="*/ 4 h 19"/>
                <a:gd name="T12" fmla="*/ 4 w 19"/>
                <a:gd name="T13" fmla="*/ 10 h 19"/>
                <a:gd name="T14" fmla="*/ 10 w 19"/>
                <a:gd name="T15" fmla="*/ 15 h 19"/>
                <a:gd name="T16" fmla="*/ 15 w 19"/>
                <a:gd name="T17" fmla="*/ 10 h 19"/>
                <a:gd name="T18" fmla="*/ 10 w 19"/>
                <a:gd name="T19"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19">
                  <a:moveTo>
                    <a:pt x="10" y="19"/>
                  </a:moveTo>
                  <a:cubicBezTo>
                    <a:pt x="4" y="19"/>
                    <a:pt x="0" y="15"/>
                    <a:pt x="0" y="10"/>
                  </a:cubicBezTo>
                  <a:cubicBezTo>
                    <a:pt x="0" y="5"/>
                    <a:pt x="4" y="0"/>
                    <a:pt x="10" y="0"/>
                  </a:cubicBezTo>
                  <a:cubicBezTo>
                    <a:pt x="15" y="0"/>
                    <a:pt x="19" y="5"/>
                    <a:pt x="19" y="10"/>
                  </a:cubicBezTo>
                  <a:cubicBezTo>
                    <a:pt x="19" y="15"/>
                    <a:pt x="15" y="19"/>
                    <a:pt x="10" y="19"/>
                  </a:cubicBezTo>
                  <a:close/>
                  <a:moveTo>
                    <a:pt x="10" y="4"/>
                  </a:moveTo>
                  <a:cubicBezTo>
                    <a:pt x="6" y="4"/>
                    <a:pt x="4" y="7"/>
                    <a:pt x="4" y="10"/>
                  </a:cubicBezTo>
                  <a:cubicBezTo>
                    <a:pt x="4" y="13"/>
                    <a:pt x="6" y="15"/>
                    <a:pt x="10" y="15"/>
                  </a:cubicBezTo>
                  <a:cubicBezTo>
                    <a:pt x="13" y="15"/>
                    <a:pt x="15" y="13"/>
                    <a:pt x="15" y="10"/>
                  </a:cubicBezTo>
                  <a:cubicBezTo>
                    <a:pt x="15" y="7"/>
                    <a:pt x="13" y="4"/>
                    <a:pt x="10" y="4"/>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19" name="Freeform 288"/>
            <p:cNvSpPr>
              <a:spLocks noEditPoints="1"/>
            </p:cNvSpPr>
            <p:nvPr/>
          </p:nvSpPr>
          <p:spPr bwMode="auto">
            <a:xfrm>
              <a:off x="2852" y="965"/>
              <a:ext cx="45" cy="45"/>
            </a:xfrm>
            <a:custGeom>
              <a:avLst/>
              <a:gdLst>
                <a:gd name="T0" fmla="*/ 9 w 19"/>
                <a:gd name="T1" fmla="*/ 19 h 19"/>
                <a:gd name="T2" fmla="*/ 0 w 19"/>
                <a:gd name="T3" fmla="*/ 10 h 19"/>
                <a:gd name="T4" fmla="*/ 9 w 19"/>
                <a:gd name="T5" fmla="*/ 0 h 19"/>
                <a:gd name="T6" fmla="*/ 19 w 19"/>
                <a:gd name="T7" fmla="*/ 10 h 19"/>
                <a:gd name="T8" fmla="*/ 9 w 19"/>
                <a:gd name="T9" fmla="*/ 19 h 19"/>
                <a:gd name="T10" fmla="*/ 9 w 19"/>
                <a:gd name="T11" fmla="*/ 4 h 19"/>
                <a:gd name="T12" fmla="*/ 4 w 19"/>
                <a:gd name="T13" fmla="*/ 10 h 19"/>
                <a:gd name="T14" fmla="*/ 9 w 19"/>
                <a:gd name="T15" fmla="*/ 15 h 19"/>
                <a:gd name="T16" fmla="*/ 15 w 19"/>
                <a:gd name="T17" fmla="*/ 10 h 19"/>
                <a:gd name="T18" fmla="*/ 9 w 19"/>
                <a:gd name="T19"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19">
                  <a:moveTo>
                    <a:pt x="9" y="19"/>
                  </a:moveTo>
                  <a:cubicBezTo>
                    <a:pt x="4" y="19"/>
                    <a:pt x="0" y="15"/>
                    <a:pt x="0" y="10"/>
                  </a:cubicBezTo>
                  <a:cubicBezTo>
                    <a:pt x="0" y="5"/>
                    <a:pt x="4" y="0"/>
                    <a:pt x="9" y="0"/>
                  </a:cubicBezTo>
                  <a:cubicBezTo>
                    <a:pt x="14" y="0"/>
                    <a:pt x="19" y="5"/>
                    <a:pt x="19" y="10"/>
                  </a:cubicBezTo>
                  <a:cubicBezTo>
                    <a:pt x="19" y="15"/>
                    <a:pt x="14" y="19"/>
                    <a:pt x="9" y="19"/>
                  </a:cubicBezTo>
                  <a:close/>
                  <a:moveTo>
                    <a:pt x="9" y="4"/>
                  </a:moveTo>
                  <a:cubicBezTo>
                    <a:pt x="6" y="4"/>
                    <a:pt x="4" y="7"/>
                    <a:pt x="4" y="10"/>
                  </a:cubicBezTo>
                  <a:cubicBezTo>
                    <a:pt x="4" y="13"/>
                    <a:pt x="6" y="15"/>
                    <a:pt x="9" y="15"/>
                  </a:cubicBezTo>
                  <a:cubicBezTo>
                    <a:pt x="12" y="15"/>
                    <a:pt x="15" y="13"/>
                    <a:pt x="15" y="10"/>
                  </a:cubicBezTo>
                  <a:cubicBezTo>
                    <a:pt x="15" y="7"/>
                    <a:pt x="12" y="4"/>
                    <a:pt x="9" y="4"/>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20" name="Freeform 289"/>
            <p:cNvSpPr>
              <a:spLocks noEditPoints="1"/>
            </p:cNvSpPr>
            <p:nvPr/>
          </p:nvSpPr>
          <p:spPr bwMode="auto">
            <a:xfrm>
              <a:off x="2184" y="1119"/>
              <a:ext cx="45" cy="45"/>
            </a:xfrm>
            <a:custGeom>
              <a:avLst/>
              <a:gdLst>
                <a:gd name="T0" fmla="*/ 9 w 19"/>
                <a:gd name="T1" fmla="*/ 19 h 19"/>
                <a:gd name="T2" fmla="*/ 0 w 19"/>
                <a:gd name="T3" fmla="*/ 9 h 19"/>
                <a:gd name="T4" fmla="*/ 9 w 19"/>
                <a:gd name="T5" fmla="*/ 0 h 19"/>
                <a:gd name="T6" fmla="*/ 19 w 19"/>
                <a:gd name="T7" fmla="*/ 9 h 19"/>
                <a:gd name="T8" fmla="*/ 9 w 19"/>
                <a:gd name="T9" fmla="*/ 19 h 19"/>
                <a:gd name="T10" fmla="*/ 9 w 19"/>
                <a:gd name="T11" fmla="*/ 4 h 19"/>
                <a:gd name="T12" fmla="*/ 4 w 19"/>
                <a:gd name="T13" fmla="*/ 9 h 19"/>
                <a:gd name="T14" fmla="*/ 9 w 19"/>
                <a:gd name="T15" fmla="*/ 15 h 19"/>
                <a:gd name="T16" fmla="*/ 15 w 19"/>
                <a:gd name="T17" fmla="*/ 9 h 19"/>
                <a:gd name="T18" fmla="*/ 9 w 19"/>
                <a:gd name="T19"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19">
                  <a:moveTo>
                    <a:pt x="9" y="19"/>
                  </a:moveTo>
                  <a:cubicBezTo>
                    <a:pt x="4" y="19"/>
                    <a:pt x="0" y="15"/>
                    <a:pt x="0" y="9"/>
                  </a:cubicBezTo>
                  <a:cubicBezTo>
                    <a:pt x="0" y="4"/>
                    <a:pt x="4" y="0"/>
                    <a:pt x="9" y="0"/>
                  </a:cubicBezTo>
                  <a:cubicBezTo>
                    <a:pt x="14" y="0"/>
                    <a:pt x="19" y="4"/>
                    <a:pt x="19" y="9"/>
                  </a:cubicBezTo>
                  <a:cubicBezTo>
                    <a:pt x="19" y="15"/>
                    <a:pt x="14" y="19"/>
                    <a:pt x="9" y="19"/>
                  </a:cubicBezTo>
                  <a:close/>
                  <a:moveTo>
                    <a:pt x="9" y="4"/>
                  </a:moveTo>
                  <a:cubicBezTo>
                    <a:pt x="6" y="4"/>
                    <a:pt x="4" y="6"/>
                    <a:pt x="4" y="9"/>
                  </a:cubicBezTo>
                  <a:cubicBezTo>
                    <a:pt x="4" y="12"/>
                    <a:pt x="6" y="15"/>
                    <a:pt x="9" y="15"/>
                  </a:cubicBezTo>
                  <a:cubicBezTo>
                    <a:pt x="12" y="15"/>
                    <a:pt x="15" y="12"/>
                    <a:pt x="15" y="9"/>
                  </a:cubicBezTo>
                  <a:cubicBezTo>
                    <a:pt x="15" y="6"/>
                    <a:pt x="12" y="4"/>
                    <a:pt x="9" y="4"/>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21" name="Freeform 290"/>
            <p:cNvSpPr>
              <a:spLocks noEditPoints="1"/>
            </p:cNvSpPr>
            <p:nvPr/>
          </p:nvSpPr>
          <p:spPr bwMode="auto">
            <a:xfrm>
              <a:off x="2805" y="1235"/>
              <a:ext cx="45" cy="45"/>
            </a:xfrm>
            <a:custGeom>
              <a:avLst/>
              <a:gdLst>
                <a:gd name="T0" fmla="*/ 10 w 19"/>
                <a:gd name="T1" fmla="*/ 19 h 19"/>
                <a:gd name="T2" fmla="*/ 0 w 19"/>
                <a:gd name="T3" fmla="*/ 10 h 19"/>
                <a:gd name="T4" fmla="*/ 10 w 19"/>
                <a:gd name="T5" fmla="*/ 0 h 19"/>
                <a:gd name="T6" fmla="*/ 19 w 19"/>
                <a:gd name="T7" fmla="*/ 10 h 19"/>
                <a:gd name="T8" fmla="*/ 10 w 19"/>
                <a:gd name="T9" fmla="*/ 19 h 19"/>
                <a:gd name="T10" fmla="*/ 10 w 19"/>
                <a:gd name="T11" fmla="*/ 4 h 19"/>
                <a:gd name="T12" fmla="*/ 4 w 19"/>
                <a:gd name="T13" fmla="*/ 10 h 19"/>
                <a:gd name="T14" fmla="*/ 10 w 19"/>
                <a:gd name="T15" fmla="*/ 15 h 19"/>
                <a:gd name="T16" fmla="*/ 15 w 19"/>
                <a:gd name="T17" fmla="*/ 10 h 19"/>
                <a:gd name="T18" fmla="*/ 10 w 19"/>
                <a:gd name="T19"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19">
                  <a:moveTo>
                    <a:pt x="10" y="19"/>
                  </a:moveTo>
                  <a:cubicBezTo>
                    <a:pt x="5" y="19"/>
                    <a:pt x="0" y="15"/>
                    <a:pt x="0" y="10"/>
                  </a:cubicBezTo>
                  <a:cubicBezTo>
                    <a:pt x="0" y="4"/>
                    <a:pt x="5" y="0"/>
                    <a:pt x="10" y="0"/>
                  </a:cubicBezTo>
                  <a:cubicBezTo>
                    <a:pt x="15" y="0"/>
                    <a:pt x="19" y="4"/>
                    <a:pt x="19" y="10"/>
                  </a:cubicBezTo>
                  <a:cubicBezTo>
                    <a:pt x="19" y="15"/>
                    <a:pt x="15" y="19"/>
                    <a:pt x="10" y="19"/>
                  </a:cubicBezTo>
                  <a:close/>
                  <a:moveTo>
                    <a:pt x="10" y="4"/>
                  </a:moveTo>
                  <a:cubicBezTo>
                    <a:pt x="7" y="4"/>
                    <a:pt x="4" y="6"/>
                    <a:pt x="4" y="10"/>
                  </a:cubicBezTo>
                  <a:cubicBezTo>
                    <a:pt x="4" y="13"/>
                    <a:pt x="7" y="15"/>
                    <a:pt x="10" y="15"/>
                  </a:cubicBezTo>
                  <a:cubicBezTo>
                    <a:pt x="13" y="15"/>
                    <a:pt x="15" y="13"/>
                    <a:pt x="15" y="10"/>
                  </a:cubicBezTo>
                  <a:cubicBezTo>
                    <a:pt x="15" y="6"/>
                    <a:pt x="13" y="4"/>
                    <a:pt x="10" y="4"/>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22" name="Freeform 291"/>
            <p:cNvSpPr>
              <a:spLocks noEditPoints="1"/>
            </p:cNvSpPr>
            <p:nvPr/>
          </p:nvSpPr>
          <p:spPr bwMode="auto">
            <a:xfrm>
              <a:off x="2611" y="1046"/>
              <a:ext cx="90" cy="90"/>
            </a:xfrm>
            <a:custGeom>
              <a:avLst/>
              <a:gdLst>
                <a:gd name="T0" fmla="*/ 90 w 90"/>
                <a:gd name="T1" fmla="*/ 90 h 90"/>
                <a:gd name="T2" fmla="*/ 0 w 90"/>
                <a:gd name="T3" fmla="*/ 90 h 90"/>
                <a:gd name="T4" fmla="*/ 0 w 90"/>
                <a:gd name="T5" fmla="*/ 0 h 90"/>
                <a:gd name="T6" fmla="*/ 90 w 90"/>
                <a:gd name="T7" fmla="*/ 0 h 90"/>
                <a:gd name="T8" fmla="*/ 90 w 90"/>
                <a:gd name="T9" fmla="*/ 90 h 90"/>
                <a:gd name="T10" fmla="*/ 10 w 90"/>
                <a:gd name="T11" fmla="*/ 80 h 90"/>
                <a:gd name="T12" fmla="*/ 81 w 90"/>
                <a:gd name="T13" fmla="*/ 80 h 90"/>
                <a:gd name="T14" fmla="*/ 81 w 90"/>
                <a:gd name="T15" fmla="*/ 9 h 90"/>
                <a:gd name="T16" fmla="*/ 10 w 90"/>
                <a:gd name="T17" fmla="*/ 9 h 90"/>
                <a:gd name="T18" fmla="*/ 10 w 90"/>
                <a:gd name="T19" fmla="*/ 8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90">
                  <a:moveTo>
                    <a:pt x="90" y="90"/>
                  </a:moveTo>
                  <a:lnTo>
                    <a:pt x="0" y="90"/>
                  </a:lnTo>
                  <a:lnTo>
                    <a:pt x="0" y="0"/>
                  </a:lnTo>
                  <a:lnTo>
                    <a:pt x="90" y="0"/>
                  </a:lnTo>
                  <a:lnTo>
                    <a:pt x="90" y="90"/>
                  </a:lnTo>
                  <a:close/>
                  <a:moveTo>
                    <a:pt x="10" y="80"/>
                  </a:moveTo>
                  <a:lnTo>
                    <a:pt x="81" y="80"/>
                  </a:lnTo>
                  <a:lnTo>
                    <a:pt x="81" y="9"/>
                  </a:lnTo>
                  <a:lnTo>
                    <a:pt x="10" y="9"/>
                  </a:lnTo>
                  <a:lnTo>
                    <a:pt x="10" y="8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23" name="Freeform 292"/>
            <p:cNvSpPr>
              <a:spLocks noEditPoints="1"/>
            </p:cNvSpPr>
            <p:nvPr/>
          </p:nvSpPr>
          <p:spPr bwMode="auto">
            <a:xfrm>
              <a:off x="2611" y="1126"/>
              <a:ext cx="90" cy="33"/>
            </a:xfrm>
            <a:custGeom>
              <a:avLst/>
              <a:gdLst>
                <a:gd name="T0" fmla="*/ 90 w 90"/>
                <a:gd name="T1" fmla="*/ 33 h 33"/>
                <a:gd name="T2" fmla="*/ 0 w 90"/>
                <a:gd name="T3" fmla="*/ 33 h 33"/>
                <a:gd name="T4" fmla="*/ 0 w 90"/>
                <a:gd name="T5" fmla="*/ 0 h 33"/>
                <a:gd name="T6" fmla="*/ 90 w 90"/>
                <a:gd name="T7" fmla="*/ 0 h 33"/>
                <a:gd name="T8" fmla="*/ 90 w 90"/>
                <a:gd name="T9" fmla="*/ 33 h 33"/>
                <a:gd name="T10" fmla="*/ 10 w 90"/>
                <a:gd name="T11" fmla="*/ 24 h 33"/>
                <a:gd name="T12" fmla="*/ 81 w 90"/>
                <a:gd name="T13" fmla="*/ 24 h 33"/>
                <a:gd name="T14" fmla="*/ 81 w 90"/>
                <a:gd name="T15" fmla="*/ 10 h 33"/>
                <a:gd name="T16" fmla="*/ 10 w 90"/>
                <a:gd name="T17" fmla="*/ 10 h 33"/>
                <a:gd name="T18" fmla="*/ 10 w 90"/>
                <a:gd name="T19" fmla="*/ 2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33">
                  <a:moveTo>
                    <a:pt x="90" y="33"/>
                  </a:moveTo>
                  <a:lnTo>
                    <a:pt x="0" y="33"/>
                  </a:lnTo>
                  <a:lnTo>
                    <a:pt x="0" y="0"/>
                  </a:lnTo>
                  <a:lnTo>
                    <a:pt x="90" y="0"/>
                  </a:lnTo>
                  <a:lnTo>
                    <a:pt x="90" y="33"/>
                  </a:lnTo>
                  <a:close/>
                  <a:moveTo>
                    <a:pt x="10" y="24"/>
                  </a:moveTo>
                  <a:lnTo>
                    <a:pt x="81" y="24"/>
                  </a:lnTo>
                  <a:lnTo>
                    <a:pt x="81" y="10"/>
                  </a:lnTo>
                  <a:lnTo>
                    <a:pt x="10" y="10"/>
                  </a:lnTo>
                  <a:lnTo>
                    <a:pt x="10" y="2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24" name="Freeform 293"/>
            <p:cNvSpPr>
              <a:spLocks noEditPoints="1"/>
            </p:cNvSpPr>
            <p:nvPr/>
          </p:nvSpPr>
          <p:spPr bwMode="auto">
            <a:xfrm>
              <a:off x="2481" y="1055"/>
              <a:ext cx="59" cy="88"/>
            </a:xfrm>
            <a:custGeom>
              <a:avLst/>
              <a:gdLst>
                <a:gd name="T0" fmla="*/ 59 w 59"/>
                <a:gd name="T1" fmla="*/ 88 h 88"/>
                <a:gd name="T2" fmla="*/ 0 w 59"/>
                <a:gd name="T3" fmla="*/ 88 h 88"/>
                <a:gd name="T4" fmla="*/ 0 w 59"/>
                <a:gd name="T5" fmla="*/ 0 h 88"/>
                <a:gd name="T6" fmla="*/ 59 w 59"/>
                <a:gd name="T7" fmla="*/ 0 h 88"/>
                <a:gd name="T8" fmla="*/ 59 w 59"/>
                <a:gd name="T9" fmla="*/ 88 h 88"/>
                <a:gd name="T10" fmla="*/ 10 w 59"/>
                <a:gd name="T11" fmla="*/ 78 h 88"/>
                <a:gd name="T12" fmla="*/ 50 w 59"/>
                <a:gd name="T13" fmla="*/ 78 h 88"/>
                <a:gd name="T14" fmla="*/ 50 w 59"/>
                <a:gd name="T15" fmla="*/ 10 h 88"/>
                <a:gd name="T16" fmla="*/ 10 w 59"/>
                <a:gd name="T17" fmla="*/ 10 h 88"/>
                <a:gd name="T18" fmla="*/ 10 w 59"/>
                <a:gd name="T19" fmla="*/ 7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88">
                  <a:moveTo>
                    <a:pt x="59" y="88"/>
                  </a:moveTo>
                  <a:lnTo>
                    <a:pt x="0" y="88"/>
                  </a:lnTo>
                  <a:lnTo>
                    <a:pt x="0" y="0"/>
                  </a:lnTo>
                  <a:lnTo>
                    <a:pt x="59" y="0"/>
                  </a:lnTo>
                  <a:lnTo>
                    <a:pt x="59" y="88"/>
                  </a:lnTo>
                  <a:close/>
                  <a:moveTo>
                    <a:pt x="10" y="78"/>
                  </a:moveTo>
                  <a:lnTo>
                    <a:pt x="50" y="78"/>
                  </a:lnTo>
                  <a:lnTo>
                    <a:pt x="50" y="10"/>
                  </a:lnTo>
                  <a:lnTo>
                    <a:pt x="10" y="10"/>
                  </a:lnTo>
                  <a:lnTo>
                    <a:pt x="10" y="7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25" name="Freeform 294"/>
            <p:cNvSpPr>
              <a:spLocks noEditPoints="1"/>
            </p:cNvSpPr>
            <p:nvPr/>
          </p:nvSpPr>
          <p:spPr bwMode="auto">
            <a:xfrm>
              <a:off x="2259" y="1062"/>
              <a:ext cx="211" cy="97"/>
            </a:xfrm>
            <a:custGeom>
              <a:avLst/>
              <a:gdLst>
                <a:gd name="T0" fmla="*/ 211 w 211"/>
                <a:gd name="T1" fmla="*/ 97 h 97"/>
                <a:gd name="T2" fmla="*/ 0 w 211"/>
                <a:gd name="T3" fmla="*/ 97 h 97"/>
                <a:gd name="T4" fmla="*/ 0 w 211"/>
                <a:gd name="T5" fmla="*/ 0 h 97"/>
                <a:gd name="T6" fmla="*/ 211 w 211"/>
                <a:gd name="T7" fmla="*/ 0 h 97"/>
                <a:gd name="T8" fmla="*/ 211 w 211"/>
                <a:gd name="T9" fmla="*/ 97 h 97"/>
                <a:gd name="T10" fmla="*/ 10 w 211"/>
                <a:gd name="T11" fmla="*/ 88 h 97"/>
                <a:gd name="T12" fmla="*/ 201 w 211"/>
                <a:gd name="T13" fmla="*/ 88 h 97"/>
                <a:gd name="T14" fmla="*/ 201 w 211"/>
                <a:gd name="T15" fmla="*/ 10 h 97"/>
                <a:gd name="T16" fmla="*/ 10 w 211"/>
                <a:gd name="T17" fmla="*/ 10 h 97"/>
                <a:gd name="T18" fmla="*/ 10 w 211"/>
                <a:gd name="T19" fmla="*/ 8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97">
                  <a:moveTo>
                    <a:pt x="211" y="97"/>
                  </a:moveTo>
                  <a:lnTo>
                    <a:pt x="0" y="97"/>
                  </a:lnTo>
                  <a:lnTo>
                    <a:pt x="0" y="0"/>
                  </a:lnTo>
                  <a:lnTo>
                    <a:pt x="211" y="0"/>
                  </a:lnTo>
                  <a:lnTo>
                    <a:pt x="211" y="97"/>
                  </a:lnTo>
                  <a:close/>
                  <a:moveTo>
                    <a:pt x="10" y="88"/>
                  </a:moveTo>
                  <a:lnTo>
                    <a:pt x="201" y="88"/>
                  </a:lnTo>
                  <a:lnTo>
                    <a:pt x="201" y="10"/>
                  </a:lnTo>
                  <a:lnTo>
                    <a:pt x="10" y="10"/>
                  </a:lnTo>
                  <a:lnTo>
                    <a:pt x="10" y="8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26" name="Freeform 295"/>
            <p:cNvSpPr>
              <a:spLocks noEditPoints="1"/>
            </p:cNvSpPr>
            <p:nvPr/>
          </p:nvSpPr>
          <p:spPr bwMode="auto">
            <a:xfrm>
              <a:off x="2316" y="836"/>
              <a:ext cx="95" cy="47"/>
            </a:xfrm>
            <a:custGeom>
              <a:avLst/>
              <a:gdLst>
                <a:gd name="T0" fmla="*/ 30 w 40"/>
                <a:gd name="T1" fmla="*/ 20 h 20"/>
                <a:gd name="T2" fmla="*/ 10 w 40"/>
                <a:gd name="T3" fmla="*/ 20 h 20"/>
                <a:gd name="T4" fmla="*/ 0 w 40"/>
                <a:gd name="T5" fmla="*/ 10 h 20"/>
                <a:gd name="T6" fmla="*/ 10 w 40"/>
                <a:gd name="T7" fmla="*/ 0 h 20"/>
                <a:gd name="T8" fmla="*/ 30 w 40"/>
                <a:gd name="T9" fmla="*/ 0 h 20"/>
                <a:gd name="T10" fmla="*/ 40 w 40"/>
                <a:gd name="T11" fmla="*/ 10 h 20"/>
                <a:gd name="T12" fmla="*/ 30 w 40"/>
                <a:gd name="T13" fmla="*/ 20 h 20"/>
                <a:gd name="T14" fmla="*/ 10 w 40"/>
                <a:gd name="T15" fmla="*/ 4 h 20"/>
                <a:gd name="T16" fmla="*/ 4 w 40"/>
                <a:gd name="T17" fmla="*/ 10 h 20"/>
                <a:gd name="T18" fmla="*/ 10 w 40"/>
                <a:gd name="T19" fmla="*/ 16 h 20"/>
                <a:gd name="T20" fmla="*/ 30 w 40"/>
                <a:gd name="T21" fmla="*/ 16 h 20"/>
                <a:gd name="T22" fmla="*/ 36 w 40"/>
                <a:gd name="T23" fmla="*/ 10 h 20"/>
                <a:gd name="T24" fmla="*/ 30 w 40"/>
                <a:gd name="T25" fmla="*/ 4 h 20"/>
                <a:gd name="T26" fmla="*/ 10 w 40"/>
                <a:gd name="T2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20">
                  <a:moveTo>
                    <a:pt x="30" y="20"/>
                  </a:moveTo>
                  <a:cubicBezTo>
                    <a:pt x="10" y="20"/>
                    <a:pt x="10" y="20"/>
                    <a:pt x="10" y="20"/>
                  </a:cubicBezTo>
                  <a:cubicBezTo>
                    <a:pt x="4" y="20"/>
                    <a:pt x="0" y="15"/>
                    <a:pt x="0" y="10"/>
                  </a:cubicBezTo>
                  <a:cubicBezTo>
                    <a:pt x="0" y="4"/>
                    <a:pt x="4" y="0"/>
                    <a:pt x="10" y="0"/>
                  </a:cubicBezTo>
                  <a:cubicBezTo>
                    <a:pt x="30" y="0"/>
                    <a:pt x="30" y="0"/>
                    <a:pt x="30" y="0"/>
                  </a:cubicBezTo>
                  <a:cubicBezTo>
                    <a:pt x="35" y="0"/>
                    <a:pt x="40" y="4"/>
                    <a:pt x="40" y="10"/>
                  </a:cubicBezTo>
                  <a:cubicBezTo>
                    <a:pt x="40" y="15"/>
                    <a:pt x="35" y="20"/>
                    <a:pt x="30" y="20"/>
                  </a:cubicBezTo>
                  <a:close/>
                  <a:moveTo>
                    <a:pt x="10" y="4"/>
                  </a:moveTo>
                  <a:cubicBezTo>
                    <a:pt x="7" y="4"/>
                    <a:pt x="4" y="7"/>
                    <a:pt x="4" y="10"/>
                  </a:cubicBezTo>
                  <a:cubicBezTo>
                    <a:pt x="4" y="13"/>
                    <a:pt x="7" y="16"/>
                    <a:pt x="10" y="16"/>
                  </a:cubicBezTo>
                  <a:cubicBezTo>
                    <a:pt x="30" y="16"/>
                    <a:pt x="30" y="16"/>
                    <a:pt x="30" y="16"/>
                  </a:cubicBezTo>
                  <a:cubicBezTo>
                    <a:pt x="33" y="16"/>
                    <a:pt x="36" y="13"/>
                    <a:pt x="36" y="10"/>
                  </a:cubicBezTo>
                  <a:cubicBezTo>
                    <a:pt x="36" y="7"/>
                    <a:pt x="33" y="4"/>
                    <a:pt x="30" y="4"/>
                  </a:cubicBezTo>
                  <a:lnTo>
                    <a:pt x="1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27" name="Freeform 296"/>
            <p:cNvSpPr>
              <a:spLocks noEditPoints="1"/>
            </p:cNvSpPr>
            <p:nvPr/>
          </p:nvSpPr>
          <p:spPr bwMode="auto">
            <a:xfrm>
              <a:off x="2477" y="836"/>
              <a:ext cx="94" cy="47"/>
            </a:xfrm>
            <a:custGeom>
              <a:avLst/>
              <a:gdLst>
                <a:gd name="T0" fmla="*/ 30 w 40"/>
                <a:gd name="T1" fmla="*/ 20 h 20"/>
                <a:gd name="T2" fmla="*/ 10 w 40"/>
                <a:gd name="T3" fmla="*/ 20 h 20"/>
                <a:gd name="T4" fmla="*/ 0 w 40"/>
                <a:gd name="T5" fmla="*/ 10 h 20"/>
                <a:gd name="T6" fmla="*/ 10 w 40"/>
                <a:gd name="T7" fmla="*/ 0 h 20"/>
                <a:gd name="T8" fmla="*/ 30 w 40"/>
                <a:gd name="T9" fmla="*/ 0 h 20"/>
                <a:gd name="T10" fmla="*/ 40 w 40"/>
                <a:gd name="T11" fmla="*/ 10 h 20"/>
                <a:gd name="T12" fmla="*/ 30 w 40"/>
                <a:gd name="T13" fmla="*/ 20 h 20"/>
                <a:gd name="T14" fmla="*/ 10 w 40"/>
                <a:gd name="T15" fmla="*/ 4 h 20"/>
                <a:gd name="T16" fmla="*/ 4 w 40"/>
                <a:gd name="T17" fmla="*/ 10 h 20"/>
                <a:gd name="T18" fmla="*/ 10 w 40"/>
                <a:gd name="T19" fmla="*/ 16 h 20"/>
                <a:gd name="T20" fmla="*/ 30 w 40"/>
                <a:gd name="T21" fmla="*/ 16 h 20"/>
                <a:gd name="T22" fmla="*/ 36 w 40"/>
                <a:gd name="T23" fmla="*/ 10 h 20"/>
                <a:gd name="T24" fmla="*/ 30 w 40"/>
                <a:gd name="T25" fmla="*/ 4 h 20"/>
                <a:gd name="T26" fmla="*/ 10 w 40"/>
                <a:gd name="T2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20">
                  <a:moveTo>
                    <a:pt x="30" y="20"/>
                  </a:moveTo>
                  <a:cubicBezTo>
                    <a:pt x="10" y="20"/>
                    <a:pt x="10" y="20"/>
                    <a:pt x="10" y="20"/>
                  </a:cubicBezTo>
                  <a:cubicBezTo>
                    <a:pt x="4" y="20"/>
                    <a:pt x="0" y="15"/>
                    <a:pt x="0" y="10"/>
                  </a:cubicBezTo>
                  <a:cubicBezTo>
                    <a:pt x="0" y="4"/>
                    <a:pt x="4" y="0"/>
                    <a:pt x="10" y="0"/>
                  </a:cubicBezTo>
                  <a:cubicBezTo>
                    <a:pt x="30" y="0"/>
                    <a:pt x="30" y="0"/>
                    <a:pt x="30" y="0"/>
                  </a:cubicBezTo>
                  <a:cubicBezTo>
                    <a:pt x="35" y="0"/>
                    <a:pt x="40" y="4"/>
                    <a:pt x="40" y="10"/>
                  </a:cubicBezTo>
                  <a:cubicBezTo>
                    <a:pt x="40" y="15"/>
                    <a:pt x="35" y="20"/>
                    <a:pt x="30" y="20"/>
                  </a:cubicBezTo>
                  <a:close/>
                  <a:moveTo>
                    <a:pt x="10" y="4"/>
                  </a:moveTo>
                  <a:cubicBezTo>
                    <a:pt x="7" y="4"/>
                    <a:pt x="4" y="7"/>
                    <a:pt x="4" y="10"/>
                  </a:cubicBezTo>
                  <a:cubicBezTo>
                    <a:pt x="4" y="13"/>
                    <a:pt x="7" y="16"/>
                    <a:pt x="10" y="16"/>
                  </a:cubicBezTo>
                  <a:cubicBezTo>
                    <a:pt x="30" y="16"/>
                    <a:pt x="30" y="16"/>
                    <a:pt x="30" y="16"/>
                  </a:cubicBezTo>
                  <a:cubicBezTo>
                    <a:pt x="33" y="16"/>
                    <a:pt x="36" y="13"/>
                    <a:pt x="36" y="10"/>
                  </a:cubicBezTo>
                  <a:cubicBezTo>
                    <a:pt x="36" y="7"/>
                    <a:pt x="33" y="4"/>
                    <a:pt x="30" y="4"/>
                  </a:cubicBezTo>
                  <a:lnTo>
                    <a:pt x="1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28" name="Freeform 297"/>
            <p:cNvSpPr>
              <a:spLocks noEditPoints="1"/>
            </p:cNvSpPr>
            <p:nvPr/>
          </p:nvSpPr>
          <p:spPr bwMode="auto">
            <a:xfrm>
              <a:off x="2926" y="2251"/>
              <a:ext cx="92" cy="47"/>
            </a:xfrm>
            <a:custGeom>
              <a:avLst/>
              <a:gdLst>
                <a:gd name="T0" fmla="*/ 29 w 39"/>
                <a:gd name="T1" fmla="*/ 20 h 20"/>
                <a:gd name="T2" fmla="*/ 10 w 39"/>
                <a:gd name="T3" fmla="*/ 20 h 20"/>
                <a:gd name="T4" fmla="*/ 0 w 39"/>
                <a:gd name="T5" fmla="*/ 10 h 20"/>
                <a:gd name="T6" fmla="*/ 10 w 39"/>
                <a:gd name="T7" fmla="*/ 0 h 20"/>
                <a:gd name="T8" fmla="*/ 29 w 39"/>
                <a:gd name="T9" fmla="*/ 0 h 20"/>
                <a:gd name="T10" fmla="*/ 39 w 39"/>
                <a:gd name="T11" fmla="*/ 10 h 20"/>
                <a:gd name="T12" fmla="*/ 29 w 39"/>
                <a:gd name="T13" fmla="*/ 20 h 20"/>
                <a:gd name="T14" fmla="*/ 10 w 39"/>
                <a:gd name="T15" fmla="*/ 4 h 20"/>
                <a:gd name="T16" fmla="*/ 4 w 39"/>
                <a:gd name="T17" fmla="*/ 10 h 20"/>
                <a:gd name="T18" fmla="*/ 10 w 39"/>
                <a:gd name="T19" fmla="*/ 16 h 20"/>
                <a:gd name="T20" fmla="*/ 29 w 39"/>
                <a:gd name="T21" fmla="*/ 16 h 20"/>
                <a:gd name="T22" fmla="*/ 35 w 39"/>
                <a:gd name="T23" fmla="*/ 10 h 20"/>
                <a:gd name="T24" fmla="*/ 29 w 39"/>
                <a:gd name="T25" fmla="*/ 4 h 20"/>
                <a:gd name="T26" fmla="*/ 10 w 39"/>
                <a:gd name="T2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0">
                  <a:moveTo>
                    <a:pt x="29" y="20"/>
                  </a:moveTo>
                  <a:cubicBezTo>
                    <a:pt x="10" y="20"/>
                    <a:pt x="10" y="20"/>
                    <a:pt x="10" y="20"/>
                  </a:cubicBezTo>
                  <a:cubicBezTo>
                    <a:pt x="4" y="20"/>
                    <a:pt x="0" y="15"/>
                    <a:pt x="0" y="10"/>
                  </a:cubicBezTo>
                  <a:cubicBezTo>
                    <a:pt x="0" y="4"/>
                    <a:pt x="4" y="0"/>
                    <a:pt x="10" y="0"/>
                  </a:cubicBezTo>
                  <a:cubicBezTo>
                    <a:pt x="29" y="0"/>
                    <a:pt x="29" y="0"/>
                    <a:pt x="29" y="0"/>
                  </a:cubicBezTo>
                  <a:cubicBezTo>
                    <a:pt x="35" y="0"/>
                    <a:pt x="39" y="4"/>
                    <a:pt x="39" y="10"/>
                  </a:cubicBezTo>
                  <a:cubicBezTo>
                    <a:pt x="39" y="15"/>
                    <a:pt x="35" y="20"/>
                    <a:pt x="29" y="20"/>
                  </a:cubicBezTo>
                  <a:close/>
                  <a:moveTo>
                    <a:pt x="10" y="4"/>
                  </a:moveTo>
                  <a:cubicBezTo>
                    <a:pt x="6" y="4"/>
                    <a:pt x="4" y="6"/>
                    <a:pt x="4" y="10"/>
                  </a:cubicBezTo>
                  <a:cubicBezTo>
                    <a:pt x="4" y="13"/>
                    <a:pt x="6" y="16"/>
                    <a:pt x="10" y="16"/>
                  </a:cubicBezTo>
                  <a:cubicBezTo>
                    <a:pt x="29" y="16"/>
                    <a:pt x="29" y="16"/>
                    <a:pt x="29" y="16"/>
                  </a:cubicBezTo>
                  <a:cubicBezTo>
                    <a:pt x="32" y="16"/>
                    <a:pt x="35" y="13"/>
                    <a:pt x="35" y="10"/>
                  </a:cubicBezTo>
                  <a:cubicBezTo>
                    <a:pt x="35" y="6"/>
                    <a:pt x="32" y="4"/>
                    <a:pt x="29" y="4"/>
                  </a:cubicBezTo>
                  <a:lnTo>
                    <a:pt x="1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29" name="Freeform 298"/>
            <p:cNvSpPr>
              <a:spLocks noEditPoints="1"/>
            </p:cNvSpPr>
            <p:nvPr/>
          </p:nvSpPr>
          <p:spPr bwMode="auto">
            <a:xfrm>
              <a:off x="2094" y="2312"/>
              <a:ext cx="94" cy="48"/>
            </a:xfrm>
            <a:custGeom>
              <a:avLst/>
              <a:gdLst>
                <a:gd name="T0" fmla="*/ 30 w 40"/>
                <a:gd name="T1" fmla="*/ 20 h 20"/>
                <a:gd name="T2" fmla="*/ 10 w 40"/>
                <a:gd name="T3" fmla="*/ 20 h 20"/>
                <a:gd name="T4" fmla="*/ 0 w 40"/>
                <a:gd name="T5" fmla="*/ 10 h 20"/>
                <a:gd name="T6" fmla="*/ 10 w 40"/>
                <a:gd name="T7" fmla="*/ 0 h 20"/>
                <a:gd name="T8" fmla="*/ 30 w 40"/>
                <a:gd name="T9" fmla="*/ 0 h 20"/>
                <a:gd name="T10" fmla="*/ 40 w 40"/>
                <a:gd name="T11" fmla="*/ 10 h 20"/>
                <a:gd name="T12" fmla="*/ 30 w 40"/>
                <a:gd name="T13" fmla="*/ 20 h 20"/>
                <a:gd name="T14" fmla="*/ 10 w 40"/>
                <a:gd name="T15" fmla="*/ 4 h 20"/>
                <a:gd name="T16" fmla="*/ 4 w 40"/>
                <a:gd name="T17" fmla="*/ 10 h 20"/>
                <a:gd name="T18" fmla="*/ 10 w 40"/>
                <a:gd name="T19" fmla="*/ 16 h 20"/>
                <a:gd name="T20" fmla="*/ 30 w 40"/>
                <a:gd name="T21" fmla="*/ 16 h 20"/>
                <a:gd name="T22" fmla="*/ 36 w 40"/>
                <a:gd name="T23" fmla="*/ 10 h 20"/>
                <a:gd name="T24" fmla="*/ 30 w 40"/>
                <a:gd name="T25" fmla="*/ 4 h 20"/>
                <a:gd name="T26" fmla="*/ 10 w 40"/>
                <a:gd name="T2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20">
                  <a:moveTo>
                    <a:pt x="30" y="20"/>
                  </a:moveTo>
                  <a:cubicBezTo>
                    <a:pt x="10" y="20"/>
                    <a:pt x="10" y="20"/>
                    <a:pt x="10" y="20"/>
                  </a:cubicBezTo>
                  <a:cubicBezTo>
                    <a:pt x="5" y="20"/>
                    <a:pt x="0" y="16"/>
                    <a:pt x="0" y="10"/>
                  </a:cubicBezTo>
                  <a:cubicBezTo>
                    <a:pt x="0" y="5"/>
                    <a:pt x="5" y="0"/>
                    <a:pt x="10" y="0"/>
                  </a:cubicBezTo>
                  <a:cubicBezTo>
                    <a:pt x="30" y="0"/>
                    <a:pt x="30" y="0"/>
                    <a:pt x="30" y="0"/>
                  </a:cubicBezTo>
                  <a:cubicBezTo>
                    <a:pt x="35" y="0"/>
                    <a:pt x="40" y="5"/>
                    <a:pt x="40" y="10"/>
                  </a:cubicBezTo>
                  <a:cubicBezTo>
                    <a:pt x="40" y="16"/>
                    <a:pt x="35" y="20"/>
                    <a:pt x="30" y="20"/>
                  </a:cubicBezTo>
                  <a:close/>
                  <a:moveTo>
                    <a:pt x="10" y="4"/>
                  </a:moveTo>
                  <a:cubicBezTo>
                    <a:pt x="7" y="4"/>
                    <a:pt x="4" y="7"/>
                    <a:pt x="4" y="10"/>
                  </a:cubicBezTo>
                  <a:cubicBezTo>
                    <a:pt x="4" y="14"/>
                    <a:pt x="7" y="16"/>
                    <a:pt x="10" y="16"/>
                  </a:cubicBezTo>
                  <a:cubicBezTo>
                    <a:pt x="30" y="16"/>
                    <a:pt x="30" y="16"/>
                    <a:pt x="30" y="16"/>
                  </a:cubicBezTo>
                  <a:cubicBezTo>
                    <a:pt x="33" y="16"/>
                    <a:pt x="36" y="14"/>
                    <a:pt x="36" y="10"/>
                  </a:cubicBezTo>
                  <a:cubicBezTo>
                    <a:pt x="36" y="7"/>
                    <a:pt x="33" y="4"/>
                    <a:pt x="30" y="4"/>
                  </a:cubicBezTo>
                  <a:lnTo>
                    <a:pt x="1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30" name="Freeform 299"/>
            <p:cNvSpPr>
              <a:spLocks noEditPoints="1"/>
            </p:cNvSpPr>
            <p:nvPr/>
          </p:nvSpPr>
          <p:spPr bwMode="auto">
            <a:xfrm>
              <a:off x="2926" y="2312"/>
              <a:ext cx="92" cy="48"/>
            </a:xfrm>
            <a:custGeom>
              <a:avLst/>
              <a:gdLst>
                <a:gd name="T0" fmla="*/ 29 w 39"/>
                <a:gd name="T1" fmla="*/ 20 h 20"/>
                <a:gd name="T2" fmla="*/ 10 w 39"/>
                <a:gd name="T3" fmla="*/ 20 h 20"/>
                <a:gd name="T4" fmla="*/ 0 w 39"/>
                <a:gd name="T5" fmla="*/ 10 h 20"/>
                <a:gd name="T6" fmla="*/ 10 w 39"/>
                <a:gd name="T7" fmla="*/ 0 h 20"/>
                <a:gd name="T8" fmla="*/ 29 w 39"/>
                <a:gd name="T9" fmla="*/ 0 h 20"/>
                <a:gd name="T10" fmla="*/ 39 w 39"/>
                <a:gd name="T11" fmla="*/ 10 h 20"/>
                <a:gd name="T12" fmla="*/ 29 w 39"/>
                <a:gd name="T13" fmla="*/ 20 h 20"/>
                <a:gd name="T14" fmla="*/ 10 w 39"/>
                <a:gd name="T15" fmla="*/ 4 h 20"/>
                <a:gd name="T16" fmla="*/ 4 w 39"/>
                <a:gd name="T17" fmla="*/ 10 h 20"/>
                <a:gd name="T18" fmla="*/ 10 w 39"/>
                <a:gd name="T19" fmla="*/ 16 h 20"/>
                <a:gd name="T20" fmla="*/ 29 w 39"/>
                <a:gd name="T21" fmla="*/ 16 h 20"/>
                <a:gd name="T22" fmla="*/ 35 w 39"/>
                <a:gd name="T23" fmla="*/ 10 h 20"/>
                <a:gd name="T24" fmla="*/ 29 w 39"/>
                <a:gd name="T25" fmla="*/ 4 h 20"/>
                <a:gd name="T26" fmla="*/ 10 w 39"/>
                <a:gd name="T2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0">
                  <a:moveTo>
                    <a:pt x="29" y="20"/>
                  </a:moveTo>
                  <a:cubicBezTo>
                    <a:pt x="10" y="20"/>
                    <a:pt x="10" y="20"/>
                    <a:pt x="10" y="20"/>
                  </a:cubicBezTo>
                  <a:cubicBezTo>
                    <a:pt x="4" y="20"/>
                    <a:pt x="0" y="16"/>
                    <a:pt x="0" y="10"/>
                  </a:cubicBezTo>
                  <a:cubicBezTo>
                    <a:pt x="0" y="5"/>
                    <a:pt x="4" y="0"/>
                    <a:pt x="10" y="0"/>
                  </a:cubicBezTo>
                  <a:cubicBezTo>
                    <a:pt x="29" y="0"/>
                    <a:pt x="29" y="0"/>
                    <a:pt x="29" y="0"/>
                  </a:cubicBezTo>
                  <a:cubicBezTo>
                    <a:pt x="35" y="0"/>
                    <a:pt x="39" y="5"/>
                    <a:pt x="39" y="10"/>
                  </a:cubicBezTo>
                  <a:cubicBezTo>
                    <a:pt x="39" y="16"/>
                    <a:pt x="35" y="20"/>
                    <a:pt x="29" y="20"/>
                  </a:cubicBezTo>
                  <a:close/>
                  <a:moveTo>
                    <a:pt x="10" y="4"/>
                  </a:moveTo>
                  <a:cubicBezTo>
                    <a:pt x="6" y="4"/>
                    <a:pt x="4" y="7"/>
                    <a:pt x="4" y="10"/>
                  </a:cubicBezTo>
                  <a:cubicBezTo>
                    <a:pt x="4" y="14"/>
                    <a:pt x="6" y="16"/>
                    <a:pt x="10" y="16"/>
                  </a:cubicBezTo>
                  <a:cubicBezTo>
                    <a:pt x="29" y="16"/>
                    <a:pt x="29" y="16"/>
                    <a:pt x="29" y="16"/>
                  </a:cubicBezTo>
                  <a:cubicBezTo>
                    <a:pt x="32" y="16"/>
                    <a:pt x="35" y="14"/>
                    <a:pt x="35" y="10"/>
                  </a:cubicBezTo>
                  <a:cubicBezTo>
                    <a:pt x="35" y="7"/>
                    <a:pt x="32" y="4"/>
                    <a:pt x="29" y="4"/>
                  </a:cubicBezTo>
                  <a:lnTo>
                    <a:pt x="1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31" name="Freeform 300"/>
            <p:cNvSpPr>
              <a:spLocks noEditPoints="1"/>
            </p:cNvSpPr>
            <p:nvPr/>
          </p:nvSpPr>
          <p:spPr bwMode="auto">
            <a:xfrm>
              <a:off x="2621" y="836"/>
              <a:ext cx="92" cy="47"/>
            </a:xfrm>
            <a:custGeom>
              <a:avLst/>
              <a:gdLst>
                <a:gd name="T0" fmla="*/ 29 w 39"/>
                <a:gd name="T1" fmla="*/ 20 h 20"/>
                <a:gd name="T2" fmla="*/ 9 w 39"/>
                <a:gd name="T3" fmla="*/ 20 h 20"/>
                <a:gd name="T4" fmla="*/ 0 w 39"/>
                <a:gd name="T5" fmla="*/ 10 h 20"/>
                <a:gd name="T6" fmla="*/ 9 w 39"/>
                <a:gd name="T7" fmla="*/ 0 h 20"/>
                <a:gd name="T8" fmla="*/ 29 w 39"/>
                <a:gd name="T9" fmla="*/ 0 h 20"/>
                <a:gd name="T10" fmla="*/ 39 w 39"/>
                <a:gd name="T11" fmla="*/ 10 h 20"/>
                <a:gd name="T12" fmla="*/ 29 w 39"/>
                <a:gd name="T13" fmla="*/ 20 h 20"/>
                <a:gd name="T14" fmla="*/ 9 w 39"/>
                <a:gd name="T15" fmla="*/ 4 h 20"/>
                <a:gd name="T16" fmla="*/ 4 w 39"/>
                <a:gd name="T17" fmla="*/ 10 h 20"/>
                <a:gd name="T18" fmla="*/ 9 w 39"/>
                <a:gd name="T19" fmla="*/ 16 h 20"/>
                <a:gd name="T20" fmla="*/ 29 w 39"/>
                <a:gd name="T21" fmla="*/ 16 h 20"/>
                <a:gd name="T22" fmla="*/ 35 w 39"/>
                <a:gd name="T23" fmla="*/ 10 h 20"/>
                <a:gd name="T24" fmla="*/ 29 w 39"/>
                <a:gd name="T25" fmla="*/ 4 h 20"/>
                <a:gd name="T26" fmla="*/ 9 w 39"/>
                <a:gd name="T2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0">
                  <a:moveTo>
                    <a:pt x="29" y="20"/>
                  </a:moveTo>
                  <a:cubicBezTo>
                    <a:pt x="9" y="20"/>
                    <a:pt x="9" y="20"/>
                    <a:pt x="9" y="20"/>
                  </a:cubicBezTo>
                  <a:cubicBezTo>
                    <a:pt x="4" y="20"/>
                    <a:pt x="0" y="15"/>
                    <a:pt x="0" y="10"/>
                  </a:cubicBezTo>
                  <a:cubicBezTo>
                    <a:pt x="0" y="4"/>
                    <a:pt x="4" y="0"/>
                    <a:pt x="9" y="0"/>
                  </a:cubicBezTo>
                  <a:cubicBezTo>
                    <a:pt x="29" y="0"/>
                    <a:pt x="29" y="0"/>
                    <a:pt x="29" y="0"/>
                  </a:cubicBezTo>
                  <a:cubicBezTo>
                    <a:pt x="35" y="0"/>
                    <a:pt x="39" y="4"/>
                    <a:pt x="39" y="10"/>
                  </a:cubicBezTo>
                  <a:cubicBezTo>
                    <a:pt x="39" y="15"/>
                    <a:pt x="35" y="20"/>
                    <a:pt x="29" y="20"/>
                  </a:cubicBezTo>
                  <a:close/>
                  <a:moveTo>
                    <a:pt x="9" y="4"/>
                  </a:moveTo>
                  <a:cubicBezTo>
                    <a:pt x="6" y="4"/>
                    <a:pt x="4" y="7"/>
                    <a:pt x="4" y="10"/>
                  </a:cubicBezTo>
                  <a:cubicBezTo>
                    <a:pt x="4" y="13"/>
                    <a:pt x="6" y="16"/>
                    <a:pt x="9" y="16"/>
                  </a:cubicBezTo>
                  <a:cubicBezTo>
                    <a:pt x="29" y="16"/>
                    <a:pt x="29" y="16"/>
                    <a:pt x="29" y="16"/>
                  </a:cubicBezTo>
                  <a:cubicBezTo>
                    <a:pt x="32" y="16"/>
                    <a:pt x="35" y="13"/>
                    <a:pt x="35" y="10"/>
                  </a:cubicBezTo>
                  <a:cubicBezTo>
                    <a:pt x="35" y="7"/>
                    <a:pt x="32" y="4"/>
                    <a:pt x="29" y="4"/>
                  </a:cubicBezTo>
                  <a:lnTo>
                    <a:pt x="9"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32" name="Freeform 301"/>
            <p:cNvSpPr>
              <a:spLocks noEditPoints="1"/>
            </p:cNvSpPr>
            <p:nvPr/>
          </p:nvSpPr>
          <p:spPr bwMode="auto">
            <a:xfrm>
              <a:off x="3065" y="840"/>
              <a:ext cx="47" cy="95"/>
            </a:xfrm>
            <a:custGeom>
              <a:avLst/>
              <a:gdLst>
                <a:gd name="T0" fmla="*/ 10 w 20"/>
                <a:gd name="T1" fmla="*/ 40 h 40"/>
                <a:gd name="T2" fmla="*/ 0 w 20"/>
                <a:gd name="T3" fmla="*/ 30 h 40"/>
                <a:gd name="T4" fmla="*/ 0 w 20"/>
                <a:gd name="T5" fmla="*/ 10 h 40"/>
                <a:gd name="T6" fmla="*/ 10 w 20"/>
                <a:gd name="T7" fmla="*/ 0 h 40"/>
                <a:gd name="T8" fmla="*/ 20 w 20"/>
                <a:gd name="T9" fmla="*/ 10 h 40"/>
                <a:gd name="T10" fmla="*/ 20 w 20"/>
                <a:gd name="T11" fmla="*/ 30 h 40"/>
                <a:gd name="T12" fmla="*/ 10 w 20"/>
                <a:gd name="T13" fmla="*/ 40 h 40"/>
                <a:gd name="T14" fmla="*/ 10 w 20"/>
                <a:gd name="T15" fmla="*/ 4 h 40"/>
                <a:gd name="T16" fmla="*/ 4 w 20"/>
                <a:gd name="T17" fmla="*/ 10 h 40"/>
                <a:gd name="T18" fmla="*/ 4 w 20"/>
                <a:gd name="T19" fmla="*/ 30 h 40"/>
                <a:gd name="T20" fmla="*/ 10 w 20"/>
                <a:gd name="T21" fmla="*/ 36 h 40"/>
                <a:gd name="T22" fmla="*/ 16 w 20"/>
                <a:gd name="T23" fmla="*/ 30 h 40"/>
                <a:gd name="T24" fmla="*/ 16 w 20"/>
                <a:gd name="T25" fmla="*/ 10 h 40"/>
                <a:gd name="T26" fmla="*/ 10 w 20"/>
                <a:gd name="T2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40">
                  <a:moveTo>
                    <a:pt x="10" y="40"/>
                  </a:moveTo>
                  <a:cubicBezTo>
                    <a:pt x="4" y="40"/>
                    <a:pt x="0" y="35"/>
                    <a:pt x="0" y="30"/>
                  </a:cubicBezTo>
                  <a:cubicBezTo>
                    <a:pt x="0" y="10"/>
                    <a:pt x="0" y="10"/>
                    <a:pt x="0" y="10"/>
                  </a:cubicBezTo>
                  <a:cubicBezTo>
                    <a:pt x="0" y="5"/>
                    <a:pt x="4" y="0"/>
                    <a:pt x="10" y="0"/>
                  </a:cubicBezTo>
                  <a:cubicBezTo>
                    <a:pt x="15" y="0"/>
                    <a:pt x="20" y="5"/>
                    <a:pt x="20" y="10"/>
                  </a:cubicBezTo>
                  <a:cubicBezTo>
                    <a:pt x="20" y="30"/>
                    <a:pt x="20" y="30"/>
                    <a:pt x="20" y="30"/>
                  </a:cubicBezTo>
                  <a:cubicBezTo>
                    <a:pt x="20" y="35"/>
                    <a:pt x="15" y="40"/>
                    <a:pt x="10" y="40"/>
                  </a:cubicBezTo>
                  <a:close/>
                  <a:moveTo>
                    <a:pt x="10" y="4"/>
                  </a:moveTo>
                  <a:cubicBezTo>
                    <a:pt x="7" y="4"/>
                    <a:pt x="4" y="7"/>
                    <a:pt x="4" y="10"/>
                  </a:cubicBezTo>
                  <a:cubicBezTo>
                    <a:pt x="4" y="30"/>
                    <a:pt x="4" y="30"/>
                    <a:pt x="4" y="30"/>
                  </a:cubicBezTo>
                  <a:cubicBezTo>
                    <a:pt x="4" y="33"/>
                    <a:pt x="7" y="36"/>
                    <a:pt x="10" y="36"/>
                  </a:cubicBezTo>
                  <a:cubicBezTo>
                    <a:pt x="13" y="36"/>
                    <a:pt x="16" y="33"/>
                    <a:pt x="16" y="30"/>
                  </a:cubicBezTo>
                  <a:cubicBezTo>
                    <a:pt x="16" y="10"/>
                    <a:pt x="16" y="10"/>
                    <a:pt x="16" y="10"/>
                  </a:cubicBezTo>
                  <a:cubicBezTo>
                    <a:pt x="16" y="7"/>
                    <a:pt x="13" y="4"/>
                    <a:pt x="10" y="4"/>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33" name="Freeform 302"/>
            <p:cNvSpPr>
              <a:spLocks noEditPoints="1"/>
            </p:cNvSpPr>
            <p:nvPr/>
          </p:nvSpPr>
          <p:spPr bwMode="auto">
            <a:xfrm>
              <a:off x="2836" y="2272"/>
              <a:ext cx="45" cy="92"/>
            </a:xfrm>
            <a:custGeom>
              <a:avLst/>
              <a:gdLst>
                <a:gd name="T0" fmla="*/ 10 w 19"/>
                <a:gd name="T1" fmla="*/ 39 h 39"/>
                <a:gd name="T2" fmla="*/ 0 w 19"/>
                <a:gd name="T3" fmla="*/ 29 h 39"/>
                <a:gd name="T4" fmla="*/ 0 w 19"/>
                <a:gd name="T5" fmla="*/ 10 h 39"/>
                <a:gd name="T6" fmla="*/ 10 w 19"/>
                <a:gd name="T7" fmla="*/ 0 h 39"/>
                <a:gd name="T8" fmla="*/ 19 w 19"/>
                <a:gd name="T9" fmla="*/ 10 h 39"/>
                <a:gd name="T10" fmla="*/ 19 w 19"/>
                <a:gd name="T11" fmla="*/ 29 h 39"/>
                <a:gd name="T12" fmla="*/ 10 w 19"/>
                <a:gd name="T13" fmla="*/ 39 h 39"/>
                <a:gd name="T14" fmla="*/ 10 w 19"/>
                <a:gd name="T15" fmla="*/ 4 h 39"/>
                <a:gd name="T16" fmla="*/ 4 w 19"/>
                <a:gd name="T17" fmla="*/ 10 h 39"/>
                <a:gd name="T18" fmla="*/ 4 w 19"/>
                <a:gd name="T19" fmla="*/ 29 h 39"/>
                <a:gd name="T20" fmla="*/ 10 w 19"/>
                <a:gd name="T21" fmla="*/ 35 h 39"/>
                <a:gd name="T22" fmla="*/ 15 w 19"/>
                <a:gd name="T23" fmla="*/ 29 h 39"/>
                <a:gd name="T24" fmla="*/ 15 w 19"/>
                <a:gd name="T25" fmla="*/ 10 h 39"/>
                <a:gd name="T26" fmla="*/ 10 w 19"/>
                <a:gd name="T27"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39">
                  <a:moveTo>
                    <a:pt x="10" y="39"/>
                  </a:moveTo>
                  <a:cubicBezTo>
                    <a:pt x="4" y="39"/>
                    <a:pt x="0" y="35"/>
                    <a:pt x="0" y="29"/>
                  </a:cubicBezTo>
                  <a:cubicBezTo>
                    <a:pt x="0" y="10"/>
                    <a:pt x="0" y="10"/>
                    <a:pt x="0" y="10"/>
                  </a:cubicBezTo>
                  <a:cubicBezTo>
                    <a:pt x="0" y="4"/>
                    <a:pt x="4" y="0"/>
                    <a:pt x="10" y="0"/>
                  </a:cubicBezTo>
                  <a:cubicBezTo>
                    <a:pt x="15" y="0"/>
                    <a:pt x="19" y="4"/>
                    <a:pt x="19" y="10"/>
                  </a:cubicBezTo>
                  <a:cubicBezTo>
                    <a:pt x="19" y="29"/>
                    <a:pt x="19" y="29"/>
                    <a:pt x="19" y="29"/>
                  </a:cubicBezTo>
                  <a:cubicBezTo>
                    <a:pt x="19" y="35"/>
                    <a:pt x="15" y="39"/>
                    <a:pt x="10" y="39"/>
                  </a:cubicBezTo>
                  <a:close/>
                  <a:moveTo>
                    <a:pt x="10" y="4"/>
                  </a:moveTo>
                  <a:cubicBezTo>
                    <a:pt x="6" y="4"/>
                    <a:pt x="4" y="6"/>
                    <a:pt x="4" y="10"/>
                  </a:cubicBezTo>
                  <a:cubicBezTo>
                    <a:pt x="4" y="29"/>
                    <a:pt x="4" y="29"/>
                    <a:pt x="4" y="29"/>
                  </a:cubicBezTo>
                  <a:cubicBezTo>
                    <a:pt x="4" y="33"/>
                    <a:pt x="6" y="35"/>
                    <a:pt x="10" y="35"/>
                  </a:cubicBezTo>
                  <a:cubicBezTo>
                    <a:pt x="13" y="35"/>
                    <a:pt x="15" y="33"/>
                    <a:pt x="15" y="29"/>
                  </a:cubicBezTo>
                  <a:cubicBezTo>
                    <a:pt x="15" y="10"/>
                    <a:pt x="15" y="10"/>
                    <a:pt x="15" y="10"/>
                  </a:cubicBezTo>
                  <a:cubicBezTo>
                    <a:pt x="15" y="6"/>
                    <a:pt x="13" y="4"/>
                    <a:pt x="10" y="4"/>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34" name="Freeform 303"/>
            <p:cNvSpPr>
              <a:spLocks noEditPoints="1"/>
            </p:cNvSpPr>
            <p:nvPr/>
          </p:nvSpPr>
          <p:spPr bwMode="auto">
            <a:xfrm>
              <a:off x="3568" y="1925"/>
              <a:ext cx="47" cy="92"/>
            </a:xfrm>
            <a:custGeom>
              <a:avLst/>
              <a:gdLst>
                <a:gd name="T0" fmla="*/ 10 w 20"/>
                <a:gd name="T1" fmla="*/ 39 h 39"/>
                <a:gd name="T2" fmla="*/ 0 w 20"/>
                <a:gd name="T3" fmla="*/ 29 h 39"/>
                <a:gd name="T4" fmla="*/ 0 w 20"/>
                <a:gd name="T5" fmla="*/ 10 h 39"/>
                <a:gd name="T6" fmla="*/ 10 w 20"/>
                <a:gd name="T7" fmla="*/ 0 h 39"/>
                <a:gd name="T8" fmla="*/ 20 w 20"/>
                <a:gd name="T9" fmla="*/ 10 h 39"/>
                <a:gd name="T10" fmla="*/ 20 w 20"/>
                <a:gd name="T11" fmla="*/ 29 h 39"/>
                <a:gd name="T12" fmla="*/ 10 w 20"/>
                <a:gd name="T13" fmla="*/ 39 h 39"/>
                <a:gd name="T14" fmla="*/ 10 w 20"/>
                <a:gd name="T15" fmla="*/ 4 h 39"/>
                <a:gd name="T16" fmla="*/ 4 w 20"/>
                <a:gd name="T17" fmla="*/ 10 h 39"/>
                <a:gd name="T18" fmla="*/ 4 w 20"/>
                <a:gd name="T19" fmla="*/ 29 h 39"/>
                <a:gd name="T20" fmla="*/ 10 w 20"/>
                <a:gd name="T21" fmla="*/ 35 h 39"/>
                <a:gd name="T22" fmla="*/ 16 w 20"/>
                <a:gd name="T23" fmla="*/ 29 h 39"/>
                <a:gd name="T24" fmla="*/ 16 w 20"/>
                <a:gd name="T25" fmla="*/ 10 h 39"/>
                <a:gd name="T26" fmla="*/ 10 w 20"/>
                <a:gd name="T27"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39">
                  <a:moveTo>
                    <a:pt x="10" y="39"/>
                  </a:moveTo>
                  <a:cubicBezTo>
                    <a:pt x="5" y="39"/>
                    <a:pt x="0" y="35"/>
                    <a:pt x="0" y="29"/>
                  </a:cubicBezTo>
                  <a:cubicBezTo>
                    <a:pt x="0" y="10"/>
                    <a:pt x="0" y="10"/>
                    <a:pt x="0" y="10"/>
                  </a:cubicBezTo>
                  <a:cubicBezTo>
                    <a:pt x="0" y="4"/>
                    <a:pt x="5" y="0"/>
                    <a:pt x="10" y="0"/>
                  </a:cubicBezTo>
                  <a:cubicBezTo>
                    <a:pt x="16" y="0"/>
                    <a:pt x="20" y="4"/>
                    <a:pt x="20" y="10"/>
                  </a:cubicBezTo>
                  <a:cubicBezTo>
                    <a:pt x="20" y="29"/>
                    <a:pt x="20" y="29"/>
                    <a:pt x="20" y="29"/>
                  </a:cubicBezTo>
                  <a:cubicBezTo>
                    <a:pt x="20" y="35"/>
                    <a:pt x="16" y="39"/>
                    <a:pt x="10" y="39"/>
                  </a:cubicBezTo>
                  <a:close/>
                  <a:moveTo>
                    <a:pt x="10" y="4"/>
                  </a:moveTo>
                  <a:cubicBezTo>
                    <a:pt x="7" y="4"/>
                    <a:pt x="4" y="6"/>
                    <a:pt x="4" y="10"/>
                  </a:cubicBezTo>
                  <a:cubicBezTo>
                    <a:pt x="4" y="29"/>
                    <a:pt x="4" y="29"/>
                    <a:pt x="4" y="29"/>
                  </a:cubicBezTo>
                  <a:cubicBezTo>
                    <a:pt x="4" y="33"/>
                    <a:pt x="7" y="35"/>
                    <a:pt x="10" y="35"/>
                  </a:cubicBezTo>
                  <a:cubicBezTo>
                    <a:pt x="13" y="35"/>
                    <a:pt x="16" y="33"/>
                    <a:pt x="16" y="29"/>
                  </a:cubicBezTo>
                  <a:cubicBezTo>
                    <a:pt x="16" y="10"/>
                    <a:pt x="16" y="10"/>
                    <a:pt x="16" y="10"/>
                  </a:cubicBezTo>
                  <a:cubicBezTo>
                    <a:pt x="16" y="6"/>
                    <a:pt x="13" y="4"/>
                    <a:pt x="10" y="4"/>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35" name="Freeform 304"/>
            <p:cNvSpPr>
              <a:spLocks noEditPoints="1"/>
            </p:cNvSpPr>
            <p:nvPr/>
          </p:nvSpPr>
          <p:spPr bwMode="auto">
            <a:xfrm>
              <a:off x="2975" y="1826"/>
              <a:ext cx="47" cy="92"/>
            </a:xfrm>
            <a:custGeom>
              <a:avLst/>
              <a:gdLst>
                <a:gd name="T0" fmla="*/ 10 w 20"/>
                <a:gd name="T1" fmla="*/ 39 h 39"/>
                <a:gd name="T2" fmla="*/ 0 w 20"/>
                <a:gd name="T3" fmla="*/ 29 h 39"/>
                <a:gd name="T4" fmla="*/ 0 w 20"/>
                <a:gd name="T5" fmla="*/ 10 h 39"/>
                <a:gd name="T6" fmla="*/ 10 w 20"/>
                <a:gd name="T7" fmla="*/ 0 h 39"/>
                <a:gd name="T8" fmla="*/ 20 w 20"/>
                <a:gd name="T9" fmla="*/ 10 h 39"/>
                <a:gd name="T10" fmla="*/ 20 w 20"/>
                <a:gd name="T11" fmla="*/ 29 h 39"/>
                <a:gd name="T12" fmla="*/ 10 w 20"/>
                <a:gd name="T13" fmla="*/ 39 h 39"/>
                <a:gd name="T14" fmla="*/ 10 w 20"/>
                <a:gd name="T15" fmla="*/ 4 h 39"/>
                <a:gd name="T16" fmla="*/ 4 w 20"/>
                <a:gd name="T17" fmla="*/ 10 h 39"/>
                <a:gd name="T18" fmla="*/ 4 w 20"/>
                <a:gd name="T19" fmla="*/ 29 h 39"/>
                <a:gd name="T20" fmla="*/ 10 w 20"/>
                <a:gd name="T21" fmla="*/ 35 h 39"/>
                <a:gd name="T22" fmla="*/ 16 w 20"/>
                <a:gd name="T23" fmla="*/ 29 h 39"/>
                <a:gd name="T24" fmla="*/ 16 w 20"/>
                <a:gd name="T25" fmla="*/ 10 h 39"/>
                <a:gd name="T26" fmla="*/ 10 w 20"/>
                <a:gd name="T27"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39">
                  <a:moveTo>
                    <a:pt x="10" y="39"/>
                  </a:moveTo>
                  <a:cubicBezTo>
                    <a:pt x="4" y="39"/>
                    <a:pt x="0" y="35"/>
                    <a:pt x="0" y="29"/>
                  </a:cubicBezTo>
                  <a:cubicBezTo>
                    <a:pt x="0" y="10"/>
                    <a:pt x="0" y="10"/>
                    <a:pt x="0" y="10"/>
                  </a:cubicBezTo>
                  <a:cubicBezTo>
                    <a:pt x="0" y="4"/>
                    <a:pt x="4" y="0"/>
                    <a:pt x="10" y="0"/>
                  </a:cubicBezTo>
                  <a:cubicBezTo>
                    <a:pt x="15" y="0"/>
                    <a:pt x="20" y="4"/>
                    <a:pt x="20" y="10"/>
                  </a:cubicBezTo>
                  <a:cubicBezTo>
                    <a:pt x="20" y="29"/>
                    <a:pt x="20" y="29"/>
                    <a:pt x="20" y="29"/>
                  </a:cubicBezTo>
                  <a:cubicBezTo>
                    <a:pt x="20" y="35"/>
                    <a:pt x="15" y="39"/>
                    <a:pt x="10" y="39"/>
                  </a:cubicBezTo>
                  <a:close/>
                  <a:moveTo>
                    <a:pt x="10" y="4"/>
                  </a:moveTo>
                  <a:cubicBezTo>
                    <a:pt x="7" y="4"/>
                    <a:pt x="4" y="6"/>
                    <a:pt x="4" y="10"/>
                  </a:cubicBezTo>
                  <a:cubicBezTo>
                    <a:pt x="4" y="29"/>
                    <a:pt x="4" y="29"/>
                    <a:pt x="4" y="29"/>
                  </a:cubicBezTo>
                  <a:cubicBezTo>
                    <a:pt x="4" y="33"/>
                    <a:pt x="7" y="35"/>
                    <a:pt x="10" y="35"/>
                  </a:cubicBezTo>
                  <a:cubicBezTo>
                    <a:pt x="13" y="35"/>
                    <a:pt x="16" y="33"/>
                    <a:pt x="16" y="29"/>
                  </a:cubicBezTo>
                  <a:cubicBezTo>
                    <a:pt x="16" y="10"/>
                    <a:pt x="16" y="10"/>
                    <a:pt x="16" y="10"/>
                  </a:cubicBezTo>
                  <a:cubicBezTo>
                    <a:pt x="16" y="6"/>
                    <a:pt x="13" y="4"/>
                    <a:pt x="10" y="4"/>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36" name="Freeform 305"/>
            <p:cNvSpPr>
              <a:spLocks noEditPoints="1"/>
            </p:cNvSpPr>
            <p:nvPr/>
          </p:nvSpPr>
          <p:spPr bwMode="auto">
            <a:xfrm>
              <a:off x="3568" y="2036"/>
              <a:ext cx="47" cy="92"/>
            </a:xfrm>
            <a:custGeom>
              <a:avLst/>
              <a:gdLst>
                <a:gd name="T0" fmla="*/ 10 w 20"/>
                <a:gd name="T1" fmla="*/ 39 h 39"/>
                <a:gd name="T2" fmla="*/ 0 w 20"/>
                <a:gd name="T3" fmla="*/ 29 h 39"/>
                <a:gd name="T4" fmla="*/ 0 w 20"/>
                <a:gd name="T5" fmla="*/ 10 h 39"/>
                <a:gd name="T6" fmla="*/ 10 w 20"/>
                <a:gd name="T7" fmla="*/ 0 h 39"/>
                <a:gd name="T8" fmla="*/ 20 w 20"/>
                <a:gd name="T9" fmla="*/ 10 h 39"/>
                <a:gd name="T10" fmla="*/ 20 w 20"/>
                <a:gd name="T11" fmla="*/ 29 h 39"/>
                <a:gd name="T12" fmla="*/ 10 w 20"/>
                <a:gd name="T13" fmla="*/ 39 h 39"/>
                <a:gd name="T14" fmla="*/ 10 w 20"/>
                <a:gd name="T15" fmla="*/ 4 h 39"/>
                <a:gd name="T16" fmla="*/ 4 w 20"/>
                <a:gd name="T17" fmla="*/ 10 h 39"/>
                <a:gd name="T18" fmla="*/ 4 w 20"/>
                <a:gd name="T19" fmla="*/ 29 h 39"/>
                <a:gd name="T20" fmla="*/ 10 w 20"/>
                <a:gd name="T21" fmla="*/ 35 h 39"/>
                <a:gd name="T22" fmla="*/ 16 w 20"/>
                <a:gd name="T23" fmla="*/ 29 h 39"/>
                <a:gd name="T24" fmla="*/ 16 w 20"/>
                <a:gd name="T25" fmla="*/ 10 h 39"/>
                <a:gd name="T26" fmla="*/ 10 w 20"/>
                <a:gd name="T27"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39">
                  <a:moveTo>
                    <a:pt x="10" y="39"/>
                  </a:moveTo>
                  <a:cubicBezTo>
                    <a:pt x="5" y="39"/>
                    <a:pt x="0" y="35"/>
                    <a:pt x="0" y="29"/>
                  </a:cubicBezTo>
                  <a:cubicBezTo>
                    <a:pt x="0" y="10"/>
                    <a:pt x="0" y="10"/>
                    <a:pt x="0" y="10"/>
                  </a:cubicBezTo>
                  <a:cubicBezTo>
                    <a:pt x="0" y="4"/>
                    <a:pt x="5" y="0"/>
                    <a:pt x="10" y="0"/>
                  </a:cubicBezTo>
                  <a:cubicBezTo>
                    <a:pt x="16" y="0"/>
                    <a:pt x="20" y="4"/>
                    <a:pt x="20" y="10"/>
                  </a:cubicBezTo>
                  <a:cubicBezTo>
                    <a:pt x="20" y="29"/>
                    <a:pt x="20" y="29"/>
                    <a:pt x="20" y="29"/>
                  </a:cubicBezTo>
                  <a:cubicBezTo>
                    <a:pt x="20" y="35"/>
                    <a:pt x="16" y="39"/>
                    <a:pt x="10" y="39"/>
                  </a:cubicBezTo>
                  <a:close/>
                  <a:moveTo>
                    <a:pt x="10" y="4"/>
                  </a:moveTo>
                  <a:cubicBezTo>
                    <a:pt x="7" y="4"/>
                    <a:pt x="4" y="6"/>
                    <a:pt x="4" y="10"/>
                  </a:cubicBezTo>
                  <a:cubicBezTo>
                    <a:pt x="4" y="29"/>
                    <a:pt x="4" y="29"/>
                    <a:pt x="4" y="29"/>
                  </a:cubicBezTo>
                  <a:cubicBezTo>
                    <a:pt x="4" y="33"/>
                    <a:pt x="7" y="35"/>
                    <a:pt x="10" y="35"/>
                  </a:cubicBezTo>
                  <a:cubicBezTo>
                    <a:pt x="13" y="35"/>
                    <a:pt x="16" y="33"/>
                    <a:pt x="16" y="29"/>
                  </a:cubicBezTo>
                  <a:cubicBezTo>
                    <a:pt x="16" y="10"/>
                    <a:pt x="16" y="10"/>
                    <a:pt x="16" y="10"/>
                  </a:cubicBezTo>
                  <a:cubicBezTo>
                    <a:pt x="16" y="6"/>
                    <a:pt x="13" y="4"/>
                    <a:pt x="10" y="4"/>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37" name="Freeform 306"/>
            <p:cNvSpPr>
              <a:spLocks noEditPoints="1"/>
            </p:cNvSpPr>
            <p:nvPr/>
          </p:nvSpPr>
          <p:spPr bwMode="auto">
            <a:xfrm>
              <a:off x="3568" y="2147"/>
              <a:ext cx="47" cy="92"/>
            </a:xfrm>
            <a:custGeom>
              <a:avLst/>
              <a:gdLst>
                <a:gd name="T0" fmla="*/ 10 w 20"/>
                <a:gd name="T1" fmla="*/ 39 h 39"/>
                <a:gd name="T2" fmla="*/ 0 w 20"/>
                <a:gd name="T3" fmla="*/ 29 h 39"/>
                <a:gd name="T4" fmla="*/ 0 w 20"/>
                <a:gd name="T5" fmla="*/ 10 h 39"/>
                <a:gd name="T6" fmla="*/ 10 w 20"/>
                <a:gd name="T7" fmla="*/ 0 h 39"/>
                <a:gd name="T8" fmla="*/ 20 w 20"/>
                <a:gd name="T9" fmla="*/ 10 h 39"/>
                <a:gd name="T10" fmla="*/ 20 w 20"/>
                <a:gd name="T11" fmla="*/ 29 h 39"/>
                <a:gd name="T12" fmla="*/ 10 w 20"/>
                <a:gd name="T13" fmla="*/ 39 h 39"/>
                <a:gd name="T14" fmla="*/ 10 w 20"/>
                <a:gd name="T15" fmla="*/ 4 h 39"/>
                <a:gd name="T16" fmla="*/ 4 w 20"/>
                <a:gd name="T17" fmla="*/ 10 h 39"/>
                <a:gd name="T18" fmla="*/ 4 w 20"/>
                <a:gd name="T19" fmla="*/ 29 h 39"/>
                <a:gd name="T20" fmla="*/ 10 w 20"/>
                <a:gd name="T21" fmla="*/ 35 h 39"/>
                <a:gd name="T22" fmla="*/ 16 w 20"/>
                <a:gd name="T23" fmla="*/ 29 h 39"/>
                <a:gd name="T24" fmla="*/ 16 w 20"/>
                <a:gd name="T25" fmla="*/ 10 h 39"/>
                <a:gd name="T26" fmla="*/ 10 w 20"/>
                <a:gd name="T27"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39">
                  <a:moveTo>
                    <a:pt x="10" y="39"/>
                  </a:moveTo>
                  <a:cubicBezTo>
                    <a:pt x="5" y="39"/>
                    <a:pt x="0" y="35"/>
                    <a:pt x="0" y="29"/>
                  </a:cubicBezTo>
                  <a:cubicBezTo>
                    <a:pt x="0" y="10"/>
                    <a:pt x="0" y="10"/>
                    <a:pt x="0" y="10"/>
                  </a:cubicBezTo>
                  <a:cubicBezTo>
                    <a:pt x="0" y="4"/>
                    <a:pt x="5" y="0"/>
                    <a:pt x="10" y="0"/>
                  </a:cubicBezTo>
                  <a:cubicBezTo>
                    <a:pt x="16" y="0"/>
                    <a:pt x="20" y="4"/>
                    <a:pt x="20" y="10"/>
                  </a:cubicBezTo>
                  <a:cubicBezTo>
                    <a:pt x="20" y="29"/>
                    <a:pt x="20" y="29"/>
                    <a:pt x="20" y="29"/>
                  </a:cubicBezTo>
                  <a:cubicBezTo>
                    <a:pt x="20" y="35"/>
                    <a:pt x="16" y="39"/>
                    <a:pt x="10" y="39"/>
                  </a:cubicBezTo>
                  <a:close/>
                  <a:moveTo>
                    <a:pt x="10" y="4"/>
                  </a:moveTo>
                  <a:cubicBezTo>
                    <a:pt x="7" y="4"/>
                    <a:pt x="4" y="6"/>
                    <a:pt x="4" y="10"/>
                  </a:cubicBezTo>
                  <a:cubicBezTo>
                    <a:pt x="4" y="29"/>
                    <a:pt x="4" y="29"/>
                    <a:pt x="4" y="29"/>
                  </a:cubicBezTo>
                  <a:cubicBezTo>
                    <a:pt x="4" y="33"/>
                    <a:pt x="7" y="35"/>
                    <a:pt x="10" y="35"/>
                  </a:cubicBezTo>
                  <a:cubicBezTo>
                    <a:pt x="13" y="35"/>
                    <a:pt x="16" y="33"/>
                    <a:pt x="16" y="29"/>
                  </a:cubicBezTo>
                  <a:cubicBezTo>
                    <a:pt x="16" y="10"/>
                    <a:pt x="16" y="10"/>
                    <a:pt x="16" y="10"/>
                  </a:cubicBezTo>
                  <a:cubicBezTo>
                    <a:pt x="16" y="6"/>
                    <a:pt x="13" y="4"/>
                    <a:pt x="10" y="4"/>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38" name="Freeform 307"/>
            <p:cNvSpPr>
              <a:spLocks noEditPoints="1"/>
            </p:cNvSpPr>
            <p:nvPr/>
          </p:nvSpPr>
          <p:spPr bwMode="auto">
            <a:xfrm>
              <a:off x="3568" y="2258"/>
              <a:ext cx="47" cy="92"/>
            </a:xfrm>
            <a:custGeom>
              <a:avLst/>
              <a:gdLst>
                <a:gd name="T0" fmla="*/ 10 w 20"/>
                <a:gd name="T1" fmla="*/ 39 h 39"/>
                <a:gd name="T2" fmla="*/ 0 w 20"/>
                <a:gd name="T3" fmla="*/ 29 h 39"/>
                <a:gd name="T4" fmla="*/ 0 w 20"/>
                <a:gd name="T5" fmla="*/ 10 h 39"/>
                <a:gd name="T6" fmla="*/ 10 w 20"/>
                <a:gd name="T7" fmla="*/ 0 h 39"/>
                <a:gd name="T8" fmla="*/ 20 w 20"/>
                <a:gd name="T9" fmla="*/ 10 h 39"/>
                <a:gd name="T10" fmla="*/ 20 w 20"/>
                <a:gd name="T11" fmla="*/ 29 h 39"/>
                <a:gd name="T12" fmla="*/ 10 w 20"/>
                <a:gd name="T13" fmla="*/ 39 h 39"/>
                <a:gd name="T14" fmla="*/ 10 w 20"/>
                <a:gd name="T15" fmla="*/ 4 h 39"/>
                <a:gd name="T16" fmla="*/ 4 w 20"/>
                <a:gd name="T17" fmla="*/ 10 h 39"/>
                <a:gd name="T18" fmla="*/ 4 w 20"/>
                <a:gd name="T19" fmla="*/ 29 h 39"/>
                <a:gd name="T20" fmla="*/ 10 w 20"/>
                <a:gd name="T21" fmla="*/ 35 h 39"/>
                <a:gd name="T22" fmla="*/ 16 w 20"/>
                <a:gd name="T23" fmla="*/ 29 h 39"/>
                <a:gd name="T24" fmla="*/ 16 w 20"/>
                <a:gd name="T25" fmla="*/ 10 h 39"/>
                <a:gd name="T26" fmla="*/ 10 w 20"/>
                <a:gd name="T27"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39">
                  <a:moveTo>
                    <a:pt x="10" y="39"/>
                  </a:moveTo>
                  <a:cubicBezTo>
                    <a:pt x="5" y="39"/>
                    <a:pt x="0" y="35"/>
                    <a:pt x="0" y="29"/>
                  </a:cubicBezTo>
                  <a:cubicBezTo>
                    <a:pt x="0" y="10"/>
                    <a:pt x="0" y="10"/>
                    <a:pt x="0" y="10"/>
                  </a:cubicBezTo>
                  <a:cubicBezTo>
                    <a:pt x="0" y="4"/>
                    <a:pt x="5" y="0"/>
                    <a:pt x="10" y="0"/>
                  </a:cubicBezTo>
                  <a:cubicBezTo>
                    <a:pt x="16" y="0"/>
                    <a:pt x="20" y="4"/>
                    <a:pt x="20" y="10"/>
                  </a:cubicBezTo>
                  <a:cubicBezTo>
                    <a:pt x="20" y="29"/>
                    <a:pt x="20" y="29"/>
                    <a:pt x="20" y="29"/>
                  </a:cubicBezTo>
                  <a:cubicBezTo>
                    <a:pt x="20" y="35"/>
                    <a:pt x="16" y="39"/>
                    <a:pt x="10" y="39"/>
                  </a:cubicBezTo>
                  <a:close/>
                  <a:moveTo>
                    <a:pt x="10" y="4"/>
                  </a:moveTo>
                  <a:cubicBezTo>
                    <a:pt x="7" y="4"/>
                    <a:pt x="4" y="6"/>
                    <a:pt x="4" y="10"/>
                  </a:cubicBezTo>
                  <a:cubicBezTo>
                    <a:pt x="4" y="29"/>
                    <a:pt x="4" y="29"/>
                    <a:pt x="4" y="29"/>
                  </a:cubicBezTo>
                  <a:cubicBezTo>
                    <a:pt x="4" y="33"/>
                    <a:pt x="7" y="35"/>
                    <a:pt x="10" y="35"/>
                  </a:cubicBezTo>
                  <a:cubicBezTo>
                    <a:pt x="13" y="35"/>
                    <a:pt x="16" y="33"/>
                    <a:pt x="16" y="29"/>
                  </a:cubicBezTo>
                  <a:cubicBezTo>
                    <a:pt x="16" y="10"/>
                    <a:pt x="16" y="10"/>
                    <a:pt x="16" y="10"/>
                  </a:cubicBezTo>
                  <a:cubicBezTo>
                    <a:pt x="16" y="6"/>
                    <a:pt x="13" y="4"/>
                    <a:pt x="10" y="4"/>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39" name="Freeform 308"/>
            <p:cNvSpPr>
              <a:spLocks noEditPoints="1"/>
            </p:cNvSpPr>
            <p:nvPr/>
          </p:nvSpPr>
          <p:spPr bwMode="auto">
            <a:xfrm>
              <a:off x="2460" y="2272"/>
              <a:ext cx="45" cy="92"/>
            </a:xfrm>
            <a:custGeom>
              <a:avLst/>
              <a:gdLst>
                <a:gd name="T0" fmla="*/ 9 w 19"/>
                <a:gd name="T1" fmla="*/ 39 h 39"/>
                <a:gd name="T2" fmla="*/ 0 w 19"/>
                <a:gd name="T3" fmla="*/ 29 h 39"/>
                <a:gd name="T4" fmla="*/ 0 w 19"/>
                <a:gd name="T5" fmla="*/ 10 h 39"/>
                <a:gd name="T6" fmla="*/ 9 w 19"/>
                <a:gd name="T7" fmla="*/ 0 h 39"/>
                <a:gd name="T8" fmla="*/ 19 w 19"/>
                <a:gd name="T9" fmla="*/ 10 h 39"/>
                <a:gd name="T10" fmla="*/ 19 w 19"/>
                <a:gd name="T11" fmla="*/ 29 h 39"/>
                <a:gd name="T12" fmla="*/ 9 w 19"/>
                <a:gd name="T13" fmla="*/ 39 h 39"/>
                <a:gd name="T14" fmla="*/ 9 w 19"/>
                <a:gd name="T15" fmla="*/ 4 h 39"/>
                <a:gd name="T16" fmla="*/ 4 w 19"/>
                <a:gd name="T17" fmla="*/ 10 h 39"/>
                <a:gd name="T18" fmla="*/ 4 w 19"/>
                <a:gd name="T19" fmla="*/ 29 h 39"/>
                <a:gd name="T20" fmla="*/ 9 w 19"/>
                <a:gd name="T21" fmla="*/ 35 h 39"/>
                <a:gd name="T22" fmla="*/ 15 w 19"/>
                <a:gd name="T23" fmla="*/ 29 h 39"/>
                <a:gd name="T24" fmla="*/ 15 w 19"/>
                <a:gd name="T25" fmla="*/ 10 h 39"/>
                <a:gd name="T26" fmla="*/ 9 w 19"/>
                <a:gd name="T27"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39">
                  <a:moveTo>
                    <a:pt x="9" y="39"/>
                  </a:moveTo>
                  <a:cubicBezTo>
                    <a:pt x="4" y="39"/>
                    <a:pt x="0" y="35"/>
                    <a:pt x="0" y="29"/>
                  </a:cubicBezTo>
                  <a:cubicBezTo>
                    <a:pt x="0" y="10"/>
                    <a:pt x="0" y="10"/>
                    <a:pt x="0" y="10"/>
                  </a:cubicBezTo>
                  <a:cubicBezTo>
                    <a:pt x="0" y="4"/>
                    <a:pt x="4" y="0"/>
                    <a:pt x="9" y="0"/>
                  </a:cubicBezTo>
                  <a:cubicBezTo>
                    <a:pt x="15" y="0"/>
                    <a:pt x="19" y="4"/>
                    <a:pt x="19" y="10"/>
                  </a:cubicBezTo>
                  <a:cubicBezTo>
                    <a:pt x="19" y="29"/>
                    <a:pt x="19" y="29"/>
                    <a:pt x="19" y="29"/>
                  </a:cubicBezTo>
                  <a:cubicBezTo>
                    <a:pt x="19" y="35"/>
                    <a:pt x="15" y="39"/>
                    <a:pt x="9" y="39"/>
                  </a:cubicBezTo>
                  <a:close/>
                  <a:moveTo>
                    <a:pt x="9" y="4"/>
                  </a:moveTo>
                  <a:cubicBezTo>
                    <a:pt x="6" y="4"/>
                    <a:pt x="4" y="6"/>
                    <a:pt x="4" y="10"/>
                  </a:cubicBezTo>
                  <a:cubicBezTo>
                    <a:pt x="4" y="29"/>
                    <a:pt x="4" y="29"/>
                    <a:pt x="4" y="29"/>
                  </a:cubicBezTo>
                  <a:cubicBezTo>
                    <a:pt x="4" y="33"/>
                    <a:pt x="6" y="35"/>
                    <a:pt x="9" y="35"/>
                  </a:cubicBezTo>
                  <a:cubicBezTo>
                    <a:pt x="13" y="35"/>
                    <a:pt x="15" y="33"/>
                    <a:pt x="15" y="29"/>
                  </a:cubicBezTo>
                  <a:cubicBezTo>
                    <a:pt x="15" y="10"/>
                    <a:pt x="15" y="10"/>
                    <a:pt x="15" y="10"/>
                  </a:cubicBezTo>
                  <a:cubicBezTo>
                    <a:pt x="15" y="6"/>
                    <a:pt x="13" y="4"/>
                    <a:pt x="9" y="4"/>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40" name="Freeform 309"/>
            <p:cNvSpPr>
              <a:spLocks noEditPoints="1"/>
            </p:cNvSpPr>
            <p:nvPr/>
          </p:nvSpPr>
          <p:spPr bwMode="auto">
            <a:xfrm>
              <a:off x="2377" y="2272"/>
              <a:ext cx="48" cy="92"/>
            </a:xfrm>
            <a:custGeom>
              <a:avLst/>
              <a:gdLst>
                <a:gd name="T0" fmla="*/ 10 w 20"/>
                <a:gd name="T1" fmla="*/ 39 h 39"/>
                <a:gd name="T2" fmla="*/ 0 w 20"/>
                <a:gd name="T3" fmla="*/ 29 h 39"/>
                <a:gd name="T4" fmla="*/ 0 w 20"/>
                <a:gd name="T5" fmla="*/ 10 h 39"/>
                <a:gd name="T6" fmla="*/ 10 w 20"/>
                <a:gd name="T7" fmla="*/ 0 h 39"/>
                <a:gd name="T8" fmla="*/ 20 w 20"/>
                <a:gd name="T9" fmla="*/ 10 h 39"/>
                <a:gd name="T10" fmla="*/ 20 w 20"/>
                <a:gd name="T11" fmla="*/ 29 h 39"/>
                <a:gd name="T12" fmla="*/ 10 w 20"/>
                <a:gd name="T13" fmla="*/ 39 h 39"/>
                <a:gd name="T14" fmla="*/ 10 w 20"/>
                <a:gd name="T15" fmla="*/ 4 h 39"/>
                <a:gd name="T16" fmla="*/ 4 w 20"/>
                <a:gd name="T17" fmla="*/ 10 h 39"/>
                <a:gd name="T18" fmla="*/ 4 w 20"/>
                <a:gd name="T19" fmla="*/ 29 h 39"/>
                <a:gd name="T20" fmla="*/ 10 w 20"/>
                <a:gd name="T21" fmla="*/ 35 h 39"/>
                <a:gd name="T22" fmla="*/ 16 w 20"/>
                <a:gd name="T23" fmla="*/ 29 h 39"/>
                <a:gd name="T24" fmla="*/ 16 w 20"/>
                <a:gd name="T25" fmla="*/ 10 h 39"/>
                <a:gd name="T26" fmla="*/ 10 w 20"/>
                <a:gd name="T27"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39">
                  <a:moveTo>
                    <a:pt x="10" y="39"/>
                  </a:moveTo>
                  <a:cubicBezTo>
                    <a:pt x="4" y="39"/>
                    <a:pt x="0" y="35"/>
                    <a:pt x="0" y="29"/>
                  </a:cubicBezTo>
                  <a:cubicBezTo>
                    <a:pt x="0" y="10"/>
                    <a:pt x="0" y="10"/>
                    <a:pt x="0" y="10"/>
                  </a:cubicBezTo>
                  <a:cubicBezTo>
                    <a:pt x="0" y="4"/>
                    <a:pt x="4" y="0"/>
                    <a:pt x="10" y="0"/>
                  </a:cubicBezTo>
                  <a:cubicBezTo>
                    <a:pt x="15" y="0"/>
                    <a:pt x="20" y="4"/>
                    <a:pt x="20" y="10"/>
                  </a:cubicBezTo>
                  <a:cubicBezTo>
                    <a:pt x="20" y="29"/>
                    <a:pt x="20" y="29"/>
                    <a:pt x="20" y="29"/>
                  </a:cubicBezTo>
                  <a:cubicBezTo>
                    <a:pt x="20" y="35"/>
                    <a:pt x="15" y="39"/>
                    <a:pt x="10" y="39"/>
                  </a:cubicBezTo>
                  <a:close/>
                  <a:moveTo>
                    <a:pt x="10" y="4"/>
                  </a:moveTo>
                  <a:cubicBezTo>
                    <a:pt x="7" y="4"/>
                    <a:pt x="4" y="6"/>
                    <a:pt x="4" y="10"/>
                  </a:cubicBezTo>
                  <a:cubicBezTo>
                    <a:pt x="4" y="29"/>
                    <a:pt x="4" y="29"/>
                    <a:pt x="4" y="29"/>
                  </a:cubicBezTo>
                  <a:cubicBezTo>
                    <a:pt x="4" y="33"/>
                    <a:pt x="7" y="35"/>
                    <a:pt x="10" y="35"/>
                  </a:cubicBezTo>
                  <a:cubicBezTo>
                    <a:pt x="13" y="35"/>
                    <a:pt x="16" y="33"/>
                    <a:pt x="16" y="29"/>
                  </a:cubicBezTo>
                  <a:cubicBezTo>
                    <a:pt x="16" y="10"/>
                    <a:pt x="16" y="10"/>
                    <a:pt x="16" y="10"/>
                  </a:cubicBezTo>
                  <a:cubicBezTo>
                    <a:pt x="16" y="6"/>
                    <a:pt x="13" y="4"/>
                    <a:pt x="10" y="4"/>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41" name="Freeform 310"/>
            <p:cNvSpPr>
              <a:spLocks noEditPoints="1"/>
            </p:cNvSpPr>
            <p:nvPr/>
          </p:nvSpPr>
          <p:spPr bwMode="auto">
            <a:xfrm>
              <a:off x="2127" y="2180"/>
              <a:ext cx="47" cy="92"/>
            </a:xfrm>
            <a:custGeom>
              <a:avLst/>
              <a:gdLst>
                <a:gd name="T0" fmla="*/ 10 w 20"/>
                <a:gd name="T1" fmla="*/ 39 h 39"/>
                <a:gd name="T2" fmla="*/ 0 w 20"/>
                <a:gd name="T3" fmla="*/ 29 h 39"/>
                <a:gd name="T4" fmla="*/ 0 w 20"/>
                <a:gd name="T5" fmla="*/ 10 h 39"/>
                <a:gd name="T6" fmla="*/ 10 w 20"/>
                <a:gd name="T7" fmla="*/ 0 h 39"/>
                <a:gd name="T8" fmla="*/ 20 w 20"/>
                <a:gd name="T9" fmla="*/ 10 h 39"/>
                <a:gd name="T10" fmla="*/ 20 w 20"/>
                <a:gd name="T11" fmla="*/ 29 h 39"/>
                <a:gd name="T12" fmla="*/ 10 w 20"/>
                <a:gd name="T13" fmla="*/ 39 h 39"/>
                <a:gd name="T14" fmla="*/ 10 w 20"/>
                <a:gd name="T15" fmla="*/ 4 h 39"/>
                <a:gd name="T16" fmla="*/ 4 w 20"/>
                <a:gd name="T17" fmla="*/ 10 h 39"/>
                <a:gd name="T18" fmla="*/ 4 w 20"/>
                <a:gd name="T19" fmla="*/ 29 h 39"/>
                <a:gd name="T20" fmla="*/ 10 w 20"/>
                <a:gd name="T21" fmla="*/ 35 h 39"/>
                <a:gd name="T22" fmla="*/ 16 w 20"/>
                <a:gd name="T23" fmla="*/ 29 h 39"/>
                <a:gd name="T24" fmla="*/ 16 w 20"/>
                <a:gd name="T25" fmla="*/ 10 h 39"/>
                <a:gd name="T26" fmla="*/ 10 w 20"/>
                <a:gd name="T27"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39">
                  <a:moveTo>
                    <a:pt x="10" y="39"/>
                  </a:moveTo>
                  <a:cubicBezTo>
                    <a:pt x="5" y="39"/>
                    <a:pt x="0" y="35"/>
                    <a:pt x="0" y="29"/>
                  </a:cubicBezTo>
                  <a:cubicBezTo>
                    <a:pt x="0" y="10"/>
                    <a:pt x="0" y="10"/>
                    <a:pt x="0" y="10"/>
                  </a:cubicBezTo>
                  <a:cubicBezTo>
                    <a:pt x="0" y="4"/>
                    <a:pt x="5" y="0"/>
                    <a:pt x="10" y="0"/>
                  </a:cubicBezTo>
                  <a:cubicBezTo>
                    <a:pt x="16" y="0"/>
                    <a:pt x="20" y="4"/>
                    <a:pt x="20" y="10"/>
                  </a:cubicBezTo>
                  <a:cubicBezTo>
                    <a:pt x="20" y="29"/>
                    <a:pt x="20" y="29"/>
                    <a:pt x="20" y="29"/>
                  </a:cubicBezTo>
                  <a:cubicBezTo>
                    <a:pt x="20" y="35"/>
                    <a:pt x="16" y="39"/>
                    <a:pt x="10" y="39"/>
                  </a:cubicBezTo>
                  <a:close/>
                  <a:moveTo>
                    <a:pt x="10" y="4"/>
                  </a:moveTo>
                  <a:cubicBezTo>
                    <a:pt x="7" y="4"/>
                    <a:pt x="4" y="6"/>
                    <a:pt x="4" y="10"/>
                  </a:cubicBezTo>
                  <a:cubicBezTo>
                    <a:pt x="4" y="29"/>
                    <a:pt x="4" y="29"/>
                    <a:pt x="4" y="29"/>
                  </a:cubicBezTo>
                  <a:cubicBezTo>
                    <a:pt x="4" y="33"/>
                    <a:pt x="7" y="35"/>
                    <a:pt x="10" y="35"/>
                  </a:cubicBezTo>
                  <a:cubicBezTo>
                    <a:pt x="13" y="35"/>
                    <a:pt x="16" y="33"/>
                    <a:pt x="16" y="29"/>
                  </a:cubicBezTo>
                  <a:cubicBezTo>
                    <a:pt x="16" y="10"/>
                    <a:pt x="16" y="10"/>
                    <a:pt x="16" y="10"/>
                  </a:cubicBezTo>
                  <a:cubicBezTo>
                    <a:pt x="16" y="6"/>
                    <a:pt x="13" y="4"/>
                    <a:pt x="10" y="4"/>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42" name="Freeform 311"/>
            <p:cNvSpPr>
              <a:spLocks noEditPoints="1"/>
            </p:cNvSpPr>
            <p:nvPr/>
          </p:nvSpPr>
          <p:spPr bwMode="auto">
            <a:xfrm>
              <a:off x="3131" y="840"/>
              <a:ext cx="47" cy="95"/>
            </a:xfrm>
            <a:custGeom>
              <a:avLst/>
              <a:gdLst>
                <a:gd name="T0" fmla="*/ 10 w 20"/>
                <a:gd name="T1" fmla="*/ 40 h 40"/>
                <a:gd name="T2" fmla="*/ 0 w 20"/>
                <a:gd name="T3" fmla="*/ 30 h 40"/>
                <a:gd name="T4" fmla="*/ 0 w 20"/>
                <a:gd name="T5" fmla="*/ 10 h 40"/>
                <a:gd name="T6" fmla="*/ 10 w 20"/>
                <a:gd name="T7" fmla="*/ 0 h 40"/>
                <a:gd name="T8" fmla="*/ 20 w 20"/>
                <a:gd name="T9" fmla="*/ 10 h 40"/>
                <a:gd name="T10" fmla="*/ 20 w 20"/>
                <a:gd name="T11" fmla="*/ 30 h 40"/>
                <a:gd name="T12" fmla="*/ 10 w 20"/>
                <a:gd name="T13" fmla="*/ 40 h 40"/>
                <a:gd name="T14" fmla="*/ 10 w 20"/>
                <a:gd name="T15" fmla="*/ 4 h 40"/>
                <a:gd name="T16" fmla="*/ 4 w 20"/>
                <a:gd name="T17" fmla="*/ 10 h 40"/>
                <a:gd name="T18" fmla="*/ 4 w 20"/>
                <a:gd name="T19" fmla="*/ 30 h 40"/>
                <a:gd name="T20" fmla="*/ 10 w 20"/>
                <a:gd name="T21" fmla="*/ 36 h 40"/>
                <a:gd name="T22" fmla="*/ 16 w 20"/>
                <a:gd name="T23" fmla="*/ 30 h 40"/>
                <a:gd name="T24" fmla="*/ 16 w 20"/>
                <a:gd name="T25" fmla="*/ 10 h 40"/>
                <a:gd name="T26" fmla="*/ 10 w 20"/>
                <a:gd name="T2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40">
                  <a:moveTo>
                    <a:pt x="10" y="40"/>
                  </a:moveTo>
                  <a:cubicBezTo>
                    <a:pt x="5" y="40"/>
                    <a:pt x="0" y="35"/>
                    <a:pt x="0" y="30"/>
                  </a:cubicBezTo>
                  <a:cubicBezTo>
                    <a:pt x="0" y="10"/>
                    <a:pt x="0" y="10"/>
                    <a:pt x="0" y="10"/>
                  </a:cubicBezTo>
                  <a:cubicBezTo>
                    <a:pt x="0" y="5"/>
                    <a:pt x="5" y="0"/>
                    <a:pt x="10" y="0"/>
                  </a:cubicBezTo>
                  <a:cubicBezTo>
                    <a:pt x="16" y="0"/>
                    <a:pt x="20" y="5"/>
                    <a:pt x="20" y="10"/>
                  </a:cubicBezTo>
                  <a:cubicBezTo>
                    <a:pt x="20" y="30"/>
                    <a:pt x="20" y="30"/>
                    <a:pt x="20" y="30"/>
                  </a:cubicBezTo>
                  <a:cubicBezTo>
                    <a:pt x="20" y="35"/>
                    <a:pt x="16" y="40"/>
                    <a:pt x="10" y="40"/>
                  </a:cubicBezTo>
                  <a:close/>
                  <a:moveTo>
                    <a:pt x="10" y="4"/>
                  </a:moveTo>
                  <a:cubicBezTo>
                    <a:pt x="7" y="4"/>
                    <a:pt x="4" y="7"/>
                    <a:pt x="4" y="10"/>
                  </a:cubicBezTo>
                  <a:cubicBezTo>
                    <a:pt x="4" y="30"/>
                    <a:pt x="4" y="30"/>
                    <a:pt x="4" y="30"/>
                  </a:cubicBezTo>
                  <a:cubicBezTo>
                    <a:pt x="4" y="33"/>
                    <a:pt x="7" y="36"/>
                    <a:pt x="10" y="36"/>
                  </a:cubicBezTo>
                  <a:cubicBezTo>
                    <a:pt x="13" y="36"/>
                    <a:pt x="16" y="33"/>
                    <a:pt x="16" y="30"/>
                  </a:cubicBezTo>
                  <a:cubicBezTo>
                    <a:pt x="16" y="10"/>
                    <a:pt x="16" y="10"/>
                    <a:pt x="16" y="10"/>
                  </a:cubicBezTo>
                  <a:cubicBezTo>
                    <a:pt x="16" y="7"/>
                    <a:pt x="13" y="4"/>
                    <a:pt x="10" y="4"/>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43" name="Freeform 312"/>
            <p:cNvSpPr>
              <a:spLocks noEditPoints="1"/>
            </p:cNvSpPr>
            <p:nvPr/>
          </p:nvSpPr>
          <p:spPr bwMode="auto">
            <a:xfrm>
              <a:off x="3197" y="840"/>
              <a:ext cx="48" cy="95"/>
            </a:xfrm>
            <a:custGeom>
              <a:avLst/>
              <a:gdLst>
                <a:gd name="T0" fmla="*/ 10 w 20"/>
                <a:gd name="T1" fmla="*/ 40 h 40"/>
                <a:gd name="T2" fmla="*/ 0 w 20"/>
                <a:gd name="T3" fmla="*/ 30 h 40"/>
                <a:gd name="T4" fmla="*/ 0 w 20"/>
                <a:gd name="T5" fmla="*/ 10 h 40"/>
                <a:gd name="T6" fmla="*/ 10 w 20"/>
                <a:gd name="T7" fmla="*/ 0 h 40"/>
                <a:gd name="T8" fmla="*/ 20 w 20"/>
                <a:gd name="T9" fmla="*/ 10 h 40"/>
                <a:gd name="T10" fmla="*/ 20 w 20"/>
                <a:gd name="T11" fmla="*/ 30 h 40"/>
                <a:gd name="T12" fmla="*/ 10 w 20"/>
                <a:gd name="T13" fmla="*/ 40 h 40"/>
                <a:gd name="T14" fmla="*/ 10 w 20"/>
                <a:gd name="T15" fmla="*/ 4 h 40"/>
                <a:gd name="T16" fmla="*/ 4 w 20"/>
                <a:gd name="T17" fmla="*/ 10 h 40"/>
                <a:gd name="T18" fmla="*/ 4 w 20"/>
                <a:gd name="T19" fmla="*/ 30 h 40"/>
                <a:gd name="T20" fmla="*/ 10 w 20"/>
                <a:gd name="T21" fmla="*/ 36 h 40"/>
                <a:gd name="T22" fmla="*/ 16 w 20"/>
                <a:gd name="T23" fmla="*/ 30 h 40"/>
                <a:gd name="T24" fmla="*/ 16 w 20"/>
                <a:gd name="T25" fmla="*/ 10 h 40"/>
                <a:gd name="T26" fmla="*/ 10 w 20"/>
                <a:gd name="T2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40">
                  <a:moveTo>
                    <a:pt x="10" y="40"/>
                  </a:moveTo>
                  <a:cubicBezTo>
                    <a:pt x="5" y="40"/>
                    <a:pt x="0" y="35"/>
                    <a:pt x="0" y="30"/>
                  </a:cubicBezTo>
                  <a:cubicBezTo>
                    <a:pt x="0" y="10"/>
                    <a:pt x="0" y="10"/>
                    <a:pt x="0" y="10"/>
                  </a:cubicBezTo>
                  <a:cubicBezTo>
                    <a:pt x="0" y="5"/>
                    <a:pt x="5" y="0"/>
                    <a:pt x="10" y="0"/>
                  </a:cubicBezTo>
                  <a:cubicBezTo>
                    <a:pt x="16" y="0"/>
                    <a:pt x="20" y="5"/>
                    <a:pt x="20" y="10"/>
                  </a:cubicBezTo>
                  <a:cubicBezTo>
                    <a:pt x="20" y="30"/>
                    <a:pt x="20" y="30"/>
                    <a:pt x="20" y="30"/>
                  </a:cubicBezTo>
                  <a:cubicBezTo>
                    <a:pt x="20" y="35"/>
                    <a:pt x="16" y="40"/>
                    <a:pt x="10" y="40"/>
                  </a:cubicBezTo>
                  <a:close/>
                  <a:moveTo>
                    <a:pt x="10" y="4"/>
                  </a:moveTo>
                  <a:cubicBezTo>
                    <a:pt x="7" y="4"/>
                    <a:pt x="4" y="7"/>
                    <a:pt x="4" y="10"/>
                  </a:cubicBezTo>
                  <a:cubicBezTo>
                    <a:pt x="4" y="30"/>
                    <a:pt x="4" y="30"/>
                    <a:pt x="4" y="30"/>
                  </a:cubicBezTo>
                  <a:cubicBezTo>
                    <a:pt x="4" y="33"/>
                    <a:pt x="7" y="36"/>
                    <a:pt x="10" y="36"/>
                  </a:cubicBezTo>
                  <a:cubicBezTo>
                    <a:pt x="14" y="36"/>
                    <a:pt x="16" y="33"/>
                    <a:pt x="16" y="30"/>
                  </a:cubicBezTo>
                  <a:cubicBezTo>
                    <a:pt x="16" y="10"/>
                    <a:pt x="16" y="10"/>
                    <a:pt x="16" y="10"/>
                  </a:cubicBezTo>
                  <a:cubicBezTo>
                    <a:pt x="16" y="7"/>
                    <a:pt x="14" y="4"/>
                    <a:pt x="10" y="4"/>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44" name="Freeform 313"/>
            <p:cNvSpPr>
              <a:spLocks noEditPoints="1"/>
            </p:cNvSpPr>
            <p:nvPr/>
          </p:nvSpPr>
          <p:spPr bwMode="auto">
            <a:xfrm>
              <a:off x="3266" y="840"/>
              <a:ext cx="45" cy="95"/>
            </a:xfrm>
            <a:custGeom>
              <a:avLst/>
              <a:gdLst>
                <a:gd name="T0" fmla="*/ 10 w 19"/>
                <a:gd name="T1" fmla="*/ 40 h 40"/>
                <a:gd name="T2" fmla="*/ 0 w 19"/>
                <a:gd name="T3" fmla="*/ 30 h 40"/>
                <a:gd name="T4" fmla="*/ 0 w 19"/>
                <a:gd name="T5" fmla="*/ 10 h 40"/>
                <a:gd name="T6" fmla="*/ 10 w 19"/>
                <a:gd name="T7" fmla="*/ 0 h 40"/>
                <a:gd name="T8" fmla="*/ 19 w 19"/>
                <a:gd name="T9" fmla="*/ 10 h 40"/>
                <a:gd name="T10" fmla="*/ 19 w 19"/>
                <a:gd name="T11" fmla="*/ 30 h 40"/>
                <a:gd name="T12" fmla="*/ 10 w 19"/>
                <a:gd name="T13" fmla="*/ 40 h 40"/>
                <a:gd name="T14" fmla="*/ 10 w 19"/>
                <a:gd name="T15" fmla="*/ 4 h 40"/>
                <a:gd name="T16" fmla="*/ 4 w 19"/>
                <a:gd name="T17" fmla="*/ 10 h 40"/>
                <a:gd name="T18" fmla="*/ 4 w 19"/>
                <a:gd name="T19" fmla="*/ 30 h 40"/>
                <a:gd name="T20" fmla="*/ 10 w 19"/>
                <a:gd name="T21" fmla="*/ 36 h 40"/>
                <a:gd name="T22" fmla="*/ 15 w 19"/>
                <a:gd name="T23" fmla="*/ 30 h 40"/>
                <a:gd name="T24" fmla="*/ 15 w 19"/>
                <a:gd name="T25" fmla="*/ 10 h 40"/>
                <a:gd name="T26" fmla="*/ 10 w 19"/>
                <a:gd name="T2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40">
                  <a:moveTo>
                    <a:pt x="10" y="40"/>
                  </a:moveTo>
                  <a:cubicBezTo>
                    <a:pt x="4" y="40"/>
                    <a:pt x="0" y="35"/>
                    <a:pt x="0" y="30"/>
                  </a:cubicBezTo>
                  <a:cubicBezTo>
                    <a:pt x="0" y="10"/>
                    <a:pt x="0" y="10"/>
                    <a:pt x="0" y="10"/>
                  </a:cubicBezTo>
                  <a:cubicBezTo>
                    <a:pt x="0" y="5"/>
                    <a:pt x="4" y="0"/>
                    <a:pt x="10" y="0"/>
                  </a:cubicBezTo>
                  <a:cubicBezTo>
                    <a:pt x="15" y="0"/>
                    <a:pt x="19" y="5"/>
                    <a:pt x="19" y="10"/>
                  </a:cubicBezTo>
                  <a:cubicBezTo>
                    <a:pt x="19" y="30"/>
                    <a:pt x="19" y="30"/>
                    <a:pt x="19" y="30"/>
                  </a:cubicBezTo>
                  <a:cubicBezTo>
                    <a:pt x="19" y="35"/>
                    <a:pt x="15" y="40"/>
                    <a:pt x="10" y="40"/>
                  </a:cubicBezTo>
                  <a:close/>
                  <a:moveTo>
                    <a:pt x="10" y="4"/>
                  </a:moveTo>
                  <a:cubicBezTo>
                    <a:pt x="6" y="4"/>
                    <a:pt x="4" y="7"/>
                    <a:pt x="4" y="10"/>
                  </a:cubicBezTo>
                  <a:cubicBezTo>
                    <a:pt x="4" y="30"/>
                    <a:pt x="4" y="30"/>
                    <a:pt x="4" y="30"/>
                  </a:cubicBezTo>
                  <a:cubicBezTo>
                    <a:pt x="4" y="33"/>
                    <a:pt x="6" y="36"/>
                    <a:pt x="10" y="36"/>
                  </a:cubicBezTo>
                  <a:cubicBezTo>
                    <a:pt x="13" y="36"/>
                    <a:pt x="15" y="33"/>
                    <a:pt x="15" y="30"/>
                  </a:cubicBezTo>
                  <a:cubicBezTo>
                    <a:pt x="15" y="10"/>
                    <a:pt x="15" y="10"/>
                    <a:pt x="15" y="10"/>
                  </a:cubicBezTo>
                  <a:cubicBezTo>
                    <a:pt x="15" y="7"/>
                    <a:pt x="13" y="4"/>
                    <a:pt x="10" y="4"/>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45" name="Freeform 314"/>
            <p:cNvSpPr>
              <a:spLocks noEditPoints="1"/>
            </p:cNvSpPr>
            <p:nvPr/>
          </p:nvSpPr>
          <p:spPr bwMode="auto">
            <a:xfrm>
              <a:off x="3332" y="840"/>
              <a:ext cx="47" cy="95"/>
            </a:xfrm>
            <a:custGeom>
              <a:avLst/>
              <a:gdLst>
                <a:gd name="T0" fmla="*/ 10 w 20"/>
                <a:gd name="T1" fmla="*/ 40 h 40"/>
                <a:gd name="T2" fmla="*/ 0 w 20"/>
                <a:gd name="T3" fmla="*/ 30 h 40"/>
                <a:gd name="T4" fmla="*/ 0 w 20"/>
                <a:gd name="T5" fmla="*/ 10 h 40"/>
                <a:gd name="T6" fmla="*/ 10 w 20"/>
                <a:gd name="T7" fmla="*/ 0 h 40"/>
                <a:gd name="T8" fmla="*/ 20 w 20"/>
                <a:gd name="T9" fmla="*/ 10 h 40"/>
                <a:gd name="T10" fmla="*/ 20 w 20"/>
                <a:gd name="T11" fmla="*/ 30 h 40"/>
                <a:gd name="T12" fmla="*/ 10 w 20"/>
                <a:gd name="T13" fmla="*/ 40 h 40"/>
                <a:gd name="T14" fmla="*/ 10 w 20"/>
                <a:gd name="T15" fmla="*/ 4 h 40"/>
                <a:gd name="T16" fmla="*/ 4 w 20"/>
                <a:gd name="T17" fmla="*/ 10 h 40"/>
                <a:gd name="T18" fmla="*/ 4 w 20"/>
                <a:gd name="T19" fmla="*/ 30 h 40"/>
                <a:gd name="T20" fmla="*/ 10 w 20"/>
                <a:gd name="T21" fmla="*/ 36 h 40"/>
                <a:gd name="T22" fmla="*/ 16 w 20"/>
                <a:gd name="T23" fmla="*/ 30 h 40"/>
                <a:gd name="T24" fmla="*/ 16 w 20"/>
                <a:gd name="T25" fmla="*/ 10 h 40"/>
                <a:gd name="T26" fmla="*/ 10 w 20"/>
                <a:gd name="T2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40">
                  <a:moveTo>
                    <a:pt x="10" y="40"/>
                  </a:moveTo>
                  <a:cubicBezTo>
                    <a:pt x="4" y="40"/>
                    <a:pt x="0" y="35"/>
                    <a:pt x="0" y="30"/>
                  </a:cubicBezTo>
                  <a:cubicBezTo>
                    <a:pt x="0" y="10"/>
                    <a:pt x="0" y="10"/>
                    <a:pt x="0" y="10"/>
                  </a:cubicBezTo>
                  <a:cubicBezTo>
                    <a:pt x="0" y="5"/>
                    <a:pt x="4" y="0"/>
                    <a:pt x="10" y="0"/>
                  </a:cubicBezTo>
                  <a:cubicBezTo>
                    <a:pt x="15" y="0"/>
                    <a:pt x="20" y="5"/>
                    <a:pt x="20" y="10"/>
                  </a:cubicBezTo>
                  <a:cubicBezTo>
                    <a:pt x="20" y="30"/>
                    <a:pt x="20" y="30"/>
                    <a:pt x="20" y="30"/>
                  </a:cubicBezTo>
                  <a:cubicBezTo>
                    <a:pt x="20" y="35"/>
                    <a:pt x="15" y="40"/>
                    <a:pt x="10" y="40"/>
                  </a:cubicBezTo>
                  <a:close/>
                  <a:moveTo>
                    <a:pt x="10" y="4"/>
                  </a:moveTo>
                  <a:cubicBezTo>
                    <a:pt x="7" y="4"/>
                    <a:pt x="4" y="7"/>
                    <a:pt x="4" y="10"/>
                  </a:cubicBezTo>
                  <a:cubicBezTo>
                    <a:pt x="4" y="30"/>
                    <a:pt x="4" y="30"/>
                    <a:pt x="4" y="30"/>
                  </a:cubicBezTo>
                  <a:cubicBezTo>
                    <a:pt x="4" y="33"/>
                    <a:pt x="7" y="36"/>
                    <a:pt x="10" y="36"/>
                  </a:cubicBezTo>
                  <a:cubicBezTo>
                    <a:pt x="13" y="36"/>
                    <a:pt x="16" y="33"/>
                    <a:pt x="16" y="30"/>
                  </a:cubicBezTo>
                  <a:cubicBezTo>
                    <a:pt x="16" y="10"/>
                    <a:pt x="16" y="10"/>
                    <a:pt x="16" y="10"/>
                  </a:cubicBezTo>
                  <a:cubicBezTo>
                    <a:pt x="16" y="7"/>
                    <a:pt x="13" y="4"/>
                    <a:pt x="10" y="4"/>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46" name="Freeform 315"/>
            <p:cNvSpPr>
              <a:spLocks noEditPoints="1"/>
            </p:cNvSpPr>
            <p:nvPr/>
          </p:nvSpPr>
          <p:spPr bwMode="auto">
            <a:xfrm>
              <a:off x="3398" y="840"/>
              <a:ext cx="47" cy="95"/>
            </a:xfrm>
            <a:custGeom>
              <a:avLst/>
              <a:gdLst>
                <a:gd name="T0" fmla="*/ 10 w 20"/>
                <a:gd name="T1" fmla="*/ 40 h 40"/>
                <a:gd name="T2" fmla="*/ 0 w 20"/>
                <a:gd name="T3" fmla="*/ 30 h 40"/>
                <a:gd name="T4" fmla="*/ 0 w 20"/>
                <a:gd name="T5" fmla="*/ 10 h 40"/>
                <a:gd name="T6" fmla="*/ 10 w 20"/>
                <a:gd name="T7" fmla="*/ 0 h 40"/>
                <a:gd name="T8" fmla="*/ 20 w 20"/>
                <a:gd name="T9" fmla="*/ 10 h 40"/>
                <a:gd name="T10" fmla="*/ 20 w 20"/>
                <a:gd name="T11" fmla="*/ 30 h 40"/>
                <a:gd name="T12" fmla="*/ 10 w 20"/>
                <a:gd name="T13" fmla="*/ 40 h 40"/>
                <a:gd name="T14" fmla="*/ 10 w 20"/>
                <a:gd name="T15" fmla="*/ 4 h 40"/>
                <a:gd name="T16" fmla="*/ 4 w 20"/>
                <a:gd name="T17" fmla="*/ 10 h 40"/>
                <a:gd name="T18" fmla="*/ 4 w 20"/>
                <a:gd name="T19" fmla="*/ 30 h 40"/>
                <a:gd name="T20" fmla="*/ 10 w 20"/>
                <a:gd name="T21" fmla="*/ 36 h 40"/>
                <a:gd name="T22" fmla="*/ 16 w 20"/>
                <a:gd name="T23" fmla="*/ 30 h 40"/>
                <a:gd name="T24" fmla="*/ 16 w 20"/>
                <a:gd name="T25" fmla="*/ 10 h 40"/>
                <a:gd name="T26" fmla="*/ 10 w 20"/>
                <a:gd name="T2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40">
                  <a:moveTo>
                    <a:pt x="10" y="40"/>
                  </a:moveTo>
                  <a:cubicBezTo>
                    <a:pt x="5" y="40"/>
                    <a:pt x="0" y="35"/>
                    <a:pt x="0" y="30"/>
                  </a:cubicBezTo>
                  <a:cubicBezTo>
                    <a:pt x="0" y="10"/>
                    <a:pt x="0" y="10"/>
                    <a:pt x="0" y="10"/>
                  </a:cubicBezTo>
                  <a:cubicBezTo>
                    <a:pt x="0" y="5"/>
                    <a:pt x="5" y="0"/>
                    <a:pt x="10" y="0"/>
                  </a:cubicBezTo>
                  <a:cubicBezTo>
                    <a:pt x="15" y="0"/>
                    <a:pt x="20" y="5"/>
                    <a:pt x="20" y="10"/>
                  </a:cubicBezTo>
                  <a:cubicBezTo>
                    <a:pt x="20" y="30"/>
                    <a:pt x="20" y="30"/>
                    <a:pt x="20" y="30"/>
                  </a:cubicBezTo>
                  <a:cubicBezTo>
                    <a:pt x="20" y="35"/>
                    <a:pt x="15" y="40"/>
                    <a:pt x="10" y="40"/>
                  </a:cubicBezTo>
                  <a:close/>
                  <a:moveTo>
                    <a:pt x="10" y="4"/>
                  </a:moveTo>
                  <a:cubicBezTo>
                    <a:pt x="7" y="4"/>
                    <a:pt x="4" y="7"/>
                    <a:pt x="4" y="10"/>
                  </a:cubicBezTo>
                  <a:cubicBezTo>
                    <a:pt x="4" y="30"/>
                    <a:pt x="4" y="30"/>
                    <a:pt x="4" y="30"/>
                  </a:cubicBezTo>
                  <a:cubicBezTo>
                    <a:pt x="4" y="33"/>
                    <a:pt x="7" y="36"/>
                    <a:pt x="10" y="36"/>
                  </a:cubicBezTo>
                  <a:cubicBezTo>
                    <a:pt x="13" y="36"/>
                    <a:pt x="16" y="33"/>
                    <a:pt x="16" y="30"/>
                  </a:cubicBezTo>
                  <a:cubicBezTo>
                    <a:pt x="16" y="10"/>
                    <a:pt x="16" y="10"/>
                    <a:pt x="16" y="10"/>
                  </a:cubicBezTo>
                  <a:cubicBezTo>
                    <a:pt x="16" y="7"/>
                    <a:pt x="13" y="4"/>
                    <a:pt x="10" y="4"/>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47" name="Freeform 316"/>
            <p:cNvSpPr>
              <a:spLocks noEditPoints="1"/>
            </p:cNvSpPr>
            <p:nvPr/>
          </p:nvSpPr>
          <p:spPr bwMode="auto">
            <a:xfrm>
              <a:off x="3464" y="840"/>
              <a:ext cx="48" cy="95"/>
            </a:xfrm>
            <a:custGeom>
              <a:avLst/>
              <a:gdLst>
                <a:gd name="T0" fmla="*/ 10 w 20"/>
                <a:gd name="T1" fmla="*/ 40 h 40"/>
                <a:gd name="T2" fmla="*/ 0 w 20"/>
                <a:gd name="T3" fmla="*/ 30 h 40"/>
                <a:gd name="T4" fmla="*/ 0 w 20"/>
                <a:gd name="T5" fmla="*/ 10 h 40"/>
                <a:gd name="T6" fmla="*/ 10 w 20"/>
                <a:gd name="T7" fmla="*/ 0 h 40"/>
                <a:gd name="T8" fmla="*/ 20 w 20"/>
                <a:gd name="T9" fmla="*/ 10 h 40"/>
                <a:gd name="T10" fmla="*/ 20 w 20"/>
                <a:gd name="T11" fmla="*/ 30 h 40"/>
                <a:gd name="T12" fmla="*/ 10 w 20"/>
                <a:gd name="T13" fmla="*/ 40 h 40"/>
                <a:gd name="T14" fmla="*/ 10 w 20"/>
                <a:gd name="T15" fmla="*/ 4 h 40"/>
                <a:gd name="T16" fmla="*/ 4 w 20"/>
                <a:gd name="T17" fmla="*/ 10 h 40"/>
                <a:gd name="T18" fmla="*/ 4 w 20"/>
                <a:gd name="T19" fmla="*/ 30 h 40"/>
                <a:gd name="T20" fmla="*/ 10 w 20"/>
                <a:gd name="T21" fmla="*/ 36 h 40"/>
                <a:gd name="T22" fmla="*/ 16 w 20"/>
                <a:gd name="T23" fmla="*/ 30 h 40"/>
                <a:gd name="T24" fmla="*/ 16 w 20"/>
                <a:gd name="T25" fmla="*/ 10 h 40"/>
                <a:gd name="T26" fmla="*/ 10 w 20"/>
                <a:gd name="T2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40">
                  <a:moveTo>
                    <a:pt x="10" y="40"/>
                  </a:moveTo>
                  <a:cubicBezTo>
                    <a:pt x="5" y="40"/>
                    <a:pt x="0" y="35"/>
                    <a:pt x="0" y="30"/>
                  </a:cubicBezTo>
                  <a:cubicBezTo>
                    <a:pt x="0" y="10"/>
                    <a:pt x="0" y="10"/>
                    <a:pt x="0" y="10"/>
                  </a:cubicBezTo>
                  <a:cubicBezTo>
                    <a:pt x="0" y="5"/>
                    <a:pt x="5" y="0"/>
                    <a:pt x="10" y="0"/>
                  </a:cubicBezTo>
                  <a:cubicBezTo>
                    <a:pt x="16" y="0"/>
                    <a:pt x="20" y="5"/>
                    <a:pt x="20" y="10"/>
                  </a:cubicBezTo>
                  <a:cubicBezTo>
                    <a:pt x="20" y="30"/>
                    <a:pt x="20" y="30"/>
                    <a:pt x="20" y="30"/>
                  </a:cubicBezTo>
                  <a:cubicBezTo>
                    <a:pt x="20" y="35"/>
                    <a:pt x="16" y="40"/>
                    <a:pt x="10" y="40"/>
                  </a:cubicBezTo>
                  <a:close/>
                  <a:moveTo>
                    <a:pt x="10" y="4"/>
                  </a:moveTo>
                  <a:cubicBezTo>
                    <a:pt x="7" y="4"/>
                    <a:pt x="4" y="7"/>
                    <a:pt x="4" y="10"/>
                  </a:cubicBezTo>
                  <a:cubicBezTo>
                    <a:pt x="4" y="30"/>
                    <a:pt x="4" y="30"/>
                    <a:pt x="4" y="30"/>
                  </a:cubicBezTo>
                  <a:cubicBezTo>
                    <a:pt x="4" y="33"/>
                    <a:pt x="7" y="36"/>
                    <a:pt x="10" y="36"/>
                  </a:cubicBezTo>
                  <a:cubicBezTo>
                    <a:pt x="13" y="36"/>
                    <a:pt x="16" y="33"/>
                    <a:pt x="16" y="30"/>
                  </a:cubicBezTo>
                  <a:cubicBezTo>
                    <a:pt x="16" y="10"/>
                    <a:pt x="16" y="10"/>
                    <a:pt x="16" y="10"/>
                  </a:cubicBezTo>
                  <a:cubicBezTo>
                    <a:pt x="16" y="7"/>
                    <a:pt x="13" y="4"/>
                    <a:pt x="10" y="4"/>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48" name="Freeform 317"/>
            <p:cNvSpPr>
              <a:spLocks noEditPoints="1"/>
            </p:cNvSpPr>
            <p:nvPr/>
          </p:nvSpPr>
          <p:spPr bwMode="auto">
            <a:xfrm>
              <a:off x="3530" y="840"/>
              <a:ext cx="48" cy="95"/>
            </a:xfrm>
            <a:custGeom>
              <a:avLst/>
              <a:gdLst>
                <a:gd name="T0" fmla="*/ 10 w 20"/>
                <a:gd name="T1" fmla="*/ 40 h 40"/>
                <a:gd name="T2" fmla="*/ 0 w 20"/>
                <a:gd name="T3" fmla="*/ 30 h 40"/>
                <a:gd name="T4" fmla="*/ 0 w 20"/>
                <a:gd name="T5" fmla="*/ 10 h 40"/>
                <a:gd name="T6" fmla="*/ 10 w 20"/>
                <a:gd name="T7" fmla="*/ 0 h 40"/>
                <a:gd name="T8" fmla="*/ 20 w 20"/>
                <a:gd name="T9" fmla="*/ 10 h 40"/>
                <a:gd name="T10" fmla="*/ 20 w 20"/>
                <a:gd name="T11" fmla="*/ 30 h 40"/>
                <a:gd name="T12" fmla="*/ 10 w 20"/>
                <a:gd name="T13" fmla="*/ 40 h 40"/>
                <a:gd name="T14" fmla="*/ 10 w 20"/>
                <a:gd name="T15" fmla="*/ 4 h 40"/>
                <a:gd name="T16" fmla="*/ 4 w 20"/>
                <a:gd name="T17" fmla="*/ 10 h 40"/>
                <a:gd name="T18" fmla="*/ 4 w 20"/>
                <a:gd name="T19" fmla="*/ 30 h 40"/>
                <a:gd name="T20" fmla="*/ 10 w 20"/>
                <a:gd name="T21" fmla="*/ 36 h 40"/>
                <a:gd name="T22" fmla="*/ 16 w 20"/>
                <a:gd name="T23" fmla="*/ 30 h 40"/>
                <a:gd name="T24" fmla="*/ 16 w 20"/>
                <a:gd name="T25" fmla="*/ 10 h 40"/>
                <a:gd name="T26" fmla="*/ 10 w 20"/>
                <a:gd name="T2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40">
                  <a:moveTo>
                    <a:pt x="10" y="40"/>
                  </a:moveTo>
                  <a:cubicBezTo>
                    <a:pt x="5" y="40"/>
                    <a:pt x="0" y="35"/>
                    <a:pt x="0" y="30"/>
                  </a:cubicBezTo>
                  <a:cubicBezTo>
                    <a:pt x="0" y="10"/>
                    <a:pt x="0" y="10"/>
                    <a:pt x="0" y="10"/>
                  </a:cubicBezTo>
                  <a:cubicBezTo>
                    <a:pt x="0" y="5"/>
                    <a:pt x="5" y="0"/>
                    <a:pt x="10" y="0"/>
                  </a:cubicBezTo>
                  <a:cubicBezTo>
                    <a:pt x="16" y="0"/>
                    <a:pt x="20" y="5"/>
                    <a:pt x="20" y="10"/>
                  </a:cubicBezTo>
                  <a:cubicBezTo>
                    <a:pt x="20" y="30"/>
                    <a:pt x="20" y="30"/>
                    <a:pt x="20" y="30"/>
                  </a:cubicBezTo>
                  <a:cubicBezTo>
                    <a:pt x="20" y="35"/>
                    <a:pt x="16" y="40"/>
                    <a:pt x="10" y="40"/>
                  </a:cubicBezTo>
                  <a:close/>
                  <a:moveTo>
                    <a:pt x="10" y="4"/>
                  </a:moveTo>
                  <a:cubicBezTo>
                    <a:pt x="7" y="4"/>
                    <a:pt x="4" y="7"/>
                    <a:pt x="4" y="10"/>
                  </a:cubicBezTo>
                  <a:cubicBezTo>
                    <a:pt x="4" y="30"/>
                    <a:pt x="4" y="30"/>
                    <a:pt x="4" y="30"/>
                  </a:cubicBezTo>
                  <a:cubicBezTo>
                    <a:pt x="4" y="33"/>
                    <a:pt x="7" y="36"/>
                    <a:pt x="10" y="36"/>
                  </a:cubicBezTo>
                  <a:cubicBezTo>
                    <a:pt x="14" y="36"/>
                    <a:pt x="16" y="33"/>
                    <a:pt x="16" y="30"/>
                  </a:cubicBezTo>
                  <a:cubicBezTo>
                    <a:pt x="16" y="10"/>
                    <a:pt x="16" y="10"/>
                    <a:pt x="16" y="10"/>
                  </a:cubicBezTo>
                  <a:cubicBezTo>
                    <a:pt x="16" y="7"/>
                    <a:pt x="14" y="4"/>
                    <a:pt x="10" y="4"/>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49" name="Freeform 318"/>
            <p:cNvSpPr>
              <a:spLocks noEditPoints="1"/>
            </p:cNvSpPr>
            <p:nvPr/>
          </p:nvSpPr>
          <p:spPr bwMode="auto">
            <a:xfrm>
              <a:off x="3046" y="1826"/>
              <a:ext cx="59" cy="66"/>
            </a:xfrm>
            <a:custGeom>
              <a:avLst/>
              <a:gdLst>
                <a:gd name="T0" fmla="*/ 59 w 59"/>
                <a:gd name="T1" fmla="*/ 66 h 66"/>
                <a:gd name="T2" fmla="*/ 0 w 59"/>
                <a:gd name="T3" fmla="*/ 66 h 66"/>
                <a:gd name="T4" fmla="*/ 0 w 59"/>
                <a:gd name="T5" fmla="*/ 0 h 66"/>
                <a:gd name="T6" fmla="*/ 38 w 59"/>
                <a:gd name="T7" fmla="*/ 0 h 66"/>
                <a:gd name="T8" fmla="*/ 38 w 59"/>
                <a:gd name="T9" fmla="*/ 28 h 66"/>
                <a:gd name="T10" fmla="*/ 59 w 59"/>
                <a:gd name="T11" fmla="*/ 28 h 66"/>
                <a:gd name="T12" fmla="*/ 59 w 59"/>
                <a:gd name="T13" fmla="*/ 66 h 66"/>
                <a:gd name="T14" fmla="*/ 10 w 59"/>
                <a:gd name="T15" fmla="*/ 56 h 66"/>
                <a:gd name="T16" fmla="*/ 50 w 59"/>
                <a:gd name="T17" fmla="*/ 56 h 66"/>
                <a:gd name="T18" fmla="*/ 50 w 59"/>
                <a:gd name="T19" fmla="*/ 37 h 66"/>
                <a:gd name="T20" fmla="*/ 28 w 59"/>
                <a:gd name="T21" fmla="*/ 37 h 66"/>
                <a:gd name="T22" fmla="*/ 28 w 59"/>
                <a:gd name="T23" fmla="*/ 9 h 66"/>
                <a:gd name="T24" fmla="*/ 10 w 59"/>
                <a:gd name="T25" fmla="*/ 9 h 66"/>
                <a:gd name="T26" fmla="*/ 10 w 59"/>
                <a:gd name="T27" fmla="*/ 5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 h="66">
                  <a:moveTo>
                    <a:pt x="59" y="66"/>
                  </a:moveTo>
                  <a:lnTo>
                    <a:pt x="0" y="66"/>
                  </a:lnTo>
                  <a:lnTo>
                    <a:pt x="0" y="0"/>
                  </a:lnTo>
                  <a:lnTo>
                    <a:pt x="38" y="0"/>
                  </a:lnTo>
                  <a:lnTo>
                    <a:pt x="38" y="28"/>
                  </a:lnTo>
                  <a:lnTo>
                    <a:pt x="59" y="28"/>
                  </a:lnTo>
                  <a:lnTo>
                    <a:pt x="59" y="66"/>
                  </a:lnTo>
                  <a:close/>
                  <a:moveTo>
                    <a:pt x="10" y="56"/>
                  </a:moveTo>
                  <a:lnTo>
                    <a:pt x="50" y="56"/>
                  </a:lnTo>
                  <a:lnTo>
                    <a:pt x="50" y="37"/>
                  </a:lnTo>
                  <a:lnTo>
                    <a:pt x="28" y="37"/>
                  </a:lnTo>
                  <a:lnTo>
                    <a:pt x="28" y="9"/>
                  </a:lnTo>
                  <a:lnTo>
                    <a:pt x="10" y="9"/>
                  </a:lnTo>
                  <a:lnTo>
                    <a:pt x="10" y="5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50" name="Freeform 319"/>
            <p:cNvSpPr>
              <a:spLocks noEditPoints="1"/>
            </p:cNvSpPr>
            <p:nvPr/>
          </p:nvSpPr>
          <p:spPr bwMode="auto">
            <a:xfrm>
              <a:off x="3197" y="1826"/>
              <a:ext cx="57" cy="66"/>
            </a:xfrm>
            <a:custGeom>
              <a:avLst/>
              <a:gdLst>
                <a:gd name="T0" fmla="*/ 57 w 57"/>
                <a:gd name="T1" fmla="*/ 66 h 66"/>
                <a:gd name="T2" fmla="*/ 0 w 57"/>
                <a:gd name="T3" fmla="*/ 66 h 66"/>
                <a:gd name="T4" fmla="*/ 0 w 57"/>
                <a:gd name="T5" fmla="*/ 0 h 66"/>
                <a:gd name="T6" fmla="*/ 36 w 57"/>
                <a:gd name="T7" fmla="*/ 0 h 66"/>
                <a:gd name="T8" fmla="*/ 36 w 57"/>
                <a:gd name="T9" fmla="*/ 28 h 66"/>
                <a:gd name="T10" fmla="*/ 57 w 57"/>
                <a:gd name="T11" fmla="*/ 28 h 66"/>
                <a:gd name="T12" fmla="*/ 57 w 57"/>
                <a:gd name="T13" fmla="*/ 66 h 66"/>
                <a:gd name="T14" fmla="*/ 10 w 57"/>
                <a:gd name="T15" fmla="*/ 56 h 66"/>
                <a:gd name="T16" fmla="*/ 48 w 57"/>
                <a:gd name="T17" fmla="*/ 56 h 66"/>
                <a:gd name="T18" fmla="*/ 48 w 57"/>
                <a:gd name="T19" fmla="*/ 37 h 66"/>
                <a:gd name="T20" fmla="*/ 26 w 57"/>
                <a:gd name="T21" fmla="*/ 37 h 66"/>
                <a:gd name="T22" fmla="*/ 26 w 57"/>
                <a:gd name="T23" fmla="*/ 9 h 66"/>
                <a:gd name="T24" fmla="*/ 10 w 57"/>
                <a:gd name="T25" fmla="*/ 9 h 66"/>
                <a:gd name="T26" fmla="*/ 10 w 57"/>
                <a:gd name="T27" fmla="*/ 5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66">
                  <a:moveTo>
                    <a:pt x="57" y="66"/>
                  </a:moveTo>
                  <a:lnTo>
                    <a:pt x="0" y="66"/>
                  </a:lnTo>
                  <a:lnTo>
                    <a:pt x="0" y="0"/>
                  </a:lnTo>
                  <a:lnTo>
                    <a:pt x="36" y="0"/>
                  </a:lnTo>
                  <a:lnTo>
                    <a:pt x="36" y="28"/>
                  </a:lnTo>
                  <a:lnTo>
                    <a:pt x="57" y="28"/>
                  </a:lnTo>
                  <a:lnTo>
                    <a:pt x="57" y="66"/>
                  </a:lnTo>
                  <a:close/>
                  <a:moveTo>
                    <a:pt x="10" y="56"/>
                  </a:moveTo>
                  <a:lnTo>
                    <a:pt x="48" y="56"/>
                  </a:lnTo>
                  <a:lnTo>
                    <a:pt x="48" y="37"/>
                  </a:lnTo>
                  <a:lnTo>
                    <a:pt x="26" y="37"/>
                  </a:lnTo>
                  <a:lnTo>
                    <a:pt x="26" y="9"/>
                  </a:lnTo>
                  <a:lnTo>
                    <a:pt x="10" y="9"/>
                  </a:lnTo>
                  <a:lnTo>
                    <a:pt x="10" y="5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51" name="Freeform 320"/>
            <p:cNvSpPr>
              <a:spLocks noEditPoints="1"/>
            </p:cNvSpPr>
            <p:nvPr/>
          </p:nvSpPr>
          <p:spPr bwMode="auto">
            <a:xfrm>
              <a:off x="3280" y="1826"/>
              <a:ext cx="59" cy="66"/>
            </a:xfrm>
            <a:custGeom>
              <a:avLst/>
              <a:gdLst>
                <a:gd name="T0" fmla="*/ 59 w 59"/>
                <a:gd name="T1" fmla="*/ 66 h 66"/>
                <a:gd name="T2" fmla="*/ 0 w 59"/>
                <a:gd name="T3" fmla="*/ 66 h 66"/>
                <a:gd name="T4" fmla="*/ 0 w 59"/>
                <a:gd name="T5" fmla="*/ 0 h 66"/>
                <a:gd name="T6" fmla="*/ 38 w 59"/>
                <a:gd name="T7" fmla="*/ 0 h 66"/>
                <a:gd name="T8" fmla="*/ 38 w 59"/>
                <a:gd name="T9" fmla="*/ 28 h 66"/>
                <a:gd name="T10" fmla="*/ 59 w 59"/>
                <a:gd name="T11" fmla="*/ 28 h 66"/>
                <a:gd name="T12" fmla="*/ 59 w 59"/>
                <a:gd name="T13" fmla="*/ 66 h 66"/>
                <a:gd name="T14" fmla="*/ 9 w 59"/>
                <a:gd name="T15" fmla="*/ 56 h 66"/>
                <a:gd name="T16" fmla="*/ 50 w 59"/>
                <a:gd name="T17" fmla="*/ 56 h 66"/>
                <a:gd name="T18" fmla="*/ 50 w 59"/>
                <a:gd name="T19" fmla="*/ 37 h 66"/>
                <a:gd name="T20" fmla="*/ 28 w 59"/>
                <a:gd name="T21" fmla="*/ 37 h 66"/>
                <a:gd name="T22" fmla="*/ 28 w 59"/>
                <a:gd name="T23" fmla="*/ 9 h 66"/>
                <a:gd name="T24" fmla="*/ 9 w 59"/>
                <a:gd name="T25" fmla="*/ 9 h 66"/>
                <a:gd name="T26" fmla="*/ 9 w 59"/>
                <a:gd name="T27" fmla="*/ 5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 h="66">
                  <a:moveTo>
                    <a:pt x="59" y="66"/>
                  </a:moveTo>
                  <a:lnTo>
                    <a:pt x="0" y="66"/>
                  </a:lnTo>
                  <a:lnTo>
                    <a:pt x="0" y="0"/>
                  </a:lnTo>
                  <a:lnTo>
                    <a:pt x="38" y="0"/>
                  </a:lnTo>
                  <a:lnTo>
                    <a:pt x="38" y="28"/>
                  </a:lnTo>
                  <a:lnTo>
                    <a:pt x="59" y="28"/>
                  </a:lnTo>
                  <a:lnTo>
                    <a:pt x="59" y="66"/>
                  </a:lnTo>
                  <a:close/>
                  <a:moveTo>
                    <a:pt x="9" y="56"/>
                  </a:moveTo>
                  <a:lnTo>
                    <a:pt x="50" y="56"/>
                  </a:lnTo>
                  <a:lnTo>
                    <a:pt x="50" y="37"/>
                  </a:lnTo>
                  <a:lnTo>
                    <a:pt x="28" y="37"/>
                  </a:lnTo>
                  <a:lnTo>
                    <a:pt x="28" y="9"/>
                  </a:lnTo>
                  <a:lnTo>
                    <a:pt x="9" y="9"/>
                  </a:lnTo>
                  <a:lnTo>
                    <a:pt x="9" y="5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52" name="Freeform 321"/>
            <p:cNvSpPr>
              <a:spLocks noEditPoints="1"/>
            </p:cNvSpPr>
            <p:nvPr/>
          </p:nvSpPr>
          <p:spPr bwMode="auto">
            <a:xfrm>
              <a:off x="3365" y="1826"/>
              <a:ext cx="57" cy="66"/>
            </a:xfrm>
            <a:custGeom>
              <a:avLst/>
              <a:gdLst>
                <a:gd name="T0" fmla="*/ 57 w 57"/>
                <a:gd name="T1" fmla="*/ 66 h 66"/>
                <a:gd name="T2" fmla="*/ 0 w 57"/>
                <a:gd name="T3" fmla="*/ 66 h 66"/>
                <a:gd name="T4" fmla="*/ 0 w 57"/>
                <a:gd name="T5" fmla="*/ 0 h 66"/>
                <a:gd name="T6" fmla="*/ 38 w 57"/>
                <a:gd name="T7" fmla="*/ 0 h 66"/>
                <a:gd name="T8" fmla="*/ 38 w 57"/>
                <a:gd name="T9" fmla="*/ 28 h 66"/>
                <a:gd name="T10" fmla="*/ 57 w 57"/>
                <a:gd name="T11" fmla="*/ 28 h 66"/>
                <a:gd name="T12" fmla="*/ 57 w 57"/>
                <a:gd name="T13" fmla="*/ 66 h 66"/>
                <a:gd name="T14" fmla="*/ 9 w 57"/>
                <a:gd name="T15" fmla="*/ 56 h 66"/>
                <a:gd name="T16" fmla="*/ 47 w 57"/>
                <a:gd name="T17" fmla="*/ 56 h 66"/>
                <a:gd name="T18" fmla="*/ 47 w 57"/>
                <a:gd name="T19" fmla="*/ 37 h 66"/>
                <a:gd name="T20" fmla="*/ 28 w 57"/>
                <a:gd name="T21" fmla="*/ 37 h 66"/>
                <a:gd name="T22" fmla="*/ 28 w 57"/>
                <a:gd name="T23" fmla="*/ 9 h 66"/>
                <a:gd name="T24" fmla="*/ 9 w 57"/>
                <a:gd name="T25" fmla="*/ 9 h 66"/>
                <a:gd name="T26" fmla="*/ 9 w 57"/>
                <a:gd name="T27" fmla="*/ 5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66">
                  <a:moveTo>
                    <a:pt x="57" y="66"/>
                  </a:moveTo>
                  <a:lnTo>
                    <a:pt x="0" y="66"/>
                  </a:lnTo>
                  <a:lnTo>
                    <a:pt x="0" y="0"/>
                  </a:lnTo>
                  <a:lnTo>
                    <a:pt x="38" y="0"/>
                  </a:lnTo>
                  <a:lnTo>
                    <a:pt x="38" y="28"/>
                  </a:lnTo>
                  <a:lnTo>
                    <a:pt x="57" y="28"/>
                  </a:lnTo>
                  <a:lnTo>
                    <a:pt x="57" y="66"/>
                  </a:lnTo>
                  <a:close/>
                  <a:moveTo>
                    <a:pt x="9" y="56"/>
                  </a:moveTo>
                  <a:lnTo>
                    <a:pt x="47" y="56"/>
                  </a:lnTo>
                  <a:lnTo>
                    <a:pt x="47" y="37"/>
                  </a:lnTo>
                  <a:lnTo>
                    <a:pt x="28" y="37"/>
                  </a:lnTo>
                  <a:lnTo>
                    <a:pt x="28" y="9"/>
                  </a:lnTo>
                  <a:lnTo>
                    <a:pt x="9" y="9"/>
                  </a:lnTo>
                  <a:lnTo>
                    <a:pt x="9" y="5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53" name="Freeform 322"/>
            <p:cNvSpPr>
              <a:spLocks noEditPoints="1"/>
            </p:cNvSpPr>
            <p:nvPr/>
          </p:nvSpPr>
          <p:spPr bwMode="auto">
            <a:xfrm>
              <a:off x="3450" y="1826"/>
              <a:ext cx="57" cy="66"/>
            </a:xfrm>
            <a:custGeom>
              <a:avLst/>
              <a:gdLst>
                <a:gd name="T0" fmla="*/ 57 w 57"/>
                <a:gd name="T1" fmla="*/ 66 h 66"/>
                <a:gd name="T2" fmla="*/ 0 w 57"/>
                <a:gd name="T3" fmla="*/ 66 h 66"/>
                <a:gd name="T4" fmla="*/ 0 w 57"/>
                <a:gd name="T5" fmla="*/ 0 h 66"/>
                <a:gd name="T6" fmla="*/ 36 w 57"/>
                <a:gd name="T7" fmla="*/ 0 h 66"/>
                <a:gd name="T8" fmla="*/ 36 w 57"/>
                <a:gd name="T9" fmla="*/ 28 h 66"/>
                <a:gd name="T10" fmla="*/ 57 w 57"/>
                <a:gd name="T11" fmla="*/ 28 h 66"/>
                <a:gd name="T12" fmla="*/ 57 w 57"/>
                <a:gd name="T13" fmla="*/ 66 h 66"/>
                <a:gd name="T14" fmla="*/ 10 w 57"/>
                <a:gd name="T15" fmla="*/ 56 h 66"/>
                <a:gd name="T16" fmla="*/ 47 w 57"/>
                <a:gd name="T17" fmla="*/ 56 h 66"/>
                <a:gd name="T18" fmla="*/ 47 w 57"/>
                <a:gd name="T19" fmla="*/ 37 h 66"/>
                <a:gd name="T20" fmla="*/ 26 w 57"/>
                <a:gd name="T21" fmla="*/ 37 h 66"/>
                <a:gd name="T22" fmla="*/ 26 w 57"/>
                <a:gd name="T23" fmla="*/ 9 h 66"/>
                <a:gd name="T24" fmla="*/ 10 w 57"/>
                <a:gd name="T25" fmla="*/ 9 h 66"/>
                <a:gd name="T26" fmla="*/ 10 w 57"/>
                <a:gd name="T27" fmla="*/ 5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66">
                  <a:moveTo>
                    <a:pt x="57" y="66"/>
                  </a:moveTo>
                  <a:lnTo>
                    <a:pt x="0" y="66"/>
                  </a:lnTo>
                  <a:lnTo>
                    <a:pt x="0" y="0"/>
                  </a:lnTo>
                  <a:lnTo>
                    <a:pt x="36" y="0"/>
                  </a:lnTo>
                  <a:lnTo>
                    <a:pt x="36" y="28"/>
                  </a:lnTo>
                  <a:lnTo>
                    <a:pt x="57" y="28"/>
                  </a:lnTo>
                  <a:lnTo>
                    <a:pt x="57" y="66"/>
                  </a:lnTo>
                  <a:close/>
                  <a:moveTo>
                    <a:pt x="10" y="56"/>
                  </a:moveTo>
                  <a:lnTo>
                    <a:pt x="47" y="56"/>
                  </a:lnTo>
                  <a:lnTo>
                    <a:pt x="47" y="37"/>
                  </a:lnTo>
                  <a:lnTo>
                    <a:pt x="26" y="37"/>
                  </a:lnTo>
                  <a:lnTo>
                    <a:pt x="26" y="9"/>
                  </a:lnTo>
                  <a:lnTo>
                    <a:pt x="10" y="9"/>
                  </a:lnTo>
                  <a:lnTo>
                    <a:pt x="10" y="5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54" name="Freeform 323"/>
            <p:cNvSpPr>
              <a:spLocks noEditPoints="1"/>
            </p:cNvSpPr>
            <p:nvPr/>
          </p:nvSpPr>
          <p:spPr bwMode="auto">
            <a:xfrm>
              <a:off x="3535" y="1826"/>
              <a:ext cx="57" cy="66"/>
            </a:xfrm>
            <a:custGeom>
              <a:avLst/>
              <a:gdLst>
                <a:gd name="T0" fmla="*/ 57 w 57"/>
                <a:gd name="T1" fmla="*/ 66 h 66"/>
                <a:gd name="T2" fmla="*/ 0 w 57"/>
                <a:gd name="T3" fmla="*/ 66 h 66"/>
                <a:gd name="T4" fmla="*/ 0 w 57"/>
                <a:gd name="T5" fmla="*/ 0 h 66"/>
                <a:gd name="T6" fmla="*/ 36 w 57"/>
                <a:gd name="T7" fmla="*/ 0 h 66"/>
                <a:gd name="T8" fmla="*/ 36 w 57"/>
                <a:gd name="T9" fmla="*/ 28 h 66"/>
                <a:gd name="T10" fmla="*/ 57 w 57"/>
                <a:gd name="T11" fmla="*/ 28 h 66"/>
                <a:gd name="T12" fmla="*/ 57 w 57"/>
                <a:gd name="T13" fmla="*/ 66 h 66"/>
                <a:gd name="T14" fmla="*/ 10 w 57"/>
                <a:gd name="T15" fmla="*/ 56 h 66"/>
                <a:gd name="T16" fmla="*/ 47 w 57"/>
                <a:gd name="T17" fmla="*/ 56 h 66"/>
                <a:gd name="T18" fmla="*/ 47 w 57"/>
                <a:gd name="T19" fmla="*/ 37 h 66"/>
                <a:gd name="T20" fmla="*/ 26 w 57"/>
                <a:gd name="T21" fmla="*/ 37 h 66"/>
                <a:gd name="T22" fmla="*/ 26 w 57"/>
                <a:gd name="T23" fmla="*/ 9 h 66"/>
                <a:gd name="T24" fmla="*/ 10 w 57"/>
                <a:gd name="T25" fmla="*/ 9 h 66"/>
                <a:gd name="T26" fmla="*/ 10 w 57"/>
                <a:gd name="T27" fmla="*/ 5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66">
                  <a:moveTo>
                    <a:pt x="57" y="66"/>
                  </a:moveTo>
                  <a:lnTo>
                    <a:pt x="0" y="66"/>
                  </a:lnTo>
                  <a:lnTo>
                    <a:pt x="0" y="0"/>
                  </a:lnTo>
                  <a:lnTo>
                    <a:pt x="36" y="0"/>
                  </a:lnTo>
                  <a:lnTo>
                    <a:pt x="36" y="28"/>
                  </a:lnTo>
                  <a:lnTo>
                    <a:pt x="57" y="28"/>
                  </a:lnTo>
                  <a:lnTo>
                    <a:pt x="57" y="66"/>
                  </a:lnTo>
                  <a:close/>
                  <a:moveTo>
                    <a:pt x="10" y="56"/>
                  </a:moveTo>
                  <a:lnTo>
                    <a:pt x="47" y="56"/>
                  </a:lnTo>
                  <a:lnTo>
                    <a:pt x="47" y="37"/>
                  </a:lnTo>
                  <a:lnTo>
                    <a:pt x="26" y="37"/>
                  </a:lnTo>
                  <a:lnTo>
                    <a:pt x="26" y="9"/>
                  </a:lnTo>
                  <a:lnTo>
                    <a:pt x="10" y="9"/>
                  </a:lnTo>
                  <a:lnTo>
                    <a:pt x="10" y="5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55" name="Freeform 324"/>
            <p:cNvSpPr>
              <a:spLocks noEditPoints="1"/>
            </p:cNvSpPr>
            <p:nvPr/>
          </p:nvSpPr>
          <p:spPr bwMode="auto">
            <a:xfrm>
              <a:off x="3627" y="1750"/>
              <a:ext cx="64" cy="64"/>
            </a:xfrm>
            <a:custGeom>
              <a:avLst/>
              <a:gdLst>
                <a:gd name="T0" fmla="*/ 64 w 64"/>
                <a:gd name="T1" fmla="*/ 64 h 64"/>
                <a:gd name="T2" fmla="*/ 0 w 64"/>
                <a:gd name="T3" fmla="*/ 64 h 64"/>
                <a:gd name="T4" fmla="*/ 0 w 64"/>
                <a:gd name="T5" fmla="*/ 31 h 64"/>
                <a:gd name="T6" fmla="*/ 31 w 64"/>
                <a:gd name="T7" fmla="*/ 31 h 64"/>
                <a:gd name="T8" fmla="*/ 31 w 64"/>
                <a:gd name="T9" fmla="*/ 0 h 64"/>
                <a:gd name="T10" fmla="*/ 64 w 64"/>
                <a:gd name="T11" fmla="*/ 0 h 64"/>
                <a:gd name="T12" fmla="*/ 64 w 64"/>
                <a:gd name="T13" fmla="*/ 64 h 64"/>
                <a:gd name="T14" fmla="*/ 10 w 64"/>
                <a:gd name="T15" fmla="*/ 54 h 64"/>
                <a:gd name="T16" fmla="*/ 55 w 64"/>
                <a:gd name="T17" fmla="*/ 54 h 64"/>
                <a:gd name="T18" fmla="*/ 55 w 64"/>
                <a:gd name="T19" fmla="*/ 9 h 64"/>
                <a:gd name="T20" fmla="*/ 40 w 64"/>
                <a:gd name="T21" fmla="*/ 9 h 64"/>
                <a:gd name="T22" fmla="*/ 40 w 64"/>
                <a:gd name="T23" fmla="*/ 40 h 64"/>
                <a:gd name="T24" fmla="*/ 10 w 64"/>
                <a:gd name="T25" fmla="*/ 40 h 64"/>
                <a:gd name="T26" fmla="*/ 10 w 64"/>
                <a:gd name="T27"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64">
                  <a:moveTo>
                    <a:pt x="64" y="64"/>
                  </a:moveTo>
                  <a:lnTo>
                    <a:pt x="0" y="64"/>
                  </a:lnTo>
                  <a:lnTo>
                    <a:pt x="0" y="31"/>
                  </a:lnTo>
                  <a:lnTo>
                    <a:pt x="31" y="31"/>
                  </a:lnTo>
                  <a:lnTo>
                    <a:pt x="31" y="0"/>
                  </a:lnTo>
                  <a:lnTo>
                    <a:pt x="64" y="0"/>
                  </a:lnTo>
                  <a:lnTo>
                    <a:pt x="64" y="64"/>
                  </a:lnTo>
                  <a:close/>
                  <a:moveTo>
                    <a:pt x="10" y="54"/>
                  </a:moveTo>
                  <a:lnTo>
                    <a:pt x="55" y="54"/>
                  </a:lnTo>
                  <a:lnTo>
                    <a:pt x="55" y="9"/>
                  </a:lnTo>
                  <a:lnTo>
                    <a:pt x="40" y="9"/>
                  </a:lnTo>
                  <a:lnTo>
                    <a:pt x="40" y="40"/>
                  </a:lnTo>
                  <a:lnTo>
                    <a:pt x="10" y="40"/>
                  </a:lnTo>
                  <a:lnTo>
                    <a:pt x="10" y="5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56" name="Freeform 325"/>
            <p:cNvSpPr>
              <a:spLocks noEditPoints="1"/>
            </p:cNvSpPr>
            <p:nvPr/>
          </p:nvSpPr>
          <p:spPr bwMode="auto">
            <a:xfrm>
              <a:off x="3493" y="2374"/>
              <a:ext cx="66" cy="63"/>
            </a:xfrm>
            <a:custGeom>
              <a:avLst/>
              <a:gdLst>
                <a:gd name="T0" fmla="*/ 66 w 66"/>
                <a:gd name="T1" fmla="*/ 63 h 63"/>
                <a:gd name="T2" fmla="*/ 0 w 66"/>
                <a:gd name="T3" fmla="*/ 63 h 63"/>
                <a:gd name="T4" fmla="*/ 0 w 66"/>
                <a:gd name="T5" fmla="*/ 30 h 63"/>
                <a:gd name="T6" fmla="*/ 33 w 66"/>
                <a:gd name="T7" fmla="*/ 30 h 63"/>
                <a:gd name="T8" fmla="*/ 33 w 66"/>
                <a:gd name="T9" fmla="*/ 0 h 63"/>
                <a:gd name="T10" fmla="*/ 66 w 66"/>
                <a:gd name="T11" fmla="*/ 0 h 63"/>
                <a:gd name="T12" fmla="*/ 66 w 66"/>
                <a:gd name="T13" fmla="*/ 63 h 63"/>
                <a:gd name="T14" fmla="*/ 9 w 66"/>
                <a:gd name="T15" fmla="*/ 54 h 63"/>
                <a:gd name="T16" fmla="*/ 56 w 66"/>
                <a:gd name="T17" fmla="*/ 54 h 63"/>
                <a:gd name="T18" fmla="*/ 56 w 66"/>
                <a:gd name="T19" fmla="*/ 9 h 63"/>
                <a:gd name="T20" fmla="*/ 42 w 66"/>
                <a:gd name="T21" fmla="*/ 9 h 63"/>
                <a:gd name="T22" fmla="*/ 42 w 66"/>
                <a:gd name="T23" fmla="*/ 40 h 63"/>
                <a:gd name="T24" fmla="*/ 9 w 66"/>
                <a:gd name="T25" fmla="*/ 40 h 63"/>
                <a:gd name="T26" fmla="*/ 9 w 66"/>
                <a:gd name="T27" fmla="*/ 5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63">
                  <a:moveTo>
                    <a:pt x="66" y="63"/>
                  </a:moveTo>
                  <a:lnTo>
                    <a:pt x="0" y="63"/>
                  </a:lnTo>
                  <a:lnTo>
                    <a:pt x="0" y="30"/>
                  </a:lnTo>
                  <a:lnTo>
                    <a:pt x="33" y="30"/>
                  </a:lnTo>
                  <a:lnTo>
                    <a:pt x="33" y="0"/>
                  </a:lnTo>
                  <a:lnTo>
                    <a:pt x="66" y="0"/>
                  </a:lnTo>
                  <a:lnTo>
                    <a:pt x="66" y="63"/>
                  </a:lnTo>
                  <a:close/>
                  <a:moveTo>
                    <a:pt x="9" y="54"/>
                  </a:moveTo>
                  <a:lnTo>
                    <a:pt x="56" y="54"/>
                  </a:lnTo>
                  <a:lnTo>
                    <a:pt x="56" y="9"/>
                  </a:lnTo>
                  <a:lnTo>
                    <a:pt x="42" y="9"/>
                  </a:lnTo>
                  <a:lnTo>
                    <a:pt x="42" y="40"/>
                  </a:lnTo>
                  <a:lnTo>
                    <a:pt x="9" y="40"/>
                  </a:lnTo>
                  <a:lnTo>
                    <a:pt x="9" y="5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57" name="Freeform 326"/>
            <p:cNvSpPr>
              <a:spLocks noEditPoints="1"/>
            </p:cNvSpPr>
            <p:nvPr/>
          </p:nvSpPr>
          <p:spPr bwMode="auto">
            <a:xfrm>
              <a:off x="3027" y="2378"/>
              <a:ext cx="66" cy="64"/>
            </a:xfrm>
            <a:custGeom>
              <a:avLst/>
              <a:gdLst>
                <a:gd name="T0" fmla="*/ 66 w 66"/>
                <a:gd name="T1" fmla="*/ 64 h 64"/>
                <a:gd name="T2" fmla="*/ 0 w 66"/>
                <a:gd name="T3" fmla="*/ 64 h 64"/>
                <a:gd name="T4" fmla="*/ 0 w 66"/>
                <a:gd name="T5" fmla="*/ 0 h 64"/>
                <a:gd name="T6" fmla="*/ 33 w 66"/>
                <a:gd name="T7" fmla="*/ 0 h 64"/>
                <a:gd name="T8" fmla="*/ 33 w 66"/>
                <a:gd name="T9" fmla="*/ 31 h 64"/>
                <a:gd name="T10" fmla="*/ 66 w 66"/>
                <a:gd name="T11" fmla="*/ 31 h 64"/>
                <a:gd name="T12" fmla="*/ 66 w 66"/>
                <a:gd name="T13" fmla="*/ 64 h 64"/>
                <a:gd name="T14" fmla="*/ 10 w 66"/>
                <a:gd name="T15" fmla="*/ 55 h 64"/>
                <a:gd name="T16" fmla="*/ 57 w 66"/>
                <a:gd name="T17" fmla="*/ 55 h 64"/>
                <a:gd name="T18" fmla="*/ 57 w 66"/>
                <a:gd name="T19" fmla="*/ 41 h 64"/>
                <a:gd name="T20" fmla="*/ 24 w 66"/>
                <a:gd name="T21" fmla="*/ 41 h 64"/>
                <a:gd name="T22" fmla="*/ 24 w 66"/>
                <a:gd name="T23" fmla="*/ 10 h 64"/>
                <a:gd name="T24" fmla="*/ 10 w 66"/>
                <a:gd name="T25" fmla="*/ 10 h 64"/>
                <a:gd name="T26" fmla="*/ 10 w 66"/>
                <a:gd name="T27" fmla="*/ 5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64">
                  <a:moveTo>
                    <a:pt x="66" y="64"/>
                  </a:moveTo>
                  <a:lnTo>
                    <a:pt x="0" y="64"/>
                  </a:lnTo>
                  <a:lnTo>
                    <a:pt x="0" y="0"/>
                  </a:lnTo>
                  <a:lnTo>
                    <a:pt x="33" y="0"/>
                  </a:lnTo>
                  <a:lnTo>
                    <a:pt x="33" y="31"/>
                  </a:lnTo>
                  <a:lnTo>
                    <a:pt x="66" y="31"/>
                  </a:lnTo>
                  <a:lnTo>
                    <a:pt x="66" y="64"/>
                  </a:lnTo>
                  <a:close/>
                  <a:moveTo>
                    <a:pt x="10" y="55"/>
                  </a:moveTo>
                  <a:lnTo>
                    <a:pt x="57" y="55"/>
                  </a:lnTo>
                  <a:lnTo>
                    <a:pt x="57" y="41"/>
                  </a:lnTo>
                  <a:lnTo>
                    <a:pt x="24" y="41"/>
                  </a:lnTo>
                  <a:lnTo>
                    <a:pt x="24" y="10"/>
                  </a:lnTo>
                  <a:lnTo>
                    <a:pt x="10" y="10"/>
                  </a:lnTo>
                  <a:lnTo>
                    <a:pt x="10" y="5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58" name="Freeform 327"/>
            <p:cNvSpPr>
              <a:spLocks noEditPoints="1"/>
            </p:cNvSpPr>
            <p:nvPr/>
          </p:nvSpPr>
          <p:spPr bwMode="auto">
            <a:xfrm>
              <a:off x="2552" y="2331"/>
              <a:ext cx="66" cy="66"/>
            </a:xfrm>
            <a:custGeom>
              <a:avLst/>
              <a:gdLst>
                <a:gd name="T0" fmla="*/ 66 w 66"/>
                <a:gd name="T1" fmla="*/ 66 h 66"/>
                <a:gd name="T2" fmla="*/ 0 w 66"/>
                <a:gd name="T3" fmla="*/ 66 h 66"/>
                <a:gd name="T4" fmla="*/ 0 w 66"/>
                <a:gd name="T5" fmla="*/ 0 h 66"/>
                <a:gd name="T6" fmla="*/ 33 w 66"/>
                <a:gd name="T7" fmla="*/ 0 h 66"/>
                <a:gd name="T8" fmla="*/ 33 w 66"/>
                <a:gd name="T9" fmla="*/ 33 h 66"/>
                <a:gd name="T10" fmla="*/ 66 w 66"/>
                <a:gd name="T11" fmla="*/ 33 h 66"/>
                <a:gd name="T12" fmla="*/ 66 w 66"/>
                <a:gd name="T13" fmla="*/ 66 h 66"/>
                <a:gd name="T14" fmla="*/ 10 w 66"/>
                <a:gd name="T15" fmla="*/ 57 h 66"/>
                <a:gd name="T16" fmla="*/ 57 w 66"/>
                <a:gd name="T17" fmla="*/ 57 h 66"/>
                <a:gd name="T18" fmla="*/ 57 w 66"/>
                <a:gd name="T19" fmla="*/ 43 h 66"/>
                <a:gd name="T20" fmla="*/ 24 w 66"/>
                <a:gd name="T21" fmla="*/ 43 h 66"/>
                <a:gd name="T22" fmla="*/ 24 w 66"/>
                <a:gd name="T23" fmla="*/ 10 h 66"/>
                <a:gd name="T24" fmla="*/ 10 w 66"/>
                <a:gd name="T25" fmla="*/ 10 h 66"/>
                <a:gd name="T26" fmla="*/ 10 w 66"/>
                <a:gd name="T27" fmla="*/ 5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66">
                  <a:moveTo>
                    <a:pt x="66" y="66"/>
                  </a:moveTo>
                  <a:lnTo>
                    <a:pt x="0" y="66"/>
                  </a:lnTo>
                  <a:lnTo>
                    <a:pt x="0" y="0"/>
                  </a:lnTo>
                  <a:lnTo>
                    <a:pt x="33" y="0"/>
                  </a:lnTo>
                  <a:lnTo>
                    <a:pt x="33" y="33"/>
                  </a:lnTo>
                  <a:lnTo>
                    <a:pt x="66" y="33"/>
                  </a:lnTo>
                  <a:lnTo>
                    <a:pt x="66" y="66"/>
                  </a:lnTo>
                  <a:close/>
                  <a:moveTo>
                    <a:pt x="10" y="57"/>
                  </a:moveTo>
                  <a:lnTo>
                    <a:pt x="57" y="57"/>
                  </a:lnTo>
                  <a:lnTo>
                    <a:pt x="57" y="43"/>
                  </a:lnTo>
                  <a:lnTo>
                    <a:pt x="24" y="43"/>
                  </a:lnTo>
                  <a:lnTo>
                    <a:pt x="24" y="10"/>
                  </a:lnTo>
                  <a:lnTo>
                    <a:pt x="10" y="10"/>
                  </a:lnTo>
                  <a:lnTo>
                    <a:pt x="10" y="57"/>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59" name="Freeform 328"/>
            <p:cNvSpPr>
              <a:spLocks noEditPoints="1"/>
            </p:cNvSpPr>
            <p:nvPr/>
          </p:nvSpPr>
          <p:spPr bwMode="auto">
            <a:xfrm>
              <a:off x="2186" y="2270"/>
              <a:ext cx="66" cy="64"/>
            </a:xfrm>
            <a:custGeom>
              <a:avLst/>
              <a:gdLst>
                <a:gd name="T0" fmla="*/ 66 w 66"/>
                <a:gd name="T1" fmla="*/ 64 h 64"/>
                <a:gd name="T2" fmla="*/ 0 w 66"/>
                <a:gd name="T3" fmla="*/ 64 h 64"/>
                <a:gd name="T4" fmla="*/ 0 w 66"/>
                <a:gd name="T5" fmla="*/ 0 h 64"/>
                <a:gd name="T6" fmla="*/ 33 w 66"/>
                <a:gd name="T7" fmla="*/ 0 h 64"/>
                <a:gd name="T8" fmla="*/ 33 w 66"/>
                <a:gd name="T9" fmla="*/ 30 h 64"/>
                <a:gd name="T10" fmla="*/ 66 w 66"/>
                <a:gd name="T11" fmla="*/ 30 h 64"/>
                <a:gd name="T12" fmla="*/ 66 w 66"/>
                <a:gd name="T13" fmla="*/ 64 h 64"/>
                <a:gd name="T14" fmla="*/ 10 w 66"/>
                <a:gd name="T15" fmla="*/ 54 h 64"/>
                <a:gd name="T16" fmla="*/ 57 w 66"/>
                <a:gd name="T17" fmla="*/ 54 h 64"/>
                <a:gd name="T18" fmla="*/ 57 w 66"/>
                <a:gd name="T19" fmla="*/ 40 h 64"/>
                <a:gd name="T20" fmla="*/ 24 w 66"/>
                <a:gd name="T21" fmla="*/ 40 h 64"/>
                <a:gd name="T22" fmla="*/ 24 w 66"/>
                <a:gd name="T23" fmla="*/ 9 h 64"/>
                <a:gd name="T24" fmla="*/ 10 w 66"/>
                <a:gd name="T25" fmla="*/ 9 h 64"/>
                <a:gd name="T26" fmla="*/ 10 w 66"/>
                <a:gd name="T27"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64">
                  <a:moveTo>
                    <a:pt x="66" y="64"/>
                  </a:moveTo>
                  <a:lnTo>
                    <a:pt x="0" y="64"/>
                  </a:lnTo>
                  <a:lnTo>
                    <a:pt x="0" y="0"/>
                  </a:lnTo>
                  <a:lnTo>
                    <a:pt x="33" y="0"/>
                  </a:lnTo>
                  <a:lnTo>
                    <a:pt x="33" y="30"/>
                  </a:lnTo>
                  <a:lnTo>
                    <a:pt x="66" y="30"/>
                  </a:lnTo>
                  <a:lnTo>
                    <a:pt x="66" y="64"/>
                  </a:lnTo>
                  <a:close/>
                  <a:moveTo>
                    <a:pt x="10" y="54"/>
                  </a:moveTo>
                  <a:lnTo>
                    <a:pt x="57" y="54"/>
                  </a:lnTo>
                  <a:lnTo>
                    <a:pt x="57" y="40"/>
                  </a:lnTo>
                  <a:lnTo>
                    <a:pt x="24" y="40"/>
                  </a:lnTo>
                  <a:lnTo>
                    <a:pt x="24" y="9"/>
                  </a:lnTo>
                  <a:lnTo>
                    <a:pt x="10" y="9"/>
                  </a:lnTo>
                  <a:lnTo>
                    <a:pt x="10" y="5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60" name="Freeform 329"/>
            <p:cNvSpPr>
              <a:spLocks noEditPoints="1"/>
            </p:cNvSpPr>
            <p:nvPr/>
          </p:nvSpPr>
          <p:spPr bwMode="auto">
            <a:xfrm>
              <a:off x="3027" y="1920"/>
              <a:ext cx="66" cy="66"/>
            </a:xfrm>
            <a:custGeom>
              <a:avLst/>
              <a:gdLst>
                <a:gd name="T0" fmla="*/ 33 w 66"/>
                <a:gd name="T1" fmla="*/ 66 h 66"/>
                <a:gd name="T2" fmla="*/ 0 w 66"/>
                <a:gd name="T3" fmla="*/ 66 h 66"/>
                <a:gd name="T4" fmla="*/ 0 w 66"/>
                <a:gd name="T5" fmla="*/ 0 h 66"/>
                <a:gd name="T6" fmla="*/ 66 w 66"/>
                <a:gd name="T7" fmla="*/ 0 h 66"/>
                <a:gd name="T8" fmla="*/ 66 w 66"/>
                <a:gd name="T9" fmla="*/ 33 h 66"/>
                <a:gd name="T10" fmla="*/ 33 w 66"/>
                <a:gd name="T11" fmla="*/ 33 h 66"/>
                <a:gd name="T12" fmla="*/ 33 w 66"/>
                <a:gd name="T13" fmla="*/ 66 h 66"/>
                <a:gd name="T14" fmla="*/ 10 w 66"/>
                <a:gd name="T15" fmla="*/ 57 h 66"/>
                <a:gd name="T16" fmla="*/ 24 w 66"/>
                <a:gd name="T17" fmla="*/ 57 h 66"/>
                <a:gd name="T18" fmla="*/ 24 w 66"/>
                <a:gd name="T19" fmla="*/ 24 h 66"/>
                <a:gd name="T20" fmla="*/ 57 w 66"/>
                <a:gd name="T21" fmla="*/ 24 h 66"/>
                <a:gd name="T22" fmla="*/ 57 w 66"/>
                <a:gd name="T23" fmla="*/ 9 h 66"/>
                <a:gd name="T24" fmla="*/ 10 w 66"/>
                <a:gd name="T25" fmla="*/ 9 h 66"/>
                <a:gd name="T26" fmla="*/ 10 w 66"/>
                <a:gd name="T27" fmla="*/ 5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66">
                  <a:moveTo>
                    <a:pt x="33" y="66"/>
                  </a:moveTo>
                  <a:lnTo>
                    <a:pt x="0" y="66"/>
                  </a:lnTo>
                  <a:lnTo>
                    <a:pt x="0" y="0"/>
                  </a:lnTo>
                  <a:lnTo>
                    <a:pt x="66" y="0"/>
                  </a:lnTo>
                  <a:lnTo>
                    <a:pt x="66" y="33"/>
                  </a:lnTo>
                  <a:lnTo>
                    <a:pt x="33" y="33"/>
                  </a:lnTo>
                  <a:lnTo>
                    <a:pt x="33" y="66"/>
                  </a:lnTo>
                  <a:close/>
                  <a:moveTo>
                    <a:pt x="10" y="57"/>
                  </a:moveTo>
                  <a:lnTo>
                    <a:pt x="24" y="57"/>
                  </a:lnTo>
                  <a:lnTo>
                    <a:pt x="24" y="24"/>
                  </a:lnTo>
                  <a:lnTo>
                    <a:pt x="57" y="24"/>
                  </a:lnTo>
                  <a:lnTo>
                    <a:pt x="57" y="9"/>
                  </a:lnTo>
                  <a:lnTo>
                    <a:pt x="10" y="9"/>
                  </a:lnTo>
                  <a:lnTo>
                    <a:pt x="10" y="57"/>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61" name="Freeform 330"/>
            <p:cNvSpPr>
              <a:spLocks noEditPoints="1"/>
            </p:cNvSpPr>
            <p:nvPr/>
          </p:nvSpPr>
          <p:spPr bwMode="auto">
            <a:xfrm>
              <a:off x="3630" y="932"/>
              <a:ext cx="63" cy="67"/>
            </a:xfrm>
            <a:custGeom>
              <a:avLst/>
              <a:gdLst>
                <a:gd name="T0" fmla="*/ 63 w 63"/>
                <a:gd name="T1" fmla="*/ 67 h 67"/>
                <a:gd name="T2" fmla="*/ 30 w 63"/>
                <a:gd name="T3" fmla="*/ 67 h 67"/>
                <a:gd name="T4" fmla="*/ 30 w 63"/>
                <a:gd name="T5" fmla="*/ 33 h 67"/>
                <a:gd name="T6" fmla="*/ 0 w 63"/>
                <a:gd name="T7" fmla="*/ 33 h 67"/>
                <a:gd name="T8" fmla="*/ 0 w 63"/>
                <a:gd name="T9" fmla="*/ 0 h 67"/>
                <a:gd name="T10" fmla="*/ 63 w 63"/>
                <a:gd name="T11" fmla="*/ 0 h 67"/>
                <a:gd name="T12" fmla="*/ 63 w 63"/>
                <a:gd name="T13" fmla="*/ 67 h 67"/>
                <a:gd name="T14" fmla="*/ 40 w 63"/>
                <a:gd name="T15" fmla="*/ 57 h 67"/>
                <a:gd name="T16" fmla="*/ 54 w 63"/>
                <a:gd name="T17" fmla="*/ 57 h 67"/>
                <a:gd name="T18" fmla="*/ 54 w 63"/>
                <a:gd name="T19" fmla="*/ 10 h 67"/>
                <a:gd name="T20" fmla="*/ 9 w 63"/>
                <a:gd name="T21" fmla="*/ 10 h 67"/>
                <a:gd name="T22" fmla="*/ 9 w 63"/>
                <a:gd name="T23" fmla="*/ 24 h 67"/>
                <a:gd name="T24" fmla="*/ 40 w 63"/>
                <a:gd name="T25" fmla="*/ 24 h 67"/>
                <a:gd name="T26" fmla="*/ 40 w 63"/>
                <a:gd name="T27" fmla="*/ 5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67">
                  <a:moveTo>
                    <a:pt x="63" y="67"/>
                  </a:moveTo>
                  <a:lnTo>
                    <a:pt x="30" y="67"/>
                  </a:lnTo>
                  <a:lnTo>
                    <a:pt x="30" y="33"/>
                  </a:lnTo>
                  <a:lnTo>
                    <a:pt x="0" y="33"/>
                  </a:lnTo>
                  <a:lnTo>
                    <a:pt x="0" y="0"/>
                  </a:lnTo>
                  <a:lnTo>
                    <a:pt x="63" y="0"/>
                  </a:lnTo>
                  <a:lnTo>
                    <a:pt x="63" y="67"/>
                  </a:lnTo>
                  <a:close/>
                  <a:moveTo>
                    <a:pt x="40" y="57"/>
                  </a:moveTo>
                  <a:lnTo>
                    <a:pt x="54" y="57"/>
                  </a:lnTo>
                  <a:lnTo>
                    <a:pt x="54" y="10"/>
                  </a:lnTo>
                  <a:lnTo>
                    <a:pt x="9" y="10"/>
                  </a:lnTo>
                  <a:lnTo>
                    <a:pt x="9" y="24"/>
                  </a:lnTo>
                  <a:lnTo>
                    <a:pt x="40" y="24"/>
                  </a:lnTo>
                  <a:lnTo>
                    <a:pt x="40" y="57"/>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62" name="Freeform 331"/>
            <p:cNvSpPr>
              <a:spLocks noEditPoints="1"/>
            </p:cNvSpPr>
            <p:nvPr/>
          </p:nvSpPr>
          <p:spPr bwMode="auto">
            <a:xfrm>
              <a:off x="2947" y="932"/>
              <a:ext cx="66" cy="882"/>
            </a:xfrm>
            <a:custGeom>
              <a:avLst/>
              <a:gdLst>
                <a:gd name="T0" fmla="*/ 66 w 66"/>
                <a:gd name="T1" fmla="*/ 882 h 882"/>
                <a:gd name="T2" fmla="*/ 0 w 66"/>
                <a:gd name="T3" fmla="*/ 882 h 882"/>
                <a:gd name="T4" fmla="*/ 0 w 66"/>
                <a:gd name="T5" fmla="*/ 0 h 882"/>
                <a:gd name="T6" fmla="*/ 66 w 66"/>
                <a:gd name="T7" fmla="*/ 0 h 882"/>
                <a:gd name="T8" fmla="*/ 66 w 66"/>
                <a:gd name="T9" fmla="*/ 33 h 882"/>
                <a:gd name="T10" fmla="*/ 33 w 66"/>
                <a:gd name="T11" fmla="*/ 33 h 882"/>
                <a:gd name="T12" fmla="*/ 33 w 66"/>
                <a:gd name="T13" fmla="*/ 849 h 882"/>
                <a:gd name="T14" fmla="*/ 66 w 66"/>
                <a:gd name="T15" fmla="*/ 849 h 882"/>
                <a:gd name="T16" fmla="*/ 66 w 66"/>
                <a:gd name="T17" fmla="*/ 882 h 882"/>
                <a:gd name="T18" fmla="*/ 9 w 66"/>
                <a:gd name="T19" fmla="*/ 872 h 882"/>
                <a:gd name="T20" fmla="*/ 57 w 66"/>
                <a:gd name="T21" fmla="*/ 872 h 882"/>
                <a:gd name="T22" fmla="*/ 57 w 66"/>
                <a:gd name="T23" fmla="*/ 858 h 882"/>
                <a:gd name="T24" fmla="*/ 23 w 66"/>
                <a:gd name="T25" fmla="*/ 858 h 882"/>
                <a:gd name="T26" fmla="*/ 23 w 66"/>
                <a:gd name="T27" fmla="*/ 24 h 882"/>
                <a:gd name="T28" fmla="*/ 57 w 66"/>
                <a:gd name="T29" fmla="*/ 24 h 882"/>
                <a:gd name="T30" fmla="*/ 57 w 66"/>
                <a:gd name="T31" fmla="*/ 10 h 882"/>
                <a:gd name="T32" fmla="*/ 9 w 66"/>
                <a:gd name="T33" fmla="*/ 10 h 882"/>
                <a:gd name="T34" fmla="*/ 9 w 66"/>
                <a:gd name="T35" fmla="*/ 872 h 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882">
                  <a:moveTo>
                    <a:pt x="66" y="882"/>
                  </a:moveTo>
                  <a:lnTo>
                    <a:pt x="0" y="882"/>
                  </a:lnTo>
                  <a:lnTo>
                    <a:pt x="0" y="0"/>
                  </a:lnTo>
                  <a:lnTo>
                    <a:pt x="66" y="0"/>
                  </a:lnTo>
                  <a:lnTo>
                    <a:pt x="66" y="33"/>
                  </a:lnTo>
                  <a:lnTo>
                    <a:pt x="33" y="33"/>
                  </a:lnTo>
                  <a:lnTo>
                    <a:pt x="33" y="849"/>
                  </a:lnTo>
                  <a:lnTo>
                    <a:pt x="66" y="849"/>
                  </a:lnTo>
                  <a:lnTo>
                    <a:pt x="66" y="882"/>
                  </a:lnTo>
                  <a:close/>
                  <a:moveTo>
                    <a:pt x="9" y="872"/>
                  </a:moveTo>
                  <a:lnTo>
                    <a:pt x="57" y="872"/>
                  </a:lnTo>
                  <a:lnTo>
                    <a:pt x="57" y="858"/>
                  </a:lnTo>
                  <a:lnTo>
                    <a:pt x="23" y="858"/>
                  </a:lnTo>
                  <a:lnTo>
                    <a:pt x="23" y="24"/>
                  </a:lnTo>
                  <a:lnTo>
                    <a:pt x="57" y="24"/>
                  </a:lnTo>
                  <a:lnTo>
                    <a:pt x="57" y="10"/>
                  </a:lnTo>
                  <a:lnTo>
                    <a:pt x="9" y="10"/>
                  </a:lnTo>
                  <a:lnTo>
                    <a:pt x="9" y="87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sp>
          <p:nvSpPr>
            <p:cNvPr id="263" name="Freeform 332"/>
            <p:cNvSpPr>
              <a:spLocks noEditPoints="1"/>
            </p:cNvSpPr>
            <p:nvPr/>
          </p:nvSpPr>
          <p:spPr bwMode="auto">
            <a:xfrm>
              <a:off x="3056" y="1944"/>
              <a:ext cx="446" cy="425"/>
            </a:xfrm>
            <a:custGeom>
              <a:avLst/>
              <a:gdLst>
                <a:gd name="T0" fmla="*/ 446 w 446"/>
                <a:gd name="T1" fmla="*/ 425 h 425"/>
                <a:gd name="T2" fmla="*/ 0 w 446"/>
                <a:gd name="T3" fmla="*/ 425 h 425"/>
                <a:gd name="T4" fmla="*/ 0 w 446"/>
                <a:gd name="T5" fmla="*/ 0 h 425"/>
                <a:gd name="T6" fmla="*/ 446 w 446"/>
                <a:gd name="T7" fmla="*/ 0 h 425"/>
                <a:gd name="T8" fmla="*/ 446 w 446"/>
                <a:gd name="T9" fmla="*/ 425 h 425"/>
                <a:gd name="T10" fmla="*/ 9 w 446"/>
                <a:gd name="T11" fmla="*/ 416 h 425"/>
                <a:gd name="T12" fmla="*/ 437 w 446"/>
                <a:gd name="T13" fmla="*/ 416 h 425"/>
                <a:gd name="T14" fmla="*/ 437 w 446"/>
                <a:gd name="T15" fmla="*/ 9 h 425"/>
                <a:gd name="T16" fmla="*/ 9 w 446"/>
                <a:gd name="T17" fmla="*/ 9 h 425"/>
                <a:gd name="T18" fmla="*/ 9 w 446"/>
                <a:gd name="T19" fmla="*/ 416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6" h="425">
                  <a:moveTo>
                    <a:pt x="446" y="425"/>
                  </a:moveTo>
                  <a:lnTo>
                    <a:pt x="0" y="425"/>
                  </a:lnTo>
                  <a:lnTo>
                    <a:pt x="0" y="0"/>
                  </a:lnTo>
                  <a:lnTo>
                    <a:pt x="446" y="0"/>
                  </a:lnTo>
                  <a:lnTo>
                    <a:pt x="446" y="425"/>
                  </a:lnTo>
                  <a:close/>
                  <a:moveTo>
                    <a:pt x="9" y="416"/>
                  </a:moveTo>
                  <a:lnTo>
                    <a:pt x="437" y="416"/>
                  </a:lnTo>
                  <a:lnTo>
                    <a:pt x="437" y="9"/>
                  </a:lnTo>
                  <a:lnTo>
                    <a:pt x="9" y="9"/>
                  </a:lnTo>
                  <a:lnTo>
                    <a:pt x="9" y="41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1071740">
                <a:defRPr/>
              </a:pPr>
              <a:endParaRPr lang="fr-FR">
                <a:solidFill>
                  <a:srgbClr val="FF5000">
                    <a:lumMod val="50000"/>
                  </a:srgbClr>
                </a:solidFill>
                <a:latin typeface="Arial"/>
                <a:cs typeface="Arial" charset="0"/>
              </a:endParaRPr>
            </a:p>
          </p:txBody>
        </p:sp>
      </p:grpSp>
      <p:sp>
        <p:nvSpPr>
          <p:cNvPr id="264" name="Rectangle 18"/>
          <p:cNvSpPr>
            <a:spLocks noChangeArrowheads="1"/>
          </p:cNvSpPr>
          <p:nvPr/>
        </p:nvSpPr>
        <p:spPr bwMode="auto">
          <a:xfrm>
            <a:off x="9740723" y="4981941"/>
            <a:ext cx="900000" cy="83952"/>
          </a:xfrm>
          <a:prstGeom prst="rect">
            <a:avLst/>
          </a:prstGeom>
          <a:solidFill>
            <a:srgbClr val="07D507">
              <a:alpha val="9804"/>
            </a:srgbClr>
          </a:solidFill>
          <a:ln w="6350">
            <a:solidFill>
              <a:srgbClr val="08D43D"/>
            </a:solidFill>
          </a:ln>
          <a:effectLst/>
        </p:spPr>
        <p:txBody>
          <a:bodyPr vert="horz" wrap="square" lIns="107121" tIns="53556" rIns="107121" bIns="53556" numCol="1" anchor="t" anchorCtr="0" compatLnSpc="1">
            <a:prstTxWarp prst="textNoShape">
              <a:avLst/>
            </a:prstTxWarp>
          </a:bodyPr>
          <a:lstStyle/>
          <a:p>
            <a:pPr defTabSz="914377" fontAlgn="base">
              <a:spcBef>
                <a:spcPct val="0"/>
              </a:spcBef>
              <a:spcAft>
                <a:spcPct val="0"/>
              </a:spcAft>
              <a:defRPr/>
            </a:pPr>
            <a:endParaRPr lang="fr-FR" altLang="fr-FR">
              <a:solidFill>
                <a:srgbClr val="FF5000">
                  <a:lumMod val="50000"/>
                </a:srgbClr>
              </a:solidFill>
              <a:latin typeface="Arial" charset="0"/>
              <a:cs typeface="Arial" charset="0"/>
            </a:endParaRPr>
          </a:p>
        </p:txBody>
      </p:sp>
      <p:sp>
        <p:nvSpPr>
          <p:cNvPr id="267" name="Rectangle 266"/>
          <p:cNvSpPr/>
          <p:nvPr/>
        </p:nvSpPr>
        <p:spPr>
          <a:xfrm>
            <a:off x="0" y="5507348"/>
            <a:ext cx="12192000" cy="744389"/>
          </a:xfrm>
          <a:prstGeom prst="rect">
            <a:avLst/>
          </a:prstGeom>
          <a:solidFill>
            <a:schemeClr val="bg1"/>
          </a:solidFill>
          <a:ln>
            <a:solidFill>
              <a:srgbClr val="5252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fr-FR" sz="1400" dirty="0">
                <a:solidFill>
                  <a:srgbClr val="000000"/>
                </a:solidFill>
                <a:latin typeface="Segoe UI"/>
                <a:cs typeface="Arial" panose="020B0604020202020204" pitchFamily="34" charset="0"/>
              </a:rPr>
              <a:t>Over the </a:t>
            </a:r>
            <a:r>
              <a:rPr lang="fr-FR" sz="1400" dirty="0" err="1">
                <a:solidFill>
                  <a:srgbClr val="000000"/>
                </a:solidFill>
                <a:latin typeface="Segoe UI"/>
                <a:cs typeface="Arial" panose="020B0604020202020204" pitchFamily="34" charset="0"/>
              </a:rPr>
              <a:t>years</a:t>
            </a:r>
            <a:r>
              <a:rPr lang="fr-FR" sz="1400" dirty="0">
                <a:solidFill>
                  <a:srgbClr val="000000"/>
                </a:solidFill>
                <a:latin typeface="Segoe UI"/>
                <a:cs typeface="Arial" panose="020B0604020202020204" pitchFamily="34" charset="0"/>
              </a:rPr>
              <a:t>, SWAP-C </a:t>
            </a:r>
            <a:r>
              <a:rPr lang="fr-FR" sz="1400" dirty="0" err="1">
                <a:solidFill>
                  <a:srgbClr val="000000"/>
                </a:solidFill>
                <a:latin typeface="Segoe UI"/>
                <a:cs typeface="Arial" panose="020B0604020202020204" pitchFamily="34" charset="0"/>
              </a:rPr>
              <a:t>evolutions</a:t>
            </a:r>
            <a:r>
              <a:rPr lang="fr-FR" sz="1400" dirty="0">
                <a:solidFill>
                  <a:srgbClr val="000000"/>
                </a:solidFill>
                <a:latin typeface="Segoe UI"/>
                <a:cs typeface="Arial" panose="020B0604020202020204" pitchFamily="34" charset="0"/>
              </a:rPr>
              <a:t> of </a:t>
            </a:r>
            <a:r>
              <a:rPr lang="fr-FR" sz="1400" dirty="0" err="1">
                <a:solidFill>
                  <a:srgbClr val="000000"/>
                </a:solidFill>
                <a:latin typeface="Segoe UI"/>
                <a:cs typeface="Arial" panose="020B0604020202020204" pitchFamily="34" charset="0"/>
              </a:rPr>
              <a:t>accelerometers</a:t>
            </a:r>
            <a:r>
              <a:rPr lang="fr-FR" sz="1400" dirty="0">
                <a:solidFill>
                  <a:srgbClr val="000000"/>
                </a:solidFill>
                <a:latin typeface="Segoe UI"/>
                <a:cs typeface="Arial" panose="020B0604020202020204" pitchFamily="34" charset="0"/>
              </a:rPr>
              <a:t> and gyroscopes </a:t>
            </a:r>
            <a:r>
              <a:rPr lang="fr-FR" sz="1400" dirty="0" err="1">
                <a:solidFill>
                  <a:srgbClr val="000000"/>
                </a:solidFill>
                <a:latin typeface="Segoe UI"/>
                <a:cs typeface="Arial" panose="020B0604020202020204" pitchFamily="34" charset="0"/>
              </a:rPr>
              <a:t>used</a:t>
            </a:r>
            <a:r>
              <a:rPr lang="fr-FR" sz="1400" dirty="0">
                <a:solidFill>
                  <a:srgbClr val="000000"/>
                </a:solidFill>
                <a:latin typeface="Segoe UI"/>
                <a:cs typeface="Arial" panose="020B0604020202020204" pitchFamily="34" charset="0"/>
              </a:rPr>
              <a:t> in </a:t>
            </a:r>
            <a:r>
              <a:rPr lang="fr-FR" sz="1400" dirty="0" err="1">
                <a:solidFill>
                  <a:srgbClr val="000000"/>
                </a:solidFill>
                <a:latin typeface="Segoe UI"/>
                <a:cs typeface="Arial" panose="020B0604020202020204" pitchFamily="34" charset="0"/>
              </a:rPr>
              <a:t>inertial</a:t>
            </a:r>
            <a:r>
              <a:rPr lang="fr-FR" sz="1400" dirty="0">
                <a:solidFill>
                  <a:srgbClr val="000000"/>
                </a:solidFill>
                <a:latin typeface="Segoe UI"/>
                <a:cs typeface="Arial" panose="020B0604020202020204" pitchFamily="34" charset="0"/>
              </a:rPr>
              <a:t> navigation </a:t>
            </a:r>
            <a:r>
              <a:rPr lang="fr-FR" sz="1400" dirty="0" err="1">
                <a:solidFill>
                  <a:srgbClr val="000000"/>
                </a:solidFill>
                <a:latin typeface="Segoe UI"/>
                <a:cs typeface="Arial" panose="020B0604020202020204" pitchFamily="34" charset="0"/>
              </a:rPr>
              <a:t>systems</a:t>
            </a:r>
            <a:r>
              <a:rPr lang="fr-FR" sz="1400" dirty="0">
                <a:solidFill>
                  <a:srgbClr val="000000"/>
                </a:solidFill>
                <a:latin typeface="Segoe UI"/>
                <a:cs typeface="Arial" panose="020B0604020202020204" pitchFamily="34" charset="0"/>
              </a:rPr>
              <a:t> have </a:t>
            </a:r>
            <a:r>
              <a:rPr lang="fr-FR" sz="1400" dirty="0" err="1">
                <a:solidFill>
                  <a:srgbClr val="000000"/>
                </a:solidFill>
                <a:latin typeface="Segoe UI"/>
                <a:cs typeface="Arial" panose="020B0604020202020204" pitchFamily="34" charset="0"/>
              </a:rPr>
              <a:t>allowed</a:t>
            </a:r>
            <a:r>
              <a:rPr lang="fr-FR" sz="1400" dirty="0">
                <a:solidFill>
                  <a:srgbClr val="000000"/>
                </a:solidFill>
                <a:latin typeface="Segoe UI"/>
                <a:cs typeface="Arial" panose="020B0604020202020204" pitchFamily="34" charset="0"/>
              </a:rPr>
              <a:t> the </a:t>
            </a:r>
            <a:r>
              <a:rPr lang="fr-FR" sz="1400" dirty="0" err="1">
                <a:solidFill>
                  <a:srgbClr val="000000"/>
                </a:solidFill>
                <a:latin typeface="Segoe UI"/>
                <a:cs typeface="Arial" panose="020B0604020202020204" pitchFamily="34" charset="0"/>
              </a:rPr>
              <a:t>development</a:t>
            </a:r>
            <a:r>
              <a:rPr lang="fr-FR" sz="1400" dirty="0">
                <a:solidFill>
                  <a:srgbClr val="000000"/>
                </a:solidFill>
                <a:latin typeface="Segoe UI"/>
                <a:cs typeface="Arial" panose="020B0604020202020204" pitchFamily="34" charset="0"/>
              </a:rPr>
              <a:t> of </a:t>
            </a:r>
            <a:r>
              <a:rPr lang="fr-FR" sz="1400" b="1" dirty="0">
                <a:solidFill>
                  <a:srgbClr val="000000"/>
                </a:solidFill>
                <a:latin typeface="Segoe UI"/>
                <a:cs typeface="Arial" panose="020B0604020202020204" pitchFamily="34" charset="0"/>
              </a:rPr>
              <a:t>ultra-</a:t>
            </a:r>
            <a:r>
              <a:rPr lang="fr-FR" sz="1400" b="1" dirty="0" err="1">
                <a:solidFill>
                  <a:srgbClr val="000000"/>
                </a:solidFill>
                <a:latin typeface="Segoe UI"/>
                <a:cs typeface="Arial" panose="020B0604020202020204" pitchFamily="34" charset="0"/>
              </a:rPr>
              <a:t>performing</a:t>
            </a:r>
            <a:r>
              <a:rPr lang="fr-FR" sz="1400" b="1" dirty="0">
                <a:solidFill>
                  <a:srgbClr val="000000"/>
                </a:solidFill>
                <a:latin typeface="Segoe UI"/>
                <a:cs typeface="Arial" panose="020B0604020202020204" pitchFamily="34" charset="0"/>
              </a:rPr>
              <a:t> and </a:t>
            </a:r>
            <a:r>
              <a:rPr lang="fr-FR" sz="1400" b="1" dirty="0" err="1">
                <a:solidFill>
                  <a:srgbClr val="000000"/>
                </a:solidFill>
                <a:latin typeface="Segoe UI"/>
                <a:cs typeface="Arial" panose="020B0604020202020204" pitchFamily="34" charset="0"/>
              </a:rPr>
              <a:t>cost</a:t>
            </a:r>
            <a:r>
              <a:rPr lang="fr-FR" sz="1400" b="1" dirty="0">
                <a:solidFill>
                  <a:srgbClr val="000000"/>
                </a:solidFill>
                <a:latin typeface="Segoe UI"/>
                <a:cs typeface="Arial" panose="020B0604020202020204" pitchFamily="34" charset="0"/>
              </a:rPr>
              <a:t>-effective </a:t>
            </a:r>
            <a:r>
              <a:rPr lang="fr-FR" sz="1400" b="1" dirty="0" err="1">
                <a:solidFill>
                  <a:srgbClr val="000000"/>
                </a:solidFill>
                <a:latin typeface="Segoe UI"/>
                <a:cs typeface="Arial" panose="020B0604020202020204" pitchFamily="34" charset="0"/>
              </a:rPr>
              <a:t>systems</a:t>
            </a:r>
            <a:endParaRPr lang="fr-FR" sz="1400" b="1" dirty="0">
              <a:solidFill>
                <a:srgbClr val="000000"/>
              </a:solidFill>
              <a:latin typeface="Segoe UI"/>
              <a:cs typeface="Arial" panose="020B0604020202020204" pitchFamily="34" charset="0"/>
            </a:endParaRPr>
          </a:p>
        </p:txBody>
      </p:sp>
      <p:sp>
        <p:nvSpPr>
          <p:cNvPr id="268" name="Titre 1"/>
          <p:cNvSpPr txBox="1">
            <a:spLocks/>
          </p:cNvSpPr>
          <p:nvPr/>
        </p:nvSpPr>
        <p:spPr>
          <a:xfrm>
            <a:off x="243841" y="255778"/>
            <a:ext cx="11948159" cy="543547"/>
          </a:xfrm>
          <a:prstGeom prst="rect">
            <a:avLst/>
          </a:prstGeom>
          <a:noFill/>
        </p:spPr>
        <p:txBody>
          <a:bodyPr wrap="square" rtlCol="0">
            <a:spAutoFit/>
          </a:bodyPr>
          <a:lstStyle>
            <a:lvl1pPr algn="l" defTabSz="1219692" rtl="0" eaLnBrk="1" latinLnBrk="0" hangingPunct="1">
              <a:spcBef>
                <a:spcPct val="0"/>
              </a:spcBef>
              <a:buNone/>
              <a:defRPr lang="fr-FR" sz="2932" b="0" i="0" kern="1200" cap="none" spc="0" baseline="0" dirty="0">
                <a:solidFill>
                  <a:schemeClr val="accent4"/>
                </a:solidFill>
                <a:latin typeface="+mj-lt"/>
                <a:ea typeface="+mn-ea"/>
                <a:cs typeface="+mn-cs"/>
              </a:defRPr>
            </a:lvl1pPr>
          </a:lstStyle>
          <a:p>
            <a:pPr defTabSz="1219662"/>
            <a:r>
              <a:rPr lang="fr-FR" cap="all" dirty="0"/>
              <a:t>Évolution technologique : SWAP-C</a:t>
            </a:r>
            <a:endParaRPr lang="fr-FR" sz="2800" cap="all" dirty="0"/>
          </a:p>
        </p:txBody>
      </p:sp>
      <p:sp>
        <p:nvSpPr>
          <p:cNvPr id="265" name="ZoneTexte 264"/>
          <p:cNvSpPr txBox="1"/>
          <p:nvPr/>
        </p:nvSpPr>
        <p:spPr>
          <a:xfrm>
            <a:off x="6686545" y="6332910"/>
            <a:ext cx="3325398" cy="276999"/>
          </a:xfrm>
          <a:prstGeom prst="rect">
            <a:avLst/>
          </a:prstGeom>
          <a:noFill/>
        </p:spPr>
        <p:txBody>
          <a:bodyPr wrap="none" rtlCol="0">
            <a:spAutoFit/>
          </a:bodyPr>
          <a:lstStyle/>
          <a:p>
            <a:pPr algn="ctr" defTabSz="914354">
              <a:defRPr/>
            </a:pPr>
            <a:r>
              <a:rPr lang="fr-FR" sz="1200" b="1" dirty="0">
                <a:solidFill>
                  <a:srgbClr val="FF0000"/>
                </a:solidFill>
                <a:latin typeface="Calibri"/>
              </a:rPr>
              <a:t>SAFRAN ELECTRONICS &amp; DEFENSE CONFIDENTIAL</a:t>
            </a:r>
          </a:p>
        </p:txBody>
      </p:sp>
      <p:sp>
        <p:nvSpPr>
          <p:cNvPr id="2" name="Rectangle 1"/>
          <p:cNvSpPr/>
          <p:nvPr/>
        </p:nvSpPr>
        <p:spPr>
          <a:xfrm>
            <a:off x="422094" y="1538378"/>
            <a:ext cx="1477325" cy="400110"/>
          </a:xfrm>
          <a:prstGeom prst="rect">
            <a:avLst/>
          </a:prstGeom>
          <a:noFill/>
        </p:spPr>
        <p:txBody>
          <a:bodyPr wrap="square" rtlCol="0">
            <a:spAutoFit/>
          </a:bodyPr>
          <a:lstStyle/>
          <a:p>
            <a:pPr defTabSz="1219662">
              <a:spcBef>
                <a:spcPct val="0"/>
              </a:spcBef>
            </a:pPr>
            <a:r>
              <a:rPr lang="fr-FR" sz="2000" dirty="0">
                <a:solidFill>
                  <a:schemeClr val="accent4"/>
                </a:solidFill>
                <a:latin typeface="+mj-lt"/>
              </a:rPr>
              <a:t>(</a:t>
            </a:r>
            <a:r>
              <a:rPr lang="fr-FR" sz="2000" dirty="0" err="1">
                <a:solidFill>
                  <a:schemeClr val="accent4"/>
                </a:solidFill>
                <a:latin typeface="+mj-lt"/>
              </a:rPr>
              <a:t>SWaP</a:t>
            </a:r>
            <a:r>
              <a:rPr lang="fr-FR" sz="2000" dirty="0">
                <a:solidFill>
                  <a:schemeClr val="accent4"/>
                </a:solidFill>
                <a:latin typeface="+mj-lt"/>
              </a:rPr>
              <a:t>-C)</a:t>
            </a:r>
          </a:p>
        </p:txBody>
      </p:sp>
      <p:sp>
        <p:nvSpPr>
          <p:cNvPr id="266" name="Ellipse 265"/>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1656751169"/>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141561" y="1084791"/>
            <a:ext cx="5942809" cy="1450164"/>
          </a:xfrm>
          <a:prstGeom prst="rect">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5995" tIns="47996" rIns="95995" bIns="47996" numCol="1" spcCol="0" rtlCol="0" fromWordArt="0" anchor="ctr" anchorCtr="0" forceAA="0" compatLnSpc="1">
            <a:prstTxWarp prst="textNoShape">
              <a:avLst/>
            </a:prstTxWarp>
            <a:noAutofit/>
          </a:bodyPr>
          <a:lstStyle/>
          <a:p>
            <a:pPr algn="ctr" defTabSz="1219140">
              <a:spcBef>
                <a:spcPts val="1600"/>
              </a:spcBef>
            </a:pPr>
            <a:endParaRPr lang="en-US" sz="1600" dirty="0">
              <a:solidFill>
                <a:srgbClr val="000000"/>
              </a:solidFill>
              <a:latin typeface="Arial"/>
            </a:endParaRPr>
          </a:p>
        </p:txBody>
      </p:sp>
      <p:sp>
        <p:nvSpPr>
          <p:cNvPr id="54" name="Rectangle 53"/>
          <p:cNvSpPr/>
          <p:nvPr/>
        </p:nvSpPr>
        <p:spPr>
          <a:xfrm>
            <a:off x="6260428" y="4386318"/>
            <a:ext cx="5720709" cy="1714156"/>
          </a:xfrm>
          <a:prstGeom prst="rect">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5995" tIns="47996" rIns="95995" bIns="47996" numCol="1" spcCol="0" rtlCol="0" fromWordArt="0" anchor="ctr" anchorCtr="0" forceAA="0" compatLnSpc="1">
            <a:prstTxWarp prst="textNoShape">
              <a:avLst/>
            </a:prstTxWarp>
            <a:noAutofit/>
          </a:bodyPr>
          <a:lstStyle/>
          <a:p>
            <a:pPr defTabSz="1219140"/>
            <a:r>
              <a:rPr lang="fr-FR" sz="1400" dirty="0">
                <a:solidFill>
                  <a:srgbClr val="000000"/>
                </a:solidFill>
                <a:cs typeface="Arial" panose="020B0604020202020204" pitchFamily="34" charset="0"/>
              </a:rPr>
              <a:t>La résonance est « </a:t>
            </a:r>
            <a:r>
              <a:rPr lang="fr-FR" sz="1400" b="1" dirty="0">
                <a:solidFill>
                  <a:srgbClr val="000000"/>
                </a:solidFill>
                <a:cs typeface="Arial" panose="020B0604020202020204" pitchFamily="34" charset="0"/>
              </a:rPr>
              <a:t>inertielle</a:t>
            </a:r>
            <a:r>
              <a:rPr lang="fr-FR" sz="1400" dirty="0">
                <a:solidFill>
                  <a:srgbClr val="000000"/>
                </a:solidFill>
                <a:cs typeface="Arial" panose="020B0604020202020204" pitchFamily="34" charset="0"/>
              </a:rPr>
              <a:t> », elle a donc tendance à continuer à résonner dans le même plan même si le gyroscope tourne.</a:t>
            </a:r>
          </a:p>
          <a:p>
            <a:pPr defTabSz="1219140"/>
            <a:endParaRPr lang="fr-FR" sz="1400" dirty="0">
              <a:solidFill>
                <a:srgbClr val="000000"/>
              </a:solidFill>
              <a:cs typeface="Arial" panose="020B0604020202020204" pitchFamily="34" charset="0"/>
            </a:endParaRPr>
          </a:p>
          <a:p>
            <a:pPr defTabSz="1219140"/>
            <a:r>
              <a:rPr lang="fr-FR" sz="1400" dirty="0">
                <a:solidFill>
                  <a:srgbClr val="000000"/>
                </a:solidFill>
                <a:cs typeface="Arial" panose="020B0604020202020204" pitchFamily="34" charset="0"/>
              </a:rPr>
              <a:t>Les gyroscopes à résonateur reposent sur le principe physique suivant: exploiter les propriétés inertielles des ondes stationnaires générées au sein de structures résonnantes.</a:t>
            </a:r>
            <a:endParaRPr lang="en-US" sz="1400" dirty="0">
              <a:solidFill>
                <a:srgbClr val="000000"/>
              </a:solidFill>
              <a:latin typeface="Segoe UI"/>
              <a:cs typeface="Arial" panose="020B0604020202020204" pitchFamily="34" charset="0"/>
            </a:endParaRPr>
          </a:p>
        </p:txBody>
      </p:sp>
      <p:sp>
        <p:nvSpPr>
          <p:cNvPr id="55" name="Rectangle 54"/>
          <p:cNvSpPr/>
          <p:nvPr/>
        </p:nvSpPr>
        <p:spPr>
          <a:xfrm>
            <a:off x="153526" y="1103370"/>
            <a:ext cx="2962751" cy="1415764"/>
          </a:xfrm>
          <a:prstGeom prst="rect">
            <a:avLst/>
          </a:prstGeom>
        </p:spPr>
        <p:txBody>
          <a:bodyPr wrap="square" lIns="121912" tIns="60956" rIns="121912" bIns="60956">
            <a:spAutoFit/>
          </a:bodyPr>
          <a:lstStyle/>
          <a:p>
            <a:pPr defTabSz="1219140"/>
            <a:r>
              <a:rPr lang="en-US" sz="1400" b="1" dirty="0">
                <a:solidFill>
                  <a:srgbClr val="000000"/>
                </a:solidFill>
                <a:latin typeface="Segoe UI Black"/>
              </a:rPr>
              <a:t>HRG</a:t>
            </a:r>
          </a:p>
          <a:p>
            <a:pPr defTabSz="1219140"/>
            <a:r>
              <a:rPr lang="en-US" sz="1400" dirty="0">
                <a:solidFill>
                  <a:srgbClr val="000000"/>
                </a:solidFill>
                <a:latin typeface="Segoe UI"/>
              </a:rPr>
              <a:t>Hemispherical Resonator Gyro</a:t>
            </a:r>
          </a:p>
          <a:p>
            <a:pPr defTabSz="1219140"/>
            <a:endParaRPr lang="en-US" sz="1400" dirty="0">
              <a:solidFill>
                <a:srgbClr val="000000"/>
              </a:solidFill>
              <a:latin typeface="Segoe UI"/>
            </a:endParaRPr>
          </a:p>
          <a:p>
            <a:pPr defTabSz="1219140"/>
            <a:endParaRPr lang="en-US" sz="1400" dirty="0">
              <a:solidFill>
                <a:srgbClr val="000000"/>
              </a:solidFill>
              <a:latin typeface="Segoe UI"/>
            </a:endParaRPr>
          </a:p>
          <a:p>
            <a:pPr defTabSz="1219140"/>
            <a:r>
              <a:rPr lang="en-US" sz="1400" b="1" dirty="0">
                <a:solidFill>
                  <a:srgbClr val="000000"/>
                </a:solidFill>
                <a:latin typeface="Segoe UI Black"/>
              </a:rPr>
              <a:t>CVG</a:t>
            </a:r>
          </a:p>
          <a:p>
            <a:pPr defTabSz="1219140"/>
            <a:r>
              <a:rPr lang="en-US" sz="1400" dirty="0">
                <a:solidFill>
                  <a:srgbClr val="000000"/>
                </a:solidFill>
                <a:latin typeface="Segoe UI"/>
              </a:rPr>
              <a:t>Coriolis Vibrating Gyro</a:t>
            </a:r>
          </a:p>
        </p:txBody>
      </p:sp>
      <p:pic>
        <p:nvPicPr>
          <p:cNvPr id="62" name="Picture 16"/>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2699498" y="1084791"/>
            <a:ext cx="645407" cy="67142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199771" y="2855394"/>
            <a:ext cx="5893888" cy="3307615"/>
          </a:xfrm>
          <a:prstGeom prst="rect">
            <a:avLst/>
          </a:prstGeom>
        </p:spPr>
      </p:pic>
      <p:sp>
        <p:nvSpPr>
          <p:cNvPr id="52" name="Titre 3"/>
          <p:cNvSpPr>
            <a:spLocks noGrp="1"/>
          </p:cNvSpPr>
          <p:nvPr>
            <p:ph type="title"/>
          </p:nvPr>
        </p:nvSpPr>
        <p:spPr>
          <a:xfrm>
            <a:off x="243841" y="271166"/>
            <a:ext cx="11704323" cy="523220"/>
          </a:xfrm>
        </p:spPr>
        <p:txBody>
          <a:bodyPr/>
          <a:lstStyle/>
          <a:p>
            <a:r>
              <a:rPr lang="fr-FR" sz="2800" cap="all" dirty="0"/>
              <a:t>Principe du gyroscope résonnant</a:t>
            </a:r>
          </a:p>
        </p:txBody>
      </p:sp>
      <p:sp>
        <p:nvSpPr>
          <p:cNvPr id="35" name="Rectangle 34"/>
          <p:cNvSpPr/>
          <p:nvPr/>
        </p:nvSpPr>
        <p:spPr>
          <a:xfrm>
            <a:off x="3344906" y="1101991"/>
            <a:ext cx="2726183" cy="1200321"/>
          </a:xfrm>
          <a:prstGeom prst="rect">
            <a:avLst/>
          </a:prstGeom>
        </p:spPr>
        <p:txBody>
          <a:bodyPr wrap="square" lIns="121912" tIns="60956" rIns="121912" bIns="60956">
            <a:spAutoFit/>
          </a:bodyPr>
          <a:lstStyle/>
          <a:p>
            <a:pPr defTabSz="1219140"/>
            <a:endParaRPr lang="en-US" sz="1400" b="1" dirty="0">
              <a:solidFill>
                <a:srgbClr val="000000"/>
              </a:solidFill>
              <a:latin typeface="Segoe UI Black"/>
            </a:endParaRPr>
          </a:p>
          <a:p>
            <a:pPr defTabSz="1219140"/>
            <a:endParaRPr lang="en-US" sz="1400" b="1" dirty="0">
              <a:solidFill>
                <a:srgbClr val="000000"/>
              </a:solidFill>
              <a:latin typeface="Segoe UI Black"/>
            </a:endParaRPr>
          </a:p>
          <a:p>
            <a:pPr defTabSz="1219140"/>
            <a:r>
              <a:rPr lang="en-US" sz="1400" b="1" dirty="0">
                <a:solidFill>
                  <a:srgbClr val="000000"/>
                </a:solidFill>
                <a:latin typeface="Segoe UI Black"/>
              </a:rPr>
              <a:t>MRG</a:t>
            </a:r>
          </a:p>
          <a:p>
            <a:pPr defTabSz="1219140"/>
            <a:r>
              <a:rPr lang="en-US" sz="1400" dirty="0">
                <a:solidFill>
                  <a:srgbClr val="000000"/>
                </a:solidFill>
                <a:latin typeface="Segoe UI"/>
              </a:rPr>
              <a:t>Miniature Resonator Gyro</a:t>
            </a:r>
          </a:p>
          <a:p>
            <a:pPr defTabSz="1219140"/>
            <a:endParaRPr lang="en-US" sz="1400" dirty="0">
              <a:solidFill>
                <a:srgbClr val="000000"/>
              </a:solidFill>
              <a:latin typeface="Segoe UI"/>
            </a:endParaRPr>
          </a:p>
        </p:txBody>
      </p:sp>
      <p:grpSp>
        <p:nvGrpSpPr>
          <p:cNvPr id="36" name="Group 12"/>
          <p:cNvGrpSpPr>
            <a:grpSpLocks noChangeAspect="1"/>
          </p:cNvGrpSpPr>
          <p:nvPr/>
        </p:nvGrpSpPr>
        <p:grpSpPr bwMode="auto">
          <a:xfrm>
            <a:off x="2135452" y="1913975"/>
            <a:ext cx="336989" cy="544075"/>
            <a:chOff x="2343" y="2095"/>
            <a:chExt cx="978" cy="1579"/>
          </a:xfrm>
        </p:grpSpPr>
        <p:sp>
          <p:nvSpPr>
            <p:cNvPr id="37" name="AutoShape 11"/>
            <p:cNvSpPr>
              <a:spLocks noChangeAspect="1" noChangeArrowheads="1" noTextEdit="1"/>
            </p:cNvSpPr>
            <p:nvPr/>
          </p:nvSpPr>
          <p:spPr bwMode="auto">
            <a:xfrm>
              <a:off x="2343" y="2095"/>
              <a:ext cx="978" cy="1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fr-FR">
                <a:solidFill>
                  <a:srgbClr val="000000"/>
                </a:solidFill>
                <a:latin typeface="Calibri"/>
              </a:endParaRPr>
            </a:p>
          </p:txBody>
        </p:sp>
        <p:pic>
          <p:nvPicPr>
            <p:cNvPr id="38" name="Picture 1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43" y="2095"/>
              <a:ext cx="980" cy="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Image 1" descr="image004"/>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5521020" y="1683568"/>
            <a:ext cx="550069" cy="502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13"/>
          <p:cNvSpPr txBox="1"/>
          <p:nvPr/>
        </p:nvSpPr>
        <p:spPr>
          <a:xfrm>
            <a:off x="6686545" y="6332910"/>
            <a:ext cx="3325398" cy="276999"/>
          </a:xfrm>
          <a:prstGeom prst="rect">
            <a:avLst/>
          </a:prstGeom>
          <a:noFill/>
        </p:spPr>
        <p:txBody>
          <a:bodyPr wrap="none" rtlCol="0">
            <a:spAutoFit/>
          </a:bodyPr>
          <a:lstStyle/>
          <a:p>
            <a:pPr algn="ctr" defTabSz="914354">
              <a:defRPr/>
            </a:pPr>
            <a:r>
              <a:rPr lang="fr-FR" sz="1200" b="1" dirty="0">
                <a:solidFill>
                  <a:srgbClr val="FF0000"/>
                </a:solidFill>
                <a:latin typeface="Calibri"/>
              </a:rPr>
              <a:t>SAFRAN ELECTRONICS &amp; DEFENSE CONFIDENTIAL</a:t>
            </a:r>
          </a:p>
        </p:txBody>
      </p:sp>
      <p:sp>
        <p:nvSpPr>
          <p:cNvPr id="15" name="Ellipse 14"/>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1702037780"/>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369081" y="5101080"/>
            <a:ext cx="4755435"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377">
              <a:defRPr/>
            </a:pPr>
            <a:r>
              <a:rPr lang="fr-FR" sz="3200" b="1" dirty="0">
                <a:solidFill>
                  <a:srgbClr val="014491"/>
                </a:solidFill>
                <a:effectLst>
                  <a:outerShdw blurRad="254000" algn="ctr" rotWithShape="0">
                    <a:prstClr val="white">
                      <a:alpha val="80000"/>
                    </a:prstClr>
                  </a:outerShdw>
                </a:effectLst>
                <a:latin typeface="Segoe UI Black"/>
              </a:rPr>
              <a:t>HRG Crystal</a:t>
            </a:r>
            <a:r>
              <a:rPr lang="fr-FR" sz="3200" b="1" dirty="0">
                <a:solidFill>
                  <a:srgbClr val="014491"/>
                </a:solidFill>
                <a:effectLst>
                  <a:outerShdw blurRad="254000" algn="ctr" rotWithShape="0">
                    <a:prstClr val="white">
                      <a:alpha val="80000"/>
                    </a:prstClr>
                  </a:outerShdw>
                </a:effectLst>
                <a:latin typeface="Segoe UI Black"/>
                <a:cs typeface="Arial" panose="020B0604020202020204" pitchFamily="34" charset="0"/>
              </a:rPr>
              <a:t>™</a:t>
            </a:r>
            <a:endParaRPr lang="fr-FR" sz="3200" b="1" dirty="0">
              <a:solidFill>
                <a:srgbClr val="014491"/>
              </a:solidFill>
              <a:effectLst>
                <a:outerShdw blurRad="254000" algn="ctr" rotWithShape="0">
                  <a:prstClr val="white">
                    <a:alpha val="80000"/>
                  </a:prstClr>
                </a:outerShdw>
              </a:effectLst>
              <a:latin typeface="Segoe UI Black"/>
            </a:endParaRPr>
          </a:p>
        </p:txBody>
      </p:sp>
      <p:sp>
        <p:nvSpPr>
          <p:cNvPr id="7" name="Rectangle 6"/>
          <p:cNvSpPr/>
          <p:nvPr/>
        </p:nvSpPr>
        <p:spPr>
          <a:xfrm>
            <a:off x="5212357" y="3783159"/>
            <a:ext cx="2136379" cy="924660"/>
          </a:xfrm>
          <a:prstGeom prst="rect">
            <a:avLst/>
          </a:prstGeom>
          <a:solidFill>
            <a:schemeClr val="bg1">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000" tIns="720000" rIns="96000" bIns="48000" numCol="1" spcCol="0" rtlCol="0" fromWordArt="0" anchor="t" anchorCtr="0" forceAA="0" compatLnSpc="1">
            <a:prstTxWarp prst="textNoShape">
              <a:avLst/>
            </a:prstTxWarp>
            <a:noAutofit/>
          </a:bodyPr>
          <a:lstStyle/>
          <a:p>
            <a:pPr defTabSz="914377">
              <a:spcBef>
                <a:spcPts val="1600"/>
              </a:spcBef>
              <a:defRPr/>
            </a:pPr>
            <a:endParaRPr lang="en-US" sz="1600" dirty="0">
              <a:solidFill>
                <a:prstClr val="white"/>
              </a:solidFill>
              <a:latin typeface="Calibri"/>
            </a:endParaRPr>
          </a:p>
        </p:txBody>
      </p:sp>
      <p:sp>
        <p:nvSpPr>
          <p:cNvPr id="8" name="Rectangle 7"/>
          <p:cNvSpPr/>
          <p:nvPr/>
        </p:nvSpPr>
        <p:spPr>
          <a:xfrm>
            <a:off x="5230276" y="3923901"/>
            <a:ext cx="2118461" cy="566303"/>
          </a:xfrm>
          <a:prstGeom prst="rect">
            <a:avLst/>
          </a:prstGeom>
        </p:spPr>
        <p:txBody>
          <a:bodyPr wrap="square" lIns="121915" tIns="60957" rIns="121915" bIns="60957">
            <a:spAutoFit/>
          </a:bodyPr>
          <a:lstStyle/>
          <a:p>
            <a:pPr algn="ctr" defTabSz="711148">
              <a:lnSpc>
                <a:spcPct val="90000"/>
              </a:lnSpc>
              <a:spcBef>
                <a:spcPct val="0"/>
              </a:spcBef>
              <a:spcAft>
                <a:spcPct val="35000"/>
              </a:spcAft>
              <a:defRPr/>
            </a:pPr>
            <a:r>
              <a:rPr lang="en-US" sz="1600" dirty="0">
                <a:solidFill>
                  <a:prstClr val="white"/>
                </a:solidFill>
                <a:latin typeface="Segoe UI"/>
                <a:cs typeface="Calibri" panose="020F0502020204030204" pitchFamily="34" charset="0"/>
              </a:rPr>
              <a:t>Weight</a:t>
            </a:r>
            <a:br>
              <a:rPr lang="en-US" sz="1600" b="1" dirty="0">
                <a:solidFill>
                  <a:prstClr val="white"/>
                </a:solidFill>
                <a:latin typeface="Segoe UI"/>
                <a:cs typeface="Calibri" panose="020F0502020204030204" pitchFamily="34" charset="0"/>
              </a:rPr>
            </a:br>
            <a:r>
              <a:rPr lang="en-US" sz="1600" b="1" dirty="0">
                <a:solidFill>
                  <a:prstClr val="white"/>
                </a:solidFill>
                <a:latin typeface="Segoe UI Black"/>
                <a:cs typeface="Calibri" panose="020F0502020204030204" pitchFamily="34" charset="0"/>
              </a:rPr>
              <a:t>50 g</a:t>
            </a:r>
          </a:p>
        </p:txBody>
      </p:sp>
      <p:sp>
        <p:nvSpPr>
          <p:cNvPr id="9" name="Rectangle 8"/>
          <p:cNvSpPr/>
          <p:nvPr/>
        </p:nvSpPr>
        <p:spPr>
          <a:xfrm>
            <a:off x="5212360" y="2696248"/>
            <a:ext cx="2130757" cy="1009496"/>
          </a:xfrm>
          <a:prstGeom prst="rect">
            <a:avLst/>
          </a:prstGeom>
          <a:solidFill>
            <a:schemeClr val="bg1">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000" tIns="720000" rIns="96000" bIns="48000" numCol="1" spcCol="0" rtlCol="0" fromWordArt="0" anchor="t" anchorCtr="0" forceAA="0" compatLnSpc="1">
            <a:prstTxWarp prst="textNoShape">
              <a:avLst/>
            </a:prstTxWarp>
            <a:noAutofit/>
          </a:bodyPr>
          <a:lstStyle/>
          <a:p>
            <a:pPr defTabSz="914377">
              <a:spcBef>
                <a:spcPts val="1600"/>
              </a:spcBef>
              <a:defRPr/>
            </a:pPr>
            <a:endParaRPr lang="en-US" sz="1600" dirty="0">
              <a:solidFill>
                <a:prstClr val="white"/>
              </a:solidFill>
              <a:latin typeface="Calibri"/>
            </a:endParaRPr>
          </a:p>
        </p:txBody>
      </p:sp>
      <p:sp>
        <p:nvSpPr>
          <p:cNvPr id="10" name="Rectangle 9"/>
          <p:cNvSpPr/>
          <p:nvPr/>
        </p:nvSpPr>
        <p:spPr>
          <a:xfrm>
            <a:off x="5212357" y="4785234"/>
            <a:ext cx="2136379" cy="754343"/>
          </a:xfrm>
          <a:prstGeom prst="rect">
            <a:avLst/>
          </a:prstGeom>
          <a:solidFill>
            <a:schemeClr val="bg1">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000" tIns="720000" rIns="96000" bIns="48000" numCol="1" spcCol="0" rtlCol="0" fromWordArt="0" anchor="t" anchorCtr="0" forceAA="0" compatLnSpc="1">
            <a:prstTxWarp prst="textNoShape">
              <a:avLst/>
            </a:prstTxWarp>
            <a:noAutofit/>
          </a:bodyPr>
          <a:lstStyle/>
          <a:p>
            <a:pPr defTabSz="914377">
              <a:spcBef>
                <a:spcPts val="1600"/>
              </a:spcBef>
              <a:defRPr/>
            </a:pPr>
            <a:endParaRPr lang="en-US" sz="1600" dirty="0">
              <a:solidFill>
                <a:prstClr val="white"/>
              </a:solidFill>
              <a:latin typeface="Calibri"/>
            </a:endParaRPr>
          </a:p>
        </p:txBody>
      </p:sp>
      <p:sp>
        <p:nvSpPr>
          <p:cNvPr id="11" name="Rectangle 10"/>
          <p:cNvSpPr/>
          <p:nvPr/>
        </p:nvSpPr>
        <p:spPr>
          <a:xfrm>
            <a:off x="5331011" y="4877311"/>
            <a:ext cx="1890292" cy="568355"/>
          </a:xfrm>
          <a:prstGeom prst="rect">
            <a:avLst/>
          </a:prstGeom>
        </p:spPr>
        <p:txBody>
          <a:bodyPr wrap="square" lIns="121915" tIns="60957" rIns="121915" bIns="60957">
            <a:spAutoFit/>
          </a:bodyPr>
          <a:lstStyle/>
          <a:p>
            <a:pPr algn="ctr" defTabSz="914377">
              <a:lnSpc>
                <a:spcPct val="80000"/>
              </a:lnSpc>
              <a:spcBef>
                <a:spcPts val="400"/>
              </a:spcBef>
              <a:defRPr/>
            </a:pPr>
            <a:r>
              <a:rPr lang="en-US" sz="1600" dirty="0" err="1">
                <a:solidFill>
                  <a:prstClr val="white"/>
                </a:solidFill>
                <a:latin typeface="Segoe UI"/>
                <a:cs typeface="Calibri" panose="020F0502020204030204" pitchFamily="34" charset="0"/>
              </a:rPr>
              <a:t>Consommation</a:t>
            </a:r>
            <a:r>
              <a:rPr lang="en-US" sz="1600" dirty="0">
                <a:solidFill>
                  <a:prstClr val="white"/>
                </a:solidFill>
                <a:latin typeface="Segoe UI"/>
                <a:cs typeface="Calibri" panose="020F0502020204030204" pitchFamily="34" charset="0"/>
              </a:rPr>
              <a:t> </a:t>
            </a:r>
          </a:p>
          <a:p>
            <a:pPr algn="ctr" defTabSz="914377">
              <a:lnSpc>
                <a:spcPct val="80000"/>
              </a:lnSpc>
              <a:spcBef>
                <a:spcPts val="400"/>
              </a:spcBef>
              <a:defRPr/>
            </a:pPr>
            <a:r>
              <a:rPr lang="en-US" sz="1600" b="1" dirty="0">
                <a:solidFill>
                  <a:prstClr val="white"/>
                </a:solidFill>
                <a:latin typeface="Segoe UI Black"/>
                <a:cs typeface="Calibri" panose="020F0502020204030204" pitchFamily="34" charset="0"/>
              </a:rPr>
              <a:t>&lt; 1.5 W</a:t>
            </a:r>
          </a:p>
        </p:txBody>
      </p:sp>
      <p:sp>
        <p:nvSpPr>
          <p:cNvPr id="12" name="Rectangle 11"/>
          <p:cNvSpPr/>
          <p:nvPr/>
        </p:nvSpPr>
        <p:spPr>
          <a:xfrm>
            <a:off x="9570433" y="2696250"/>
            <a:ext cx="2023891" cy="1552972"/>
          </a:xfrm>
          <a:prstGeom prst="rect">
            <a:avLst/>
          </a:prstGeom>
          <a:solidFill>
            <a:srgbClr val="1E3C7D"/>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spcCol="0" rtlCol="0" anchor="ctr"/>
          <a:lstStyle/>
          <a:p>
            <a:pPr algn="ctr" defTabSz="914377">
              <a:defRPr/>
            </a:pPr>
            <a:endParaRPr lang="en-US" sz="2400" dirty="0">
              <a:solidFill>
                <a:prstClr val="white"/>
              </a:solidFill>
              <a:latin typeface="Calibri"/>
            </a:endParaRPr>
          </a:p>
        </p:txBody>
      </p:sp>
      <p:sp>
        <p:nvSpPr>
          <p:cNvPr id="13" name="Rectangle 12"/>
          <p:cNvSpPr/>
          <p:nvPr/>
        </p:nvSpPr>
        <p:spPr>
          <a:xfrm rot="5400000">
            <a:off x="5472024" y="761161"/>
            <a:ext cx="1612448" cy="2131779"/>
          </a:xfrm>
          <a:prstGeom prst="rect">
            <a:avLst/>
          </a:prstGeom>
          <a:solidFill>
            <a:schemeClr val="bg1">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6000" tIns="60960" rIns="121920" bIns="60960" numCol="1" spcCol="0" rtlCol="0" fromWordArt="0" anchor="ctr" anchorCtr="0" forceAA="0" compatLnSpc="1">
            <a:prstTxWarp prst="textNoShape">
              <a:avLst/>
            </a:prstTxWarp>
            <a:noAutofit/>
          </a:bodyPr>
          <a:lstStyle/>
          <a:p>
            <a:pPr defTabSz="914377">
              <a:spcBef>
                <a:spcPts val="1600"/>
              </a:spcBef>
              <a:defRPr/>
            </a:pPr>
            <a:endParaRPr lang="en-US" sz="1600" dirty="0">
              <a:solidFill>
                <a:prstClr val="white"/>
              </a:solidFill>
              <a:latin typeface="Arial Narrow" panose="020B0606020202030204" pitchFamily="34" charset="0"/>
            </a:endParaRPr>
          </a:p>
        </p:txBody>
      </p:sp>
      <p:sp>
        <p:nvSpPr>
          <p:cNvPr id="14" name="Rectangle 13"/>
          <p:cNvSpPr/>
          <p:nvPr/>
        </p:nvSpPr>
        <p:spPr>
          <a:xfrm>
            <a:off x="5259156" y="1027651"/>
            <a:ext cx="1924566" cy="369332"/>
          </a:xfrm>
          <a:prstGeom prst="rect">
            <a:avLst/>
          </a:prstGeom>
          <a:noFill/>
          <a:effectLst>
            <a:glow rad="228600">
              <a:schemeClr val="accent4">
                <a:satMod val="175000"/>
                <a:alpha val="40000"/>
              </a:schemeClr>
            </a:glow>
          </a:effectLst>
        </p:spPr>
        <p:txBody>
          <a:bodyPr wrap="none" lIns="121920" tIns="60960" rIns="121920" bIns="60960">
            <a:spAutoFit/>
          </a:bodyPr>
          <a:lstStyle/>
          <a:p>
            <a:pPr algn="ctr" defTabSz="914377">
              <a:defRPr/>
            </a:pPr>
            <a:r>
              <a:rPr lang="en-US" sz="1600" b="1" cap="all" dirty="0">
                <a:solidFill>
                  <a:prstClr val="white"/>
                </a:solidFill>
                <a:latin typeface="Segoe UI Black"/>
              </a:rPr>
              <a:t>SWAP </a:t>
            </a:r>
            <a:r>
              <a:rPr lang="en-US" sz="1600" b="1" cap="all" dirty="0" err="1">
                <a:solidFill>
                  <a:prstClr val="white"/>
                </a:solidFill>
                <a:latin typeface="Segoe UI Black"/>
              </a:rPr>
              <a:t>Optimisé</a:t>
            </a:r>
            <a:endParaRPr lang="en-US" sz="1600" b="1" cap="all" dirty="0">
              <a:solidFill>
                <a:prstClr val="white"/>
              </a:solidFill>
              <a:latin typeface="Segoe UI Black"/>
            </a:endParaRPr>
          </a:p>
        </p:txBody>
      </p:sp>
      <p:grpSp>
        <p:nvGrpSpPr>
          <p:cNvPr id="15" name="Groupe 14"/>
          <p:cNvGrpSpPr/>
          <p:nvPr/>
        </p:nvGrpSpPr>
        <p:grpSpPr>
          <a:xfrm>
            <a:off x="1186323" y="1939216"/>
            <a:ext cx="3120956" cy="2918325"/>
            <a:chOff x="3491292" y="1031066"/>
            <a:chExt cx="1956372" cy="1959189"/>
          </a:xfrm>
          <a:noFill/>
        </p:grpSpPr>
        <p:grpSp>
          <p:nvGrpSpPr>
            <p:cNvPr id="16" name="Groupe 15"/>
            <p:cNvGrpSpPr/>
            <p:nvPr/>
          </p:nvGrpSpPr>
          <p:grpSpPr>
            <a:xfrm>
              <a:off x="3491292" y="1031066"/>
              <a:ext cx="1956372" cy="1959189"/>
              <a:chOff x="1519238" y="1697038"/>
              <a:chExt cx="3390901" cy="3379788"/>
            </a:xfrm>
            <a:grpFill/>
          </p:grpSpPr>
          <p:sp>
            <p:nvSpPr>
              <p:cNvPr id="72" name="Freeform 25"/>
              <p:cNvSpPr>
                <a:spLocks noEditPoints="1"/>
              </p:cNvSpPr>
              <p:nvPr/>
            </p:nvSpPr>
            <p:spPr bwMode="auto">
              <a:xfrm>
                <a:off x="1519238" y="1697038"/>
                <a:ext cx="3382963" cy="3379788"/>
              </a:xfrm>
              <a:custGeom>
                <a:avLst/>
                <a:gdLst>
                  <a:gd name="T0" fmla="*/ 1066 w 2019"/>
                  <a:gd name="T1" fmla="*/ 2006 h 2017"/>
                  <a:gd name="T2" fmla="*/ 920 w 2019"/>
                  <a:gd name="T3" fmla="*/ 2008 h 2017"/>
                  <a:gd name="T4" fmla="*/ 1141 w 2019"/>
                  <a:gd name="T5" fmla="*/ 2009 h 2017"/>
                  <a:gd name="T6" fmla="*/ 1210 w 2019"/>
                  <a:gd name="T7" fmla="*/ 1992 h 2017"/>
                  <a:gd name="T8" fmla="*/ 757 w 2019"/>
                  <a:gd name="T9" fmla="*/ 1981 h 2017"/>
                  <a:gd name="T10" fmla="*/ 1291 w 2019"/>
                  <a:gd name="T11" fmla="*/ 1979 h 2017"/>
                  <a:gd name="T12" fmla="*/ 690 w 2019"/>
                  <a:gd name="T13" fmla="*/ 1966 h 2017"/>
                  <a:gd name="T14" fmla="*/ 613 w 2019"/>
                  <a:gd name="T15" fmla="*/ 1934 h 2017"/>
                  <a:gd name="T16" fmla="*/ 1437 w 2019"/>
                  <a:gd name="T17" fmla="*/ 1918 h 2017"/>
                  <a:gd name="T18" fmla="*/ 555 w 2019"/>
                  <a:gd name="T19" fmla="*/ 1904 h 2017"/>
                  <a:gd name="T20" fmla="*/ 481 w 2019"/>
                  <a:gd name="T21" fmla="*/ 1869 h 2017"/>
                  <a:gd name="T22" fmla="*/ 1561 w 2019"/>
                  <a:gd name="T23" fmla="*/ 1841 h 2017"/>
                  <a:gd name="T24" fmla="*/ 424 w 2019"/>
                  <a:gd name="T25" fmla="*/ 1817 h 2017"/>
                  <a:gd name="T26" fmla="*/ 1626 w 2019"/>
                  <a:gd name="T27" fmla="*/ 1807 h 2017"/>
                  <a:gd name="T28" fmla="*/ 1680 w 2019"/>
                  <a:gd name="T29" fmla="*/ 1756 h 2017"/>
                  <a:gd name="T30" fmla="*/ 309 w 2019"/>
                  <a:gd name="T31" fmla="*/ 1721 h 2017"/>
                  <a:gd name="T32" fmla="*/ 1743 w 2019"/>
                  <a:gd name="T33" fmla="*/ 1703 h 2017"/>
                  <a:gd name="T34" fmla="*/ 1783 w 2019"/>
                  <a:gd name="T35" fmla="*/ 1642 h 2017"/>
                  <a:gd name="T36" fmla="*/ 209 w 2019"/>
                  <a:gd name="T37" fmla="*/ 1605 h 2017"/>
                  <a:gd name="T38" fmla="*/ 1835 w 2019"/>
                  <a:gd name="T39" fmla="*/ 1587 h 2017"/>
                  <a:gd name="T40" fmla="*/ 1870 w 2019"/>
                  <a:gd name="T41" fmla="*/ 1517 h 2017"/>
                  <a:gd name="T42" fmla="*/ 128 w 2019"/>
                  <a:gd name="T43" fmla="*/ 1478 h 2017"/>
                  <a:gd name="T44" fmla="*/ 1917 w 2019"/>
                  <a:gd name="T45" fmla="*/ 1453 h 2017"/>
                  <a:gd name="T46" fmla="*/ 1937 w 2019"/>
                  <a:gd name="T47" fmla="*/ 1381 h 2017"/>
                  <a:gd name="T48" fmla="*/ 68 w 2019"/>
                  <a:gd name="T49" fmla="*/ 1339 h 2017"/>
                  <a:gd name="T50" fmla="*/ 1968 w 2019"/>
                  <a:gd name="T51" fmla="*/ 1314 h 2017"/>
                  <a:gd name="T52" fmla="*/ 1982 w 2019"/>
                  <a:gd name="T53" fmla="*/ 1235 h 2017"/>
                  <a:gd name="T54" fmla="*/ 29 w 2019"/>
                  <a:gd name="T55" fmla="*/ 1194 h 2017"/>
                  <a:gd name="T56" fmla="*/ 2002 w 2019"/>
                  <a:gd name="T57" fmla="*/ 1166 h 2017"/>
                  <a:gd name="T58" fmla="*/ 2004 w 2019"/>
                  <a:gd name="T59" fmla="*/ 1085 h 2017"/>
                  <a:gd name="T60" fmla="*/ 6 w 2019"/>
                  <a:gd name="T61" fmla="*/ 1036 h 2017"/>
                  <a:gd name="T62" fmla="*/ 1 w 2019"/>
                  <a:gd name="T63" fmla="*/ 966 h 2017"/>
                  <a:gd name="T64" fmla="*/ 2010 w 2019"/>
                  <a:gd name="T65" fmla="*/ 935 h 2017"/>
                  <a:gd name="T66" fmla="*/ 19 w 2019"/>
                  <a:gd name="T67" fmla="*/ 892 h 2017"/>
                  <a:gd name="T68" fmla="*/ 1998 w 2019"/>
                  <a:gd name="T69" fmla="*/ 866 h 2017"/>
                  <a:gd name="T70" fmla="*/ 1989 w 2019"/>
                  <a:gd name="T71" fmla="*/ 785 h 2017"/>
                  <a:gd name="T72" fmla="*/ 48 w 2019"/>
                  <a:gd name="T73" fmla="*/ 743 h 2017"/>
                  <a:gd name="T74" fmla="*/ 1971 w 2019"/>
                  <a:gd name="T75" fmla="*/ 722 h 2017"/>
                  <a:gd name="T76" fmla="*/ 1940 w 2019"/>
                  <a:gd name="T77" fmla="*/ 645 h 2017"/>
                  <a:gd name="T78" fmla="*/ 96 w 2019"/>
                  <a:gd name="T79" fmla="*/ 594 h 2017"/>
                  <a:gd name="T80" fmla="*/ 1918 w 2019"/>
                  <a:gd name="T81" fmla="*/ 580 h 2017"/>
                  <a:gd name="T82" fmla="*/ 1874 w 2019"/>
                  <a:gd name="T83" fmla="*/ 508 h 2017"/>
                  <a:gd name="T84" fmla="*/ 169 w 2019"/>
                  <a:gd name="T85" fmla="*/ 460 h 2017"/>
                  <a:gd name="T86" fmla="*/ 1843 w 2019"/>
                  <a:gd name="T87" fmla="*/ 449 h 2017"/>
                  <a:gd name="T88" fmla="*/ 210 w 2019"/>
                  <a:gd name="T89" fmla="*/ 408 h 2017"/>
                  <a:gd name="T90" fmla="*/ 252 w 2019"/>
                  <a:gd name="T91" fmla="*/ 344 h 2017"/>
                  <a:gd name="T92" fmla="*/ 1750 w 2019"/>
                  <a:gd name="T93" fmla="*/ 325 h 2017"/>
                  <a:gd name="T94" fmla="*/ 311 w 2019"/>
                  <a:gd name="T95" fmla="*/ 295 h 2017"/>
                  <a:gd name="T96" fmla="*/ 361 w 2019"/>
                  <a:gd name="T97" fmla="*/ 238 h 2017"/>
                  <a:gd name="T98" fmla="*/ 1636 w 2019"/>
                  <a:gd name="T99" fmla="*/ 217 h 2017"/>
                  <a:gd name="T100" fmla="*/ 431 w 2019"/>
                  <a:gd name="T101" fmla="*/ 196 h 2017"/>
                  <a:gd name="T102" fmla="*/ 486 w 2019"/>
                  <a:gd name="T103" fmla="*/ 153 h 2017"/>
                  <a:gd name="T104" fmla="*/ 1502 w 2019"/>
                  <a:gd name="T105" fmla="*/ 134 h 2017"/>
                  <a:gd name="T106" fmla="*/ 563 w 2019"/>
                  <a:gd name="T107" fmla="*/ 110 h 2017"/>
                  <a:gd name="T108" fmla="*/ 1445 w 2019"/>
                  <a:gd name="T109" fmla="*/ 104 h 2017"/>
                  <a:gd name="T110" fmla="*/ 621 w 2019"/>
                  <a:gd name="T111" fmla="*/ 83 h 2017"/>
                  <a:gd name="T112" fmla="*/ 696 w 2019"/>
                  <a:gd name="T113" fmla="*/ 49 h 2017"/>
                  <a:gd name="T114" fmla="*/ 1303 w 2019"/>
                  <a:gd name="T115" fmla="*/ 49 h 2017"/>
                  <a:gd name="T116" fmla="*/ 1222 w 2019"/>
                  <a:gd name="T117" fmla="*/ 34 h 2017"/>
                  <a:gd name="T118" fmla="*/ 851 w 2019"/>
                  <a:gd name="T119" fmla="*/ 18 h 2017"/>
                  <a:gd name="T120" fmla="*/ 1155 w 2019"/>
                  <a:gd name="T121" fmla="*/ 15 h 2017"/>
                  <a:gd name="T122" fmla="*/ 915 w 2019"/>
                  <a:gd name="T123" fmla="*/ 10 h 2017"/>
                  <a:gd name="T124" fmla="*/ 1003 w 2019"/>
                  <a:gd name="T125" fmla="*/ 5 h 2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19" h="2017">
                    <a:moveTo>
                      <a:pt x="989" y="2017"/>
                    </a:moveTo>
                    <a:cubicBezTo>
                      <a:pt x="989" y="2017"/>
                      <a:pt x="989" y="2017"/>
                      <a:pt x="989" y="2017"/>
                    </a:cubicBezTo>
                    <a:cubicBezTo>
                      <a:pt x="989" y="2017"/>
                      <a:pt x="989" y="2017"/>
                      <a:pt x="989" y="2017"/>
                    </a:cubicBezTo>
                    <a:cubicBezTo>
                      <a:pt x="986" y="2017"/>
                      <a:pt x="984" y="2016"/>
                      <a:pt x="984" y="2013"/>
                    </a:cubicBezTo>
                    <a:cubicBezTo>
                      <a:pt x="984" y="2013"/>
                      <a:pt x="984" y="2013"/>
                      <a:pt x="984" y="2013"/>
                    </a:cubicBezTo>
                    <a:cubicBezTo>
                      <a:pt x="984" y="2013"/>
                      <a:pt x="984" y="2013"/>
                      <a:pt x="984" y="2012"/>
                    </a:cubicBezTo>
                    <a:cubicBezTo>
                      <a:pt x="984" y="2012"/>
                      <a:pt x="984" y="2012"/>
                      <a:pt x="984" y="2012"/>
                    </a:cubicBezTo>
                    <a:cubicBezTo>
                      <a:pt x="984" y="2009"/>
                      <a:pt x="986" y="2007"/>
                      <a:pt x="989" y="2007"/>
                    </a:cubicBezTo>
                    <a:cubicBezTo>
                      <a:pt x="989" y="2007"/>
                      <a:pt x="989" y="2007"/>
                      <a:pt x="989" y="2007"/>
                    </a:cubicBezTo>
                    <a:cubicBezTo>
                      <a:pt x="993" y="2007"/>
                      <a:pt x="995" y="2009"/>
                      <a:pt x="995" y="2012"/>
                    </a:cubicBezTo>
                    <a:cubicBezTo>
                      <a:pt x="995" y="2012"/>
                      <a:pt x="995" y="2012"/>
                      <a:pt x="995" y="2012"/>
                    </a:cubicBezTo>
                    <a:cubicBezTo>
                      <a:pt x="995" y="2015"/>
                      <a:pt x="992" y="2017"/>
                      <a:pt x="989" y="2017"/>
                    </a:cubicBezTo>
                    <a:cubicBezTo>
                      <a:pt x="989" y="2017"/>
                      <a:pt x="989" y="2017"/>
                      <a:pt x="989" y="2017"/>
                    </a:cubicBezTo>
                    <a:cubicBezTo>
                      <a:pt x="989" y="2017"/>
                      <a:pt x="989" y="2017"/>
                      <a:pt x="989" y="2017"/>
                    </a:cubicBezTo>
                    <a:close/>
                    <a:moveTo>
                      <a:pt x="1060" y="2012"/>
                    </a:moveTo>
                    <a:cubicBezTo>
                      <a:pt x="1060" y="2012"/>
                      <a:pt x="1060" y="2011"/>
                      <a:pt x="1060" y="2011"/>
                    </a:cubicBezTo>
                    <a:cubicBezTo>
                      <a:pt x="1060" y="2011"/>
                      <a:pt x="1060" y="2011"/>
                      <a:pt x="1060" y="2011"/>
                    </a:cubicBezTo>
                    <a:cubicBezTo>
                      <a:pt x="1060" y="2008"/>
                      <a:pt x="1063" y="2006"/>
                      <a:pt x="1066" y="2006"/>
                    </a:cubicBezTo>
                    <a:cubicBezTo>
                      <a:pt x="1066" y="2006"/>
                      <a:pt x="1066" y="2006"/>
                      <a:pt x="1066" y="2006"/>
                    </a:cubicBezTo>
                    <a:cubicBezTo>
                      <a:pt x="1069" y="2005"/>
                      <a:pt x="1072" y="2008"/>
                      <a:pt x="1072" y="2011"/>
                    </a:cubicBezTo>
                    <a:cubicBezTo>
                      <a:pt x="1072" y="2011"/>
                      <a:pt x="1072" y="2011"/>
                      <a:pt x="1072" y="2011"/>
                    </a:cubicBezTo>
                    <a:cubicBezTo>
                      <a:pt x="1072" y="2011"/>
                      <a:pt x="1072" y="2011"/>
                      <a:pt x="1072" y="2011"/>
                    </a:cubicBezTo>
                    <a:cubicBezTo>
                      <a:pt x="1072" y="2011"/>
                      <a:pt x="1072" y="2011"/>
                      <a:pt x="1072" y="2011"/>
                    </a:cubicBezTo>
                    <a:cubicBezTo>
                      <a:pt x="1072" y="2014"/>
                      <a:pt x="1068" y="2017"/>
                      <a:pt x="1065" y="2017"/>
                    </a:cubicBezTo>
                    <a:cubicBezTo>
                      <a:pt x="1065" y="2017"/>
                      <a:pt x="1065" y="2017"/>
                      <a:pt x="1065" y="2017"/>
                    </a:cubicBezTo>
                    <a:cubicBezTo>
                      <a:pt x="1065" y="2017"/>
                      <a:pt x="1065" y="2017"/>
                      <a:pt x="1065" y="2017"/>
                    </a:cubicBezTo>
                    <a:cubicBezTo>
                      <a:pt x="1065" y="2017"/>
                      <a:pt x="1065" y="2017"/>
                      <a:pt x="1065" y="2017"/>
                    </a:cubicBezTo>
                    <a:cubicBezTo>
                      <a:pt x="1062" y="2017"/>
                      <a:pt x="1060" y="2015"/>
                      <a:pt x="1060" y="2012"/>
                    </a:cubicBezTo>
                    <a:close/>
                    <a:moveTo>
                      <a:pt x="912" y="2014"/>
                    </a:moveTo>
                    <a:cubicBezTo>
                      <a:pt x="912" y="2014"/>
                      <a:pt x="912" y="2014"/>
                      <a:pt x="912" y="2014"/>
                    </a:cubicBezTo>
                    <a:cubicBezTo>
                      <a:pt x="912" y="2014"/>
                      <a:pt x="912" y="2014"/>
                      <a:pt x="912" y="2014"/>
                    </a:cubicBezTo>
                    <a:cubicBezTo>
                      <a:pt x="909" y="2014"/>
                      <a:pt x="907" y="2011"/>
                      <a:pt x="907" y="2008"/>
                    </a:cubicBezTo>
                    <a:cubicBezTo>
                      <a:pt x="907" y="2008"/>
                      <a:pt x="907" y="2008"/>
                      <a:pt x="907" y="2008"/>
                    </a:cubicBezTo>
                    <a:cubicBezTo>
                      <a:pt x="907" y="2008"/>
                      <a:pt x="907" y="2008"/>
                      <a:pt x="907" y="2008"/>
                    </a:cubicBezTo>
                    <a:cubicBezTo>
                      <a:pt x="907" y="2008"/>
                      <a:pt x="907" y="2008"/>
                      <a:pt x="907" y="2008"/>
                    </a:cubicBezTo>
                    <a:cubicBezTo>
                      <a:pt x="908" y="2004"/>
                      <a:pt x="911" y="2002"/>
                      <a:pt x="914" y="2002"/>
                    </a:cubicBezTo>
                    <a:cubicBezTo>
                      <a:pt x="914" y="2002"/>
                      <a:pt x="914" y="2002"/>
                      <a:pt x="914" y="2002"/>
                    </a:cubicBezTo>
                    <a:cubicBezTo>
                      <a:pt x="917" y="2003"/>
                      <a:pt x="920" y="2005"/>
                      <a:pt x="920" y="2008"/>
                    </a:cubicBezTo>
                    <a:cubicBezTo>
                      <a:pt x="920" y="2008"/>
                      <a:pt x="920" y="2008"/>
                      <a:pt x="920" y="2008"/>
                    </a:cubicBezTo>
                    <a:cubicBezTo>
                      <a:pt x="920" y="2008"/>
                      <a:pt x="920" y="2009"/>
                      <a:pt x="920" y="2009"/>
                    </a:cubicBezTo>
                    <a:cubicBezTo>
                      <a:pt x="920" y="2009"/>
                      <a:pt x="920" y="2009"/>
                      <a:pt x="920" y="2009"/>
                    </a:cubicBezTo>
                    <a:cubicBezTo>
                      <a:pt x="920" y="2012"/>
                      <a:pt x="917" y="2014"/>
                      <a:pt x="914" y="2014"/>
                    </a:cubicBezTo>
                    <a:cubicBezTo>
                      <a:pt x="914" y="2014"/>
                      <a:pt x="914" y="2014"/>
                      <a:pt x="914" y="2014"/>
                    </a:cubicBezTo>
                    <a:cubicBezTo>
                      <a:pt x="913" y="2014"/>
                      <a:pt x="913" y="2014"/>
                      <a:pt x="912" y="2014"/>
                    </a:cubicBezTo>
                    <a:close/>
                    <a:moveTo>
                      <a:pt x="1135" y="2005"/>
                    </a:moveTo>
                    <a:cubicBezTo>
                      <a:pt x="1135" y="2004"/>
                      <a:pt x="1135" y="2004"/>
                      <a:pt x="1135" y="2004"/>
                    </a:cubicBezTo>
                    <a:cubicBezTo>
                      <a:pt x="1135" y="2004"/>
                      <a:pt x="1135" y="2004"/>
                      <a:pt x="1135" y="2004"/>
                    </a:cubicBezTo>
                    <a:cubicBezTo>
                      <a:pt x="1135" y="2001"/>
                      <a:pt x="1138" y="1999"/>
                      <a:pt x="1141" y="1999"/>
                    </a:cubicBezTo>
                    <a:cubicBezTo>
                      <a:pt x="1141" y="1999"/>
                      <a:pt x="1141" y="1999"/>
                      <a:pt x="1141" y="1999"/>
                    </a:cubicBezTo>
                    <a:cubicBezTo>
                      <a:pt x="1144" y="1998"/>
                      <a:pt x="1144" y="2001"/>
                      <a:pt x="1148" y="2004"/>
                    </a:cubicBezTo>
                    <a:cubicBezTo>
                      <a:pt x="1148" y="2004"/>
                      <a:pt x="1148" y="2004"/>
                      <a:pt x="1148" y="2004"/>
                    </a:cubicBezTo>
                    <a:cubicBezTo>
                      <a:pt x="1148" y="2004"/>
                      <a:pt x="1148" y="2004"/>
                      <a:pt x="1148" y="2004"/>
                    </a:cubicBezTo>
                    <a:cubicBezTo>
                      <a:pt x="1148" y="2004"/>
                      <a:pt x="1148" y="2004"/>
                      <a:pt x="1148" y="2004"/>
                    </a:cubicBezTo>
                    <a:cubicBezTo>
                      <a:pt x="1148" y="2007"/>
                      <a:pt x="1144" y="2009"/>
                      <a:pt x="1141" y="2009"/>
                    </a:cubicBezTo>
                    <a:cubicBezTo>
                      <a:pt x="1141" y="2009"/>
                      <a:pt x="1141" y="2009"/>
                      <a:pt x="1141" y="2009"/>
                    </a:cubicBezTo>
                    <a:cubicBezTo>
                      <a:pt x="1141" y="2009"/>
                      <a:pt x="1141" y="2009"/>
                      <a:pt x="1141" y="2009"/>
                    </a:cubicBezTo>
                    <a:cubicBezTo>
                      <a:pt x="1141" y="2009"/>
                      <a:pt x="1141" y="2009"/>
                      <a:pt x="1141" y="2009"/>
                    </a:cubicBezTo>
                    <a:cubicBezTo>
                      <a:pt x="1141" y="2009"/>
                      <a:pt x="1141" y="2009"/>
                      <a:pt x="1141" y="2009"/>
                    </a:cubicBezTo>
                    <a:cubicBezTo>
                      <a:pt x="1141" y="2009"/>
                      <a:pt x="1141" y="2009"/>
                      <a:pt x="1141" y="2009"/>
                    </a:cubicBezTo>
                    <a:cubicBezTo>
                      <a:pt x="1138" y="2009"/>
                      <a:pt x="1135" y="2007"/>
                      <a:pt x="1135" y="2005"/>
                    </a:cubicBezTo>
                    <a:close/>
                    <a:moveTo>
                      <a:pt x="837" y="2004"/>
                    </a:moveTo>
                    <a:cubicBezTo>
                      <a:pt x="834" y="2003"/>
                      <a:pt x="832" y="2001"/>
                      <a:pt x="832" y="1998"/>
                    </a:cubicBezTo>
                    <a:cubicBezTo>
                      <a:pt x="832" y="1998"/>
                      <a:pt x="832" y="1998"/>
                      <a:pt x="832" y="1998"/>
                    </a:cubicBezTo>
                    <a:cubicBezTo>
                      <a:pt x="832" y="1998"/>
                      <a:pt x="832" y="1997"/>
                      <a:pt x="832" y="1997"/>
                    </a:cubicBezTo>
                    <a:cubicBezTo>
                      <a:pt x="832" y="1997"/>
                      <a:pt x="832" y="1997"/>
                      <a:pt x="832" y="1997"/>
                    </a:cubicBezTo>
                    <a:cubicBezTo>
                      <a:pt x="832" y="1994"/>
                      <a:pt x="835" y="1992"/>
                      <a:pt x="839" y="1992"/>
                    </a:cubicBezTo>
                    <a:cubicBezTo>
                      <a:pt x="839" y="1992"/>
                      <a:pt x="839" y="1992"/>
                      <a:pt x="839" y="1992"/>
                    </a:cubicBezTo>
                    <a:cubicBezTo>
                      <a:pt x="841" y="1993"/>
                      <a:pt x="843" y="1995"/>
                      <a:pt x="843" y="1998"/>
                    </a:cubicBezTo>
                    <a:cubicBezTo>
                      <a:pt x="843" y="1998"/>
                      <a:pt x="843" y="1998"/>
                      <a:pt x="843" y="1998"/>
                    </a:cubicBezTo>
                    <a:cubicBezTo>
                      <a:pt x="843" y="1998"/>
                      <a:pt x="843" y="1999"/>
                      <a:pt x="843" y="1999"/>
                    </a:cubicBezTo>
                    <a:cubicBezTo>
                      <a:pt x="843" y="1999"/>
                      <a:pt x="843" y="1999"/>
                      <a:pt x="843" y="1999"/>
                    </a:cubicBezTo>
                    <a:cubicBezTo>
                      <a:pt x="843" y="2002"/>
                      <a:pt x="840" y="2004"/>
                      <a:pt x="838" y="2004"/>
                    </a:cubicBezTo>
                    <a:cubicBezTo>
                      <a:pt x="838" y="2004"/>
                      <a:pt x="838" y="2004"/>
                      <a:pt x="838" y="2004"/>
                    </a:cubicBezTo>
                    <a:cubicBezTo>
                      <a:pt x="837" y="2004"/>
                      <a:pt x="837" y="2004"/>
                      <a:pt x="837" y="2004"/>
                    </a:cubicBezTo>
                    <a:close/>
                    <a:moveTo>
                      <a:pt x="1210" y="1993"/>
                    </a:moveTo>
                    <a:cubicBezTo>
                      <a:pt x="1210" y="1992"/>
                      <a:pt x="1210" y="1992"/>
                      <a:pt x="1210" y="1992"/>
                    </a:cubicBezTo>
                    <a:cubicBezTo>
                      <a:pt x="1210" y="1992"/>
                      <a:pt x="1210" y="1992"/>
                      <a:pt x="1210" y="1992"/>
                    </a:cubicBezTo>
                    <a:cubicBezTo>
                      <a:pt x="1210" y="1989"/>
                      <a:pt x="1212" y="1987"/>
                      <a:pt x="1215" y="1986"/>
                    </a:cubicBezTo>
                    <a:cubicBezTo>
                      <a:pt x="1215" y="1986"/>
                      <a:pt x="1215" y="1986"/>
                      <a:pt x="1215" y="1986"/>
                    </a:cubicBezTo>
                    <a:cubicBezTo>
                      <a:pt x="1218" y="1985"/>
                      <a:pt x="1221" y="1987"/>
                      <a:pt x="1221" y="1991"/>
                    </a:cubicBezTo>
                    <a:cubicBezTo>
                      <a:pt x="1221" y="1991"/>
                      <a:pt x="1221" y="1991"/>
                      <a:pt x="1221" y="1991"/>
                    </a:cubicBezTo>
                    <a:cubicBezTo>
                      <a:pt x="1221" y="1991"/>
                      <a:pt x="1221" y="1991"/>
                      <a:pt x="1221" y="1992"/>
                    </a:cubicBezTo>
                    <a:cubicBezTo>
                      <a:pt x="1221" y="1992"/>
                      <a:pt x="1221" y="1992"/>
                      <a:pt x="1221" y="1992"/>
                    </a:cubicBezTo>
                    <a:cubicBezTo>
                      <a:pt x="1221" y="1994"/>
                      <a:pt x="1220" y="1997"/>
                      <a:pt x="1217" y="1997"/>
                    </a:cubicBezTo>
                    <a:cubicBezTo>
                      <a:pt x="1217" y="1997"/>
                      <a:pt x="1217" y="1997"/>
                      <a:pt x="1217" y="1997"/>
                    </a:cubicBezTo>
                    <a:cubicBezTo>
                      <a:pt x="1217" y="1997"/>
                      <a:pt x="1216" y="1997"/>
                      <a:pt x="1216" y="1997"/>
                    </a:cubicBezTo>
                    <a:cubicBezTo>
                      <a:pt x="1216" y="1997"/>
                      <a:pt x="1216" y="1997"/>
                      <a:pt x="1216" y="1997"/>
                    </a:cubicBezTo>
                    <a:cubicBezTo>
                      <a:pt x="1213" y="1997"/>
                      <a:pt x="1211" y="1996"/>
                      <a:pt x="1210" y="1993"/>
                    </a:cubicBezTo>
                    <a:close/>
                    <a:moveTo>
                      <a:pt x="760" y="1988"/>
                    </a:moveTo>
                    <a:cubicBezTo>
                      <a:pt x="760" y="1988"/>
                      <a:pt x="760" y="1988"/>
                      <a:pt x="760" y="1988"/>
                    </a:cubicBezTo>
                    <a:cubicBezTo>
                      <a:pt x="760" y="1988"/>
                      <a:pt x="760" y="1988"/>
                      <a:pt x="760" y="1988"/>
                    </a:cubicBezTo>
                    <a:cubicBezTo>
                      <a:pt x="760" y="1987"/>
                      <a:pt x="757" y="1985"/>
                      <a:pt x="757" y="1982"/>
                    </a:cubicBezTo>
                    <a:cubicBezTo>
                      <a:pt x="757" y="1982"/>
                      <a:pt x="757" y="1982"/>
                      <a:pt x="757" y="1982"/>
                    </a:cubicBezTo>
                    <a:cubicBezTo>
                      <a:pt x="757" y="1982"/>
                      <a:pt x="757" y="1981"/>
                      <a:pt x="757" y="1981"/>
                    </a:cubicBezTo>
                    <a:cubicBezTo>
                      <a:pt x="757" y="1981"/>
                      <a:pt x="757" y="1981"/>
                      <a:pt x="757" y="1981"/>
                    </a:cubicBezTo>
                    <a:cubicBezTo>
                      <a:pt x="758" y="1978"/>
                      <a:pt x="761" y="1977"/>
                      <a:pt x="765" y="1977"/>
                    </a:cubicBezTo>
                    <a:cubicBezTo>
                      <a:pt x="765" y="1977"/>
                      <a:pt x="765" y="1977"/>
                      <a:pt x="765" y="1977"/>
                    </a:cubicBezTo>
                    <a:cubicBezTo>
                      <a:pt x="767" y="1977"/>
                      <a:pt x="769" y="1980"/>
                      <a:pt x="769" y="1982"/>
                    </a:cubicBezTo>
                    <a:cubicBezTo>
                      <a:pt x="769" y="1982"/>
                      <a:pt x="769" y="1982"/>
                      <a:pt x="769" y="1982"/>
                    </a:cubicBezTo>
                    <a:cubicBezTo>
                      <a:pt x="769" y="1983"/>
                      <a:pt x="769" y="1983"/>
                      <a:pt x="769" y="1984"/>
                    </a:cubicBezTo>
                    <a:cubicBezTo>
                      <a:pt x="769" y="1984"/>
                      <a:pt x="769" y="1984"/>
                      <a:pt x="769" y="1984"/>
                    </a:cubicBezTo>
                    <a:cubicBezTo>
                      <a:pt x="768" y="1986"/>
                      <a:pt x="765" y="1988"/>
                      <a:pt x="762" y="1988"/>
                    </a:cubicBezTo>
                    <a:cubicBezTo>
                      <a:pt x="762" y="1988"/>
                      <a:pt x="762" y="1988"/>
                      <a:pt x="762" y="1988"/>
                    </a:cubicBezTo>
                    <a:cubicBezTo>
                      <a:pt x="762" y="1988"/>
                      <a:pt x="764" y="1988"/>
                      <a:pt x="760" y="1988"/>
                    </a:cubicBezTo>
                    <a:close/>
                    <a:moveTo>
                      <a:pt x="1284" y="1975"/>
                    </a:moveTo>
                    <a:cubicBezTo>
                      <a:pt x="1284" y="1974"/>
                      <a:pt x="1284" y="1974"/>
                      <a:pt x="1284" y="1973"/>
                    </a:cubicBezTo>
                    <a:cubicBezTo>
                      <a:pt x="1284" y="1973"/>
                      <a:pt x="1284" y="1973"/>
                      <a:pt x="1284" y="1973"/>
                    </a:cubicBezTo>
                    <a:cubicBezTo>
                      <a:pt x="1284" y="1971"/>
                      <a:pt x="1285" y="1969"/>
                      <a:pt x="1288" y="1968"/>
                    </a:cubicBezTo>
                    <a:cubicBezTo>
                      <a:pt x="1288" y="1968"/>
                      <a:pt x="1288" y="1968"/>
                      <a:pt x="1288" y="1968"/>
                    </a:cubicBezTo>
                    <a:cubicBezTo>
                      <a:pt x="1291" y="1967"/>
                      <a:pt x="1294" y="1969"/>
                      <a:pt x="1295" y="1972"/>
                    </a:cubicBezTo>
                    <a:cubicBezTo>
                      <a:pt x="1295" y="1972"/>
                      <a:pt x="1295" y="1972"/>
                      <a:pt x="1295" y="1972"/>
                    </a:cubicBezTo>
                    <a:cubicBezTo>
                      <a:pt x="1295" y="1972"/>
                      <a:pt x="1295" y="1973"/>
                      <a:pt x="1295" y="1973"/>
                    </a:cubicBezTo>
                    <a:cubicBezTo>
                      <a:pt x="1295" y="1973"/>
                      <a:pt x="1295" y="1973"/>
                      <a:pt x="1295" y="1973"/>
                    </a:cubicBezTo>
                    <a:cubicBezTo>
                      <a:pt x="1295" y="1976"/>
                      <a:pt x="1294" y="1978"/>
                      <a:pt x="1291" y="1979"/>
                    </a:cubicBezTo>
                    <a:cubicBezTo>
                      <a:pt x="1291" y="1979"/>
                      <a:pt x="1291" y="1979"/>
                      <a:pt x="1291" y="1979"/>
                    </a:cubicBezTo>
                    <a:cubicBezTo>
                      <a:pt x="1291" y="1979"/>
                      <a:pt x="1291" y="1979"/>
                      <a:pt x="1291" y="1979"/>
                    </a:cubicBezTo>
                    <a:cubicBezTo>
                      <a:pt x="1291" y="1979"/>
                      <a:pt x="1291" y="1979"/>
                      <a:pt x="1291" y="1979"/>
                    </a:cubicBezTo>
                    <a:cubicBezTo>
                      <a:pt x="1291" y="1979"/>
                      <a:pt x="1290" y="1979"/>
                      <a:pt x="1290" y="1979"/>
                    </a:cubicBezTo>
                    <a:cubicBezTo>
                      <a:pt x="1290" y="1979"/>
                      <a:pt x="1290" y="1979"/>
                      <a:pt x="1290" y="1979"/>
                    </a:cubicBezTo>
                    <a:cubicBezTo>
                      <a:pt x="1287" y="1979"/>
                      <a:pt x="1285" y="1977"/>
                      <a:pt x="1284" y="1975"/>
                    </a:cubicBezTo>
                    <a:close/>
                    <a:moveTo>
                      <a:pt x="688" y="1966"/>
                    </a:moveTo>
                    <a:cubicBezTo>
                      <a:pt x="686" y="1965"/>
                      <a:pt x="685" y="1963"/>
                      <a:pt x="684" y="1961"/>
                    </a:cubicBezTo>
                    <a:cubicBezTo>
                      <a:pt x="684" y="1961"/>
                      <a:pt x="684" y="1961"/>
                      <a:pt x="684" y="1961"/>
                    </a:cubicBezTo>
                    <a:cubicBezTo>
                      <a:pt x="684" y="1960"/>
                      <a:pt x="685" y="1960"/>
                      <a:pt x="685" y="1959"/>
                    </a:cubicBezTo>
                    <a:cubicBezTo>
                      <a:pt x="685" y="1959"/>
                      <a:pt x="685" y="1959"/>
                      <a:pt x="685" y="1959"/>
                    </a:cubicBezTo>
                    <a:cubicBezTo>
                      <a:pt x="686" y="1956"/>
                      <a:pt x="689" y="1954"/>
                      <a:pt x="692" y="1955"/>
                    </a:cubicBezTo>
                    <a:cubicBezTo>
                      <a:pt x="692" y="1955"/>
                      <a:pt x="692" y="1955"/>
                      <a:pt x="692" y="1955"/>
                    </a:cubicBezTo>
                    <a:cubicBezTo>
                      <a:pt x="694" y="1956"/>
                      <a:pt x="696" y="1958"/>
                      <a:pt x="696" y="1961"/>
                    </a:cubicBezTo>
                    <a:cubicBezTo>
                      <a:pt x="696" y="1961"/>
                      <a:pt x="696" y="1961"/>
                      <a:pt x="696" y="1961"/>
                    </a:cubicBezTo>
                    <a:cubicBezTo>
                      <a:pt x="696" y="1961"/>
                      <a:pt x="696" y="1962"/>
                      <a:pt x="696" y="1963"/>
                    </a:cubicBezTo>
                    <a:cubicBezTo>
                      <a:pt x="696" y="1963"/>
                      <a:pt x="696" y="1963"/>
                      <a:pt x="696" y="1963"/>
                    </a:cubicBezTo>
                    <a:cubicBezTo>
                      <a:pt x="695" y="1965"/>
                      <a:pt x="693" y="1966"/>
                      <a:pt x="690" y="1966"/>
                    </a:cubicBezTo>
                    <a:cubicBezTo>
                      <a:pt x="690" y="1966"/>
                      <a:pt x="690" y="1966"/>
                      <a:pt x="690" y="1966"/>
                    </a:cubicBezTo>
                    <a:cubicBezTo>
                      <a:pt x="690" y="1966"/>
                      <a:pt x="689" y="1966"/>
                      <a:pt x="688" y="1966"/>
                    </a:cubicBezTo>
                    <a:close/>
                    <a:moveTo>
                      <a:pt x="1356" y="1951"/>
                    </a:moveTo>
                    <a:cubicBezTo>
                      <a:pt x="1356" y="1951"/>
                      <a:pt x="1356" y="1950"/>
                      <a:pt x="1356" y="1949"/>
                    </a:cubicBezTo>
                    <a:cubicBezTo>
                      <a:pt x="1356" y="1949"/>
                      <a:pt x="1356" y="1949"/>
                      <a:pt x="1356" y="1949"/>
                    </a:cubicBezTo>
                    <a:cubicBezTo>
                      <a:pt x="1356" y="1947"/>
                      <a:pt x="1357" y="1945"/>
                      <a:pt x="1360" y="1944"/>
                    </a:cubicBezTo>
                    <a:cubicBezTo>
                      <a:pt x="1360" y="1944"/>
                      <a:pt x="1360" y="1944"/>
                      <a:pt x="1360" y="1944"/>
                    </a:cubicBezTo>
                    <a:cubicBezTo>
                      <a:pt x="1363" y="1943"/>
                      <a:pt x="1366" y="1944"/>
                      <a:pt x="1367" y="1947"/>
                    </a:cubicBezTo>
                    <a:cubicBezTo>
                      <a:pt x="1367" y="1947"/>
                      <a:pt x="1367" y="1947"/>
                      <a:pt x="1367" y="1947"/>
                    </a:cubicBezTo>
                    <a:cubicBezTo>
                      <a:pt x="1367" y="1948"/>
                      <a:pt x="1367" y="1949"/>
                      <a:pt x="1367" y="1949"/>
                    </a:cubicBezTo>
                    <a:cubicBezTo>
                      <a:pt x="1367" y="1949"/>
                      <a:pt x="1367" y="1949"/>
                      <a:pt x="1367" y="1949"/>
                    </a:cubicBezTo>
                    <a:cubicBezTo>
                      <a:pt x="1368" y="1952"/>
                      <a:pt x="1366" y="1954"/>
                      <a:pt x="1364" y="1955"/>
                    </a:cubicBezTo>
                    <a:cubicBezTo>
                      <a:pt x="1364" y="1955"/>
                      <a:pt x="1364" y="1955"/>
                      <a:pt x="1364" y="1955"/>
                    </a:cubicBezTo>
                    <a:cubicBezTo>
                      <a:pt x="1363" y="1955"/>
                      <a:pt x="1362" y="1955"/>
                      <a:pt x="1362" y="1955"/>
                    </a:cubicBezTo>
                    <a:cubicBezTo>
                      <a:pt x="1362" y="1955"/>
                      <a:pt x="1362" y="1955"/>
                      <a:pt x="1362" y="1955"/>
                    </a:cubicBezTo>
                    <a:cubicBezTo>
                      <a:pt x="1359" y="1955"/>
                      <a:pt x="1357" y="1954"/>
                      <a:pt x="1356" y="1951"/>
                    </a:cubicBezTo>
                    <a:close/>
                    <a:moveTo>
                      <a:pt x="617" y="1939"/>
                    </a:moveTo>
                    <a:cubicBezTo>
                      <a:pt x="617" y="1939"/>
                      <a:pt x="617" y="1939"/>
                      <a:pt x="617" y="1939"/>
                    </a:cubicBezTo>
                    <a:cubicBezTo>
                      <a:pt x="617" y="1939"/>
                      <a:pt x="617" y="1939"/>
                      <a:pt x="617" y="1939"/>
                    </a:cubicBezTo>
                    <a:cubicBezTo>
                      <a:pt x="615" y="1938"/>
                      <a:pt x="613" y="1936"/>
                      <a:pt x="613" y="1934"/>
                    </a:cubicBezTo>
                    <a:cubicBezTo>
                      <a:pt x="613" y="1934"/>
                      <a:pt x="613" y="1934"/>
                      <a:pt x="613" y="1934"/>
                    </a:cubicBezTo>
                    <a:cubicBezTo>
                      <a:pt x="613" y="1933"/>
                      <a:pt x="613" y="1932"/>
                      <a:pt x="614" y="1932"/>
                    </a:cubicBezTo>
                    <a:cubicBezTo>
                      <a:pt x="614" y="1932"/>
                      <a:pt x="614" y="1932"/>
                      <a:pt x="614" y="1932"/>
                    </a:cubicBezTo>
                    <a:cubicBezTo>
                      <a:pt x="615" y="1929"/>
                      <a:pt x="618" y="1927"/>
                      <a:pt x="621" y="1929"/>
                    </a:cubicBezTo>
                    <a:cubicBezTo>
                      <a:pt x="621" y="1929"/>
                      <a:pt x="621" y="1929"/>
                      <a:pt x="621" y="1929"/>
                    </a:cubicBezTo>
                    <a:cubicBezTo>
                      <a:pt x="623" y="1929"/>
                      <a:pt x="625" y="1932"/>
                      <a:pt x="625" y="1934"/>
                    </a:cubicBezTo>
                    <a:cubicBezTo>
                      <a:pt x="625" y="1934"/>
                      <a:pt x="625" y="1934"/>
                      <a:pt x="625" y="1934"/>
                    </a:cubicBezTo>
                    <a:cubicBezTo>
                      <a:pt x="625" y="1935"/>
                      <a:pt x="625" y="1935"/>
                      <a:pt x="624" y="1936"/>
                    </a:cubicBezTo>
                    <a:cubicBezTo>
                      <a:pt x="624" y="1936"/>
                      <a:pt x="624" y="1936"/>
                      <a:pt x="624" y="1936"/>
                    </a:cubicBezTo>
                    <a:cubicBezTo>
                      <a:pt x="623" y="1938"/>
                      <a:pt x="621" y="1940"/>
                      <a:pt x="619" y="1940"/>
                    </a:cubicBezTo>
                    <a:cubicBezTo>
                      <a:pt x="619" y="1940"/>
                      <a:pt x="619" y="1940"/>
                      <a:pt x="619" y="1940"/>
                    </a:cubicBezTo>
                    <a:cubicBezTo>
                      <a:pt x="618" y="1940"/>
                      <a:pt x="617" y="1939"/>
                      <a:pt x="617" y="1939"/>
                    </a:cubicBezTo>
                    <a:close/>
                    <a:moveTo>
                      <a:pt x="1427" y="1922"/>
                    </a:moveTo>
                    <a:cubicBezTo>
                      <a:pt x="1426" y="1922"/>
                      <a:pt x="1426" y="1921"/>
                      <a:pt x="1426" y="1920"/>
                    </a:cubicBezTo>
                    <a:cubicBezTo>
                      <a:pt x="1426" y="1920"/>
                      <a:pt x="1426" y="1920"/>
                      <a:pt x="1426" y="1920"/>
                    </a:cubicBezTo>
                    <a:cubicBezTo>
                      <a:pt x="1426" y="1918"/>
                      <a:pt x="1427" y="1916"/>
                      <a:pt x="1429" y="1915"/>
                    </a:cubicBezTo>
                    <a:cubicBezTo>
                      <a:pt x="1429" y="1915"/>
                      <a:pt x="1429" y="1915"/>
                      <a:pt x="1429" y="1915"/>
                    </a:cubicBezTo>
                    <a:cubicBezTo>
                      <a:pt x="1432" y="1914"/>
                      <a:pt x="1436" y="1915"/>
                      <a:pt x="1437" y="1918"/>
                    </a:cubicBezTo>
                    <a:cubicBezTo>
                      <a:pt x="1437" y="1918"/>
                      <a:pt x="1437" y="1918"/>
                      <a:pt x="1437" y="1918"/>
                    </a:cubicBezTo>
                    <a:cubicBezTo>
                      <a:pt x="1437" y="1919"/>
                      <a:pt x="1438" y="1919"/>
                      <a:pt x="1438" y="1920"/>
                    </a:cubicBezTo>
                    <a:cubicBezTo>
                      <a:pt x="1438" y="1920"/>
                      <a:pt x="1438" y="1920"/>
                      <a:pt x="1438" y="1920"/>
                    </a:cubicBezTo>
                    <a:cubicBezTo>
                      <a:pt x="1438" y="1922"/>
                      <a:pt x="1436" y="1924"/>
                      <a:pt x="1436" y="1925"/>
                    </a:cubicBezTo>
                    <a:cubicBezTo>
                      <a:pt x="1436" y="1925"/>
                      <a:pt x="1436" y="1925"/>
                      <a:pt x="1436" y="1925"/>
                    </a:cubicBezTo>
                    <a:cubicBezTo>
                      <a:pt x="1436" y="1925"/>
                      <a:pt x="1436" y="1925"/>
                      <a:pt x="1436" y="1925"/>
                    </a:cubicBezTo>
                    <a:cubicBezTo>
                      <a:pt x="1436" y="1925"/>
                      <a:pt x="1436" y="1925"/>
                      <a:pt x="1436" y="1925"/>
                    </a:cubicBezTo>
                    <a:cubicBezTo>
                      <a:pt x="1436" y="1926"/>
                      <a:pt x="1434" y="1926"/>
                      <a:pt x="1433" y="1926"/>
                    </a:cubicBezTo>
                    <a:cubicBezTo>
                      <a:pt x="1433" y="1926"/>
                      <a:pt x="1433" y="1926"/>
                      <a:pt x="1433" y="1926"/>
                    </a:cubicBezTo>
                    <a:cubicBezTo>
                      <a:pt x="1431" y="1926"/>
                      <a:pt x="1428" y="1925"/>
                      <a:pt x="1427" y="1922"/>
                    </a:cubicBezTo>
                    <a:close/>
                    <a:moveTo>
                      <a:pt x="547" y="1907"/>
                    </a:moveTo>
                    <a:cubicBezTo>
                      <a:pt x="545" y="1906"/>
                      <a:pt x="544" y="1904"/>
                      <a:pt x="544" y="1902"/>
                    </a:cubicBezTo>
                    <a:cubicBezTo>
                      <a:pt x="544" y="1902"/>
                      <a:pt x="544" y="1902"/>
                      <a:pt x="544" y="1902"/>
                    </a:cubicBezTo>
                    <a:cubicBezTo>
                      <a:pt x="544" y="1901"/>
                      <a:pt x="544" y="1900"/>
                      <a:pt x="545" y="1899"/>
                    </a:cubicBezTo>
                    <a:cubicBezTo>
                      <a:pt x="545" y="1899"/>
                      <a:pt x="545" y="1899"/>
                      <a:pt x="545" y="1899"/>
                    </a:cubicBezTo>
                    <a:cubicBezTo>
                      <a:pt x="546" y="1896"/>
                      <a:pt x="550" y="1895"/>
                      <a:pt x="553" y="1896"/>
                    </a:cubicBezTo>
                    <a:cubicBezTo>
                      <a:pt x="553" y="1896"/>
                      <a:pt x="553" y="1896"/>
                      <a:pt x="553" y="1896"/>
                    </a:cubicBezTo>
                    <a:cubicBezTo>
                      <a:pt x="555" y="1897"/>
                      <a:pt x="556" y="1899"/>
                      <a:pt x="556" y="1901"/>
                    </a:cubicBezTo>
                    <a:cubicBezTo>
                      <a:pt x="556" y="1901"/>
                      <a:pt x="556" y="1901"/>
                      <a:pt x="556" y="1901"/>
                    </a:cubicBezTo>
                    <a:cubicBezTo>
                      <a:pt x="556" y="1902"/>
                      <a:pt x="556" y="1903"/>
                      <a:pt x="555" y="1904"/>
                    </a:cubicBezTo>
                    <a:cubicBezTo>
                      <a:pt x="555" y="1904"/>
                      <a:pt x="555" y="1904"/>
                      <a:pt x="555" y="1904"/>
                    </a:cubicBezTo>
                    <a:cubicBezTo>
                      <a:pt x="554" y="1906"/>
                      <a:pt x="552" y="1907"/>
                      <a:pt x="550" y="1907"/>
                    </a:cubicBezTo>
                    <a:cubicBezTo>
                      <a:pt x="550" y="1907"/>
                      <a:pt x="550" y="1907"/>
                      <a:pt x="550" y="1907"/>
                    </a:cubicBezTo>
                    <a:cubicBezTo>
                      <a:pt x="549" y="1907"/>
                      <a:pt x="548" y="1907"/>
                      <a:pt x="547" y="1907"/>
                    </a:cubicBezTo>
                    <a:close/>
                    <a:moveTo>
                      <a:pt x="1495" y="1888"/>
                    </a:moveTo>
                    <a:cubicBezTo>
                      <a:pt x="1494" y="1887"/>
                      <a:pt x="1494" y="1886"/>
                      <a:pt x="1494" y="1886"/>
                    </a:cubicBezTo>
                    <a:cubicBezTo>
                      <a:pt x="1494" y="1886"/>
                      <a:pt x="1494" y="1886"/>
                      <a:pt x="1494" y="1886"/>
                    </a:cubicBezTo>
                    <a:cubicBezTo>
                      <a:pt x="1494" y="1884"/>
                      <a:pt x="1495" y="1882"/>
                      <a:pt x="1497" y="1881"/>
                    </a:cubicBezTo>
                    <a:cubicBezTo>
                      <a:pt x="1497" y="1881"/>
                      <a:pt x="1497" y="1881"/>
                      <a:pt x="1497" y="1881"/>
                    </a:cubicBezTo>
                    <a:cubicBezTo>
                      <a:pt x="1499" y="1879"/>
                      <a:pt x="1503" y="1880"/>
                      <a:pt x="1505" y="1883"/>
                    </a:cubicBezTo>
                    <a:cubicBezTo>
                      <a:pt x="1505" y="1883"/>
                      <a:pt x="1505" y="1883"/>
                      <a:pt x="1505" y="1883"/>
                    </a:cubicBezTo>
                    <a:cubicBezTo>
                      <a:pt x="1505" y="1884"/>
                      <a:pt x="1505" y="1885"/>
                      <a:pt x="1505" y="1885"/>
                    </a:cubicBezTo>
                    <a:cubicBezTo>
                      <a:pt x="1505" y="1885"/>
                      <a:pt x="1505" y="1885"/>
                      <a:pt x="1505" y="1885"/>
                    </a:cubicBezTo>
                    <a:cubicBezTo>
                      <a:pt x="1505" y="1887"/>
                      <a:pt x="1504" y="1889"/>
                      <a:pt x="1502" y="1891"/>
                    </a:cubicBezTo>
                    <a:cubicBezTo>
                      <a:pt x="1502" y="1891"/>
                      <a:pt x="1502" y="1891"/>
                      <a:pt x="1502" y="1891"/>
                    </a:cubicBezTo>
                    <a:cubicBezTo>
                      <a:pt x="1501" y="1891"/>
                      <a:pt x="1500" y="1891"/>
                      <a:pt x="1500" y="1891"/>
                    </a:cubicBezTo>
                    <a:cubicBezTo>
                      <a:pt x="1500" y="1891"/>
                      <a:pt x="1500" y="1891"/>
                      <a:pt x="1500" y="1891"/>
                    </a:cubicBezTo>
                    <a:cubicBezTo>
                      <a:pt x="1498" y="1891"/>
                      <a:pt x="1496" y="1890"/>
                      <a:pt x="1495" y="1888"/>
                    </a:cubicBezTo>
                    <a:close/>
                    <a:moveTo>
                      <a:pt x="481" y="1869"/>
                    </a:moveTo>
                    <a:cubicBezTo>
                      <a:pt x="481" y="1869"/>
                      <a:pt x="481" y="1869"/>
                      <a:pt x="481" y="1869"/>
                    </a:cubicBezTo>
                    <a:cubicBezTo>
                      <a:pt x="481" y="1869"/>
                      <a:pt x="481" y="1869"/>
                      <a:pt x="481" y="1869"/>
                    </a:cubicBezTo>
                    <a:cubicBezTo>
                      <a:pt x="479" y="1868"/>
                      <a:pt x="478" y="1866"/>
                      <a:pt x="478" y="1864"/>
                    </a:cubicBezTo>
                    <a:cubicBezTo>
                      <a:pt x="478" y="1864"/>
                      <a:pt x="478" y="1864"/>
                      <a:pt x="478" y="1864"/>
                    </a:cubicBezTo>
                    <a:cubicBezTo>
                      <a:pt x="478" y="1863"/>
                      <a:pt x="478" y="1862"/>
                      <a:pt x="479" y="1861"/>
                    </a:cubicBezTo>
                    <a:cubicBezTo>
                      <a:pt x="479" y="1861"/>
                      <a:pt x="479" y="1861"/>
                      <a:pt x="479" y="1861"/>
                    </a:cubicBezTo>
                    <a:cubicBezTo>
                      <a:pt x="481" y="1858"/>
                      <a:pt x="484" y="1857"/>
                      <a:pt x="487" y="1859"/>
                    </a:cubicBezTo>
                    <a:cubicBezTo>
                      <a:pt x="487" y="1859"/>
                      <a:pt x="487" y="1859"/>
                      <a:pt x="487" y="1859"/>
                    </a:cubicBezTo>
                    <a:cubicBezTo>
                      <a:pt x="489" y="1860"/>
                      <a:pt x="490" y="1862"/>
                      <a:pt x="489" y="1864"/>
                    </a:cubicBezTo>
                    <a:cubicBezTo>
                      <a:pt x="489" y="1864"/>
                      <a:pt x="489" y="1864"/>
                      <a:pt x="489" y="1864"/>
                    </a:cubicBezTo>
                    <a:cubicBezTo>
                      <a:pt x="489" y="1865"/>
                      <a:pt x="489" y="1866"/>
                      <a:pt x="489" y="1867"/>
                    </a:cubicBezTo>
                    <a:cubicBezTo>
                      <a:pt x="489" y="1867"/>
                      <a:pt x="489" y="1867"/>
                      <a:pt x="489" y="1867"/>
                    </a:cubicBezTo>
                    <a:cubicBezTo>
                      <a:pt x="488" y="1869"/>
                      <a:pt x="486" y="1870"/>
                      <a:pt x="484" y="1870"/>
                    </a:cubicBezTo>
                    <a:cubicBezTo>
                      <a:pt x="484" y="1870"/>
                      <a:pt x="484" y="1870"/>
                      <a:pt x="484" y="1870"/>
                    </a:cubicBezTo>
                    <a:cubicBezTo>
                      <a:pt x="483" y="1870"/>
                      <a:pt x="482" y="1869"/>
                      <a:pt x="481" y="1869"/>
                    </a:cubicBezTo>
                    <a:close/>
                    <a:moveTo>
                      <a:pt x="1560" y="1849"/>
                    </a:moveTo>
                    <a:cubicBezTo>
                      <a:pt x="1559" y="1848"/>
                      <a:pt x="1559" y="1847"/>
                      <a:pt x="1559" y="1846"/>
                    </a:cubicBezTo>
                    <a:cubicBezTo>
                      <a:pt x="1559" y="1846"/>
                      <a:pt x="1559" y="1846"/>
                      <a:pt x="1559" y="1846"/>
                    </a:cubicBezTo>
                    <a:cubicBezTo>
                      <a:pt x="1559" y="1844"/>
                      <a:pt x="1560" y="1842"/>
                      <a:pt x="1561" y="1841"/>
                    </a:cubicBezTo>
                    <a:cubicBezTo>
                      <a:pt x="1561" y="1841"/>
                      <a:pt x="1561" y="1841"/>
                      <a:pt x="1561" y="1841"/>
                    </a:cubicBezTo>
                    <a:cubicBezTo>
                      <a:pt x="1564" y="1839"/>
                      <a:pt x="1567" y="1840"/>
                      <a:pt x="1569" y="1843"/>
                    </a:cubicBezTo>
                    <a:cubicBezTo>
                      <a:pt x="1569" y="1843"/>
                      <a:pt x="1569" y="1843"/>
                      <a:pt x="1569" y="1843"/>
                    </a:cubicBezTo>
                    <a:cubicBezTo>
                      <a:pt x="1570" y="1844"/>
                      <a:pt x="1570" y="1845"/>
                      <a:pt x="1570" y="1846"/>
                    </a:cubicBezTo>
                    <a:cubicBezTo>
                      <a:pt x="1570" y="1846"/>
                      <a:pt x="1570" y="1846"/>
                      <a:pt x="1570" y="1846"/>
                    </a:cubicBezTo>
                    <a:cubicBezTo>
                      <a:pt x="1570" y="1848"/>
                      <a:pt x="1569" y="1850"/>
                      <a:pt x="1568" y="1851"/>
                    </a:cubicBezTo>
                    <a:cubicBezTo>
                      <a:pt x="1568" y="1851"/>
                      <a:pt x="1568" y="1851"/>
                      <a:pt x="1568" y="1851"/>
                    </a:cubicBezTo>
                    <a:cubicBezTo>
                      <a:pt x="1568" y="1851"/>
                      <a:pt x="1568" y="1851"/>
                      <a:pt x="1568" y="1851"/>
                    </a:cubicBezTo>
                    <a:cubicBezTo>
                      <a:pt x="1568" y="1851"/>
                      <a:pt x="1568" y="1851"/>
                      <a:pt x="1568" y="1851"/>
                    </a:cubicBezTo>
                    <a:cubicBezTo>
                      <a:pt x="1567" y="1851"/>
                      <a:pt x="1566" y="1852"/>
                      <a:pt x="1565" y="1852"/>
                    </a:cubicBezTo>
                    <a:cubicBezTo>
                      <a:pt x="1565" y="1852"/>
                      <a:pt x="1565" y="1852"/>
                      <a:pt x="1565" y="1852"/>
                    </a:cubicBezTo>
                    <a:cubicBezTo>
                      <a:pt x="1563" y="1852"/>
                      <a:pt x="1561" y="1851"/>
                      <a:pt x="1560" y="1849"/>
                    </a:cubicBezTo>
                    <a:close/>
                    <a:moveTo>
                      <a:pt x="417" y="1826"/>
                    </a:moveTo>
                    <a:cubicBezTo>
                      <a:pt x="416" y="1825"/>
                      <a:pt x="415" y="1823"/>
                      <a:pt x="415" y="1822"/>
                    </a:cubicBezTo>
                    <a:cubicBezTo>
                      <a:pt x="415" y="1822"/>
                      <a:pt x="415" y="1822"/>
                      <a:pt x="415" y="1822"/>
                    </a:cubicBezTo>
                    <a:cubicBezTo>
                      <a:pt x="415" y="1820"/>
                      <a:pt x="415" y="1819"/>
                      <a:pt x="416" y="1818"/>
                    </a:cubicBezTo>
                    <a:cubicBezTo>
                      <a:pt x="416" y="1818"/>
                      <a:pt x="416" y="1818"/>
                      <a:pt x="416" y="1818"/>
                    </a:cubicBezTo>
                    <a:cubicBezTo>
                      <a:pt x="418" y="1816"/>
                      <a:pt x="421" y="1815"/>
                      <a:pt x="424" y="1817"/>
                    </a:cubicBezTo>
                    <a:cubicBezTo>
                      <a:pt x="424" y="1817"/>
                      <a:pt x="424" y="1817"/>
                      <a:pt x="424" y="1817"/>
                    </a:cubicBezTo>
                    <a:cubicBezTo>
                      <a:pt x="425" y="1818"/>
                      <a:pt x="426" y="1820"/>
                      <a:pt x="426" y="1822"/>
                    </a:cubicBezTo>
                    <a:cubicBezTo>
                      <a:pt x="426" y="1822"/>
                      <a:pt x="426" y="1822"/>
                      <a:pt x="426" y="1822"/>
                    </a:cubicBezTo>
                    <a:cubicBezTo>
                      <a:pt x="426" y="1823"/>
                      <a:pt x="426" y="1824"/>
                      <a:pt x="425" y="1825"/>
                    </a:cubicBezTo>
                    <a:cubicBezTo>
                      <a:pt x="425" y="1825"/>
                      <a:pt x="425" y="1825"/>
                      <a:pt x="425" y="1825"/>
                    </a:cubicBezTo>
                    <a:cubicBezTo>
                      <a:pt x="424" y="1827"/>
                      <a:pt x="422" y="1827"/>
                      <a:pt x="421" y="1827"/>
                    </a:cubicBezTo>
                    <a:cubicBezTo>
                      <a:pt x="421" y="1827"/>
                      <a:pt x="421" y="1827"/>
                      <a:pt x="421" y="1827"/>
                    </a:cubicBezTo>
                    <a:cubicBezTo>
                      <a:pt x="419" y="1827"/>
                      <a:pt x="418" y="1827"/>
                      <a:pt x="417" y="1826"/>
                    </a:cubicBezTo>
                    <a:close/>
                    <a:moveTo>
                      <a:pt x="1622" y="1805"/>
                    </a:moveTo>
                    <a:cubicBezTo>
                      <a:pt x="1621" y="1804"/>
                      <a:pt x="1621" y="1803"/>
                      <a:pt x="1620" y="1802"/>
                    </a:cubicBezTo>
                    <a:cubicBezTo>
                      <a:pt x="1620" y="1802"/>
                      <a:pt x="1620" y="1802"/>
                      <a:pt x="1620" y="1802"/>
                    </a:cubicBezTo>
                    <a:cubicBezTo>
                      <a:pt x="1620" y="1800"/>
                      <a:pt x="1621" y="1798"/>
                      <a:pt x="1623" y="1797"/>
                    </a:cubicBezTo>
                    <a:cubicBezTo>
                      <a:pt x="1623" y="1797"/>
                      <a:pt x="1623" y="1797"/>
                      <a:pt x="1623" y="1797"/>
                    </a:cubicBezTo>
                    <a:cubicBezTo>
                      <a:pt x="1625" y="1795"/>
                      <a:pt x="1629" y="1795"/>
                      <a:pt x="1631" y="1798"/>
                    </a:cubicBezTo>
                    <a:cubicBezTo>
                      <a:pt x="1631" y="1798"/>
                      <a:pt x="1631" y="1798"/>
                      <a:pt x="1631" y="1798"/>
                    </a:cubicBezTo>
                    <a:cubicBezTo>
                      <a:pt x="1631" y="1799"/>
                      <a:pt x="1632" y="1800"/>
                      <a:pt x="1632" y="1801"/>
                    </a:cubicBezTo>
                    <a:cubicBezTo>
                      <a:pt x="1632" y="1801"/>
                      <a:pt x="1632" y="1801"/>
                      <a:pt x="1632" y="1801"/>
                    </a:cubicBezTo>
                    <a:cubicBezTo>
                      <a:pt x="1632" y="1803"/>
                      <a:pt x="1631" y="1805"/>
                      <a:pt x="1630" y="1806"/>
                    </a:cubicBezTo>
                    <a:cubicBezTo>
                      <a:pt x="1630" y="1806"/>
                      <a:pt x="1630" y="1806"/>
                      <a:pt x="1630" y="1806"/>
                    </a:cubicBezTo>
                    <a:cubicBezTo>
                      <a:pt x="1629" y="1807"/>
                      <a:pt x="1627" y="1807"/>
                      <a:pt x="1626" y="1807"/>
                    </a:cubicBezTo>
                    <a:cubicBezTo>
                      <a:pt x="1626" y="1807"/>
                      <a:pt x="1626" y="1807"/>
                      <a:pt x="1626" y="1807"/>
                    </a:cubicBezTo>
                    <a:cubicBezTo>
                      <a:pt x="1624" y="1807"/>
                      <a:pt x="1623" y="1806"/>
                      <a:pt x="1622" y="1805"/>
                    </a:cubicBezTo>
                    <a:close/>
                    <a:moveTo>
                      <a:pt x="357" y="1779"/>
                    </a:moveTo>
                    <a:cubicBezTo>
                      <a:pt x="357" y="1779"/>
                      <a:pt x="357" y="1779"/>
                      <a:pt x="357" y="1779"/>
                    </a:cubicBezTo>
                    <a:cubicBezTo>
                      <a:pt x="357" y="1779"/>
                      <a:pt x="357" y="1779"/>
                      <a:pt x="357" y="1779"/>
                    </a:cubicBezTo>
                    <a:cubicBezTo>
                      <a:pt x="356" y="1778"/>
                      <a:pt x="355" y="1776"/>
                      <a:pt x="355" y="1775"/>
                    </a:cubicBezTo>
                    <a:cubicBezTo>
                      <a:pt x="355" y="1775"/>
                      <a:pt x="355" y="1775"/>
                      <a:pt x="355" y="1775"/>
                    </a:cubicBezTo>
                    <a:cubicBezTo>
                      <a:pt x="355" y="1773"/>
                      <a:pt x="355" y="1772"/>
                      <a:pt x="356" y="1771"/>
                    </a:cubicBezTo>
                    <a:cubicBezTo>
                      <a:pt x="356" y="1771"/>
                      <a:pt x="356" y="1771"/>
                      <a:pt x="356" y="1771"/>
                    </a:cubicBezTo>
                    <a:cubicBezTo>
                      <a:pt x="358" y="1769"/>
                      <a:pt x="362" y="1768"/>
                      <a:pt x="364" y="1770"/>
                    </a:cubicBezTo>
                    <a:cubicBezTo>
                      <a:pt x="364" y="1770"/>
                      <a:pt x="364" y="1770"/>
                      <a:pt x="364" y="1770"/>
                    </a:cubicBezTo>
                    <a:cubicBezTo>
                      <a:pt x="366" y="1771"/>
                      <a:pt x="366" y="1773"/>
                      <a:pt x="366" y="1775"/>
                    </a:cubicBezTo>
                    <a:cubicBezTo>
                      <a:pt x="366" y="1775"/>
                      <a:pt x="366" y="1775"/>
                      <a:pt x="366" y="1775"/>
                    </a:cubicBezTo>
                    <a:cubicBezTo>
                      <a:pt x="366" y="1776"/>
                      <a:pt x="366" y="1777"/>
                      <a:pt x="365" y="1778"/>
                    </a:cubicBezTo>
                    <a:cubicBezTo>
                      <a:pt x="365" y="1778"/>
                      <a:pt x="365" y="1778"/>
                      <a:pt x="365" y="1778"/>
                    </a:cubicBezTo>
                    <a:cubicBezTo>
                      <a:pt x="364" y="1780"/>
                      <a:pt x="362" y="1780"/>
                      <a:pt x="361" y="1780"/>
                    </a:cubicBezTo>
                    <a:cubicBezTo>
                      <a:pt x="361" y="1780"/>
                      <a:pt x="361" y="1780"/>
                      <a:pt x="361" y="1780"/>
                    </a:cubicBezTo>
                    <a:cubicBezTo>
                      <a:pt x="359" y="1780"/>
                      <a:pt x="358" y="1780"/>
                      <a:pt x="357" y="1779"/>
                    </a:cubicBezTo>
                    <a:close/>
                    <a:moveTo>
                      <a:pt x="1680" y="1756"/>
                    </a:moveTo>
                    <a:cubicBezTo>
                      <a:pt x="1679" y="1755"/>
                      <a:pt x="1679" y="1754"/>
                      <a:pt x="1679" y="1752"/>
                    </a:cubicBezTo>
                    <a:cubicBezTo>
                      <a:pt x="1679" y="1752"/>
                      <a:pt x="1679" y="1752"/>
                      <a:pt x="1679" y="1752"/>
                    </a:cubicBezTo>
                    <a:cubicBezTo>
                      <a:pt x="1679" y="1751"/>
                      <a:pt x="1679" y="1749"/>
                      <a:pt x="1681" y="1748"/>
                    </a:cubicBezTo>
                    <a:cubicBezTo>
                      <a:pt x="1681" y="1748"/>
                      <a:pt x="1681" y="1748"/>
                      <a:pt x="1681" y="1748"/>
                    </a:cubicBezTo>
                    <a:cubicBezTo>
                      <a:pt x="1683" y="1746"/>
                      <a:pt x="1687" y="1746"/>
                      <a:pt x="1689" y="1749"/>
                    </a:cubicBezTo>
                    <a:cubicBezTo>
                      <a:pt x="1689" y="1749"/>
                      <a:pt x="1689" y="1749"/>
                      <a:pt x="1689" y="1749"/>
                    </a:cubicBezTo>
                    <a:cubicBezTo>
                      <a:pt x="1690" y="1750"/>
                      <a:pt x="1690" y="1751"/>
                      <a:pt x="1690" y="1752"/>
                    </a:cubicBezTo>
                    <a:cubicBezTo>
                      <a:pt x="1690" y="1752"/>
                      <a:pt x="1690" y="1752"/>
                      <a:pt x="1690" y="1752"/>
                    </a:cubicBezTo>
                    <a:cubicBezTo>
                      <a:pt x="1690" y="1754"/>
                      <a:pt x="1689" y="1756"/>
                      <a:pt x="1688" y="1757"/>
                    </a:cubicBezTo>
                    <a:cubicBezTo>
                      <a:pt x="1688" y="1757"/>
                      <a:pt x="1688" y="1757"/>
                      <a:pt x="1688" y="1757"/>
                    </a:cubicBezTo>
                    <a:cubicBezTo>
                      <a:pt x="1687" y="1758"/>
                      <a:pt x="1686" y="1758"/>
                      <a:pt x="1684" y="1758"/>
                    </a:cubicBezTo>
                    <a:cubicBezTo>
                      <a:pt x="1684" y="1758"/>
                      <a:pt x="1684" y="1758"/>
                      <a:pt x="1684" y="1758"/>
                    </a:cubicBezTo>
                    <a:cubicBezTo>
                      <a:pt x="1683" y="1758"/>
                      <a:pt x="1681" y="1758"/>
                      <a:pt x="1680" y="1756"/>
                    </a:cubicBezTo>
                    <a:close/>
                    <a:moveTo>
                      <a:pt x="301" y="1727"/>
                    </a:moveTo>
                    <a:cubicBezTo>
                      <a:pt x="299" y="1726"/>
                      <a:pt x="299" y="1725"/>
                      <a:pt x="299" y="1723"/>
                    </a:cubicBezTo>
                    <a:cubicBezTo>
                      <a:pt x="299" y="1723"/>
                      <a:pt x="299" y="1723"/>
                      <a:pt x="299" y="1723"/>
                    </a:cubicBezTo>
                    <a:cubicBezTo>
                      <a:pt x="299" y="1722"/>
                      <a:pt x="299" y="1721"/>
                      <a:pt x="301" y="1720"/>
                    </a:cubicBezTo>
                    <a:cubicBezTo>
                      <a:pt x="301" y="1720"/>
                      <a:pt x="301" y="1720"/>
                      <a:pt x="301" y="1720"/>
                    </a:cubicBezTo>
                    <a:cubicBezTo>
                      <a:pt x="303" y="1718"/>
                      <a:pt x="306" y="1717"/>
                      <a:pt x="309" y="1721"/>
                    </a:cubicBezTo>
                    <a:cubicBezTo>
                      <a:pt x="309" y="1721"/>
                      <a:pt x="309" y="1721"/>
                      <a:pt x="309" y="1721"/>
                    </a:cubicBezTo>
                    <a:cubicBezTo>
                      <a:pt x="310" y="1721"/>
                      <a:pt x="310" y="1723"/>
                      <a:pt x="310" y="1724"/>
                    </a:cubicBezTo>
                    <a:cubicBezTo>
                      <a:pt x="310" y="1724"/>
                      <a:pt x="310" y="1724"/>
                      <a:pt x="310" y="1724"/>
                    </a:cubicBezTo>
                    <a:cubicBezTo>
                      <a:pt x="310" y="1726"/>
                      <a:pt x="310" y="1727"/>
                      <a:pt x="309" y="1728"/>
                    </a:cubicBezTo>
                    <a:cubicBezTo>
                      <a:pt x="309" y="1728"/>
                      <a:pt x="309" y="1728"/>
                      <a:pt x="309" y="1728"/>
                    </a:cubicBezTo>
                    <a:cubicBezTo>
                      <a:pt x="308" y="1729"/>
                      <a:pt x="306" y="1729"/>
                      <a:pt x="305" y="1729"/>
                    </a:cubicBezTo>
                    <a:cubicBezTo>
                      <a:pt x="305" y="1729"/>
                      <a:pt x="305" y="1729"/>
                      <a:pt x="305" y="1729"/>
                    </a:cubicBezTo>
                    <a:cubicBezTo>
                      <a:pt x="303" y="1729"/>
                      <a:pt x="302" y="1728"/>
                      <a:pt x="301" y="1727"/>
                    </a:cubicBezTo>
                    <a:close/>
                    <a:moveTo>
                      <a:pt x="1735" y="1703"/>
                    </a:moveTo>
                    <a:cubicBezTo>
                      <a:pt x="1734" y="1702"/>
                      <a:pt x="1733" y="1701"/>
                      <a:pt x="1733" y="1699"/>
                    </a:cubicBezTo>
                    <a:cubicBezTo>
                      <a:pt x="1733" y="1699"/>
                      <a:pt x="1733" y="1699"/>
                      <a:pt x="1733" y="1699"/>
                    </a:cubicBezTo>
                    <a:cubicBezTo>
                      <a:pt x="1733" y="1698"/>
                      <a:pt x="1734" y="1696"/>
                      <a:pt x="1735" y="1695"/>
                    </a:cubicBezTo>
                    <a:cubicBezTo>
                      <a:pt x="1735" y="1695"/>
                      <a:pt x="1735" y="1695"/>
                      <a:pt x="1735" y="1695"/>
                    </a:cubicBezTo>
                    <a:cubicBezTo>
                      <a:pt x="1737" y="1693"/>
                      <a:pt x="1740" y="1693"/>
                      <a:pt x="1743" y="1695"/>
                    </a:cubicBezTo>
                    <a:cubicBezTo>
                      <a:pt x="1743" y="1695"/>
                      <a:pt x="1743" y="1695"/>
                      <a:pt x="1743" y="1695"/>
                    </a:cubicBezTo>
                    <a:cubicBezTo>
                      <a:pt x="1744" y="1696"/>
                      <a:pt x="1745" y="1698"/>
                      <a:pt x="1745" y="1699"/>
                    </a:cubicBezTo>
                    <a:cubicBezTo>
                      <a:pt x="1745" y="1699"/>
                      <a:pt x="1745" y="1699"/>
                      <a:pt x="1745" y="1699"/>
                    </a:cubicBezTo>
                    <a:cubicBezTo>
                      <a:pt x="1744" y="1701"/>
                      <a:pt x="1744" y="1702"/>
                      <a:pt x="1743" y="1703"/>
                    </a:cubicBezTo>
                    <a:cubicBezTo>
                      <a:pt x="1743" y="1703"/>
                      <a:pt x="1743" y="1703"/>
                      <a:pt x="1743" y="1703"/>
                    </a:cubicBezTo>
                    <a:cubicBezTo>
                      <a:pt x="1742" y="1704"/>
                      <a:pt x="1740" y="1705"/>
                      <a:pt x="1739" y="1705"/>
                    </a:cubicBezTo>
                    <a:cubicBezTo>
                      <a:pt x="1739" y="1705"/>
                      <a:pt x="1739" y="1705"/>
                      <a:pt x="1739" y="1705"/>
                    </a:cubicBezTo>
                    <a:cubicBezTo>
                      <a:pt x="1737" y="1705"/>
                      <a:pt x="1736" y="1704"/>
                      <a:pt x="1735" y="1703"/>
                    </a:cubicBezTo>
                    <a:close/>
                    <a:moveTo>
                      <a:pt x="248" y="1671"/>
                    </a:moveTo>
                    <a:cubicBezTo>
                      <a:pt x="247" y="1670"/>
                      <a:pt x="247" y="1669"/>
                      <a:pt x="247" y="1668"/>
                    </a:cubicBezTo>
                    <a:cubicBezTo>
                      <a:pt x="247" y="1668"/>
                      <a:pt x="247" y="1668"/>
                      <a:pt x="247" y="1668"/>
                    </a:cubicBezTo>
                    <a:cubicBezTo>
                      <a:pt x="247" y="1666"/>
                      <a:pt x="248" y="1665"/>
                      <a:pt x="249" y="1663"/>
                    </a:cubicBezTo>
                    <a:cubicBezTo>
                      <a:pt x="249" y="1663"/>
                      <a:pt x="249" y="1663"/>
                      <a:pt x="249" y="1663"/>
                    </a:cubicBezTo>
                    <a:cubicBezTo>
                      <a:pt x="251" y="1661"/>
                      <a:pt x="255" y="1662"/>
                      <a:pt x="257" y="1664"/>
                    </a:cubicBezTo>
                    <a:cubicBezTo>
                      <a:pt x="257" y="1664"/>
                      <a:pt x="257" y="1664"/>
                      <a:pt x="257" y="1664"/>
                    </a:cubicBezTo>
                    <a:cubicBezTo>
                      <a:pt x="258" y="1665"/>
                      <a:pt x="258" y="1667"/>
                      <a:pt x="258" y="1668"/>
                    </a:cubicBezTo>
                    <a:cubicBezTo>
                      <a:pt x="258" y="1668"/>
                      <a:pt x="258" y="1668"/>
                      <a:pt x="258" y="1668"/>
                    </a:cubicBezTo>
                    <a:cubicBezTo>
                      <a:pt x="258" y="1669"/>
                      <a:pt x="258" y="1671"/>
                      <a:pt x="256" y="1672"/>
                    </a:cubicBezTo>
                    <a:cubicBezTo>
                      <a:pt x="256" y="1672"/>
                      <a:pt x="256" y="1672"/>
                      <a:pt x="256" y="1672"/>
                    </a:cubicBezTo>
                    <a:cubicBezTo>
                      <a:pt x="255" y="1673"/>
                      <a:pt x="254" y="1673"/>
                      <a:pt x="252" y="1673"/>
                    </a:cubicBezTo>
                    <a:cubicBezTo>
                      <a:pt x="252" y="1673"/>
                      <a:pt x="252" y="1673"/>
                      <a:pt x="252" y="1673"/>
                    </a:cubicBezTo>
                    <a:cubicBezTo>
                      <a:pt x="251" y="1673"/>
                      <a:pt x="249" y="1673"/>
                      <a:pt x="248" y="1671"/>
                    </a:cubicBezTo>
                    <a:close/>
                    <a:moveTo>
                      <a:pt x="1785" y="1646"/>
                    </a:moveTo>
                    <a:cubicBezTo>
                      <a:pt x="1784" y="1645"/>
                      <a:pt x="1783" y="1644"/>
                      <a:pt x="1783" y="1642"/>
                    </a:cubicBezTo>
                    <a:cubicBezTo>
                      <a:pt x="1783" y="1642"/>
                      <a:pt x="1783" y="1642"/>
                      <a:pt x="1783" y="1642"/>
                    </a:cubicBezTo>
                    <a:cubicBezTo>
                      <a:pt x="1783" y="1641"/>
                      <a:pt x="1784" y="1640"/>
                      <a:pt x="1785" y="1638"/>
                    </a:cubicBezTo>
                    <a:cubicBezTo>
                      <a:pt x="1785" y="1638"/>
                      <a:pt x="1785" y="1638"/>
                      <a:pt x="1785" y="1638"/>
                    </a:cubicBezTo>
                    <a:cubicBezTo>
                      <a:pt x="1787" y="1636"/>
                      <a:pt x="1790" y="1636"/>
                      <a:pt x="1793" y="1638"/>
                    </a:cubicBezTo>
                    <a:cubicBezTo>
                      <a:pt x="1793" y="1638"/>
                      <a:pt x="1793" y="1638"/>
                      <a:pt x="1793" y="1638"/>
                    </a:cubicBezTo>
                    <a:cubicBezTo>
                      <a:pt x="1794" y="1639"/>
                      <a:pt x="1795" y="1640"/>
                      <a:pt x="1795" y="1642"/>
                    </a:cubicBezTo>
                    <a:cubicBezTo>
                      <a:pt x="1795" y="1642"/>
                      <a:pt x="1795" y="1642"/>
                      <a:pt x="1795" y="1642"/>
                    </a:cubicBezTo>
                    <a:cubicBezTo>
                      <a:pt x="1795" y="1643"/>
                      <a:pt x="1794" y="1645"/>
                      <a:pt x="1793" y="1646"/>
                    </a:cubicBezTo>
                    <a:cubicBezTo>
                      <a:pt x="1793" y="1646"/>
                      <a:pt x="1793" y="1646"/>
                      <a:pt x="1793" y="1646"/>
                    </a:cubicBezTo>
                    <a:cubicBezTo>
                      <a:pt x="1792" y="1647"/>
                      <a:pt x="1791" y="1648"/>
                      <a:pt x="1789" y="1648"/>
                    </a:cubicBezTo>
                    <a:cubicBezTo>
                      <a:pt x="1789" y="1648"/>
                      <a:pt x="1789" y="1648"/>
                      <a:pt x="1789" y="1648"/>
                    </a:cubicBezTo>
                    <a:cubicBezTo>
                      <a:pt x="1788" y="1648"/>
                      <a:pt x="1786" y="1647"/>
                      <a:pt x="1785" y="1646"/>
                    </a:cubicBezTo>
                    <a:close/>
                    <a:moveTo>
                      <a:pt x="200" y="1612"/>
                    </a:moveTo>
                    <a:cubicBezTo>
                      <a:pt x="199" y="1611"/>
                      <a:pt x="199" y="1610"/>
                      <a:pt x="199" y="1609"/>
                    </a:cubicBezTo>
                    <a:cubicBezTo>
                      <a:pt x="199" y="1609"/>
                      <a:pt x="199" y="1609"/>
                      <a:pt x="199" y="1609"/>
                    </a:cubicBezTo>
                    <a:cubicBezTo>
                      <a:pt x="199" y="1607"/>
                      <a:pt x="200" y="1605"/>
                      <a:pt x="201" y="1604"/>
                    </a:cubicBezTo>
                    <a:cubicBezTo>
                      <a:pt x="201" y="1604"/>
                      <a:pt x="201" y="1604"/>
                      <a:pt x="201" y="1604"/>
                    </a:cubicBezTo>
                    <a:cubicBezTo>
                      <a:pt x="204" y="1602"/>
                      <a:pt x="208" y="1603"/>
                      <a:pt x="209" y="1605"/>
                    </a:cubicBezTo>
                    <a:cubicBezTo>
                      <a:pt x="209" y="1605"/>
                      <a:pt x="209" y="1605"/>
                      <a:pt x="209" y="1605"/>
                    </a:cubicBezTo>
                    <a:cubicBezTo>
                      <a:pt x="210" y="1606"/>
                      <a:pt x="210" y="1607"/>
                      <a:pt x="210" y="1609"/>
                    </a:cubicBezTo>
                    <a:cubicBezTo>
                      <a:pt x="210" y="1609"/>
                      <a:pt x="210" y="1609"/>
                      <a:pt x="210" y="1609"/>
                    </a:cubicBezTo>
                    <a:cubicBezTo>
                      <a:pt x="210" y="1610"/>
                      <a:pt x="210" y="1612"/>
                      <a:pt x="208" y="1613"/>
                    </a:cubicBezTo>
                    <a:cubicBezTo>
                      <a:pt x="208" y="1613"/>
                      <a:pt x="208" y="1613"/>
                      <a:pt x="208" y="1613"/>
                    </a:cubicBezTo>
                    <a:cubicBezTo>
                      <a:pt x="207" y="1614"/>
                      <a:pt x="206" y="1614"/>
                      <a:pt x="205" y="1614"/>
                    </a:cubicBezTo>
                    <a:cubicBezTo>
                      <a:pt x="205" y="1614"/>
                      <a:pt x="205" y="1614"/>
                      <a:pt x="205" y="1614"/>
                    </a:cubicBezTo>
                    <a:cubicBezTo>
                      <a:pt x="203" y="1614"/>
                      <a:pt x="201" y="1613"/>
                      <a:pt x="200" y="1612"/>
                    </a:cubicBezTo>
                    <a:close/>
                    <a:moveTo>
                      <a:pt x="1832" y="1586"/>
                    </a:moveTo>
                    <a:cubicBezTo>
                      <a:pt x="1830" y="1585"/>
                      <a:pt x="1829" y="1583"/>
                      <a:pt x="1829" y="1581"/>
                    </a:cubicBezTo>
                    <a:cubicBezTo>
                      <a:pt x="1829" y="1581"/>
                      <a:pt x="1829" y="1581"/>
                      <a:pt x="1829" y="1581"/>
                    </a:cubicBezTo>
                    <a:cubicBezTo>
                      <a:pt x="1829" y="1580"/>
                      <a:pt x="1829" y="1579"/>
                      <a:pt x="1830" y="1578"/>
                    </a:cubicBezTo>
                    <a:cubicBezTo>
                      <a:pt x="1830" y="1578"/>
                      <a:pt x="1830" y="1578"/>
                      <a:pt x="1830" y="1578"/>
                    </a:cubicBezTo>
                    <a:cubicBezTo>
                      <a:pt x="1832" y="1575"/>
                      <a:pt x="1835" y="1575"/>
                      <a:pt x="1838" y="1577"/>
                    </a:cubicBezTo>
                    <a:cubicBezTo>
                      <a:pt x="1838" y="1577"/>
                      <a:pt x="1838" y="1577"/>
                      <a:pt x="1838" y="1577"/>
                    </a:cubicBezTo>
                    <a:cubicBezTo>
                      <a:pt x="1840" y="1578"/>
                      <a:pt x="1841" y="1580"/>
                      <a:pt x="1841" y="1581"/>
                    </a:cubicBezTo>
                    <a:cubicBezTo>
                      <a:pt x="1841" y="1581"/>
                      <a:pt x="1841" y="1581"/>
                      <a:pt x="1841" y="1581"/>
                    </a:cubicBezTo>
                    <a:cubicBezTo>
                      <a:pt x="1840" y="1582"/>
                      <a:pt x="1840" y="1584"/>
                      <a:pt x="1839" y="1585"/>
                    </a:cubicBezTo>
                    <a:cubicBezTo>
                      <a:pt x="1839" y="1585"/>
                      <a:pt x="1839" y="1585"/>
                      <a:pt x="1839" y="1585"/>
                    </a:cubicBezTo>
                    <a:cubicBezTo>
                      <a:pt x="1838" y="1586"/>
                      <a:pt x="1837" y="1587"/>
                      <a:pt x="1835" y="1587"/>
                    </a:cubicBezTo>
                    <a:cubicBezTo>
                      <a:pt x="1835" y="1587"/>
                      <a:pt x="1835" y="1587"/>
                      <a:pt x="1835" y="1587"/>
                    </a:cubicBezTo>
                    <a:cubicBezTo>
                      <a:pt x="1834" y="1587"/>
                      <a:pt x="1833" y="1587"/>
                      <a:pt x="1832" y="1586"/>
                    </a:cubicBezTo>
                    <a:close/>
                    <a:moveTo>
                      <a:pt x="157" y="1549"/>
                    </a:moveTo>
                    <a:cubicBezTo>
                      <a:pt x="156" y="1548"/>
                      <a:pt x="156" y="1547"/>
                      <a:pt x="156" y="1546"/>
                    </a:cubicBezTo>
                    <a:cubicBezTo>
                      <a:pt x="156" y="1546"/>
                      <a:pt x="156" y="1546"/>
                      <a:pt x="156" y="1546"/>
                    </a:cubicBezTo>
                    <a:cubicBezTo>
                      <a:pt x="156" y="1544"/>
                      <a:pt x="157" y="1542"/>
                      <a:pt x="159" y="1541"/>
                    </a:cubicBezTo>
                    <a:cubicBezTo>
                      <a:pt x="159" y="1541"/>
                      <a:pt x="159" y="1541"/>
                      <a:pt x="159" y="1541"/>
                    </a:cubicBezTo>
                    <a:cubicBezTo>
                      <a:pt x="161" y="1539"/>
                      <a:pt x="165" y="1540"/>
                      <a:pt x="166" y="1543"/>
                    </a:cubicBezTo>
                    <a:cubicBezTo>
                      <a:pt x="166" y="1543"/>
                      <a:pt x="166" y="1543"/>
                      <a:pt x="166" y="1543"/>
                    </a:cubicBezTo>
                    <a:cubicBezTo>
                      <a:pt x="167" y="1544"/>
                      <a:pt x="167" y="1545"/>
                      <a:pt x="167" y="1546"/>
                    </a:cubicBezTo>
                    <a:cubicBezTo>
                      <a:pt x="167" y="1546"/>
                      <a:pt x="167" y="1546"/>
                      <a:pt x="167" y="1546"/>
                    </a:cubicBezTo>
                    <a:cubicBezTo>
                      <a:pt x="167" y="1548"/>
                      <a:pt x="166" y="1550"/>
                      <a:pt x="165" y="1551"/>
                    </a:cubicBezTo>
                    <a:cubicBezTo>
                      <a:pt x="165" y="1551"/>
                      <a:pt x="165" y="1551"/>
                      <a:pt x="165" y="1551"/>
                    </a:cubicBezTo>
                    <a:cubicBezTo>
                      <a:pt x="164" y="1551"/>
                      <a:pt x="163" y="1552"/>
                      <a:pt x="162" y="1552"/>
                    </a:cubicBezTo>
                    <a:cubicBezTo>
                      <a:pt x="162" y="1552"/>
                      <a:pt x="162" y="1552"/>
                      <a:pt x="162" y="1552"/>
                    </a:cubicBezTo>
                    <a:cubicBezTo>
                      <a:pt x="160" y="1552"/>
                      <a:pt x="158" y="1551"/>
                      <a:pt x="157" y="1549"/>
                    </a:cubicBezTo>
                    <a:close/>
                    <a:moveTo>
                      <a:pt x="1873" y="1522"/>
                    </a:moveTo>
                    <a:cubicBezTo>
                      <a:pt x="1871" y="1521"/>
                      <a:pt x="1870" y="1519"/>
                      <a:pt x="1870" y="1517"/>
                    </a:cubicBezTo>
                    <a:cubicBezTo>
                      <a:pt x="1870" y="1517"/>
                      <a:pt x="1870" y="1517"/>
                      <a:pt x="1870" y="1517"/>
                    </a:cubicBezTo>
                    <a:cubicBezTo>
                      <a:pt x="1870" y="1516"/>
                      <a:pt x="1870" y="1515"/>
                      <a:pt x="1871" y="1514"/>
                    </a:cubicBezTo>
                    <a:cubicBezTo>
                      <a:pt x="1871" y="1514"/>
                      <a:pt x="1871" y="1514"/>
                      <a:pt x="1871" y="1514"/>
                    </a:cubicBezTo>
                    <a:cubicBezTo>
                      <a:pt x="1872" y="1512"/>
                      <a:pt x="1876" y="1511"/>
                      <a:pt x="1879" y="1512"/>
                    </a:cubicBezTo>
                    <a:cubicBezTo>
                      <a:pt x="1879" y="1512"/>
                      <a:pt x="1879" y="1512"/>
                      <a:pt x="1879" y="1512"/>
                    </a:cubicBezTo>
                    <a:cubicBezTo>
                      <a:pt x="1880" y="1513"/>
                      <a:pt x="1882" y="1515"/>
                      <a:pt x="1882" y="1517"/>
                    </a:cubicBezTo>
                    <a:cubicBezTo>
                      <a:pt x="1882" y="1517"/>
                      <a:pt x="1882" y="1517"/>
                      <a:pt x="1882" y="1517"/>
                    </a:cubicBezTo>
                    <a:cubicBezTo>
                      <a:pt x="1882" y="1518"/>
                      <a:pt x="1881" y="1519"/>
                      <a:pt x="1881" y="1520"/>
                    </a:cubicBezTo>
                    <a:cubicBezTo>
                      <a:pt x="1881" y="1520"/>
                      <a:pt x="1881" y="1520"/>
                      <a:pt x="1881" y="1520"/>
                    </a:cubicBezTo>
                    <a:cubicBezTo>
                      <a:pt x="1880" y="1522"/>
                      <a:pt x="1878" y="1523"/>
                      <a:pt x="1876" y="1523"/>
                    </a:cubicBezTo>
                    <a:cubicBezTo>
                      <a:pt x="1876" y="1523"/>
                      <a:pt x="1876" y="1523"/>
                      <a:pt x="1876" y="1523"/>
                    </a:cubicBezTo>
                    <a:cubicBezTo>
                      <a:pt x="1875" y="1523"/>
                      <a:pt x="1874" y="1523"/>
                      <a:pt x="1873" y="1522"/>
                    </a:cubicBezTo>
                    <a:close/>
                    <a:moveTo>
                      <a:pt x="118" y="1483"/>
                    </a:moveTo>
                    <a:cubicBezTo>
                      <a:pt x="118" y="1483"/>
                      <a:pt x="118" y="1483"/>
                      <a:pt x="118" y="1483"/>
                    </a:cubicBezTo>
                    <a:cubicBezTo>
                      <a:pt x="118" y="1483"/>
                      <a:pt x="118" y="1483"/>
                      <a:pt x="118" y="1483"/>
                    </a:cubicBezTo>
                    <a:cubicBezTo>
                      <a:pt x="118" y="1482"/>
                      <a:pt x="118" y="1481"/>
                      <a:pt x="118" y="1480"/>
                    </a:cubicBezTo>
                    <a:cubicBezTo>
                      <a:pt x="118" y="1480"/>
                      <a:pt x="118" y="1480"/>
                      <a:pt x="118" y="1480"/>
                    </a:cubicBezTo>
                    <a:cubicBezTo>
                      <a:pt x="118" y="1478"/>
                      <a:pt x="119" y="1476"/>
                      <a:pt x="121" y="1475"/>
                    </a:cubicBezTo>
                    <a:cubicBezTo>
                      <a:pt x="121" y="1475"/>
                      <a:pt x="121" y="1475"/>
                      <a:pt x="121" y="1475"/>
                    </a:cubicBezTo>
                    <a:cubicBezTo>
                      <a:pt x="123" y="1474"/>
                      <a:pt x="127" y="1475"/>
                      <a:pt x="128" y="1478"/>
                    </a:cubicBezTo>
                    <a:cubicBezTo>
                      <a:pt x="128" y="1478"/>
                      <a:pt x="128" y="1478"/>
                      <a:pt x="128" y="1478"/>
                    </a:cubicBezTo>
                    <a:cubicBezTo>
                      <a:pt x="129" y="1478"/>
                      <a:pt x="129" y="1479"/>
                      <a:pt x="129" y="1480"/>
                    </a:cubicBezTo>
                    <a:cubicBezTo>
                      <a:pt x="129" y="1480"/>
                      <a:pt x="129" y="1480"/>
                      <a:pt x="129" y="1480"/>
                    </a:cubicBezTo>
                    <a:cubicBezTo>
                      <a:pt x="129" y="1482"/>
                      <a:pt x="128" y="1484"/>
                      <a:pt x="126" y="1485"/>
                    </a:cubicBezTo>
                    <a:cubicBezTo>
                      <a:pt x="126" y="1485"/>
                      <a:pt x="126" y="1485"/>
                      <a:pt x="126" y="1485"/>
                    </a:cubicBezTo>
                    <a:cubicBezTo>
                      <a:pt x="125" y="1486"/>
                      <a:pt x="124" y="1486"/>
                      <a:pt x="123" y="1486"/>
                    </a:cubicBezTo>
                    <a:cubicBezTo>
                      <a:pt x="123" y="1486"/>
                      <a:pt x="123" y="1486"/>
                      <a:pt x="123" y="1486"/>
                    </a:cubicBezTo>
                    <a:cubicBezTo>
                      <a:pt x="121" y="1486"/>
                      <a:pt x="119" y="1485"/>
                      <a:pt x="118" y="1483"/>
                    </a:cubicBezTo>
                    <a:close/>
                    <a:moveTo>
                      <a:pt x="1909" y="1455"/>
                    </a:moveTo>
                    <a:cubicBezTo>
                      <a:pt x="1907" y="1454"/>
                      <a:pt x="1906" y="1452"/>
                      <a:pt x="1906" y="1450"/>
                    </a:cubicBezTo>
                    <a:cubicBezTo>
                      <a:pt x="1906" y="1450"/>
                      <a:pt x="1906" y="1450"/>
                      <a:pt x="1906" y="1450"/>
                    </a:cubicBezTo>
                    <a:cubicBezTo>
                      <a:pt x="1906" y="1449"/>
                      <a:pt x="1906" y="1448"/>
                      <a:pt x="1907" y="1448"/>
                    </a:cubicBezTo>
                    <a:cubicBezTo>
                      <a:pt x="1907" y="1448"/>
                      <a:pt x="1907" y="1448"/>
                      <a:pt x="1907" y="1448"/>
                    </a:cubicBezTo>
                    <a:cubicBezTo>
                      <a:pt x="1908" y="1445"/>
                      <a:pt x="1912" y="1444"/>
                      <a:pt x="1914" y="1445"/>
                    </a:cubicBezTo>
                    <a:cubicBezTo>
                      <a:pt x="1914" y="1445"/>
                      <a:pt x="1914" y="1445"/>
                      <a:pt x="1914" y="1445"/>
                    </a:cubicBezTo>
                    <a:cubicBezTo>
                      <a:pt x="1916" y="1446"/>
                      <a:pt x="1918" y="1448"/>
                      <a:pt x="1918" y="1450"/>
                    </a:cubicBezTo>
                    <a:cubicBezTo>
                      <a:pt x="1918" y="1450"/>
                      <a:pt x="1918" y="1450"/>
                      <a:pt x="1918" y="1450"/>
                    </a:cubicBezTo>
                    <a:cubicBezTo>
                      <a:pt x="1918" y="1451"/>
                      <a:pt x="1917" y="1452"/>
                      <a:pt x="1917" y="1453"/>
                    </a:cubicBezTo>
                    <a:cubicBezTo>
                      <a:pt x="1917" y="1453"/>
                      <a:pt x="1917" y="1453"/>
                      <a:pt x="1917" y="1453"/>
                    </a:cubicBezTo>
                    <a:cubicBezTo>
                      <a:pt x="1916" y="1455"/>
                      <a:pt x="1914" y="1456"/>
                      <a:pt x="1912" y="1456"/>
                    </a:cubicBezTo>
                    <a:cubicBezTo>
                      <a:pt x="1912" y="1456"/>
                      <a:pt x="1912" y="1456"/>
                      <a:pt x="1912" y="1456"/>
                    </a:cubicBezTo>
                    <a:cubicBezTo>
                      <a:pt x="1911" y="1456"/>
                      <a:pt x="1910" y="1456"/>
                      <a:pt x="1909" y="1455"/>
                    </a:cubicBezTo>
                    <a:close/>
                    <a:moveTo>
                      <a:pt x="85" y="1414"/>
                    </a:moveTo>
                    <a:cubicBezTo>
                      <a:pt x="85" y="1413"/>
                      <a:pt x="84" y="1413"/>
                      <a:pt x="84" y="1412"/>
                    </a:cubicBezTo>
                    <a:cubicBezTo>
                      <a:pt x="84" y="1412"/>
                      <a:pt x="84" y="1412"/>
                      <a:pt x="84" y="1412"/>
                    </a:cubicBezTo>
                    <a:cubicBezTo>
                      <a:pt x="84" y="1410"/>
                      <a:pt x="86" y="1407"/>
                      <a:pt x="88" y="1406"/>
                    </a:cubicBezTo>
                    <a:cubicBezTo>
                      <a:pt x="88" y="1406"/>
                      <a:pt x="88" y="1406"/>
                      <a:pt x="88" y="1406"/>
                    </a:cubicBezTo>
                    <a:cubicBezTo>
                      <a:pt x="91" y="1405"/>
                      <a:pt x="94" y="1407"/>
                      <a:pt x="95" y="1409"/>
                    </a:cubicBezTo>
                    <a:cubicBezTo>
                      <a:pt x="95" y="1409"/>
                      <a:pt x="95" y="1409"/>
                      <a:pt x="95" y="1409"/>
                    </a:cubicBezTo>
                    <a:cubicBezTo>
                      <a:pt x="96" y="1410"/>
                      <a:pt x="96" y="1411"/>
                      <a:pt x="96" y="1412"/>
                    </a:cubicBezTo>
                    <a:cubicBezTo>
                      <a:pt x="96" y="1412"/>
                      <a:pt x="96" y="1412"/>
                      <a:pt x="96" y="1412"/>
                    </a:cubicBezTo>
                    <a:cubicBezTo>
                      <a:pt x="96" y="1414"/>
                      <a:pt x="95" y="1416"/>
                      <a:pt x="92" y="1417"/>
                    </a:cubicBezTo>
                    <a:cubicBezTo>
                      <a:pt x="92" y="1417"/>
                      <a:pt x="92" y="1417"/>
                      <a:pt x="92" y="1417"/>
                    </a:cubicBezTo>
                    <a:cubicBezTo>
                      <a:pt x="92" y="1417"/>
                      <a:pt x="91" y="1417"/>
                      <a:pt x="90" y="1417"/>
                    </a:cubicBezTo>
                    <a:cubicBezTo>
                      <a:pt x="90" y="1417"/>
                      <a:pt x="90" y="1417"/>
                      <a:pt x="90" y="1417"/>
                    </a:cubicBezTo>
                    <a:cubicBezTo>
                      <a:pt x="88" y="1417"/>
                      <a:pt x="86" y="1416"/>
                      <a:pt x="85" y="1414"/>
                    </a:cubicBezTo>
                    <a:close/>
                    <a:moveTo>
                      <a:pt x="1941" y="1386"/>
                    </a:moveTo>
                    <a:cubicBezTo>
                      <a:pt x="1938" y="1385"/>
                      <a:pt x="1937" y="1383"/>
                      <a:pt x="1937" y="1381"/>
                    </a:cubicBezTo>
                    <a:cubicBezTo>
                      <a:pt x="1937" y="1381"/>
                      <a:pt x="1937" y="1381"/>
                      <a:pt x="1937" y="1381"/>
                    </a:cubicBezTo>
                    <a:cubicBezTo>
                      <a:pt x="1937" y="1380"/>
                      <a:pt x="1937" y="1379"/>
                      <a:pt x="1937" y="1378"/>
                    </a:cubicBezTo>
                    <a:cubicBezTo>
                      <a:pt x="1937" y="1378"/>
                      <a:pt x="1937" y="1378"/>
                      <a:pt x="1937" y="1378"/>
                    </a:cubicBezTo>
                    <a:cubicBezTo>
                      <a:pt x="1939" y="1375"/>
                      <a:pt x="1942" y="1374"/>
                      <a:pt x="1945" y="1375"/>
                    </a:cubicBezTo>
                    <a:cubicBezTo>
                      <a:pt x="1945" y="1375"/>
                      <a:pt x="1945" y="1375"/>
                      <a:pt x="1945" y="1375"/>
                    </a:cubicBezTo>
                    <a:cubicBezTo>
                      <a:pt x="1947" y="1376"/>
                      <a:pt x="1948" y="1378"/>
                      <a:pt x="1948" y="1380"/>
                    </a:cubicBezTo>
                    <a:cubicBezTo>
                      <a:pt x="1948" y="1380"/>
                      <a:pt x="1948" y="1380"/>
                      <a:pt x="1948" y="1380"/>
                    </a:cubicBezTo>
                    <a:cubicBezTo>
                      <a:pt x="1949" y="1381"/>
                      <a:pt x="1948" y="1382"/>
                      <a:pt x="1948" y="1383"/>
                    </a:cubicBezTo>
                    <a:cubicBezTo>
                      <a:pt x="1948" y="1383"/>
                      <a:pt x="1948" y="1383"/>
                      <a:pt x="1948" y="1383"/>
                    </a:cubicBezTo>
                    <a:cubicBezTo>
                      <a:pt x="1947" y="1385"/>
                      <a:pt x="1945" y="1386"/>
                      <a:pt x="1943" y="1386"/>
                    </a:cubicBezTo>
                    <a:cubicBezTo>
                      <a:pt x="1943" y="1386"/>
                      <a:pt x="1943" y="1386"/>
                      <a:pt x="1943" y="1386"/>
                    </a:cubicBezTo>
                    <a:cubicBezTo>
                      <a:pt x="1942" y="1386"/>
                      <a:pt x="1941" y="1386"/>
                      <a:pt x="1941" y="1386"/>
                    </a:cubicBezTo>
                    <a:close/>
                    <a:moveTo>
                      <a:pt x="57" y="1343"/>
                    </a:moveTo>
                    <a:cubicBezTo>
                      <a:pt x="57" y="1342"/>
                      <a:pt x="57" y="1342"/>
                      <a:pt x="57" y="1341"/>
                    </a:cubicBezTo>
                    <a:cubicBezTo>
                      <a:pt x="57" y="1341"/>
                      <a:pt x="57" y="1341"/>
                      <a:pt x="57" y="1341"/>
                    </a:cubicBezTo>
                    <a:cubicBezTo>
                      <a:pt x="57" y="1339"/>
                      <a:pt x="58" y="1336"/>
                      <a:pt x="61" y="1336"/>
                    </a:cubicBezTo>
                    <a:cubicBezTo>
                      <a:pt x="61" y="1336"/>
                      <a:pt x="61" y="1336"/>
                      <a:pt x="61" y="1336"/>
                    </a:cubicBezTo>
                    <a:cubicBezTo>
                      <a:pt x="63" y="1335"/>
                      <a:pt x="67" y="1336"/>
                      <a:pt x="68" y="1339"/>
                    </a:cubicBezTo>
                    <a:cubicBezTo>
                      <a:pt x="68" y="1339"/>
                      <a:pt x="68" y="1339"/>
                      <a:pt x="68" y="1339"/>
                    </a:cubicBezTo>
                    <a:cubicBezTo>
                      <a:pt x="68" y="1340"/>
                      <a:pt x="68" y="1340"/>
                      <a:pt x="68" y="1341"/>
                    </a:cubicBezTo>
                    <a:cubicBezTo>
                      <a:pt x="68" y="1341"/>
                      <a:pt x="68" y="1341"/>
                      <a:pt x="68" y="1341"/>
                    </a:cubicBezTo>
                    <a:cubicBezTo>
                      <a:pt x="68" y="1343"/>
                      <a:pt x="67" y="1346"/>
                      <a:pt x="64" y="1346"/>
                    </a:cubicBezTo>
                    <a:cubicBezTo>
                      <a:pt x="64" y="1346"/>
                      <a:pt x="64" y="1346"/>
                      <a:pt x="64" y="1346"/>
                    </a:cubicBezTo>
                    <a:cubicBezTo>
                      <a:pt x="64" y="1347"/>
                      <a:pt x="63" y="1347"/>
                      <a:pt x="62" y="1347"/>
                    </a:cubicBezTo>
                    <a:cubicBezTo>
                      <a:pt x="62" y="1347"/>
                      <a:pt x="62" y="1347"/>
                      <a:pt x="62" y="1347"/>
                    </a:cubicBezTo>
                    <a:cubicBezTo>
                      <a:pt x="60" y="1347"/>
                      <a:pt x="58" y="1345"/>
                      <a:pt x="57" y="1343"/>
                    </a:cubicBezTo>
                    <a:close/>
                    <a:moveTo>
                      <a:pt x="1967" y="1314"/>
                    </a:moveTo>
                    <a:cubicBezTo>
                      <a:pt x="1964" y="1313"/>
                      <a:pt x="1963" y="1311"/>
                      <a:pt x="1963" y="1309"/>
                    </a:cubicBezTo>
                    <a:cubicBezTo>
                      <a:pt x="1963" y="1309"/>
                      <a:pt x="1963" y="1309"/>
                      <a:pt x="1963" y="1309"/>
                    </a:cubicBezTo>
                    <a:cubicBezTo>
                      <a:pt x="1963" y="1308"/>
                      <a:pt x="1963" y="1308"/>
                      <a:pt x="1963" y="1307"/>
                    </a:cubicBezTo>
                    <a:cubicBezTo>
                      <a:pt x="1963" y="1307"/>
                      <a:pt x="1963" y="1307"/>
                      <a:pt x="1963" y="1307"/>
                    </a:cubicBezTo>
                    <a:cubicBezTo>
                      <a:pt x="1964" y="1304"/>
                      <a:pt x="1967" y="1302"/>
                      <a:pt x="1970" y="1303"/>
                    </a:cubicBezTo>
                    <a:cubicBezTo>
                      <a:pt x="1970" y="1303"/>
                      <a:pt x="1970" y="1303"/>
                      <a:pt x="1970" y="1303"/>
                    </a:cubicBezTo>
                    <a:cubicBezTo>
                      <a:pt x="1972" y="1304"/>
                      <a:pt x="1974" y="1306"/>
                      <a:pt x="1974" y="1309"/>
                    </a:cubicBezTo>
                    <a:cubicBezTo>
                      <a:pt x="1974" y="1309"/>
                      <a:pt x="1974" y="1309"/>
                      <a:pt x="1974" y="1309"/>
                    </a:cubicBezTo>
                    <a:cubicBezTo>
                      <a:pt x="1974" y="1309"/>
                      <a:pt x="1974" y="1310"/>
                      <a:pt x="1974" y="1310"/>
                    </a:cubicBezTo>
                    <a:cubicBezTo>
                      <a:pt x="1974" y="1310"/>
                      <a:pt x="1974" y="1310"/>
                      <a:pt x="1974" y="1310"/>
                    </a:cubicBezTo>
                    <a:cubicBezTo>
                      <a:pt x="1973" y="1313"/>
                      <a:pt x="1971" y="1314"/>
                      <a:pt x="1968" y="1314"/>
                    </a:cubicBezTo>
                    <a:cubicBezTo>
                      <a:pt x="1968" y="1314"/>
                      <a:pt x="1968" y="1314"/>
                      <a:pt x="1968" y="1314"/>
                    </a:cubicBezTo>
                    <a:cubicBezTo>
                      <a:pt x="1968" y="1314"/>
                      <a:pt x="1967" y="1314"/>
                      <a:pt x="1967" y="1314"/>
                    </a:cubicBezTo>
                    <a:close/>
                    <a:moveTo>
                      <a:pt x="34" y="1270"/>
                    </a:moveTo>
                    <a:cubicBezTo>
                      <a:pt x="34" y="1269"/>
                      <a:pt x="34" y="1269"/>
                      <a:pt x="34" y="1268"/>
                    </a:cubicBezTo>
                    <a:cubicBezTo>
                      <a:pt x="34" y="1268"/>
                      <a:pt x="34" y="1268"/>
                      <a:pt x="34" y="1268"/>
                    </a:cubicBezTo>
                    <a:cubicBezTo>
                      <a:pt x="34" y="1266"/>
                      <a:pt x="36" y="1263"/>
                      <a:pt x="39" y="1263"/>
                    </a:cubicBezTo>
                    <a:cubicBezTo>
                      <a:pt x="39" y="1263"/>
                      <a:pt x="39" y="1263"/>
                      <a:pt x="39" y="1263"/>
                    </a:cubicBezTo>
                    <a:cubicBezTo>
                      <a:pt x="42" y="1262"/>
                      <a:pt x="45" y="1264"/>
                      <a:pt x="46" y="1267"/>
                    </a:cubicBezTo>
                    <a:cubicBezTo>
                      <a:pt x="46" y="1267"/>
                      <a:pt x="46" y="1267"/>
                      <a:pt x="46" y="1267"/>
                    </a:cubicBezTo>
                    <a:cubicBezTo>
                      <a:pt x="46" y="1267"/>
                      <a:pt x="46" y="1268"/>
                      <a:pt x="46" y="1268"/>
                    </a:cubicBezTo>
                    <a:cubicBezTo>
                      <a:pt x="46" y="1268"/>
                      <a:pt x="46" y="1268"/>
                      <a:pt x="46" y="1268"/>
                    </a:cubicBezTo>
                    <a:cubicBezTo>
                      <a:pt x="46" y="1271"/>
                      <a:pt x="44" y="1273"/>
                      <a:pt x="41" y="1274"/>
                    </a:cubicBezTo>
                    <a:cubicBezTo>
                      <a:pt x="41" y="1274"/>
                      <a:pt x="41" y="1274"/>
                      <a:pt x="41" y="1274"/>
                    </a:cubicBezTo>
                    <a:cubicBezTo>
                      <a:pt x="41" y="1274"/>
                      <a:pt x="41" y="1274"/>
                      <a:pt x="40" y="1274"/>
                    </a:cubicBezTo>
                    <a:cubicBezTo>
                      <a:pt x="40" y="1274"/>
                      <a:pt x="40" y="1274"/>
                      <a:pt x="40" y="1274"/>
                    </a:cubicBezTo>
                    <a:cubicBezTo>
                      <a:pt x="37" y="1274"/>
                      <a:pt x="35" y="1272"/>
                      <a:pt x="34" y="1270"/>
                    </a:cubicBezTo>
                    <a:close/>
                    <a:moveTo>
                      <a:pt x="1987" y="1241"/>
                    </a:moveTo>
                    <a:cubicBezTo>
                      <a:pt x="1984" y="1240"/>
                      <a:pt x="1982" y="1238"/>
                      <a:pt x="1982" y="1235"/>
                    </a:cubicBezTo>
                    <a:cubicBezTo>
                      <a:pt x="1982" y="1235"/>
                      <a:pt x="1982" y="1235"/>
                      <a:pt x="1982" y="1235"/>
                    </a:cubicBezTo>
                    <a:cubicBezTo>
                      <a:pt x="1982" y="1235"/>
                      <a:pt x="1982" y="1235"/>
                      <a:pt x="1983" y="1234"/>
                    </a:cubicBezTo>
                    <a:cubicBezTo>
                      <a:pt x="1983" y="1234"/>
                      <a:pt x="1983" y="1234"/>
                      <a:pt x="1983" y="1234"/>
                    </a:cubicBezTo>
                    <a:cubicBezTo>
                      <a:pt x="1983" y="1231"/>
                      <a:pt x="1986" y="1229"/>
                      <a:pt x="1989" y="1230"/>
                    </a:cubicBezTo>
                    <a:cubicBezTo>
                      <a:pt x="1989" y="1230"/>
                      <a:pt x="1989" y="1230"/>
                      <a:pt x="1989" y="1230"/>
                    </a:cubicBezTo>
                    <a:cubicBezTo>
                      <a:pt x="1992" y="1230"/>
                      <a:pt x="1994" y="1233"/>
                      <a:pt x="1994" y="1235"/>
                    </a:cubicBezTo>
                    <a:cubicBezTo>
                      <a:pt x="1994" y="1235"/>
                      <a:pt x="1994" y="1235"/>
                      <a:pt x="1994" y="1235"/>
                    </a:cubicBezTo>
                    <a:cubicBezTo>
                      <a:pt x="1994" y="1236"/>
                      <a:pt x="1994" y="1236"/>
                      <a:pt x="1994" y="1237"/>
                    </a:cubicBezTo>
                    <a:cubicBezTo>
                      <a:pt x="1994" y="1237"/>
                      <a:pt x="1994" y="1237"/>
                      <a:pt x="1994" y="1237"/>
                    </a:cubicBezTo>
                    <a:cubicBezTo>
                      <a:pt x="1993" y="1239"/>
                      <a:pt x="1991" y="1241"/>
                      <a:pt x="1988" y="1241"/>
                    </a:cubicBezTo>
                    <a:cubicBezTo>
                      <a:pt x="1988" y="1241"/>
                      <a:pt x="1988" y="1241"/>
                      <a:pt x="1988" y="1241"/>
                    </a:cubicBezTo>
                    <a:cubicBezTo>
                      <a:pt x="1988" y="1241"/>
                      <a:pt x="1987" y="1241"/>
                      <a:pt x="1987" y="1241"/>
                    </a:cubicBezTo>
                    <a:close/>
                    <a:moveTo>
                      <a:pt x="18" y="1195"/>
                    </a:moveTo>
                    <a:cubicBezTo>
                      <a:pt x="18" y="1195"/>
                      <a:pt x="18" y="1194"/>
                      <a:pt x="18" y="1194"/>
                    </a:cubicBezTo>
                    <a:cubicBezTo>
                      <a:pt x="18" y="1194"/>
                      <a:pt x="18" y="1194"/>
                      <a:pt x="18" y="1194"/>
                    </a:cubicBezTo>
                    <a:cubicBezTo>
                      <a:pt x="18" y="1191"/>
                      <a:pt x="19" y="1189"/>
                      <a:pt x="22" y="1189"/>
                    </a:cubicBezTo>
                    <a:cubicBezTo>
                      <a:pt x="22" y="1189"/>
                      <a:pt x="22" y="1189"/>
                      <a:pt x="22" y="1189"/>
                    </a:cubicBezTo>
                    <a:cubicBezTo>
                      <a:pt x="25" y="1188"/>
                      <a:pt x="28" y="1190"/>
                      <a:pt x="29" y="1193"/>
                    </a:cubicBezTo>
                    <a:cubicBezTo>
                      <a:pt x="29" y="1193"/>
                      <a:pt x="29" y="1193"/>
                      <a:pt x="29" y="1193"/>
                    </a:cubicBezTo>
                    <a:cubicBezTo>
                      <a:pt x="29" y="1193"/>
                      <a:pt x="29" y="1194"/>
                      <a:pt x="29" y="1194"/>
                    </a:cubicBezTo>
                    <a:cubicBezTo>
                      <a:pt x="29" y="1194"/>
                      <a:pt x="29" y="1194"/>
                      <a:pt x="29" y="1194"/>
                    </a:cubicBezTo>
                    <a:cubicBezTo>
                      <a:pt x="29" y="1197"/>
                      <a:pt x="27" y="1199"/>
                      <a:pt x="24" y="1200"/>
                    </a:cubicBezTo>
                    <a:cubicBezTo>
                      <a:pt x="24" y="1200"/>
                      <a:pt x="24" y="1200"/>
                      <a:pt x="24" y="1200"/>
                    </a:cubicBezTo>
                    <a:cubicBezTo>
                      <a:pt x="24" y="1200"/>
                      <a:pt x="24" y="1200"/>
                      <a:pt x="23" y="1200"/>
                    </a:cubicBezTo>
                    <a:cubicBezTo>
                      <a:pt x="23" y="1200"/>
                      <a:pt x="23" y="1200"/>
                      <a:pt x="23" y="1200"/>
                    </a:cubicBezTo>
                    <a:cubicBezTo>
                      <a:pt x="20" y="1200"/>
                      <a:pt x="18" y="1198"/>
                      <a:pt x="18" y="1195"/>
                    </a:cubicBezTo>
                    <a:close/>
                    <a:moveTo>
                      <a:pt x="2001" y="1166"/>
                    </a:moveTo>
                    <a:cubicBezTo>
                      <a:pt x="1999" y="1166"/>
                      <a:pt x="1997" y="1163"/>
                      <a:pt x="1997" y="1161"/>
                    </a:cubicBezTo>
                    <a:cubicBezTo>
                      <a:pt x="1997" y="1161"/>
                      <a:pt x="1997" y="1161"/>
                      <a:pt x="1997" y="1161"/>
                    </a:cubicBezTo>
                    <a:cubicBezTo>
                      <a:pt x="1997" y="1160"/>
                      <a:pt x="1997" y="1160"/>
                      <a:pt x="1997" y="1160"/>
                    </a:cubicBezTo>
                    <a:cubicBezTo>
                      <a:pt x="1997" y="1160"/>
                      <a:pt x="1997" y="1160"/>
                      <a:pt x="1997" y="1160"/>
                    </a:cubicBezTo>
                    <a:cubicBezTo>
                      <a:pt x="1997" y="1157"/>
                      <a:pt x="2000" y="1154"/>
                      <a:pt x="2003" y="1155"/>
                    </a:cubicBezTo>
                    <a:cubicBezTo>
                      <a:pt x="2003" y="1155"/>
                      <a:pt x="2003" y="1155"/>
                      <a:pt x="2003" y="1155"/>
                    </a:cubicBezTo>
                    <a:cubicBezTo>
                      <a:pt x="2006" y="1155"/>
                      <a:pt x="2008" y="1158"/>
                      <a:pt x="2008" y="1161"/>
                    </a:cubicBezTo>
                    <a:cubicBezTo>
                      <a:pt x="2008" y="1161"/>
                      <a:pt x="2008" y="1161"/>
                      <a:pt x="2008" y="1161"/>
                    </a:cubicBezTo>
                    <a:cubicBezTo>
                      <a:pt x="2008" y="1161"/>
                      <a:pt x="2008" y="1161"/>
                      <a:pt x="2008" y="1161"/>
                    </a:cubicBezTo>
                    <a:cubicBezTo>
                      <a:pt x="2008" y="1161"/>
                      <a:pt x="2008" y="1161"/>
                      <a:pt x="2008" y="1161"/>
                    </a:cubicBezTo>
                    <a:cubicBezTo>
                      <a:pt x="2008" y="1164"/>
                      <a:pt x="2005" y="1166"/>
                      <a:pt x="2002" y="1166"/>
                    </a:cubicBezTo>
                    <a:cubicBezTo>
                      <a:pt x="2002" y="1166"/>
                      <a:pt x="2002" y="1166"/>
                      <a:pt x="2002" y="1166"/>
                    </a:cubicBezTo>
                    <a:cubicBezTo>
                      <a:pt x="2002" y="1166"/>
                      <a:pt x="2002" y="1166"/>
                      <a:pt x="2001" y="1166"/>
                    </a:cubicBezTo>
                    <a:close/>
                    <a:moveTo>
                      <a:pt x="6" y="1120"/>
                    </a:moveTo>
                    <a:cubicBezTo>
                      <a:pt x="6" y="1120"/>
                      <a:pt x="6" y="1120"/>
                      <a:pt x="6" y="1120"/>
                    </a:cubicBezTo>
                    <a:cubicBezTo>
                      <a:pt x="6" y="1120"/>
                      <a:pt x="6" y="1120"/>
                      <a:pt x="6" y="1120"/>
                    </a:cubicBezTo>
                    <a:cubicBezTo>
                      <a:pt x="6" y="1120"/>
                      <a:pt x="6" y="1119"/>
                      <a:pt x="6" y="1119"/>
                    </a:cubicBezTo>
                    <a:cubicBezTo>
                      <a:pt x="6" y="1119"/>
                      <a:pt x="6" y="1119"/>
                      <a:pt x="6" y="1119"/>
                    </a:cubicBezTo>
                    <a:cubicBezTo>
                      <a:pt x="6" y="1116"/>
                      <a:pt x="8" y="1114"/>
                      <a:pt x="11" y="1113"/>
                    </a:cubicBezTo>
                    <a:cubicBezTo>
                      <a:pt x="11" y="1113"/>
                      <a:pt x="11" y="1113"/>
                      <a:pt x="11" y="1113"/>
                    </a:cubicBezTo>
                    <a:cubicBezTo>
                      <a:pt x="14" y="1113"/>
                      <a:pt x="16" y="1115"/>
                      <a:pt x="16" y="1118"/>
                    </a:cubicBezTo>
                    <a:cubicBezTo>
                      <a:pt x="16" y="1118"/>
                      <a:pt x="16" y="1118"/>
                      <a:pt x="16" y="1118"/>
                    </a:cubicBezTo>
                    <a:cubicBezTo>
                      <a:pt x="16" y="1118"/>
                      <a:pt x="16" y="1119"/>
                      <a:pt x="16" y="1119"/>
                    </a:cubicBezTo>
                    <a:cubicBezTo>
                      <a:pt x="16" y="1119"/>
                      <a:pt x="16" y="1119"/>
                      <a:pt x="16" y="1119"/>
                    </a:cubicBezTo>
                    <a:cubicBezTo>
                      <a:pt x="16" y="1122"/>
                      <a:pt x="16" y="1125"/>
                      <a:pt x="13" y="1125"/>
                    </a:cubicBezTo>
                    <a:cubicBezTo>
                      <a:pt x="13" y="1125"/>
                      <a:pt x="13" y="1125"/>
                      <a:pt x="13" y="1125"/>
                    </a:cubicBezTo>
                    <a:cubicBezTo>
                      <a:pt x="12" y="1125"/>
                      <a:pt x="12" y="1125"/>
                      <a:pt x="12" y="1125"/>
                    </a:cubicBezTo>
                    <a:cubicBezTo>
                      <a:pt x="12" y="1125"/>
                      <a:pt x="12" y="1125"/>
                      <a:pt x="12" y="1125"/>
                    </a:cubicBezTo>
                    <a:cubicBezTo>
                      <a:pt x="9" y="1125"/>
                      <a:pt x="7" y="1123"/>
                      <a:pt x="6" y="1120"/>
                    </a:cubicBezTo>
                    <a:close/>
                    <a:moveTo>
                      <a:pt x="2010" y="1089"/>
                    </a:moveTo>
                    <a:cubicBezTo>
                      <a:pt x="2007" y="1089"/>
                      <a:pt x="2004" y="1088"/>
                      <a:pt x="2004" y="1085"/>
                    </a:cubicBezTo>
                    <a:cubicBezTo>
                      <a:pt x="2004" y="1085"/>
                      <a:pt x="2004" y="1085"/>
                      <a:pt x="2004" y="1085"/>
                    </a:cubicBezTo>
                    <a:cubicBezTo>
                      <a:pt x="2004" y="1085"/>
                      <a:pt x="2004" y="1085"/>
                      <a:pt x="2004" y="1085"/>
                    </a:cubicBezTo>
                    <a:cubicBezTo>
                      <a:pt x="2004" y="1085"/>
                      <a:pt x="2004" y="1085"/>
                      <a:pt x="2004" y="1085"/>
                    </a:cubicBezTo>
                    <a:cubicBezTo>
                      <a:pt x="2004" y="1081"/>
                      <a:pt x="2007" y="1079"/>
                      <a:pt x="2010" y="1079"/>
                    </a:cubicBezTo>
                    <a:cubicBezTo>
                      <a:pt x="2010" y="1079"/>
                      <a:pt x="2010" y="1079"/>
                      <a:pt x="2010" y="1079"/>
                    </a:cubicBezTo>
                    <a:cubicBezTo>
                      <a:pt x="2013" y="1080"/>
                      <a:pt x="2016" y="1082"/>
                      <a:pt x="2016" y="1085"/>
                    </a:cubicBezTo>
                    <a:cubicBezTo>
                      <a:pt x="2016" y="1085"/>
                      <a:pt x="2016" y="1085"/>
                      <a:pt x="2016" y="1085"/>
                    </a:cubicBezTo>
                    <a:cubicBezTo>
                      <a:pt x="2016" y="1085"/>
                      <a:pt x="2016" y="1085"/>
                      <a:pt x="2016" y="1085"/>
                    </a:cubicBezTo>
                    <a:cubicBezTo>
                      <a:pt x="2016" y="1085"/>
                      <a:pt x="2016" y="1085"/>
                      <a:pt x="2016" y="1085"/>
                    </a:cubicBezTo>
                    <a:cubicBezTo>
                      <a:pt x="2016" y="1088"/>
                      <a:pt x="2014" y="1089"/>
                      <a:pt x="2011" y="1089"/>
                    </a:cubicBezTo>
                    <a:cubicBezTo>
                      <a:pt x="2011" y="1089"/>
                      <a:pt x="2011" y="1089"/>
                      <a:pt x="2011" y="1089"/>
                    </a:cubicBezTo>
                    <a:cubicBezTo>
                      <a:pt x="2011" y="1089"/>
                      <a:pt x="2011" y="1089"/>
                      <a:pt x="2010" y="1089"/>
                    </a:cubicBezTo>
                    <a:close/>
                    <a:moveTo>
                      <a:pt x="1" y="1045"/>
                    </a:moveTo>
                    <a:cubicBezTo>
                      <a:pt x="0" y="1045"/>
                      <a:pt x="0" y="1045"/>
                      <a:pt x="0" y="1045"/>
                    </a:cubicBezTo>
                    <a:cubicBezTo>
                      <a:pt x="0" y="1045"/>
                      <a:pt x="0" y="1045"/>
                      <a:pt x="0" y="1045"/>
                    </a:cubicBezTo>
                    <a:cubicBezTo>
                      <a:pt x="0" y="1045"/>
                      <a:pt x="0" y="1043"/>
                      <a:pt x="0" y="1043"/>
                    </a:cubicBezTo>
                    <a:cubicBezTo>
                      <a:pt x="0" y="1043"/>
                      <a:pt x="0" y="1043"/>
                      <a:pt x="0" y="1043"/>
                    </a:cubicBezTo>
                    <a:cubicBezTo>
                      <a:pt x="0" y="1040"/>
                      <a:pt x="3" y="1037"/>
                      <a:pt x="6" y="1036"/>
                    </a:cubicBezTo>
                    <a:cubicBezTo>
                      <a:pt x="6" y="1036"/>
                      <a:pt x="6" y="1036"/>
                      <a:pt x="6" y="1036"/>
                    </a:cubicBezTo>
                    <a:cubicBezTo>
                      <a:pt x="9" y="1036"/>
                      <a:pt x="12" y="1041"/>
                      <a:pt x="12" y="1041"/>
                    </a:cubicBezTo>
                    <a:cubicBezTo>
                      <a:pt x="12" y="1041"/>
                      <a:pt x="12" y="1041"/>
                      <a:pt x="12" y="1041"/>
                    </a:cubicBezTo>
                    <a:cubicBezTo>
                      <a:pt x="12" y="1041"/>
                      <a:pt x="12" y="1043"/>
                      <a:pt x="12" y="1043"/>
                    </a:cubicBezTo>
                    <a:cubicBezTo>
                      <a:pt x="12" y="1043"/>
                      <a:pt x="12" y="1043"/>
                      <a:pt x="12" y="1043"/>
                    </a:cubicBezTo>
                    <a:cubicBezTo>
                      <a:pt x="12" y="1046"/>
                      <a:pt x="10" y="1049"/>
                      <a:pt x="7" y="1049"/>
                    </a:cubicBezTo>
                    <a:cubicBezTo>
                      <a:pt x="7" y="1049"/>
                      <a:pt x="7" y="1049"/>
                      <a:pt x="7" y="1049"/>
                    </a:cubicBezTo>
                    <a:cubicBezTo>
                      <a:pt x="7" y="1049"/>
                      <a:pt x="7" y="1049"/>
                      <a:pt x="7" y="1049"/>
                    </a:cubicBezTo>
                    <a:cubicBezTo>
                      <a:pt x="7" y="1049"/>
                      <a:pt x="7" y="1049"/>
                      <a:pt x="7" y="1049"/>
                    </a:cubicBezTo>
                    <a:cubicBezTo>
                      <a:pt x="4" y="1049"/>
                      <a:pt x="1" y="1045"/>
                      <a:pt x="1" y="1045"/>
                    </a:cubicBezTo>
                    <a:close/>
                    <a:moveTo>
                      <a:pt x="2008" y="1009"/>
                    </a:moveTo>
                    <a:cubicBezTo>
                      <a:pt x="2008" y="1006"/>
                      <a:pt x="2011" y="1003"/>
                      <a:pt x="2014" y="1003"/>
                    </a:cubicBezTo>
                    <a:cubicBezTo>
                      <a:pt x="2014" y="1003"/>
                      <a:pt x="2014" y="1003"/>
                      <a:pt x="2014" y="1003"/>
                    </a:cubicBezTo>
                    <a:cubicBezTo>
                      <a:pt x="2017" y="1003"/>
                      <a:pt x="2019" y="1006"/>
                      <a:pt x="2019" y="1009"/>
                    </a:cubicBezTo>
                    <a:cubicBezTo>
                      <a:pt x="2019" y="1009"/>
                      <a:pt x="2019" y="1009"/>
                      <a:pt x="2019" y="1009"/>
                    </a:cubicBezTo>
                    <a:cubicBezTo>
                      <a:pt x="2019" y="1012"/>
                      <a:pt x="2017" y="1015"/>
                      <a:pt x="2014" y="1015"/>
                    </a:cubicBezTo>
                    <a:cubicBezTo>
                      <a:pt x="2014" y="1015"/>
                      <a:pt x="2014" y="1015"/>
                      <a:pt x="2014" y="1015"/>
                    </a:cubicBezTo>
                    <a:cubicBezTo>
                      <a:pt x="2011" y="1015"/>
                      <a:pt x="2008" y="1012"/>
                      <a:pt x="2008" y="1009"/>
                    </a:cubicBezTo>
                    <a:close/>
                    <a:moveTo>
                      <a:pt x="7" y="973"/>
                    </a:moveTo>
                    <a:cubicBezTo>
                      <a:pt x="4" y="973"/>
                      <a:pt x="1" y="969"/>
                      <a:pt x="1" y="966"/>
                    </a:cubicBezTo>
                    <a:cubicBezTo>
                      <a:pt x="1" y="966"/>
                      <a:pt x="1" y="966"/>
                      <a:pt x="1" y="966"/>
                    </a:cubicBezTo>
                    <a:cubicBezTo>
                      <a:pt x="1" y="966"/>
                      <a:pt x="1" y="965"/>
                      <a:pt x="1" y="965"/>
                    </a:cubicBezTo>
                    <a:cubicBezTo>
                      <a:pt x="1" y="965"/>
                      <a:pt x="1" y="965"/>
                      <a:pt x="1" y="965"/>
                    </a:cubicBezTo>
                    <a:cubicBezTo>
                      <a:pt x="1" y="965"/>
                      <a:pt x="1" y="965"/>
                      <a:pt x="1" y="965"/>
                    </a:cubicBezTo>
                    <a:cubicBezTo>
                      <a:pt x="1" y="965"/>
                      <a:pt x="1" y="965"/>
                      <a:pt x="1" y="965"/>
                    </a:cubicBezTo>
                    <a:cubicBezTo>
                      <a:pt x="1" y="965"/>
                      <a:pt x="4" y="960"/>
                      <a:pt x="7" y="960"/>
                    </a:cubicBezTo>
                    <a:cubicBezTo>
                      <a:pt x="7" y="960"/>
                      <a:pt x="7" y="960"/>
                      <a:pt x="7" y="960"/>
                    </a:cubicBezTo>
                    <a:cubicBezTo>
                      <a:pt x="10" y="961"/>
                      <a:pt x="12" y="964"/>
                      <a:pt x="12" y="967"/>
                    </a:cubicBezTo>
                    <a:cubicBezTo>
                      <a:pt x="12" y="967"/>
                      <a:pt x="12" y="967"/>
                      <a:pt x="12" y="967"/>
                    </a:cubicBezTo>
                    <a:cubicBezTo>
                      <a:pt x="12" y="967"/>
                      <a:pt x="12" y="967"/>
                      <a:pt x="12" y="967"/>
                    </a:cubicBezTo>
                    <a:cubicBezTo>
                      <a:pt x="12" y="967"/>
                      <a:pt x="12" y="967"/>
                      <a:pt x="12" y="967"/>
                    </a:cubicBezTo>
                    <a:cubicBezTo>
                      <a:pt x="12" y="970"/>
                      <a:pt x="10" y="973"/>
                      <a:pt x="7" y="973"/>
                    </a:cubicBezTo>
                    <a:cubicBezTo>
                      <a:pt x="7" y="973"/>
                      <a:pt x="7" y="973"/>
                      <a:pt x="7" y="973"/>
                    </a:cubicBezTo>
                    <a:cubicBezTo>
                      <a:pt x="7" y="973"/>
                      <a:pt x="7" y="973"/>
                      <a:pt x="7" y="973"/>
                    </a:cubicBezTo>
                    <a:close/>
                    <a:moveTo>
                      <a:pt x="2006" y="941"/>
                    </a:moveTo>
                    <a:cubicBezTo>
                      <a:pt x="2006" y="941"/>
                      <a:pt x="2006" y="941"/>
                      <a:pt x="2006" y="941"/>
                    </a:cubicBezTo>
                    <a:cubicBezTo>
                      <a:pt x="2006" y="941"/>
                      <a:pt x="2006" y="941"/>
                      <a:pt x="2006" y="941"/>
                    </a:cubicBezTo>
                    <a:cubicBezTo>
                      <a:pt x="2006" y="941"/>
                      <a:pt x="2006" y="941"/>
                      <a:pt x="2006" y="941"/>
                    </a:cubicBezTo>
                    <a:cubicBezTo>
                      <a:pt x="2006" y="938"/>
                      <a:pt x="2007" y="935"/>
                      <a:pt x="2010" y="935"/>
                    </a:cubicBezTo>
                    <a:cubicBezTo>
                      <a:pt x="2010" y="935"/>
                      <a:pt x="2010" y="935"/>
                      <a:pt x="2010" y="935"/>
                    </a:cubicBezTo>
                    <a:cubicBezTo>
                      <a:pt x="2014" y="935"/>
                      <a:pt x="2016" y="937"/>
                      <a:pt x="2016" y="941"/>
                    </a:cubicBezTo>
                    <a:cubicBezTo>
                      <a:pt x="2016" y="941"/>
                      <a:pt x="2016" y="941"/>
                      <a:pt x="2016" y="941"/>
                    </a:cubicBezTo>
                    <a:cubicBezTo>
                      <a:pt x="2016" y="941"/>
                      <a:pt x="2016" y="941"/>
                      <a:pt x="2016" y="941"/>
                    </a:cubicBezTo>
                    <a:cubicBezTo>
                      <a:pt x="2016" y="941"/>
                      <a:pt x="2016" y="941"/>
                      <a:pt x="2016" y="941"/>
                    </a:cubicBezTo>
                    <a:cubicBezTo>
                      <a:pt x="2016" y="944"/>
                      <a:pt x="2015" y="945"/>
                      <a:pt x="2012" y="945"/>
                    </a:cubicBezTo>
                    <a:cubicBezTo>
                      <a:pt x="2012" y="945"/>
                      <a:pt x="2012" y="945"/>
                      <a:pt x="2012" y="945"/>
                    </a:cubicBezTo>
                    <a:cubicBezTo>
                      <a:pt x="2012" y="945"/>
                      <a:pt x="2012" y="945"/>
                      <a:pt x="2011" y="945"/>
                    </a:cubicBezTo>
                    <a:cubicBezTo>
                      <a:pt x="2011" y="945"/>
                      <a:pt x="2011" y="945"/>
                      <a:pt x="2011" y="945"/>
                    </a:cubicBezTo>
                    <a:cubicBezTo>
                      <a:pt x="2008" y="945"/>
                      <a:pt x="2006" y="945"/>
                      <a:pt x="2006" y="941"/>
                    </a:cubicBezTo>
                    <a:close/>
                    <a:moveTo>
                      <a:pt x="13" y="897"/>
                    </a:moveTo>
                    <a:cubicBezTo>
                      <a:pt x="10" y="896"/>
                      <a:pt x="8" y="894"/>
                      <a:pt x="8" y="891"/>
                    </a:cubicBezTo>
                    <a:cubicBezTo>
                      <a:pt x="8" y="891"/>
                      <a:pt x="8" y="891"/>
                      <a:pt x="8" y="891"/>
                    </a:cubicBezTo>
                    <a:cubicBezTo>
                      <a:pt x="8" y="891"/>
                      <a:pt x="8" y="891"/>
                      <a:pt x="8" y="890"/>
                    </a:cubicBezTo>
                    <a:cubicBezTo>
                      <a:pt x="8" y="890"/>
                      <a:pt x="8" y="890"/>
                      <a:pt x="8" y="890"/>
                    </a:cubicBezTo>
                    <a:cubicBezTo>
                      <a:pt x="8" y="887"/>
                      <a:pt x="11" y="885"/>
                      <a:pt x="14" y="885"/>
                    </a:cubicBezTo>
                    <a:cubicBezTo>
                      <a:pt x="14" y="885"/>
                      <a:pt x="14" y="885"/>
                      <a:pt x="14" y="885"/>
                    </a:cubicBezTo>
                    <a:cubicBezTo>
                      <a:pt x="17" y="886"/>
                      <a:pt x="19" y="889"/>
                      <a:pt x="19" y="892"/>
                    </a:cubicBezTo>
                    <a:cubicBezTo>
                      <a:pt x="19" y="892"/>
                      <a:pt x="19" y="892"/>
                      <a:pt x="19" y="892"/>
                    </a:cubicBezTo>
                    <a:cubicBezTo>
                      <a:pt x="19" y="892"/>
                      <a:pt x="19" y="893"/>
                      <a:pt x="19" y="893"/>
                    </a:cubicBezTo>
                    <a:cubicBezTo>
                      <a:pt x="19" y="893"/>
                      <a:pt x="19" y="893"/>
                      <a:pt x="19" y="893"/>
                    </a:cubicBezTo>
                    <a:cubicBezTo>
                      <a:pt x="18" y="893"/>
                      <a:pt x="16" y="897"/>
                      <a:pt x="13" y="897"/>
                    </a:cubicBezTo>
                    <a:cubicBezTo>
                      <a:pt x="13" y="897"/>
                      <a:pt x="13" y="897"/>
                      <a:pt x="13" y="897"/>
                    </a:cubicBezTo>
                    <a:cubicBezTo>
                      <a:pt x="13" y="897"/>
                      <a:pt x="13" y="897"/>
                      <a:pt x="13" y="897"/>
                    </a:cubicBezTo>
                    <a:close/>
                    <a:moveTo>
                      <a:pt x="1998" y="866"/>
                    </a:moveTo>
                    <a:cubicBezTo>
                      <a:pt x="1998" y="866"/>
                      <a:pt x="1998" y="866"/>
                      <a:pt x="1998" y="865"/>
                    </a:cubicBezTo>
                    <a:cubicBezTo>
                      <a:pt x="1998" y="865"/>
                      <a:pt x="1998" y="865"/>
                      <a:pt x="1998" y="865"/>
                    </a:cubicBezTo>
                    <a:cubicBezTo>
                      <a:pt x="1998" y="863"/>
                      <a:pt x="2000" y="860"/>
                      <a:pt x="2003" y="860"/>
                    </a:cubicBezTo>
                    <a:cubicBezTo>
                      <a:pt x="2003" y="860"/>
                      <a:pt x="2003" y="860"/>
                      <a:pt x="2003" y="860"/>
                    </a:cubicBezTo>
                    <a:cubicBezTo>
                      <a:pt x="2006" y="859"/>
                      <a:pt x="2009" y="861"/>
                      <a:pt x="2009" y="865"/>
                    </a:cubicBezTo>
                    <a:cubicBezTo>
                      <a:pt x="2009" y="865"/>
                      <a:pt x="2009" y="865"/>
                      <a:pt x="2009" y="865"/>
                    </a:cubicBezTo>
                    <a:cubicBezTo>
                      <a:pt x="2009" y="865"/>
                      <a:pt x="2009" y="865"/>
                      <a:pt x="2009" y="865"/>
                    </a:cubicBezTo>
                    <a:cubicBezTo>
                      <a:pt x="2009" y="865"/>
                      <a:pt x="2009" y="865"/>
                      <a:pt x="2009" y="865"/>
                    </a:cubicBezTo>
                    <a:cubicBezTo>
                      <a:pt x="2009" y="868"/>
                      <a:pt x="2007" y="871"/>
                      <a:pt x="2004" y="871"/>
                    </a:cubicBezTo>
                    <a:cubicBezTo>
                      <a:pt x="2004" y="871"/>
                      <a:pt x="2004" y="871"/>
                      <a:pt x="2004" y="871"/>
                    </a:cubicBezTo>
                    <a:cubicBezTo>
                      <a:pt x="2004" y="871"/>
                      <a:pt x="2004" y="871"/>
                      <a:pt x="2004" y="871"/>
                    </a:cubicBezTo>
                    <a:cubicBezTo>
                      <a:pt x="2004" y="871"/>
                      <a:pt x="2004" y="871"/>
                      <a:pt x="2004" y="871"/>
                    </a:cubicBezTo>
                    <a:cubicBezTo>
                      <a:pt x="2001" y="871"/>
                      <a:pt x="1998" y="869"/>
                      <a:pt x="1998" y="866"/>
                    </a:cubicBezTo>
                    <a:close/>
                    <a:moveTo>
                      <a:pt x="24" y="822"/>
                    </a:moveTo>
                    <a:cubicBezTo>
                      <a:pt x="21" y="821"/>
                      <a:pt x="19" y="819"/>
                      <a:pt x="19" y="816"/>
                    </a:cubicBezTo>
                    <a:cubicBezTo>
                      <a:pt x="19" y="816"/>
                      <a:pt x="19" y="816"/>
                      <a:pt x="19" y="816"/>
                    </a:cubicBezTo>
                    <a:cubicBezTo>
                      <a:pt x="19" y="816"/>
                      <a:pt x="19" y="815"/>
                      <a:pt x="19" y="815"/>
                    </a:cubicBezTo>
                    <a:cubicBezTo>
                      <a:pt x="19" y="815"/>
                      <a:pt x="19" y="815"/>
                      <a:pt x="19" y="815"/>
                    </a:cubicBezTo>
                    <a:cubicBezTo>
                      <a:pt x="20" y="812"/>
                      <a:pt x="23" y="810"/>
                      <a:pt x="26" y="810"/>
                    </a:cubicBezTo>
                    <a:cubicBezTo>
                      <a:pt x="26" y="810"/>
                      <a:pt x="26" y="810"/>
                      <a:pt x="26" y="810"/>
                    </a:cubicBezTo>
                    <a:cubicBezTo>
                      <a:pt x="29" y="811"/>
                      <a:pt x="30" y="813"/>
                      <a:pt x="30" y="816"/>
                    </a:cubicBezTo>
                    <a:cubicBezTo>
                      <a:pt x="30" y="816"/>
                      <a:pt x="30" y="816"/>
                      <a:pt x="30" y="816"/>
                    </a:cubicBezTo>
                    <a:cubicBezTo>
                      <a:pt x="30" y="816"/>
                      <a:pt x="30" y="817"/>
                      <a:pt x="30" y="817"/>
                    </a:cubicBezTo>
                    <a:cubicBezTo>
                      <a:pt x="30" y="817"/>
                      <a:pt x="30" y="817"/>
                      <a:pt x="30" y="817"/>
                    </a:cubicBezTo>
                    <a:cubicBezTo>
                      <a:pt x="30" y="820"/>
                      <a:pt x="27" y="822"/>
                      <a:pt x="25" y="822"/>
                    </a:cubicBezTo>
                    <a:cubicBezTo>
                      <a:pt x="25" y="822"/>
                      <a:pt x="25" y="822"/>
                      <a:pt x="25" y="822"/>
                    </a:cubicBezTo>
                    <a:cubicBezTo>
                      <a:pt x="24" y="822"/>
                      <a:pt x="24" y="822"/>
                      <a:pt x="24" y="822"/>
                    </a:cubicBezTo>
                    <a:close/>
                    <a:moveTo>
                      <a:pt x="1984" y="792"/>
                    </a:moveTo>
                    <a:cubicBezTo>
                      <a:pt x="1984" y="791"/>
                      <a:pt x="1984" y="791"/>
                      <a:pt x="1984" y="791"/>
                    </a:cubicBezTo>
                    <a:cubicBezTo>
                      <a:pt x="1984" y="791"/>
                      <a:pt x="1984" y="791"/>
                      <a:pt x="1984" y="791"/>
                    </a:cubicBezTo>
                    <a:cubicBezTo>
                      <a:pt x="1984" y="788"/>
                      <a:pt x="1986" y="786"/>
                      <a:pt x="1989" y="785"/>
                    </a:cubicBezTo>
                    <a:cubicBezTo>
                      <a:pt x="1989" y="785"/>
                      <a:pt x="1989" y="785"/>
                      <a:pt x="1989" y="785"/>
                    </a:cubicBezTo>
                    <a:cubicBezTo>
                      <a:pt x="1992" y="784"/>
                      <a:pt x="1995" y="786"/>
                      <a:pt x="1995" y="789"/>
                    </a:cubicBezTo>
                    <a:cubicBezTo>
                      <a:pt x="1995" y="789"/>
                      <a:pt x="1995" y="789"/>
                      <a:pt x="1995" y="789"/>
                    </a:cubicBezTo>
                    <a:cubicBezTo>
                      <a:pt x="1996" y="790"/>
                      <a:pt x="1996" y="790"/>
                      <a:pt x="1996" y="790"/>
                    </a:cubicBezTo>
                    <a:cubicBezTo>
                      <a:pt x="1996" y="790"/>
                      <a:pt x="1996" y="790"/>
                      <a:pt x="1996" y="790"/>
                    </a:cubicBezTo>
                    <a:cubicBezTo>
                      <a:pt x="1996" y="793"/>
                      <a:pt x="1994" y="796"/>
                      <a:pt x="1991" y="796"/>
                    </a:cubicBezTo>
                    <a:cubicBezTo>
                      <a:pt x="1991" y="796"/>
                      <a:pt x="1991" y="796"/>
                      <a:pt x="1991" y="796"/>
                    </a:cubicBezTo>
                    <a:cubicBezTo>
                      <a:pt x="1991" y="796"/>
                      <a:pt x="1990" y="796"/>
                      <a:pt x="1990" y="796"/>
                    </a:cubicBezTo>
                    <a:cubicBezTo>
                      <a:pt x="1990" y="796"/>
                      <a:pt x="1990" y="796"/>
                      <a:pt x="1990" y="796"/>
                    </a:cubicBezTo>
                    <a:cubicBezTo>
                      <a:pt x="1987" y="796"/>
                      <a:pt x="1985" y="794"/>
                      <a:pt x="1984" y="792"/>
                    </a:cubicBezTo>
                    <a:close/>
                    <a:moveTo>
                      <a:pt x="41" y="747"/>
                    </a:moveTo>
                    <a:cubicBezTo>
                      <a:pt x="38" y="747"/>
                      <a:pt x="36" y="744"/>
                      <a:pt x="36" y="742"/>
                    </a:cubicBezTo>
                    <a:cubicBezTo>
                      <a:pt x="36" y="742"/>
                      <a:pt x="36" y="742"/>
                      <a:pt x="36" y="742"/>
                    </a:cubicBezTo>
                    <a:cubicBezTo>
                      <a:pt x="36" y="741"/>
                      <a:pt x="36" y="741"/>
                      <a:pt x="37" y="740"/>
                    </a:cubicBezTo>
                    <a:cubicBezTo>
                      <a:pt x="37" y="740"/>
                      <a:pt x="37" y="740"/>
                      <a:pt x="37" y="740"/>
                    </a:cubicBezTo>
                    <a:cubicBezTo>
                      <a:pt x="37" y="737"/>
                      <a:pt x="41" y="736"/>
                      <a:pt x="44" y="736"/>
                    </a:cubicBezTo>
                    <a:cubicBezTo>
                      <a:pt x="44" y="736"/>
                      <a:pt x="44" y="736"/>
                      <a:pt x="44" y="736"/>
                    </a:cubicBezTo>
                    <a:cubicBezTo>
                      <a:pt x="46" y="737"/>
                      <a:pt x="48" y="739"/>
                      <a:pt x="48" y="742"/>
                    </a:cubicBezTo>
                    <a:cubicBezTo>
                      <a:pt x="48" y="742"/>
                      <a:pt x="48" y="742"/>
                      <a:pt x="48" y="742"/>
                    </a:cubicBezTo>
                    <a:cubicBezTo>
                      <a:pt x="48" y="742"/>
                      <a:pt x="48" y="743"/>
                      <a:pt x="48" y="743"/>
                    </a:cubicBezTo>
                    <a:cubicBezTo>
                      <a:pt x="48" y="743"/>
                      <a:pt x="48" y="743"/>
                      <a:pt x="48" y="743"/>
                    </a:cubicBezTo>
                    <a:cubicBezTo>
                      <a:pt x="47" y="746"/>
                      <a:pt x="45" y="748"/>
                      <a:pt x="42" y="748"/>
                    </a:cubicBezTo>
                    <a:cubicBezTo>
                      <a:pt x="42" y="748"/>
                      <a:pt x="42" y="748"/>
                      <a:pt x="42" y="748"/>
                    </a:cubicBezTo>
                    <a:cubicBezTo>
                      <a:pt x="42" y="748"/>
                      <a:pt x="41" y="748"/>
                      <a:pt x="41" y="747"/>
                    </a:cubicBezTo>
                    <a:close/>
                    <a:moveTo>
                      <a:pt x="1965" y="717"/>
                    </a:moveTo>
                    <a:cubicBezTo>
                      <a:pt x="1965" y="717"/>
                      <a:pt x="1965" y="717"/>
                      <a:pt x="1965" y="717"/>
                    </a:cubicBezTo>
                    <a:cubicBezTo>
                      <a:pt x="1965" y="717"/>
                      <a:pt x="1965" y="717"/>
                      <a:pt x="1965" y="716"/>
                    </a:cubicBezTo>
                    <a:cubicBezTo>
                      <a:pt x="1965" y="716"/>
                      <a:pt x="1965" y="716"/>
                      <a:pt x="1965" y="716"/>
                    </a:cubicBezTo>
                    <a:cubicBezTo>
                      <a:pt x="1965" y="714"/>
                      <a:pt x="1966" y="712"/>
                      <a:pt x="1969" y="711"/>
                    </a:cubicBezTo>
                    <a:cubicBezTo>
                      <a:pt x="1969" y="711"/>
                      <a:pt x="1969" y="711"/>
                      <a:pt x="1969" y="711"/>
                    </a:cubicBezTo>
                    <a:cubicBezTo>
                      <a:pt x="1972" y="710"/>
                      <a:pt x="1975" y="712"/>
                      <a:pt x="1976" y="715"/>
                    </a:cubicBezTo>
                    <a:cubicBezTo>
                      <a:pt x="1976" y="715"/>
                      <a:pt x="1976" y="715"/>
                      <a:pt x="1976" y="715"/>
                    </a:cubicBezTo>
                    <a:cubicBezTo>
                      <a:pt x="1976" y="715"/>
                      <a:pt x="1976" y="715"/>
                      <a:pt x="1976" y="715"/>
                    </a:cubicBezTo>
                    <a:cubicBezTo>
                      <a:pt x="1976" y="715"/>
                      <a:pt x="1976" y="715"/>
                      <a:pt x="1976" y="715"/>
                    </a:cubicBezTo>
                    <a:cubicBezTo>
                      <a:pt x="1976" y="716"/>
                      <a:pt x="1976" y="716"/>
                      <a:pt x="1976" y="717"/>
                    </a:cubicBezTo>
                    <a:cubicBezTo>
                      <a:pt x="1976" y="717"/>
                      <a:pt x="1976" y="717"/>
                      <a:pt x="1976" y="717"/>
                    </a:cubicBezTo>
                    <a:cubicBezTo>
                      <a:pt x="1976" y="719"/>
                      <a:pt x="1975" y="722"/>
                      <a:pt x="1972" y="722"/>
                    </a:cubicBezTo>
                    <a:cubicBezTo>
                      <a:pt x="1972" y="722"/>
                      <a:pt x="1972" y="722"/>
                      <a:pt x="1972" y="722"/>
                    </a:cubicBezTo>
                    <a:cubicBezTo>
                      <a:pt x="1972" y="723"/>
                      <a:pt x="1971" y="722"/>
                      <a:pt x="1971" y="722"/>
                    </a:cubicBezTo>
                    <a:cubicBezTo>
                      <a:pt x="1971" y="722"/>
                      <a:pt x="1971" y="722"/>
                      <a:pt x="1971" y="722"/>
                    </a:cubicBezTo>
                    <a:cubicBezTo>
                      <a:pt x="1968" y="722"/>
                      <a:pt x="1966" y="721"/>
                      <a:pt x="1965" y="717"/>
                    </a:cubicBezTo>
                    <a:close/>
                    <a:moveTo>
                      <a:pt x="63" y="675"/>
                    </a:moveTo>
                    <a:cubicBezTo>
                      <a:pt x="61" y="674"/>
                      <a:pt x="59" y="672"/>
                      <a:pt x="59" y="669"/>
                    </a:cubicBezTo>
                    <a:cubicBezTo>
                      <a:pt x="59" y="669"/>
                      <a:pt x="59" y="669"/>
                      <a:pt x="59" y="669"/>
                    </a:cubicBezTo>
                    <a:cubicBezTo>
                      <a:pt x="59" y="669"/>
                      <a:pt x="59" y="668"/>
                      <a:pt x="60" y="667"/>
                    </a:cubicBezTo>
                    <a:cubicBezTo>
                      <a:pt x="60" y="667"/>
                      <a:pt x="60" y="667"/>
                      <a:pt x="60" y="667"/>
                    </a:cubicBezTo>
                    <a:cubicBezTo>
                      <a:pt x="61" y="664"/>
                      <a:pt x="64" y="663"/>
                      <a:pt x="67" y="664"/>
                    </a:cubicBezTo>
                    <a:cubicBezTo>
                      <a:pt x="67" y="664"/>
                      <a:pt x="67" y="664"/>
                      <a:pt x="67" y="664"/>
                    </a:cubicBezTo>
                    <a:cubicBezTo>
                      <a:pt x="69" y="665"/>
                      <a:pt x="71" y="667"/>
                      <a:pt x="71" y="669"/>
                    </a:cubicBezTo>
                    <a:cubicBezTo>
                      <a:pt x="71" y="669"/>
                      <a:pt x="71" y="669"/>
                      <a:pt x="71" y="669"/>
                    </a:cubicBezTo>
                    <a:cubicBezTo>
                      <a:pt x="71" y="670"/>
                      <a:pt x="71" y="671"/>
                      <a:pt x="70" y="671"/>
                    </a:cubicBezTo>
                    <a:cubicBezTo>
                      <a:pt x="70" y="671"/>
                      <a:pt x="70" y="671"/>
                      <a:pt x="70" y="671"/>
                    </a:cubicBezTo>
                    <a:cubicBezTo>
                      <a:pt x="70" y="674"/>
                      <a:pt x="67" y="675"/>
                      <a:pt x="65" y="675"/>
                    </a:cubicBezTo>
                    <a:cubicBezTo>
                      <a:pt x="65" y="675"/>
                      <a:pt x="65" y="675"/>
                      <a:pt x="65" y="675"/>
                    </a:cubicBezTo>
                    <a:cubicBezTo>
                      <a:pt x="64" y="675"/>
                      <a:pt x="64" y="675"/>
                      <a:pt x="63" y="675"/>
                    </a:cubicBezTo>
                    <a:close/>
                    <a:moveTo>
                      <a:pt x="1940" y="647"/>
                    </a:moveTo>
                    <a:cubicBezTo>
                      <a:pt x="1940" y="646"/>
                      <a:pt x="1940" y="646"/>
                      <a:pt x="1940" y="645"/>
                    </a:cubicBezTo>
                    <a:cubicBezTo>
                      <a:pt x="1940" y="645"/>
                      <a:pt x="1940" y="645"/>
                      <a:pt x="1940" y="645"/>
                    </a:cubicBezTo>
                    <a:cubicBezTo>
                      <a:pt x="1940" y="643"/>
                      <a:pt x="1941" y="640"/>
                      <a:pt x="1944" y="639"/>
                    </a:cubicBezTo>
                    <a:cubicBezTo>
                      <a:pt x="1944" y="639"/>
                      <a:pt x="1944" y="639"/>
                      <a:pt x="1944" y="639"/>
                    </a:cubicBezTo>
                    <a:cubicBezTo>
                      <a:pt x="1947" y="638"/>
                      <a:pt x="1950" y="641"/>
                      <a:pt x="1951" y="641"/>
                    </a:cubicBezTo>
                    <a:cubicBezTo>
                      <a:pt x="1951" y="641"/>
                      <a:pt x="1951" y="641"/>
                      <a:pt x="1951" y="641"/>
                    </a:cubicBezTo>
                    <a:cubicBezTo>
                      <a:pt x="1951" y="641"/>
                      <a:pt x="1951" y="641"/>
                      <a:pt x="1951" y="641"/>
                    </a:cubicBezTo>
                    <a:cubicBezTo>
                      <a:pt x="1951" y="641"/>
                      <a:pt x="1951" y="641"/>
                      <a:pt x="1951" y="641"/>
                    </a:cubicBezTo>
                    <a:cubicBezTo>
                      <a:pt x="1951" y="641"/>
                      <a:pt x="1951" y="643"/>
                      <a:pt x="1951" y="644"/>
                    </a:cubicBezTo>
                    <a:cubicBezTo>
                      <a:pt x="1951" y="644"/>
                      <a:pt x="1951" y="644"/>
                      <a:pt x="1951" y="644"/>
                    </a:cubicBezTo>
                    <a:cubicBezTo>
                      <a:pt x="1951" y="646"/>
                      <a:pt x="1950" y="649"/>
                      <a:pt x="1948" y="650"/>
                    </a:cubicBezTo>
                    <a:cubicBezTo>
                      <a:pt x="1948" y="650"/>
                      <a:pt x="1948" y="650"/>
                      <a:pt x="1948" y="650"/>
                    </a:cubicBezTo>
                    <a:cubicBezTo>
                      <a:pt x="1947" y="650"/>
                      <a:pt x="1946" y="651"/>
                      <a:pt x="1946" y="651"/>
                    </a:cubicBezTo>
                    <a:cubicBezTo>
                      <a:pt x="1946" y="651"/>
                      <a:pt x="1946" y="651"/>
                      <a:pt x="1946" y="651"/>
                    </a:cubicBezTo>
                    <a:cubicBezTo>
                      <a:pt x="1943" y="651"/>
                      <a:pt x="1941" y="649"/>
                      <a:pt x="1940" y="647"/>
                    </a:cubicBezTo>
                    <a:close/>
                    <a:moveTo>
                      <a:pt x="91" y="604"/>
                    </a:moveTo>
                    <a:cubicBezTo>
                      <a:pt x="89" y="603"/>
                      <a:pt x="88" y="601"/>
                      <a:pt x="88" y="599"/>
                    </a:cubicBezTo>
                    <a:cubicBezTo>
                      <a:pt x="88" y="599"/>
                      <a:pt x="88" y="599"/>
                      <a:pt x="88" y="599"/>
                    </a:cubicBezTo>
                    <a:cubicBezTo>
                      <a:pt x="88" y="598"/>
                      <a:pt x="88" y="597"/>
                      <a:pt x="88" y="596"/>
                    </a:cubicBezTo>
                    <a:cubicBezTo>
                      <a:pt x="88" y="596"/>
                      <a:pt x="88" y="596"/>
                      <a:pt x="88" y="596"/>
                    </a:cubicBezTo>
                    <a:cubicBezTo>
                      <a:pt x="90" y="594"/>
                      <a:pt x="93" y="592"/>
                      <a:pt x="96" y="594"/>
                    </a:cubicBezTo>
                    <a:cubicBezTo>
                      <a:pt x="96" y="594"/>
                      <a:pt x="96" y="594"/>
                      <a:pt x="96" y="594"/>
                    </a:cubicBezTo>
                    <a:cubicBezTo>
                      <a:pt x="98" y="594"/>
                      <a:pt x="99" y="597"/>
                      <a:pt x="99" y="599"/>
                    </a:cubicBezTo>
                    <a:cubicBezTo>
                      <a:pt x="99" y="599"/>
                      <a:pt x="99" y="599"/>
                      <a:pt x="99" y="599"/>
                    </a:cubicBezTo>
                    <a:cubicBezTo>
                      <a:pt x="99" y="600"/>
                      <a:pt x="99" y="600"/>
                      <a:pt x="99" y="601"/>
                    </a:cubicBezTo>
                    <a:cubicBezTo>
                      <a:pt x="99" y="601"/>
                      <a:pt x="99" y="601"/>
                      <a:pt x="99" y="601"/>
                    </a:cubicBezTo>
                    <a:cubicBezTo>
                      <a:pt x="98" y="603"/>
                      <a:pt x="96" y="604"/>
                      <a:pt x="94" y="604"/>
                    </a:cubicBezTo>
                    <a:cubicBezTo>
                      <a:pt x="94" y="604"/>
                      <a:pt x="94" y="604"/>
                      <a:pt x="94" y="604"/>
                    </a:cubicBezTo>
                    <a:cubicBezTo>
                      <a:pt x="93" y="604"/>
                      <a:pt x="92" y="604"/>
                      <a:pt x="91" y="604"/>
                    </a:cubicBezTo>
                    <a:close/>
                    <a:moveTo>
                      <a:pt x="1910" y="578"/>
                    </a:moveTo>
                    <a:cubicBezTo>
                      <a:pt x="1910" y="577"/>
                      <a:pt x="1910" y="576"/>
                      <a:pt x="1910" y="575"/>
                    </a:cubicBezTo>
                    <a:cubicBezTo>
                      <a:pt x="1910" y="575"/>
                      <a:pt x="1910" y="575"/>
                      <a:pt x="1910" y="575"/>
                    </a:cubicBezTo>
                    <a:cubicBezTo>
                      <a:pt x="1910" y="573"/>
                      <a:pt x="1911" y="571"/>
                      <a:pt x="1913" y="570"/>
                    </a:cubicBezTo>
                    <a:cubicBezTo>
                      <a:pt x="1913" y="570"/>
                      <a:pt x="1913" y="570"/>
                      <a:pt x="1913" y="570"/>
                    </a:cubicBezTo>
                    <a:cubicBezTo>
                      <a:pt x="1916" y="569"/>
                      <a:pt x="1919" y="570"/>
                      <a:pt x="1921" y="573"/>
                    </a:cubicBezTo>
                    <a:cubicBezTo>
                      <a:pt x="1921" y="573"/>
                      <a:pt x="1921" y="573"/>
                      <a:pt x="1921" y="573"/>
                    </a:cubicBezTo>
                    <a:cubicBezTo>
                      <a:pt x="1921" y="574"/>
                      <a:pt x="1921" y="575"/>
                      <a:pt x="1921" y="575"/>
                    </a:cubicBezTo>
                    <a:cubicBezTo>
                      <a:pt x="1921" y="575"/>
                      <a:pt x="1921" y="575"/>
                      <a:pt x="1921" y="575"/>
                    </a:cubicBezTo>
                    <a:cubicBezTo>
                      <a:pt x="1921" y="577"/>
                      <a:pt x="1920" y="579"/>
                      <a:pt x="1918" y="580"/>
                    </a:cubicBezTo>
                    <a:cubicBezTo>
                      <a:pt x="1918" y="580"/>
                      <a:pt x="1918" y="580"/>
                      <a:pt x="1918" y="580"/>
                    </a:cubicBezTo>
                    <a:cubicBezTo>
                      <a:pt x="1917" y="581"/>
                      <a:pt x="1916" y="581"/>
                      <a:pt x="1915" y="581"/>
                    </a:cubicBezTo>
                    <a:cubicBezTo>
                      <a:pt x="1915" y="581"/>
                      <a:pt x="1915" y="581"/>
                      <a:pt x="1915" y="581"/>
                    </a:cubicBezTo>
                    <a:cubicBezTo>
                      <a:pt x="1913" y="581"/>
                      <a:pt x="1911" y="580"/>
                      <a:pt x="1910" y="578"/>
                    </a:cubicBezTo>
                    <a:close/>
                    <a:moveTo>
                      <a:pt x="125" y="536"/>
                    </a:moveTo>
                    <a:cubicBezTo>
                      <a:pt x="123" y="535"/>
                      <a:pt x="122" y="533"/>
                      <a:pt x="122" y="530"/>
                    </a:cubicBezTo>
                    <a:cubicBezTo>
                      <a:pt x="122" y="530"/>
                      <a:pt x="122" y="530"/>
                      <a:pt x="122" y="530"/>
                    </a:cubicBezTo>
                    <a:cubicBezTo>
                      <a:pt x="122" y="530"/>
                      <a:pt x="122" y="529"/>
                      <a:pt x="122" y="528"/>
                    </a:cubicBezTo>
                    <a:cubicBezTo>
                      <a:pt x="122" y="528"/>
                      <a:pt x="122" y="528"/>
                      <a:pt x="122" y="528"/>
                    </a:cubicBezTo>
                    <a:cubicBezTo>
                      <a:pt x="124" y="525"/>
                      <a:pt x="127" y="524"/>
                      <a:pt x="130" y="526"/>
                    </a:cubicBezTo>
                    <a:cubicBezTo>
                      <a:pt x="130" y="526"/>
                      <a:pt x="130" y="526"/>
                      <a:pt x="130" y="526"/>
                    </a:cubicBezTo>
                    <a:cubicBezTo>
                      <a:pt x="132" y="527"/>
                      <a:pt x="133" y="528"/>
                      <a:pt x="133" y="531"/>
                    </a:cubicBezTo>
                    <a:cubicBezTo>
                      <a:pt x="133" y="531"/>
                      <a:pt x="133" y="531"/>
                      <a:pt x="133" y="531"/>
                    </a:cubicBezTo>
                    <a:cubicBezTo>
                      <a:pt x="133" y="531"/>
                      <a:pt x="133" y="532"/>
                      <a:pt x="132" y="533"/>
                    </a:cubicBezTo>
                    <a:cubicBezTo>
                      <a:pt x="132" y="533"/>
                      <a:pt x="132" y="533"/>
                      <a:pt x="132" y="533"/>
                    </a:cubicBezTo>
                    <a:cubicBezTo>
                      <a:pt x="131" y="535"/>
                      <a:pt x="129" y="536"/>
                      <a:pt x="127" y="536"/>
                    </a:cubicBezTo>
                    <a:cubicBezTo>
                      <a:pt x="127" y="536"/>
                      <a:pt x="127" y="536"/>
                      <a:pt x="127" y="536"/>
                    </a:cubicBezTo>
                    <a:cubicBezTo>
                      <a:pt x="126" y="536"/>
                      <a:pt x="126" y="536"/>
                      <a:pt x="125" y="536"/>
                    </a:cubicBezTo>
                    <a:close/>
                    <a:moveTo>
                      <a:pt x="1875" y="511"/>
                    </a:moveTo>
                    <a:cubicBezTo>
                      <a:pt x="1875" y="510"/>
                      <a:pt x="1874" y="509"/>
                      <a:pt x="1874" y="508"/>
                    </a:cubicBezTo>
                    <a:cubicBezTo>
                      <a:pt x="1874" y="508"/>
                      <a:pt x="1874" y="508"/>
                      <a:pt x="1874" y="508"/>
                    </a:cubicBezTo>
                    <a:cubicBezTo>
                      <a:pt x="1874" y="506"/>
                      <a:pt x="1875" y="504"/>
                      <a:pt x="1877" y="503"/>
                    </a:cubicBezTo>
                    <a:cubicBezTo>
                      <a:pt x="1877" y="503"/>
                      <a:pt x="1877" y="503"/>
                      <a:pt x="1877" y="503"/>
                    </a:cubicBezTo>
                    <a:cubicBezTo>
                      <a:pt x="1880" y="502"/>
                      <a:pt x="1883" y="503"/>
                      <a:pt x="1885" y="505"/>
                    </a:cubicBezTo>
                    <a:cubicBezTo>
                      <a:pt x="1885" y="505"/>
                      <a:pt x="1885" y="505"/>
                      <a:pt x="1885" y="505"/>
                    </a:cubicBezTo>
                    <a:cubicBezTo>
                      <a:pt x="1885" y="506"/>
                      <a:pt x="1886" y="507"/>
                      <a:pt x="1886" y="508"/>
                    </a:cubicBezTo>
                    <a:cubicBezTo>
                      <a:pt x="1886" y="508"/>
                      <a:pt x="1886" y="508"/>
                      <a:pt x="1886" y="508"/>
                    </a:cubicBezTo>
                    <a:cubicBezTo>
                      <a:pt x="1886" y="510"/>
                      <a:pt x="1885" y="512"/>
                      <a:pt x="1883" y="513"/>
                    </a:cubicBezTo>
                    <a:cubicBezTo>
                      <a:pt x="1883" y="513"/>
                      <a:pt x="1883" y="513"/>
                      <a:pt x="1883" y="513"/>
                    </a:cubicBezTo>
                    <a:cubicBezTo>
                      <a:pt x="1882" y="514"/>
                      <a:pt x="1881" y="514"/>
                      <a:pt x="1880" y="514"/>
                    </a:cubicBezTo>
                    <a:cubicBezTo>
                      <a:pt x="1880" y="514"/>
                      <a:pt x="1880" y="514"/>
                      <a:pt x="1880" y="514"/>
                    </a:cubicBezTo>
                    <a:cubicBezTo>
                      <a:pt x="1878" y="514"/>
                      <a:pt x="1876" y="513"/>
                      <a:pt x="1875" y="511"/>
                    </a:cubicBezTo>
                    <a:close/>
                    <a:moveTo>
                      <a:pt x="163" y="470"/>
                    </a:moveTo>
                    <a:cubicBezTo>
                      <a:pt x="161" y="469"/>
                      <a:pt x="161" y="467"/>
                      <a:pt x="160" y="465"/>
                    </a:cubicBezTo>
                    <a:cubicBezTo>
                      <a:pt x="160" y="465"/>
                      <a:pt x="160" y="465"/>
                      <a:pt x="160" y="465"/>
                    </a:cubicBezTo>
                    <a:cubicBezTo>
                      <a:pt x="160" y="464"/>
                      <a:pt x="161" y="463"/>
                      <a:pt x="161" y="462"/>
                    </a:cubicBezTo>
                    <a:cubicBezTo>
                      <a:pt x="161" y="462"/>
                      <a:pt x="161" y="462"/>
                      <a:pt x="161" y="462"/>
                    </a:cubicBezTo>
                    <a:cubicBezTo>
                      <a:pt x="163" y="459"/>
                      <a:pt x="167" y="459"/>
                      <a:pt x="169" y="460"/>
                    </a:cubicBezTo>
                    <a:cubicBezTo>
                      <a:pt x="169" y="460"/>
                      <a:pt x="169" y="460"/>
                      <a:pt x="169" y="460"/>
                    </a:cubicBezTo>
                    <a:cubicBezTo>
                      <a:pt x="171" y="461"/>
                      <a:pt x="172" y="463"/>
                      <a:pt x="172" y="465"/>
                    </a:cubicBezTo>
                    <a:cubicBezTo>
                      <a:pt x="172" y="465"/>
                      <a:pt x="172" y="465"/>
                      <a:pt x="172" y="465"/>
                    </a:cubicBezTo>
                    <a:cubicBezTo>
                      <a:pt x="172" y="466"/>
                      <a:pt x="172" y="467"/>
                      <a:pt x="171" y="468"/>
                    </a:cubicBezTo>
                    <a:cubicBezTo>
                      <a:pt x="171" y="468"/>
                      <a:pt x="171" y="468"/>
                      <a:pt x="171" y="468"/>
                    </a:cubicBezTo>
                    <a:cubicBezTo>
                      <a:pt x="170" y="470"/>
                      <a:pt x="168" y="471"/>
                      <a:pt x="166" y="471"/>
                    </a:cubicBezTo>
                    <a:cubicBezTo>
                      <a:pt x="166" y="471"/>
                      <a:pt x="166" y="471"/>
                      <a:pt x="166" y="471"/>
                    </a:cubicBezTo>
                    <a:cubicBezTo>
                      <a:pt x="165" y="471"/>
                      <a:pt x="164" y="470"/>
                      <a:pt x="163" y="470"/>
                    </a:cubicBezTo>
                    <a:close/>
                    <a:moveTo>
                      <a:pt x="1835" y="447"/>
                    </a:moveTo>
                    <a:cubicBezTo>
                      <a:pt x="1834" y="446"/>
                      <a:pt x="1834" y="445"/>
                      <a:pt x="1834" y="444"/>
                    </a:cubicBezTo>
                    <a:cubicBezTo>
                      <a:pt x="1834" y="444"/>
                      <a:pt x="1834" y="444"/>
                      <a:pt x="1834" y="444"/>
                    </a:cubicBezTo>
                    <a:cubicBezTo>
                      <a:pt x="1834" y="442"/>
                      <a:pt x="1835" y="440"/>
                      <a:pt x="1836" y="439"/>
                    </a:cubicBezTo>
                    <a:cubicBezTo>
                      <a:pt x="1836" y="439"/>
                      <a:pt x="1836" y="439"/>
                      <a:pt x="1836" y="439"/>
                    </a:cubicBezTo>
                    <a:cubicBezTo>
                      <a:pt x="1839" y="437"/>
                      <a:pt x="1842" y="437"/>
                      <a:pt x="1844" y="441"/>
                    </a:cubicBezTo>
                    <a:cubicBezTo>
                      <a:pt x="1844" y="441"/>
                      <a:pt x="1844" y="441"/>
                      <a:pt x="1844" y="441"/>
                    </a:cubicBezTo>
                    <a:cubicBezTo>
                      <a:pt x="1844" y="441"/>
                      <a:pt x="1844" y="441"/>
                      <a:pt x="1844" y="441"/>
                    </a:cubicBezTo>
                    <a:cubicBezTo>
                      <a:pt x="1844" y="441"/>
                      <a:pt x="1844" y="441"/>
                      <a:pt x="1844" y="441"/>
                    </a:cubicBezTo>
                    <a:cubicBezTo>
                      <a:pt x="1845" y="441"/>
                      <a:pt x="1845" y="443"/>
                      <a:pt x="1845" y="444"/>
                    </a:cubicBezTo>
                    <a:cubicBezTo>
                      <a:pt x="1845" y="444"/>
                      <a:pt x="1845" y="444"/>
                      <a:pt x="1845" y="444"/>
                    </a:cubicBezTo>
                    <a:cubicBezTo>
                      <a:pt x="1845" y="446"/>
                      <a:pt x="1844" y="447"/>
                      <a:pt x="1843" y="449"/>
                    </a:cubicBezTo>
                    <a:cubicBezTo>
                      <a:pt x="1843" y="449"/>
                      <a:pt x="1843" y="449"/>
                      <a:pt x="1843" y="449"/>
                    </a:cubicBezTo>
                    <a:cubicBezTo>
                      <a:pt x="1842" y="449"/>
                      <a:pt x="1841" y="449"/>
                      <a:pt x="1840" y="449"/>
                    </a:cubicBezTo>
                    <a:cubicBezTo>
                      <a:pt x="1840" y="449"/>
                      <a:pt x="1840" y="449"/>
                      <a:pt x="1840" y="449"/>
                    </a:cubicBezTo>
                    <a:cubicBezTo>
                      <a:pt x="1838" y="449"/>
                      <a:pt x="1836" y="449"/>
                      <a:pt x="1835" y="447"/>
                    </a:cubicBezTo>
                    <a:close/>
                    <a:moveTo>
                      <a:pt x="206" y="407"/>
                    </a:moveTo>
                    <a:cubicBezTo>
                      <a:pt x="205" y="406"/>
                      <a:pt x="204" y="404"/>
                      <a:pt x="204" y="403"/>
                    </a:cubicBezTo>
                    <a:cubicBezTo>
                      <a:pt x="204" y="403"/>
                      <a:pt x="204" y="403"/>
                      <a:pt x="204" y="403"/>
                    </a:cubicBezTo>
                    <a:cubicBezTo>
                      <a:pt x="204" y="402"/>
                      <a:pt x="205" y="400"/>
                      <a:pt x="205" y="399"/>
                    </a:cubicBezTo>
                    <a:cubicBezTo>
                      <a:pt x="205" y="399"/>
                      <a:pt x="205" y="399"/>
                      <a:pt x="205" y="399"/>
                    </a:cubicBezTo>
                    <a:cubicBezTo>
                      <a:pt x="205" y="399"/>
                      <a:pt x="205" y="399"/>
                      <a:pt x="205" y="399"/>
                    </a:cubicBezTo>
                    <a:cubicBezTo>
                      <a:pt x="205" y="399"/>
                      <a:pt x="205" y="399"/>
                      <a:pt x="205" y="399"/>
                    </a:cubicBezTo>
                    <a:cubicBezTo>
                      <a:pt x="207" y="397"/>
                      <a:pt x="211" y="396"/>
                      <a:pt x="213" y="398"/>
                    </a:cubicBezTo>
                    <a:cubicBezTo>
                      <a:pt x="213" y="398"/>
                      <a:pt x="213" y="398"/>
                      <a:pt x="213" y="398"/>
                    </a:cubicBezTo>
                    <a:cubicBezTo>
                      <a:pt x="215" y="399"/>
                      <a:pt x="216" y="401"/>
                      <a:pt x="216" y="403"/>
                    </a:cubicBezTo>
                    <a:cubicBezTo>
                      <a:pt x="216" y="403"/>
                      <a:pt x="216" y="403"/>
                      <a:pt x="216" y="403"/>
                    </a:cubicBezTo>
                    <a:cubicBezTo>
                      <a:pt x="216" y="404"/>
                      <a:pt x="215" y="405"/>
                      <a:pt x="214" y="406"/>
                    </a:cubicBezTo>
                    <a:cubicBezTo>
                      <a:pt x="214" y="406"/>
                      <a:pt x="214" y="406"/>
                      <a:pt x="214" y="406"/>
                    </a:cubicBezTo>
                    <a:cubicBezTo>
                      <a:pt x="213" y="408"/>
                      <a:pt x="212" y="408"/>
                      <a:pt x="210" y="408"/>
                    </a:cubicBezTo>
                    <a:cubicBezTo>
                      <a:pt x="210" y="408"/>
                      <a:pt x="210" y="408"/>
                      <a:pt x="210" y="408"/>
                    </a:cubicBezTo>
                    <a:cubicBezTo>
                      <a:pt x="209" y="408"/>
                      <a:pt x="207" y="408"/>
                      <a:pt x="206" y="407"/>
                    </a:cubicBezTo>
                    <a:close/>
                    <a:moveTo>
                      <a:pt x="1790" y="386"/>
                    </a:moveTo>
                    <a:cubicBezTo>
                      <a:pt x="1790" y="386"/>
                      <a:pt x="1790" y="386"/>
                      <a:pt x="1790" y="386"/>
                    </a:cubicBezTo>
                    <a:cubicBezTo>
                      <a:pt x="1789" y="385"/>
                      <a:pt x="1789" y="384"/>
                      <a:pt x="1789" y="383"/>
                    </a:cubicBezTo>
                    <a:cubicBezTo>
                      <a:pt x="1789" y="383"/>
                      <a:pt x="1789" y="383"/>
                      <a:pt x="1789" y="383"/>
                    </a:cubicBezTo>
                    <a:cubicBezTo>
                      <a:pt x="1789" y="381"/>
                      <a:pt x="1789" y="379"/>
                      <a:pt x="1791" y="378"/>
                    </a:cubicBezTo>
                    <a:cubicBezTo>
                      <a:pt x="1791" y="378"/>
                      <a:pt x="1791" y="378"/>
                      <a:pt x="1791" y="378"/>
                    </a:cubicBezTo>
                    <a:cubicBezTo>
                      <a:pt x="1793" y="376"/>
                      <a:pt x="1797" y="377"/>
                      <a:pt x="1799" y="379"/>
                    </a:cubicBezTo>
                    <a:cubicBezTo>
                      <a:pt x="1799" y="379"/>
                      <a:pt x="1799" y="379"/>
                      <a:pt x="1799" y="379"/>
                    </a:cubicBezTo>
                    <a:cubicBezTo>
                      <a:pt x="1800" y="380"/>
                      <a:pt x="1800" y="381"/>
                      <a:pt x="1800" y="383"/>
                    </a:cubicBezTo>
                    <a:cubicBezTo>
                      <a:pt x="1800" y="383"/>
                      <a:pt x="1800" y="383"/>
                      <a:pt x="1800" y="383"/>
                    </a:cubicBezTo>
                    <a:cubicBezTo>
                      <a:pt x="1800" y="384"/>
                      <a:pt x="1799" y="386"/>
                      <a:pt x="1798" y="387"/>
                    </a:cubicBezTo>
                    <a:cubicBezTo>
                      <a:pt x="1798" y="387"/>
                      <a:pt x="1798" y="387"/>
                      <a:pt x="1798" y="387"/>
                    </a:cubicBezTo>
                    <a:cubicBezTo>
                      <a:pt x="1797" y="388"/>
                      <a:pt x="1796" y="388"/>
                      <a:pt x="1794" y="388"/>
                    </a:cubicBezTo>
                    <a:cubicBezTo>
                      <a:pt x="1794" y="388"/>
                      <a:pt x="1794" y="388"/>
                      <a:pt x="1794" y="388"/>
                    </a:cubicBezTo>
                    <a:cubicBezTo>
                      <a:pt x="1793" y="388"/>
                      <a:pt x="1791" y="388"/>
                      <a:pt x="1790" y="386"/>
                    </a:cubicBezTo>
                    <a:close/>
                    <a:moveTo>
                      <a:pt x="254" y="348"/>
                    </a:moveTo>
                    <a:cubicBezTo>
                      <a:pt x="253" y="347"/>
                      <a:pt x="252" y="346"/>
                      <a:pt x="252" y="344"/>
                    </a:cubicBezTo>
                    <a:cubicBezTo>
                      <a:pt x="252" y="344"/>
                      <a:pt x="252" y="344"/>
                      <a:pt x="252" y="344"/>
                    </a:cubicBezTo>
                    <a:cubicBezTo>
                      <a:pt x="252" y="343"/>
                      <a:pt x="253" y="341"/>
                      <a:pt x="254" y="340"/>
                    </a:cubicBezTo>
                    <a:cubicBezTo>
                      <a:pt x="254" y="340"/>
                      <a:pt x="254" y="340"/>
                      <a:pt x="254" y="340"/>
                    </a:cubicBezTo>
                    <a:cubicBezTo>
                      <a:pt x="256" y="338"/>
                      <a:pt x="260" y="338"/>
                      <a:pt x="262" y="340"/>
                    </a:cubicBezTo>
                    <a:cubicBezTo>
                      <a:pt x="262" y="340"/>
                      <a:pt x="262" y="340"/>
                      <a:pt x="262" y="340"/>
                    </a:cubicBezTo>
                    <a:cubicBezTo>
                      <a:pt x="263" y="341"/>
                      <a:pt x="264" y="342"/>
                      <a:pt x="264" y="344"/>
                    </a:cubicBezTo>
                    <a:cubicBezTo>
                      <a:pt x="264" y="344"/>
                      <a:pt x="264" y="344"/>
                      <a:pt x="264" y="344"/>
                    </a:cubicBezTo>
                    <a:cubicBezTo>
                      <a:pt x="264" y="345"/>
                      <a:pt x="263" y="347"/>
                      <a:pt x="262" y="348"/>
                    </a:cubicBezTo>
                    <a:cubicBezTo>
                      <a:pt x="262" y="348"/>
                      <a:pt x="262" y="348"/>
                      <a:pt x="262" y="348"/>
                    </a:cubicBezTo>
                    <a:cubicBezTo>
                      <a:pt x="261" y="349"/>
                      <a:pt x="260" y="350"/>
                      <a:pt x="258" y="350"/>
                    </a:cubicBezTo>
                    <a:cubicBezTo>
                      <a:pt x="258" y="350"/>
                      <a:pt x="258" y="350"/>
                      <a:pt x="258" y="350"/>
                    </a:cubicBezTo>
                    <a:cubicBezTo>
                      <a:pt x="257" y="350"/>
                      <a:pt x="255" y="349"/>
                      <a:pt x="254" y="348"/>
                    </a:cubicBezTo>
                    <a:close/>
                    <a:moveTo>
                      <a:pt x="1740" y="329"/>
                    </a:moveTo>
                    <a:cubicBezTo>
                      <a:pt x="1739" y="328"/>
                      <a:pt x="1739" y="326"/>
                      <a:pt x="1739" y="325"/>
                    </a:cubicBezTo>
                    <a:cubicBezTo>
                      <a:pt x="1739" y="325"/>
                      <a:pt x="1739" y="325"/>
                      <a:pt x="1739" y="325"/>
                    </a:cubicBezTo>
                    <a:cubicBezTo>
                      <a:pt x="1739" y="324"/>
                      <a:pt x="1739" y="322"/>
                      <a:pt x="1741" y="321"/>
                    </a:cubicBezTo>
                    <a:cubicBezTo>
                      <a:pt x="1741" y="321"/>
                      <a:pt x="1741" y="321"/>
                      <a:pt x="1741" y="321"/>
                    </a:cubicBezTo>
                    <a:cubicBezTo>
                      <a:pt x="1743" y="319"/>
                      <a:pt x="1747" y="319"/>
                      <a:pt x="1749" y="321"/>
                    </a:cubicBezTo>
                    <a:cubicBezTo>
                      <a:pt x="1749" y="321"/>
                      <a:pt x="1749" y="321"/>
                      <a:pt x="1749" y="321"/>
                    </a:cubicBezTo>
                    <a:cubicBezTo>
                      <a:pt x="1750" y="322"/>
                      <a:pt x="1750" y="324"/>
                      <a:pt x="1750" y="325"/>
                    </a:cubicBezTo>
                    <a:cubicBezTo>
                      <a:pt x="1750" y="325"/>
                      <a:pt x="1750" y="325"/>
                      <a:pt x="1750" y="325"/>
                    </a:cubicBezTo>
                    <a:cubicBezTo>
                      <a:pt x="1750" y="326"/>
                      <a:pt x="1750" y="328"/>
                      <a:pt x="1748" y="329"/>
                    </a:cubicBezTo>
                    <a:cubicBezTo>
                      <a:pt x="1748" y="329"/>
                      <a:pt x="1748" y="329"/>
                      <a:pt x="1748" y="329"/>
                    </a:cubicBezTo>
                    <a:cubicBezTo>
                      <a:pt x="1747" y="330"/>
                      <a:pt x="1746" y="331"/>
                      <a:pt x="1745" y="331"/>
                    </a:cubicBezTo>
                    <a:cubicBezTo>
                      <a:pt x="1745" y="331"/>
                      <a:pt x="1745" y="331"/>
                      <a:pt x="1745" y="331"/>
                    </a:cubicBezTo>
                    <a:cubicBezTo>
                      <a:pt x="1743" y="331"/>
                      <a:pt x="1742" y="330"/>
                      <a:pt x="1740" y="329"/>
                    </a:cubicBezTo>
                    <a:close/>
                    <a:moveTo>
                      <a:pt x="307" y="293"/>
                    </a:moveTo>
                    <a:cubicBezTo>
                      <a:pt x="305" y="292"/>
                      <a:pt x="305" y="290"/>
                      <a:pt x="305" y="289"/>
                    </a:cubicBezTo>
                    <a:cubicBezTo>
                      <a:pt x="305" y="289"/>
                      <a:pt x="305" y="289"/>
                      <a:pt x="305" y="289"/>
                    </a:cubicBezTo>
                    <a:cubicBezTo>
                      <a:pt x="305" y="287"/>
                      <a:pt x="306" y="286"/>
                      <a:pt x="307" y="285"/>
                    </a:cubicBezTo>
                    <a:cubicBezTo>
                      <a:pt x="307" y="285"/>
                      <a:pt x="307" y="285"/>
                      <a:pt x="307" y="285"/>
                    </a:cubicBezTo>
                    <a:cubicBezTo>
                      <a:pt x="309" y="283"/>
                      <a:pt x="313" y="283"/>
                      <a:pt x="315" y="285"/>
                    </a:cubicBezTo>
                    <a:cubicBezTo>
                      <a:pt x="315" y="285"/>
                      <a:pt x="315" y="285"/>
                      <a:pt x="315" y="285"/>
                    </a:cubicBezTo>
                    <a:cubicBezTo>
                      <a:pt x="316" y="286"/>
                      <a:pt x="316" y="288"/>
                      <a:pt x="316" y="289"/>
                    </a:cubicBezTo>
                    <a:cubicBezTo>
                      <a:pt x="316" y="289"/>
                      <a:pt x="316" y="289"/>
                      <a:pt x="316" y="289"/>
                    </a:cubicBezTo>
                    <a:cubicBezTo>
                      <a:pt x="316" y="290"/>
                      <a:pt x="316" y="292"/>
                      <a:pt x="315" y="293"/>
                    </a:cubicBezTo>
                    <a:cubicBezTo>
                      <a:pt x="315" y="293"/>
                      <a:pt x="315" y="293"/>
                      <a:pt x="315" y="293"/>
                    </a:cubicBezTo>
                    <a:cubicBezTo>
                      <a:pt x="314" y="294"/>
                      <a:pt x="312" y="295"/>
                      <a:pt x="311" y="295"/>
                    </a:cubicBezTo>
                    <a:cubicBezTo>
                      <a:pt x="311" y="295"/>
                      <a:pt x="311" y="295"/>
                      <a:pt x="311" y="295"/>
                    </a:cubicBezTo>
                    <a:cubicBezTo>
                      <a:pt x="309" y="295"/>
                      <a:pt x="308" y="294"/>
                      <a:pt x="307" y="293"/>
                    </a:cubicBezTo>
                    <a:close/>
                    <a:moveTo>
                      <a:pt x="1687" y="275"/>
                    </a:moveTo>
                    <a:cubicBezTo>
                      <a:pt x="1686" y="274"/>
                      <a:pt x="1685" y="273"/>
                      <a:pt x="1685" y="271"/>
                    </a:cubicBezTo>
                    <a:cubicBezTo>
                      <a:pt x="1685" y="271"/>
                      <a:pt x="1685" y="271"/>
                      <a:pt x="1685" y="271"/>
                    </a:cubicBezTo>
                    <a:cubicBezTo>
                      <a:pt x="1685" y="270"/>
                      <a:pt x="1685" y="268"/>
                      <a:pt x="1687" y="267"/>
                    </a:cubicBezTo>
                    <a:cubicBezTo>
                      <a:pt x="1687" y="267"/>
                      <a:pt x="1687" y="267"/>
                      <a:pt x="1687" y="267"/>
                    </a:cubicBezTo>
                    <a:cubicBezTo>
                      <a:pt x="1689" y="265"/>
                      <a:pt x="1692" y="265"/>
                      <a:pt x="1695" y="267"/>
                    </a:cubicBezTo>
                    <a:cubicBezTo>
                      <a:pt x="1695" y="267"/>
                      <a:pt x="1695" y="267"/>
                      <a:pt x="1695" y="267"/>
                    </a:cubicBezTo>
                    <a:cubicBezTo>
                      <a:pt x="1695" y="267"/>
                      <a:pt x="1695" y="267"/>
                      <a:pt x="1695" y="267"/>
                    </a:cubicBezTo>
                    <a:cubicBezTo>
                      <a:pt x="1695" y="267"/>
                      <a:pt x="1695" y="267"/>
                      <a:pt x="1695" y="267"/>
                    </a:cubicBezTo>
                    <a:cubicBezTo>
                      <a:pt x="1696" y="268"/>
                      <a:pt x="1696" y="270"/>
                      <a:pt x="1696" y="271"/>
                    </a:cubicBezTo>
                    <a:cubicBezTo>
                      <a:pt x="1696" y="271"/>
                      <a:pt x="1696" y="271"/>
                      <a:pt x="1696" y="271"/>
                    </a:cubicBezTo>
                    <a:cubicBezTo>
                      <a:pt x="1696" y="273"/>
                      <a:pt x="1696" y="274"/>
                      <a:pt x="1695" y="275"/>
                    </a:cubicBezTo>
                    <a:cubicBezTo>
                      <a:pt x="1695" y="275"/>
                      <a:pt x="1695" y="275"/>
                      <a:pt x="1695" y="275"/>
                    </a:cubicBezTo>
                    <a:cubicBezTo>
                      <a:pt x="1694" y="276"/>
                      <a:pt x="1692" y="277"/>
                      <a:pt x="1691" y="277"/>
                    </a:cubicBezTo>
                    <a:cubicBezTo>
                      <a:pt x="1691" y="277"/>
                      <a:pt x="1691" y="277"/>
                      <a:pt x="1691" y="277"/>
                    </a:cubicBezTo>
                    <a:cubicBezTo>
                      <a:pt x="1689" y="277"/>
                      <a:pt x="1688" y="276"/>
                      <a:pt x="1687" y="275"/>
                    </a:cubicBezTo>
                    <a:close/>
                    <a:moveTo>
                      <a:pt x="363" y="242"/>
                    </a:moveTo>
                    <a:cubicBezTo>
                      <a:pt x="362" y="241"/>
                      <a:pt x="361" y="239"/>
                      <a:pt x="361" y="238"/>
                    </a:cubicBezTo>
                    <a:cubicBezTo>
                      <a:pt x="361" y="238"/>
                      <a:pt x="361" y="238"/>
                      <a:pt x="361" y="238"/>
                    </a:cubicBezTo>
                    <a:cubicBezTo>
                      <a:pt x="361" y="236"/>
                      <a:pt x="362" y="235"/>
                      <a:pt x="364" y="234"/>
                    </a:cubicBezTo>
                    <a:cubicBezTo>
                      <a:pt x="364" y="234"/>
                      <a:pt x="364" y="234"/>
                      <a:pt x="364" y="234"/>
                    </a:cubicBezTo>
                    <a:cubicBezTo>
                      <a:pt x="366" y="232"/>
                      <a:pt x="370" y="232"/>
                      <a:pt x="372" y="234"/>
                    </a:cubicBezTo>
                    <a:cubicBezTo>
                      <a:pt x="372" y="234"/>
                      <a:pt x="372" y="234"/>
                      <a:pt x="372" y="234"/>
                    </a:cubicBezTo>
                    <a:cubicBezTo>
                      <a:pt x="373" y="235"/>
                      <a:pt x="373" y="237"/>
                      <a:pt x="373" y="238"/>
                    </a:cubicBezTo>
                    <a:cubicBezTo>
                      <a:pt x="373" y="238"/>
                      <a:pt x="373" y="238"/>
                      <a:pt x="373" y="238"/>
                    </a:cubicBezTo>
                    <a:cubicBezTo>
                      <a:pt x="373" y="240"/>
                      <a:pt x="372" y="241"/>
                      <a:pt x="371" y="242"/>
                    </a:cubicBezTo>
                    <a:cubicBezTo>
                      <a:pt x="371" y="242"/>
                      <a:pt x="371" y="242"/>
                      <a:pt x="371" y="242"/>
                    </a:cubicBezTo>
                    <a:cubicBezTo>
                      <a:pt x="370" y="243"/>
                      <a:pt x="368" y="244"/>
                      <a:pt x="367" y="244"/>
                    </a:cubicBezTo>
                    <a:cubicBezTo>
                      <a:pt x="367" y="244"/>
                      <a:pt x="367" y="244"/>
                      <a:pt x="367" y="244"/>
                    </a:cubicBezTo>
                    <a:cubicBezTo>
                      <a:pt x="366" y="244"/>
                      <a:pt x="364" y="243"/>
                      <a:pt x="363" y="242"/>
                    </a:cubicBezTo>
                    <a:close/>
                    <a:moveTo>
                      <a:pt x="1629" y="226"/>
                    </a:moveTo>
                    <a:cubicBezTo>
                      <a:pt x="1628" y="225"/>
                      <a:pt x="1627" y="224"/>
                      <a:pt x="1627" y="222"/>
                    </a:cubicBezTo>
                    <a:cubicBezTo>
                      <a:pt x="1627" y="222"/>
                      <a:pt x="1627" y="222"/>
                      <a:pt x="1627" y="222"/>
                    </a:cubicBezTo>
                    <a:cubicBezTo>
                      <a:pt x="1627" y="221"/>
                      <a:pt x="1628" y="219"/>
                      <a:pt x="1628" y="218"/>
                    </a:cubicBezTo>
                    <a:cubicBezTo>
                      <a:pt x="1628" y="218"/>
                      <a:pt x="1628" y="218"/>
                      <a:pt x="1628" y="218"/>
                    </a:cubicBezTo>
                    <a:cubicBezTo>
                      <a:pt x="1630" y="216"/>
                      <a:pt x="1634" y="215"/>
                      <a:pt x="1636" y="217"/>
                    </a:cubicBezTo>
                    <a:cubicBezTo>
                      <a:pt x="1636" y="217"/>
                      <a:pt x="1636" y="217"/>
                      <a:pt x="1636" y="217"/>
                    </a:cubicBezTo>
                    <a:cubicBezTo>
                      <a:pt x="1638" y="218"/>
                      <a:pt x="1639" y="220"/>
                      <a:pt x="1639" y="222"/>
                    </a:cubicBezTo>
                    <a:cubicBezTo>
                      <a:pt x="1639" y="222"/>
                      <a:pt x="1639" y="222"/>
                      <a:pt x="1639" y="222"/>
                    </a:cubicBezTo>
                    <a:cubicBezTo>
                      <a:pt x="1639" y="223"/>
                      <a:pt x="1638" y="224"/>
                      <a:pt x="1637" y="225"/>
                    </a:cubicBezTo>
                    <a:cubicBezTo>
                      <a:pt x="1637" y="225"/>
                      <a:pt x="1637" y="225"/>
                      <a:pt x="1637" y="225"/>
                    </a:cubicBezTo>
                    <a:cubicBezTo>
                      <a:pt x="1636" y="227"/>
                      <a:pt x="1635" y="228"/>
                      <a:pt x="1633" y="228"/>
                    </a:cubicBezTo>
                    <a:cubicBezTo>
                      <a:pt x="1633" y="228"/>
                      <a:pt x="1633" y="228"/>
                      <a:pt x="1633" y="228"/>
                    </a:cubicBezTo>
                    <a:cubicBezTo>
                      <a:pt x="1632" y="228"/>
                      <a:pt x="1630" y="227"/>
                      <a:pt x="1629" y="226"/>
                    </a:cubicBezTo>
                    <a:close/>
                    <a:moveTo>
                      <a:pt x="423" y="195"/>
                    </a:moveTo>
                    <a:cubicBezTo>
                      <a:pt x="422" y="194"/>
                      <a:pt x="422" y="193"/>
                      <a:pt x="422" y="191"/>
                    </a:cubicBezTo>
                    <a:cubicBezTo>
                      <a:pt x="422" y="191"/>
                      <a:pt x="422" y="191"/>
                      <a:pt x="422" y="191"/>
                    </a:cubicBezTo>
                    <a:cubicBezTo>
                      <a:pt x="422" y="190"/>
                      <a:pt x="423" y="188"/>
                      <a:pt x="424" y="187"/>
                    </a:cubicBezTo>
                    <a:cubicBezTo>
                      <a:pt x="424" y="187"/>
                      <a:pt x="424" y="187"/>
                      <a:pt x="424" y="187"/>
                    </a:cubicBezTo>
                    <a:cubicBezTo>
                      <a:pt x="424" y="187"/>
                      <a:pt x="424" y="187"/>
                      <a:pt x="424" y="187"/>
                    </a:cubicBezTo>
                    <a:cubicBezTo>
                      <a:pt x="424" y="187"/>
                      <a:pt x="424" y="187"/>
                      <a:pt x="424" y="187"/>
                    </a:cubicBezTo>
                    <a:cubicBezTo>
                      <a:pt x="427" y="185"/>
                      <a:pt x="430" y="186"/>
                      <a:pt x="432" y="188"/>
                    </a:cubicBezTo>
                    <a:cubicBezTo>
                      <a:pt x="432" y="188"/>
                      <a:pt x="432" y="188"/>
                      <a:pt x="432" y="188"/>
                    </a:cubicBezTo>
                    <a:cubicBezTo>
                      <a:pt x="433" y="189"/>
                      <a:pt x="433" y="190"/>
                      <a:pt x="433" y="192"/>
                    </a:cubicBezTo>
                    <a:cubicBezTo>
                      <a:pt x="433" y="192"/>
                      <a:pt x="433" y="192"/>
                      <a:pt x="433" y="192"/>
                    </a:cubicBezTo>
                    <a:cubicBezTo>
                      <a:pt x="433" y="193"/>
                      <a:pt x="432" y="195"/>
                      <a:pt x="431" y="196"/>
                    </a:cubicBezTo>
                    <a:cubicBezTo>
                      <a:pt x="431" y="196"/>
                      <a:pt x="431" y="196"/>
                      <a:pt x="431" y="196"/>
                    </a:cubicBezTo>
                    <a:cubicBezTo>
                      <a:pt x="430" y="197"/>
                      <a:pt x="429" y="197"/>
                      <a:pt x="427" y="197"/>
                    </a:cubicBezTo>
                    <a:cubicBezTo>
                      <a:pt x="427" y="197"/>
                      <a:pt x="427" y="197"/>
                      <a:pt x="427" y="197"/>
                    </a:cubicBezTo>
                    <a:cubicBezTo>
                      <a:pt x="426" y="197"/>
                      <a:pt x="424" y="196"/>
                      <a:pt x="423" y="195"/>
                    </a:cubicBezTo>
                    <a:close/>
                    <a:moveTo>
                      <a:pt x="1568" y="182"/>
                    </a:moveTo>
                    <a:cubicBezTo>
                      <a:pt x="1567" y="180"/>
                      <a:pt x="1566" y="179"/>
                      <a:pt x="1566" y="177"/>
                    </a:cubicBezTo>
                    <a:cubicBezTo>
                      <a:pt x="1566" y="177"/>
                      <a:pt x="1566" y="177"/>
                      <a:pt x="1566" y="177"/>
                    </a:cubicBezTo>
                    <a:cubicBezTo>
                      <a:pt x="1566" y="176"/>
                      <a:pt x="1566" y="175"/>
                      <a:pt x="1567" y="174"/>
                    </a:cubicBezTo>
                    <a:cubicBezTo>
                      <a:pt x="1567" y="174"/>
                      <a:pt x="1567" y="174"/>
                      <a:pt x="1567" y="174"/>
                    </a:cubicBezTo>
                    <a:cubicBezTo>
                      <a:pt x="1569" y="171"/>
                      <a:pt x="1572" y="170"/>
                      <a:pt x="1575" y="172"/>
                    </a:cubicBezTo>
                    <a:cubicBezTo>
                      <a:pt x="1575" y="172"/>
                      <a:pt x="1575" y="172"/>
                      <a:pt x="1575" y="172"/>
                    </a:cubicBezTo>
                    <a:cubicBezTo>
                      <a:pt x="1576" y="173"/>
                      <a:pt x="1577" y="175"/>
                      <a:pt x="1577" y="177"/>
                    </a:cubicBezTo>
                    <a:cubicBezTo>
                      <a:pt x="1577" y="177"/>
                      <a:pt x="1577" y="177"/>
                      <a:pt x="1577" y="177"/>
                    </a:cubicBezTo>
                    <a:cubicBezTo>
                      <a:pt x="1577" y="178"/>
                      <a:pt x="1577" y="179"/>
                      <a:pt x="1576" y="180"/>
                    </a:cubicBezTo>
                    <a:cubicBezTo>
                      <a:pt x="1576" y="180"/>
                      <a:pt x="1576" y="180"/>
                      <a:pt x="1576" y="180"/>
                    </a:cubicBezTo>
                    <a:cubicBezTo>
                      <a:pt x="1575" y="182"/>
                      <a:pt x="1573" y="183"/>
                      <a:pt x="1572" y="183"/>
                    </a:cubicBezTo>
                    <a:cubicBezTo>
                      <a:pt x="1572" y="183"/>
                      <a:pt x="1572" y="183"/>
                      <a:pt x="1572" y="183"/>
                    </a:cubicBezTo>
                    <a:cubicBezTo>
                      <a:pt x="1570" y="183"/>
                      <a:pt x="1569" y="182"/>
                      <a:pt x="1568" y="182"/>
                    </a:cubicBezTo>
                    <a:close/>
                    <a:moveTo>
                      <a:pt x="486" y="153"/>
                    </a:moveTo>
                    <a:cubicBezTo>
                      <a:pt x="485" y="152"/>
                      <a:pt x="485" y="151"/>
                      <a:pt x="485" y="150"/>
                    </a:cubicBezTo>
                    <a:cubicBezTo>
                      <a:pt x="485" y="150"/>
                      <a:pt x="485" y="150"/>
                      <a:pt x="485" y="150"/>
                    </a:cubicBezTo>
                    <a:cubicBezTo>
                      <a:pt x="485" y="148"/>
                      <a:pt x="486" y="146"/>
                      <a:pt x="488" y="145"/>
                    </a:cubicBezTo>
                    <a:cubicBezTo>
                      <a:pt x="488" y="145"/>
                      <a:pt x="488" y="145"/>
                      <a:pt x="488" y="145"/>
                    </a:cubicBezTo>
                    <a:cubicBezTo>
                      <a:pt x="491" y="143"/>
                      <a:pt x="494" y="144"/>
                      <a:pt x="496" y="147"/>
                    </a:cubicBezTo>
                    <a:cubicBezTo>
                      <a:pt x="496" y="147"/>
                      <a:pt x="496" y="147"/>
                      <a:pt x="496" y="147"/>
                    </a:cubicBezTo>
                    <a:cubicBezTo>
                      <a:pt x="496" y="148"/>
                      <a:pt x="497" y="149"/>
                      <a:pt x="497" y="150"/>
                    </a:cubicBezTo>
                    <a:cubicBezTo>
                      <a:pt x="497" y="150"/>
                      <a:pt x="497" y="150"/>
                      <a:pt x="497" y="150"/>
                    </a:cubicBezTo>
                    <a:cubicBezTo>
                      <a:pt x="497" y="152"/>
                      <a:pt x="496" y="153"/>
                      <a:pt x="494" y="155"/>
                    </a:cubicBezTo>
                    <a:cubicBezTo>
                      <a:pt x="494" y="155"/>
                      <a:pt x="494" y="155"/>
                      <a:pt x="494" y="155"/>
                    </a:cubicBezTo>
                    <a:cubicBezTo>
                      <a:pt x="493" y="155"/>
                      <a:pt x="492" y="155"/>
                      <a:pt x="491" y="155"/>
                    </a:cubicBezTo>
                    <a:cubicBezTo>
                      <a:pt x="491" y="155"/>
                      <a:pt x="491" y="155"/>
                      <a:pt x="491" y="155"/>
                    </a:cubicBezTo>
                    <a:cubicBezTo>
                      <a:pt x="489" y="155"/>
                      <a:pt x="487" y="154"/>
                      <a:pt x="486" y="153"/>
                    </a:cubicBezTo>
                    <a:close/>
                    <a:moveTo>
                      <a:pt x="1504" y="142"/>
                    </a:moveTo>
                    <a:cubicBezTo>
                      <a:pt x="1504" y="142"/>
                      <a:pt x="1504" y="142"/>
                      <a:pt x="1504" y="142"/>
                    </a:cubicBezTo>
                    <a:cubicBezTo>
                      <a:pt x="1502" y="141"/>
                      <a:pt x="1501" y="139"/>
                      <a:pt x="1501" y="136"/>
                    </a:cubicBezTo>
                    <a:cubicBezTo>
                      <a:pt x="1501" y="136"/>
                      <a:pt x="1501" y="136"/>
                      <a:pt x="1501" y="136"/>
                    </a:cubicBezTo>
                    <a:cubicBezTo>
                      <a:pt x="1501" y="136"/>
                      <a:pt x="1501" y="135"/>
                      <a:pt x="1502" y="134"/>
                    </a:cubicBezTo>
                    <a:cubicBezTo>
                      <a:pt x="1502" y="134"/>
                      <a:pt x="1502" y="134"/>
                      <a:pt x="1502" y="134"/>
                    </a:cubicBezTo>
                    <a:cubicBezTo>
                      <a:pt x="1503" y="131"/>
                      <a:pt x="1507" y="130"/>
                      <a:pt x="1510" y="132"/>
                    </a:cubicBezTo>
                    <a:cubicBezTo>
                      <a:pt x="1510" y="132"/>
                      <a:pt x="1510" y="132"/>
                      <a:pt x="1510" y="132"/>
                    </a:cubicBezTo>
                    <a:cubicBezTo>
                      <a:pt x="1510" y="132"/>
                      <a:pt x="1510" y="132"/>
                      <a:pt x="1510" y="132"/>
                    </a:cubicBezTo>
                    <a:cubicBezTo>
                      <a:pt x="1510" y="132"/>
                      <a:pt x="1510" y="132"/>
                      <a:pt x="1510" y="132"/>
                    </a:cubicBezTo>
                    <a:cubicBezTo>
                      <a:pt x="1512" y="133"/>
                      <a:pt x="1513" y="135"/>
                      <a:pt x="1513" y="137"/>
                    </a:cubicBezTo>
                    <a:cubicBezTo>
                      <a:pt x="1513" y="137"/>
                      <a:pt x="1513" y="137"/>
                      <a:pt x="1513" y="137"/>
                    </a:cubicBezTo>
                    <a:cubicBezTo>
                      <a:pt x="1513" y="138"/>
                      <a:pt x="1512" y="139"/>
                      <a:pt x="1512" y="139"/>
                    </a:cubicBezTo>
                    <a:cubicBezTo>
                      <a:pt x="1512" y="139"/>
                      <a:pt x="1512" y="139"/>
                      <a:pt x="1512" y="139"/>
                    </a:cubicBezTo>
                    <a:cubicBezTo>
                      <a:pt x="1511" y="141"/>
                      <a:pt x="1509" y="142"/>
                      <a:pt x="1507" y="142"/>
                    </a:cubicBezTo>
                    <a:cubicBezTo>
                      <a:pt x="1507" y="142"/>
                      <a:pt x="1507" y="142"/>
                      <a:pt x="1507" y="142"/>
                    </a:cubicBezTo>
                    <a:cubicBezTo>
                      <a:pt x="1506" y="142"/>
                      <a:pt x="1505" y="142"/>
                      <a:pt x="1504" y="142"/>
                    </a:cubicBezTo>
                    <a:close/>
                    <a:moveTo>
                      <a:pt x="552" y="115"/>
                    </a:moveTo>
                    <a:cubicBezTo>
                      <a:pt x="552" y="115"/>
                      <a:pt x="552" y="114"/>
                      <a:pt x="552" y="113"/>
                    </a:cubicBezTo>
                    <a:cubicBezTo>
                      <a:pt x="552" y="113"/>
                      <a:pt x="552" y="113"/>
                      <a:pt x="552" y="113"/>
                    </a:cubicBezTo>
                    <a:cubicBezTo>
                      <a:pt x="552" y="111"/>
                      <a:pt x="552" y="109"/>
                      <a:pt x="556" y="108"/>
                    </a:cubicBezTo>
                    <a:cubicBezTo>
                      <a:pt x="556" y="108"/>
                      <a:pt x="556" y="108"/>
                      <a:pt x="556" y="108"/>
                    </a:cubicBezTo>
                    <a:cubicBezTo>
                      <a:pt x="556" y="108"/>
                      <a:pt x="556" y="108"/>
                      <a:pt x="556" y="108"/>
                    </a:cubicBezTo>
                    <a:cubicBezTo>
                      <a:pt x="556" y="108"/>
                      <a:pt x="556" y="108"/>
                      <a:pt x="556" y="108"/>
                    </a:cubicBezTo>
                    <a:cubicBezTo>
                      <a:pt x="556" y="106"/>
                      <a:pt x="562" y="107"/>
                      <a:pt x="563" y="110"/>
                    </a:cubicBezTo>
                    <a:cubicBezTo>
                      <a:pt x="563" y="110"/>
                      <a:pt x="563" y="110"/>
                      <a:pt x="563" y="110"/>
                    </a:cubicBezTo>
                    <a:cubicBezTo>
                      <a:pt x="564" y="111"/>
                      <a:pt x="563" y="112"/>
                      <a:pt x="563" y="113"/>
                    </a:cubicBezTo>
                    <a:cubicBezTo>
                      <a:pt x="563" y="113"/>
                      <a:pt x="563" y="113"/>
                      <a:pt x="563" y="113"/>
                    </a:cubicBezTo>
                    <a:cubicBezTo>
                      <a:pt x="563" y="115"/>
                      <a:pt x="562" y="117"/>
                      <a:pt x="560" y="118"/>
                    </a:cubicBezTo>
                    <a:cubicBezTo>
                      <a:pt x="560" y="118"/>
                      <a:pt x="560" y="118"/>
                      <a:pt x="560" y="118"/>
                    </a:cubicBezTo>
                    <a:cubicBezTo>
                      <a:pt x="559" y="118"/>
                      <a:pt x="558" y="118"/>
                      <a:pt x="558" y="118"/>
                    </a:cubicBezTo>
                    <a:cubicBezTo>
                      <a:pt x="558" y="118"/>
                      <a:pt x="558" y="118"/>
                      <a:pt x="558" y="118"/>
                    </a:cubicBezTo>
                    <a:cubicBezTo>
                      <a:pt x="555" y="118"/>
                      <a:pt x="553" y="117"/>
                      <a:pt x="552" y="115"/>
                    </a:cubicBezTo>
                    <a:close/>
                    <a:moveTo>
                      <a:pt x="1437" y="107"/>
                    </a:moveTo>
                    <a:cubicBezTo>
                      <a:pt x="1435" y="106"/>
                      <a:pt x="1434" y="104"/>
                      <a:pt x="1434" y="101"/>
                    </a:cubicBezTo>
                    <a:cubicBezTo>
                      <a:pt x="1434" y="101"/>
                      <a:pt x="1434" y="101"/>
                      <a:pt x="1434" y="101"/>
                    </a:cubicBezTo>
                    <a:cubicBezTo>
                      <a:pt x="1434" y="101"/>
                      <a:pt x="1434" y="100"/>
                      <a:pt x="1434" y="99"/>
                    </a:cubicBezTo>
                    <a:cubicBezTo>
                      <a:pt x="1434" y="99"/>
                      <a:pt x="1434" y="99"/>
                      <a:pt x="1434" y="99"/>
                    </a:cubicBezTo>
                    <a:cubicBezTo>
                      <a:pt x="1436" y="96"/>
                      <a:pt x="1439" y="95"/>
                      <a:pt x="1442" y="96"/>
                    </a:cubicBezTo>
                    <a:cubicBezTo>
                      <a:pt x="1442" y="96"/>
                      <a:pt x="1442" y="96"/>
                      <a:pt x="1442" y="96"/>
                    </a:cubicBezTo>
                    <a:cubicBezTo>
                      <a:pt x="1444" y="97"/>
                      <a:pt x="1445" y="99"/>
                      <a:pt x="1445" y="101"/>
                    </a:cubicBezTo>
                    <a:cubicBezTo>
                      <a:pt x="1445" y="101"/>
                      <a:pt x="1445" y="101"/>
                      <a:pt x="1445" y="101"/>
                    </a:cubicBezTo>
                    <a:cubicBezTo>
                      <a:pt x="1445" y="102"/>
                      <a:pt x="1445" y="103"/>
                      <a:pt x="1445" y="104"/>
                    </a:cubicBezTo>
                    <a:cubicBezTo>
                      <a:pt x="1445" y="104"/>
                      <a:pt x="1445" y="104"/>
                      <a:pt x="1445" y="104"/>
                    </a:cubicBezTo>
                    <a:cubicBezTo>
                      <a:pt x="1444" y="106"/>
                      <a:pt x="1442" y="107"/>
                      <a:pt x="1439" y="107"/>
                    </a:cubicBezTo>
                    <a:cubicBezTo>
                      <a:pt x="1439" y="107"/>
                      <a:pt x="1439" y="107"/>
                      <a:pt x="1439" y="107"/>
                    </a:cubicBezTo>
                    <a:cubicBezTo>
                      <a:pt x="1439" y="107"/>
                      <a:pt x="1438" y="107"/>
                      <a:pt x="1437" y="107"/>
                    </a:cubicBezTo>
                    <a:close/>
                    <a:moveTo>
                      <a:pt x="621" y="83"/>
                    </a:moveTo>
                    <a:cubicBezTo>
                      <a:pt x="621" y="83"/>
                      <a:pt x="621" y="82"/>
                      <a:pt x="621" y="81"/>
                    </a:cubicBezTo>
                    <a:cubicBezTo>
                      <a:pt x="621" y="81"/>
                      <a:pt x="621" y="81"/>
                      <a:pt x="621" y="81"/>
                    </a:cubicBezTo>
                    <a:cubicBezTo>
                      <a:pt x="621" y="79"/>
                      <a:pt x="622" y="77"/>
                      <a:pt x="624" y="76"/>
                    </a:cubicBezTo>
                    <a:cubicBezTo>
                      <a:pt x="624" y="76"/>
                      <a:pt x="624" y="76"/>
                      <a:pt x="624" y="76"/>
                    </a:cubicBezTo>
                    <a:cubicBezTo>
                      <a:pt x="624" y="76"/>
                      <a:pt x="624" y="76"/>
                      <a:pt x="624" y="76"/>
                    </a:cubicBezTo>
                    <a:cubicBezTo>
                      <a:pt x="624" y="76"/>
                      <a:pt x="624" y="76"/>
                      <a:pt x="624" y="76"/>
                    </a:cubicBezTo>
                    <a:cubicBezTo>
                      <a:pt x="627" y="75"/>
                      <a:pt x="631" y="76"/>
                      <a:pt x="632" y="79"/>
                    </a:cubicBezTo>
                    <a:cubicBezTo>
                      <a:pt x="632" y="79"/>
                      <a:pt x="632" y="79"/>
                      <a:pt x="632" y="79"/>
                    </a:cubicBezTo>
                    <a:cubicBezTo>
                      <a:pt x="632" y="80"/>
                      <a:pt x="632" y="80"/>
                      <a:pt x="632" y="81"/>
                    </a:cubicBezTo>
                    <a:cubicBezTo>
                      <a:pt x="632" y="81"/>
                      <a:pt x="632" y="81"/>
                      <a:pt x="632" y="81"/>
                    </a:cubicBezTo>
                    <a:cubicBezTo>
                      <a:pt x="632" y="83"/>
                      <a:pt x="631" y="85"/>
                      <a:pt x="629" y="86"/>
                    </a:cubicBezTo>
                    <a:cubicBezTo>
                      <a:pt x="629" y="86"/>
                      <a:pt x="629" y="86"/>
                      <a:pt x="629" y="86"/>
                    </a:cubicBezTo>
                    <a:cubicBezTo>
                      <a:pt x="628" y="87"/>
                      <a:pt x="627" y="87"/>
                      <a:pt x="627" y="87"/>
                    </a:cubicBezTo>
                    <a:cubicBezTo>
                      <a:pt x="627" y="87"/>
                      <a:pt x="627" y="87"/>
                      <a:pt x="627" y="87"/>
                    </a:cubicBezTo>
                    <a:cubicBezTo>
                      <a:pt x="624" y="87"/>
                      <a:pt x="622" y="85"/>
                      <a:pt x="621" y="83"/>
                    </a:cubicBezTo>
                    <a:close/>
                    <a:moveTo>
                      <a:pt x="1367" y="77"/>
                    </a:moveTo>
                    <a:cubicBezTo>
                      <a:pt x="1365" y="76"/>
                      <a:pt x="1364" y="74"/>
                      <a:pt x="1364" y="71"/>
                    </a:cubicBezTo>
                    <a:cubicBezTo>
                      <a:pt x="1364" y="71"/>
                      <a:pt x="1364" y="71"/>
                      <a:pt x="1364" y="71"/>
                    </a:cubicBezTo>
                    <a:cubicBezTo>
                      <a:pt x="1364" y="71"/>
                      <a:pt x="1364" y="70"/>
                      <a:pt x="1364" y="69"/>
                    </a:cubicBezTo>
                    <a:cubicBezTo>
                      <a:pt x="1364" y="69"/>
                      <a:pt x="1364" y="69"/>
                      <a:pt x="1364" y="69"/>
                    </a:cubicBezTo>
                    <a:cubicBezTo>
                      <a:pt x="1365" y="66"/>
                      <a:pt x="1368" y="65"/>
                      <a:pt x="1371" y="66"/>
                    </a:cubicBezTo>
                    <a:cubicBezTo>
                      <a:pt x="1371" y="66"/>
                      <a:pt x="1371" y="66"/>
                      <a:pt x="1371" y="66"/>
                    </a:cubicBezTo>
                    <a:cubicBezTo>
                      <a:pt x="1374" y="67"/>
                      <a:pt x="1375" y="69"/>
                      <a:pt x="1375" y="72"/>
                    </a:cubicBezTo>
                    <a:cubicBezTo>
                      <a:pt x="1375" y="72"/>
                      <a:pt x="1375" y="72"/>
                      <a:pt x="1375" y="72"/>
                    </a:cubicBezTo>
                    <a:cubicBezTo>
                      <a:pt x="1375" y="72"/>
                      <a:pt x="1375" y="73"/>
                      <a:pt x="1375" y="74"/>
                    </a:cubicBezTo>
                    <a:cubicBezTo>
                      <a:pt x="1375" y="74"/>
                      <a:pt x="1375" y="74"/>
                      <a:pt x="1375" y="74"/>
                    </a:cubicBezTo>
                    <a:cubicBezTo>
                      <a:pt x="1374" y="76"/>
                      <a:pt x="1372" y="77"/>
                      <a:pt x="1369" y="77"/>
                    </a:cubicBezTo>
                    <a:cubicBezTo>
                      <a:pt x="1369" y="77"/>
                      <a:pt x="1369" y="77"/>
                      <a:pt x="1369" y="77"/>
                    </a:cubicBezTo>
                    <a:cubicBezTo>
                      <a:pt x="1369" y="77"/>
                      <a:pt x="1368" y="77"/>
                      <a:pt x="1367" y="77"/>
                    </a:cubicBezTo>
                    <a:close/>
                    <a:moveTo>
                      <a:pt x="692" y="57"/>
                    </a:moveTo>
                    <a:cubicBezTo>
                      <a:pt x="692" y="56"/>
                      <a:pt x="692" y="55"/>
                      <a:pt x="692" y="55"/>
                    </a:cubicBezTo>
                    <a:cubicBezTo>
                      <a:pt x="692" y="55"/>
                      <a:pt x="692" y="55"/>
                      <a:pt x="692" y="55"/>
                    </a:cubicBezTo>
                    <a:cubicBezTo>
                      <a:pt x="692" y="52"/>
                      <a:pt x="694" y="50"/>
                      <a:pt x="696" y="49"/>
                    </a:cubicBezTo>
                    <a:cubicBezTo>
                      <a:pt x="696" y="49"/>
                      <a:pt x="696" y="49"/>
                      <a:pt x="696" y="49"/>
                    </a:cubicBezTo>
                    <a:cubicBezTo>
                      <a:pt x="699" y="48"/>
                      <a:pt x="702" y="50"/>
                      <a:pt x="703" y="53"/>
                    </a:cubicBezTo>
                    <a:cubicBezTo>
                      <a:pt x="703" y="53"/>
                      <a:pt x="703" y="53"/>
                      <a:pt x="703" y="53"/>
                    </a:cubicBezTo>
                    <a:cubicBezTo>
                      <a:pt x="703" y="53"/>
                      <a:pt x="704" y="54"/>
                      <a:pt x="704" y="55"/>
                    </a:cubicBezTo>
                    <a:cubicBezTo>
                      <a:pt x="704" y="55"/>
                      <a:pt x="704" y="55"/>
                      <a:pt x="704" y="55"/>
                    </a:cubicBezTo>
                    <a:cubicBezTo>
                      <a:pt x="704" y="57"/>
                      <a:pt x="702" y="59"/>
                      <a:pt x="700" y="60"/>
                    </a:cubicBezTo>
                    <a:cubicBezTo>
                      <a:pt x="700" y="60"/>
                      <a:pt x="700" y="60"/>
                      <a:pt x="700" y="60"/>
                    </a:cubicBezTo>
                    <a:cubicBezTo>
                      <a:pt x="699" y="60"/>
                      <a:pt x="698" y="60"/>
                      <a:pt x="698" y="60"/>
                    </a:cubicBezTo>
                    <a:cubicBezTo>
                      <a:pt x="698" y="60"/>
                      <a:pt x="698" y="60"/>
                      <a:pt x="698" y="60"/>
                    </a:cubicBezTo>
                    <a:cubicBezTo>
                      <a:pt x="695" y="60"/>
                      <a:pt x="693" y="59"/>
                      <a:pt x="692" y="57"/>
                    </a:cubicBezTo>
                    <a:close/>
                    <a:moveTo>
                      <a:pt x="1296" y="52"/>
                    </a:moveTo>
                    <a:cubicBezTo>
                      <a:pt x="1293" y="52"/>
                      <a:pt x="1292" y="49"/>
                      <a:pt x="1292" y="47"/>
                    </a:cubicBezTo>
                    <a:cubicBezTo>
                      <a:pt x="1292" y="47"/>
                      <a:pt x="1292" y="47"/>
                      <a:pt x="1292" y="47"/>
                    </a:cubicBezTo>
                    <a:cubicBezTo>
                      <a:pt x="1292" y="46"/>
                      <a:pt x="1292" y="46"/>
                      <a:pt x="1292" y="45"/>
                    </a:cubicBezTo>
                    <a:cubicBezTo>
                      <a:pt x="1292" y="45"/>
                      <a:pt x="1292" y="45"/>
                      <a:pt x="1292" y="45"/>
                    </a:cubicBezTo>
                    <a:cubicBezTo>
                      <a:pt x="1293" y="42"/>
                      <a:pt x="1296" y="41"/>
                      <a:pt x="1299" y="42"/>
                    </a:cubicBezTo>
                    <a:cubicBezTo>
                      <a:pt x="1299" y="42"/>
                      <a:pt x="1299" y="42"/>
                      <a:pt x="1299" y="42"/>
                    </a:cubicBezTo>
                    <a:cubicBezTo>
                      <a:pt x="1301" y="42"/>
                      <a:pt x="1303" y="44"/>
                      <a:pt x="1303" y="47"/>
                    </a:cubicBezTo>
                    <a:cubicBezTo>
                      <a:pt x="1303" y="47"/>
                      <a:pt x="1303" y="47"/>
                      <a:pt x="1303" y="47"/>
                    </a:cubicBezTo>
                    <a:cubicBezTo>
                      <a:pt x="1303" y="47"/>
                      <a:pt x="1303" y="48"/>
                      <a:pt x="1303" y="49"/>
                    </a:cubicBezTo>
                    <a:cubicBezTo>
                      <a:pt x="1303" y="49"/>
                      <a:pt x="1303" y="49"/>
                      <a:pt x="1303" y="49"/>
                    </a:cubicBezTo>
                    <a:cubicBezTo>
                      <a:pt x="1302" y="51"/>
                      <a:pt x="1300" y="53"/>
                      <a:pt x="1297" y="53"/>
                    </a:cubicBezTo>
                    <a:cubicBezTo>
                      <a:pt x="1297" y="53"/>
                      <a:pt x="1297" y="53"/>
                      <a:pt x="1297" y="53"/>
                    </a:cubicBezTo>
                    <a:cubicBezTo>
                      <a:pt x="1297" y="53"/>
                      <a:pt x="1296" y="53"/>
                      <a:pt x="1296" y="52"/>
                    </a:cubicBezTo>
                    <a:close/>
                    <a:moveTo>
                      <a:pt x="766" y="35"/>
                    </a:moveTo>
                    <a:cubicBezTo>
                      <a:pt x="765" y="35"/>
                      <a:pt x="765" y="34"/>
                      <a:pt x="765" y="34"/>
                    </a:cubicBezTo>
                    <a:cubicBezTo>
                      <a:pt x="765" y="34"/>
                      <a:pt x="765" y="34"/>
                      <a:pt x="765" y="34"/>
                    </a:cubicBezTo>
                    <a:cubicBezTo>
                      <a:pt x="765" y="31"/>
                      <a:pt x="767" y="29"/>
                      <a:pt x="770" y="28"/>
                    </a:cubicBezTo>
                    <a:cubicBezTo>
                      <a:pt x="770" y="28"/>
                      <a:pt x="770" y="28"/>
                      <a:pt x="770" y="28"/>
                    </a:cubicBezTo>
                    <a:cubicBezTo>
                      <a:pt x="773" y="28"/>
                      <a:pt x="776" y="29"/>
                      <a:pt x="777" y="33"/>
                    </a:cubicBezTo>
                    <a:cubicBezTo>
                      <a:pt x="777" y="33"/>
                      <a:pt x="777" y="33"/>
                      <a:pt x="777" y="33"/>
                    </a:cubicBezTo>
                    <a:cubicBezTo>
                      <a:pt x="777" y="33"/>
                      <a:pt x="777" y="33"/>
                      <a:pt x="777" y="34"/>
                    </a:cubicBezTo>
                    <a:cubicBezTo>
                      <a:pt x="777" y="34"/>
                      <a:pt x="777" y="34"/>
                      <a:pt x="777" y="34"/>
                    </a:cubicBezTo>
                    <a:cubicBezTo>
                      <a:pt x="777" y="36"/>
                      <a:pt x="775" y="39"/>
                      <a:pt x="772" y="39"/>
                    </a:cubicBezTo>
                    <a:cubicBezTo>
                      <a:pt x="772" y="39"/>
                      <a:pt x="772" y="39"/>
                      <a:pt x="772" y="39"/>
                    </a:cubicBezTo>
                    <a:cubicBezTo>
                      <a:pt x="772" y="40"/>
                      <a:pt x="771" y="40"/>
                      <a:pt x="771" y="40"/>
                    </a:cubicBezTo>
                    <a:cubicBezTo>
                      <a:pt x="771" y="40"/>
                      <a:pt x="771" y="40"/>
                      <a:pt x="771" y="40"/>
                    </a:cubicBezTo>
                    <a:cubicBezTo>
                      <a:pt x="768" y="40"/>
                      <a:pt x="766" y="38"/>
                      <a:pt x="766" y="35"/>
                    </a:cubicBezTo>
                    <a:close/>
                    <a:moveTo>
                      <a:pt x="1222" y="34"/>
                    </a:moveTo>
                    <a:cubicBezTo>
                      <a:pt x="1220" y="33"/>
                      <a:pt x="1218" y="31"/>
                      <a:pt x="1218" y="28"/>
                    </a:cubicBezTo>
                    <a:cubicBezTo>
                      <a:pt x="1218" y="28"/>
                      <a:pt x="1218" y="28"/>
                      <a:pt x="1218" y="28"/>
                    </a:cubicBezTo>
                    <a:cubicBezTo>
                      <a:pt x="1218" y="28"/>
                      <a:pt x="1218" y="27"/>
                      <a:pt x="1218" y="27"/>
                    </a:cubicBezTo>
                    <a:cubicBezTo>
                      <a:pt x="1218" y="27"/>
                      <a:pt x="1218" y="27"/>
                      <a:pt x="1218" y="27"/>
                    </a:cubicBezTo>
                    <a:cubicBezTo>
                      <a:pt x="1219" y="24"/>
                      <a:pt x="1222" y="22"/>
                      <a:pt x="1225" y="22"/>
                    </a:cubicBezTo>
                    <a:cubicBezTo>
                      <a:pt x="1225" y="22"/>
                      <a:pt x="1225" y="22"/>
                      <a:pt x="1225" y="22"/>
                    </a:cubicBezTo>
                    <a:cubicBezTo>
                      <a:pt x="1228" y="23"/>
                      <a:pt x="1229" y="25"/>
                      <a:pt x="1229" y="28"/>
                    </a:cubicBezTo>
                    <a:cubicBezTo>
                      <a:pt x="1229" y="28"/>
                      <a:pt x="1229" y="28"/>
                      <a:pt x="1229" y="28"/>
                    </a:cubicBezTo>
                    <a:cubicBezTo>
                      <a:pt x="1229" y="28"/>
                      <a:pt x="1229" y="29"/>
                      <a:pt x="1229" y="29"/>
                    </a:cubicBezTo>
                    <a:cubicBezTo>
                      <a:pt x="1229" y="29"/>
                      <a:pt x="1229" y="29"/>
                      <a:pt x="1229" y="29"/>
                    </a:cubicBezTo>
                    <a:cubicBezTo>
                      <a:pt x="1229" y="32"/>
                      <a:pt x="1226" y="34"/>
                      <a:pt x="1224" y="34"/>
                    </a:cubicBezTo>
                    <a:cubicBezTo>
                      <a:pt x="1224" y="34"/>
                      <a:pt x="1224" y="34"/>
                      <a:pt x="1224" y="34"/>
                    </a:cubicBezTo>
                    <a:cubicBezTo>
                      <a:pt x="1223" y="34"/>
                      <a:pt x="1223" y="34"/>
                      <a:pt x="1222" y="34"/>
                    </a:cubicBezTo>
                    <a:close/>
                    <a:moveTo>
                      <a:pt x="840" y="20"/>
                    </a:moveTo>
                    <a:cubicBezTo>
                      <a:pt x="840" y="19"/>
                      <a:pt x="840" y="19"/>
                      <a:pt x="840" y="19"/>
                    </a:cubicBezTo>
                    <a:cubicBezTo>
                      <a:pt x="840" y="19"/>
                      <a:pt x="840" y="19"/>
                      <a:pt x="840" y="19"/>
                    </a:cubicBezTo>
                    <a:cubicBezTo>
                      <a:pt x="840" y="16"/>
                      <a:pt x="842" y="13"/>
                      <a:pt x="845" y="13"/>
                    </a:cubicBezTo>
                    <a:cubicBezTo>
                      <a:pt x="845" y="13"/>
                      <a:pt x="845" y="13"/>
                      <a:pt x="845" y="13"/>
                    </a:cubicBezTo>
                    <a:cubicBezTo>
                      <a:pt x="848" y="13"/>
                      <a:pt x="851" y="15"/>
                      <a:pt x="851" y="18"/>
                    </a:cubicBezTo>
                    <a:cubicBezTo>
                      <a:pt x="851" y="18"/>
                      <a:pt x="851" y="18"/>
                      <a:pt x="851" y="18"/>
                    </a:cubicBezTo>
                    <a:cubicBezTo>
                      <a:pt x="851" y="18"/>
                      <a:pt x="852" y="18"/>
                      <a:pt x="852" y="19"/>
                    </a:cubicBezTo>
                    <a:cubicBezTo>
                      <a:pt x="852" y="19"/>
                      <a:pt x="852" y="19"/>
                      <a:pt x="852" y="19"/>
                    </a:cubicBezTo>
                    <a:cubicBezTo>
                      <a:pt x="852" y="21"/>
                      <a:pt x="848" y="24"/>
                      <a:pt x="848" y="24"/>
                    </a:cubicBezTo>
                    <a:cubicBezTo>
                      <a:pt x="848" y="24"/>
                      <a:pt x="848" y="24"/>
                      <a:pt x="848" y="24"/>
                    </a:cubicBezTo>
                    <a:cubicBezTo>
                      <a:pt x="848" y="24"/>
                      <a:pt x="847" y="24"/>
                      <a:pt x="846" y="24"/>
                    </a:cubicBezTo>
                    <a:cubicBezTo>
                      <a:pt x="846" y="24"/>
                      <a:pt x="846" y="24"/>
                      <a:pt x="846" y="24"/>
                    </a:cubicBezTo>
                    <a:cubicBezTo>
                      <a:pt x="844" y="24"/>
                      <a:pt x="840" y="22"/>
                      <a:pt x="840" y="20"/>
                    </a:cubicBezTo>
                    <a:close/>
                    <a:moveTo>
                      <a:pt x="1148" y="20"/>
                    </a:moveTo>
                    <a:cubicBezTo>
                      <a:pt x="1146" y="20"/>
                      <a:pt x="1144" y="18"/>
                      <a:pt x="1144" y="15"/>
                    </a:cubicBezTo>
                    <a:cubicBezTo>
                      <a:pt x="1144" y="15"/>
                      <a:pt x="1144" y="15"/>
                      <a:pt x="1144" y="15"/>
                    </a:cubicBezTo>
                    <a:cubicBezTo>
                      <a:pt x="1144" y="15"/>
                      <a:pt x="1144" y="14"/>
                      <a:pt x="1144" y="14"/>
                    </a:cubicBezTo>
                    <a:cubicBezTo>
                      <a:pt x="1144" y="14"/>
                      <a:pt x="1144" y="14"/>
                      <a:pt x="1144" y="14"/>
                    </a:cubicBezTo>
                    <a:cubicBezTo>
                      <a:pt x="1144" y="11"/>
                      <a:pt x="1147" y="9"/>
                      <a:pt x="1150" y="9"/>
                    </a:cubicBezTo>
                    <a:cubicBezTo>
                      <a:pt x="1150" y="9"/>
                      <a:pt x="1150" y="9"/>
                      <a:pt x="1150" y="9"/>
                    </a:cubicBezTo>
                    <a:cubicBezTo>
                      <a:pt x="1150" y="9"/>
                      <a:pt x="1150" y="9"/>
                      <a:pt x="1150" y="9"/>
                    </a:cubicBezTo>
                    <a:cubicBezTo>
                      <a:pt x="1150" y="9"/>
                      <a:pt x="1150" y="9"/>
                      <a:pt x="1150" y="9"/>
                    </a:cubicBezTo>
                    <a:cubicBezTo>
                      <a:pt x="1153" y="9"/>
                      <a:pt x="1155" y="12"/>
                      <a:pt x="1155" y="15"/>
                    </a:cubicBezTo>
                    <a:cubicBezTo>
                      <a:pt x="1155" y="15"/>
                      <a:pt x="1155" y="15"/>
                      <a:pt x="1155" y="15"/>
                    </a:cubicBezTo>
                    <a:cubicBezTo>
                      <a:pt x="1155" y="15"/>
                      <a:pt x="1155" y="15"/>
                      <a:pt x="1155" y="16"/>
                    </a:cubicBezTo>
                    <a:cubicBezTo>
                      <a:pt x="1155" y="16"/>
                      <a:pt x="1155" y="16"/>
                      <a:pt x="1155" y="16"/>
                    </a:cubicBezTo>
                    <a:cubicBezTo>
                      <a:pt x="1154" y="18"/>
                      <a:pt x="1152" y="20"/>
                      <a:pt x="1149" y="20"/>
                    </a:cubicBezTo>
                    <a:cubicBezTo>
                      <a:pt x="1149" y="20"/>
                      <a:pt x="1149" y="20"/>
                      <a:pt x="1149" y="20"/>
                    </a:cubicBezTo>
                    <a:cubicBezTo>
                      <a:pt x="1149" y="20"/>
                      <a:pt x="1149" y="20"/>
                      <a:pt x="1148" y="20"/>
                    </a:cubicBezTo>
                    <a:close/>
                    <a:moveTo>
                      <a:pt x="915" y="10"/>
                    </a:moveTo>
                    <a:cubicBezTo>
                      <a:pt x="915" y="9"/>
                      <a:pt x="915" y="9"/>
                      <a:pt x="915" y="9"/>
                    </a:cubicBezTo>
                    <a:cubicBezTo>
                      <a:pt x="915" y="9"/>
                      <a:pt x="915" y="9"/>
                      <a:pt x="915" y="9"/>
                    </a:cubicBezTo>
                    <a:cubicBezTo>
                      <a:pt x="915" y="6"/>
                      <a:pt x="918" y="4"/>
                      <a:pt x="921" y="3"/>
                    </a:cubicBezTo>
                    <a:cubicBezTo>
                      <a:pt x="921" y="3"/>
                      <a:pt x="921" y="3"/>
                      <a:pt x="921" y="3"/>
                    </a:cubicBezTo>
                    <a:cubicBezTo>
                      <a:pt x="924" y="3"/>
                      <a:pt x="928" y="6"/>
                      <a:pt x="928" y="9"/>
                    </a:cubicBezTo>
                    <a:cubicBezTo>
                      <a:pt x="928" y="9"/>
                      <a:pt x="928" y="9"/>
                      <a:pt x="928" y="9"/>
                    </a:cubicBezTo>
                    <a:cubicBezTo>
                      <a:pt x="928" y="9"/>
                      <a:pt x="928" y="9"/>
                      <a:pt x="928" y="9"/>
                    </a:cubicBezTo>
                    <a:cubicBezTo>
                      <a:pt x="928" y="9"/>
                      <a:pt x="928" y="9"/>
                      <a:pt x="928" y="9"/>
                    </a:cubicBezTo>
                    <a:cubicBezTo>
                      <a:pt x="928" y="12"/>
                      <a:pt x="925" y="15"/>
                      <a:pt x="922" y="15"/>
                    </a:cubicBezTo>
                    <a:cubicBezTo>
                      <a:pt x="922" y="15"/>
                      <a:pt x="922" y="15"/>
                      <a:pt x="922" y="15"/>
                    </a:cubicBezTo>
                    <a:cubicBezTo>
                      <a:pt x="922" y="15"/>
                      <a:pt x="921" y="15"/>
                      <a:pt x="921" y="15"/>
                    </a:cubicBezTo>
                    <a:cubicBezTo>
                      <a:pt x="921" y="15"/>
                      <a:pt x="921" y="15"/>
                      <a:pt x="921" y="15"/>
                    </a:cubicBezTo>
                    <a:cubicBezTo>
                      <a:pt x="918" y="15"/>
                      <a:pt x="916" y="13"/>
                      <a:pt x="915" y="10"/>
                    </a:cubicBezTo>
                    <a:close/>
                    <a:moveTo>
                      <a:pt x="1073" y="13"/>
                    </a:moveTo>
                    <a:cubicBezTo>
                      <a:pt x="1070" y="13"/>
                      <a:pt x="1068" y="10"/>
                      <a:pt x="1068" y="7"/>
                    </a:cubicBezTo>
                    <a:cubicBezTo>
                      <a:pt x="1068" y="7"/>
                      <a:pt x="1068" y="7"/>
                      <a:pt x="1068" y="7"/>
                    </a:cubicBezTo>
                    <a:cubicBezTo>
                      <a:pt x="1068" y="7"/>
                      <a:pt x="1068" y="7"/>
                      <a:pt x="1068" y="7"/>
                    </a:cubicBezTo>
                    <a:cubicBezTo>
                      <a:pt x="1068" y="7"/>
                      <a:pt x="1068" y="7"/>
                      <a:pt x="1068" y="7"/>
                    </a:cubicBezTo>
                    <a:cubicBezTo>
                      <a:pt x="1068" y="4"/>
                      <a:pt x="1071" y="1"/>
                      <a:pt x="1074" y="1"/>
                    </a:cubicBezTo>
                    <a:cubicBezTo>
                      <a:pt x="1074" y="1"/>
                      <a:pt x="1074" y="1"/>
                      <a:pt x="1074" y="1"/>
                    </a:cubicBezTo>
                    <a:cubicBezTo>
                      <a:pt x="1077" y="2"/>
                      <a:pt x="1079" y="4"/>
                      <a:pt x="1079" y="7"/>
                    </a:cubicBezTo>
                    <a:cubicBezTo>
                      <a:pt x="1079" y="7"/>
                      <a:pt x="1079" y="7"/>
                      <a:pt x="1079" y="7"/>
                    </a:cubicBezTo>
                    <a:cubicBezTo>
                      <a:pt x="1079" y="7"/>
                      <a:pt x="1079" y="7"/>
                      <a:pt x="1079" y="8"/>
                    </a:cubicBezTo>
                    <a:cubicBezTo>
                      <a:pt x="1079" y="8"/>
                      <a:pt x="1079" y="8"/>
                      <a:pt x="1079" y="8"/>
                    </a:cubicBezTo>
                    <a:cubicBezTo>
                      <a:pt x="1079" y="11"/>
                      <a:pt x="1076" y="13"/>
                      <a:pt x="1073" y="13"/>
                    </a:cubicBezTo>
                    <a:cubicBezTo>
                      <a:pt x="1073" y="13"/>
                      <a:pt x="1073" y="13"/>
                      <a:pt x="1073" y="13"/>
                    </a:cubicBezTo>
                    <a:cubicBezTo>
                      <a:pt x="1073" y="13"/>
                      <a:pt x="1073" y="13"/>
                      <a:pt x="1073" y="13"/>
                    </a:cubicBezTo>
                    <a:close/>
                    <a:moveTo>
                      <a:pt x="991" y="5"/>
                    </a:moveTo>
                    <a:cubicBezTo>
                      <a:pt x="991" y="2"/>
                      <a:pt x="994" y="0"/>
                      <a:pt x="997" y="0"/>
                    </a:cubicBezTo>
                    <a:cubicBezTo>
                      <a:pt x="997" y="0"/>
                      <a:pt x="997" y="0"/>
                      <a:pt x="997" y="0"/>
                    </a:cubicBezTo>
                    <a:cubicBezTo>
                      <a:pt x="1000" y="0"/>
                      <a:pt x="1003" y="2"/>
                      <a:pt x="1003" y="5"/>
                    </a:cubicBezTo>
                    <a:cubicBezTo>
                      <a:pt x="1003" y="5"/>
                      <a:pt x="1003" y="5"/>
                      <a:pt x="1003" y="5"/>
                    </a:cubicBezTo>
                    <a:cubicBezTo>
                      <a:pt x="1003" y="8"/>
                      <a:pt x="1000" y="11"/>
                      <a:pt x="997" y="11"/>
                    </a:cubicBezTo>
                    <a:cubicBezTo>
                      <a:pt x="997" y="11"/>
                      <a:pt x="997" y="11"/>
                      <a:pt x="997" y="11"/>
                    </a:cubicBezTo>
                    <a:cubicBezTo>
                      <a:pt x="997" y="11"/>
                      <a:pt x="997" y="11"/>
                      <a:pt x="997" y="11"/>
                    </a:cubicBezTo>
                    <a:cubicBezTo>
                      <a:pt x="997" y="11"/>
                      <a:pt x="997" y="11"/>
                      <a:pt x="997" y="11"/>
                    </a:cubicBezTo>
                    <a:cubicBezTo>
                      <a:pt x="994" y="11"/>
                      <a:pt x="991" y="9"/>
                      <a:pt x="991" y="5"/>
                    </a:cubicBezTo>
                    <a:close/>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021" dirty="0">
                  <a:solidFill>
                    <a:srgbClr val="525668">
                      <a:lumMod val="75000"/>
                    </a:srgbClr>
                  </a:solidFill>
                  <a:latin typeface="Calibri"/>
                </a:endParaRPr>
              </a:p>
            </p:txBody>
          </p:sp>
          <p:sp>
            <p:nvSpPr>
              <p:cNvPr id="73" name="Oval 26"/>
              <p:cNvSpPr>
                <a:spLocks noChangeArrowheads="1"/>
              </p:cNvSpPr>
              <p:nvPr userDrawn="1"/>
            </p:nvSpPr>
            <p:spPr bwMode="auto">
              <a:xfrm>
                <a:off x="2770188" y="1724026"/>
                <a:ext cx="49213" cy="47625"/>
              </a:xfrm>
              <a:prstGeom prst="ellipse">
                <a:avLst/>
              </a:pr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021" dirty="0">
                  <a:solidFill>
                    <a:srgbClr val="525668">
                      <a:lumMod val="75000"/>
                    </a:srgbClr>
                  </a:solidFill>
                  <a:latin typeface="Calibri"/>
                </a:endParaRPr>
              </a:p>
            </p:txBody>
          </p:sp>
          <p:sp>
            <p:nvSpPr>
              <p:cNvPr id="74" name="Oval 27"/>
              <p:cNvSpPr>
                <a:spLocks noChangeArrowheads="1"/>
              </p:cNvSpPr>
              <p:nvPr userDrawn="1"/>
            </p:nvSpPr>
            <p:spPr bwMode="auto">
              <a:xfrm>
                <a:off x="3892551" y="1849437"/>
                <a:ext cx="49213" cy="49213"/>
              </a:xfrm>
              <a:prstGeom prst="ellipse">
                <a:avLst/>
              </a:pr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021" dirty="0">
                  <a:solidFill>
                    <a:srgbClr val="525668">
                      <a:lumMod val="75000"/>
                    </a:srgbClr>
                  </a:solidFill>
                  <a:latin typeface="Calibri"/>
                </a:endParaRPr>
              </a:p>
            </p:txBody>
          </p:sp>
          <p:sp>
            <p:nvSpPr>
              <p:cNvPr id="75" name="Oval 28"/>
              <p:cNvSpPr>
                <a:spLocks noChangeArrowheads="1"/>
              </p:cNvSpPr>
              <p:nvPr userDrawn="1"/>
            </p:nvSpPr>
            <p:spPr bwMode="auto">
              <a:xfrm>
                <a:off x="4657726" y="2559051"/>
                <a:ext cx="47625" cy="47625"/>
              </a:xfrm>
              <a:prstGeom prst="ellipse">
                <a:avLst/>
              </a:pr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021" dirty="0">
                  <a:solidFill>
                    <a:srgbClr val="525668">
                      <a:lumMod val="75000"/>
                    </a:srgbClr>
                  </a:solidFill>
                  <a:latin typeface="Calibri"/>
                </a:endParaRPr>
              </a:p>
            </p:txBody>
          </p:sp>
          <p:sp>
            <p:nvSpPr>
              <p:cNvPr id="76" name="Oval 29"/>
              <p:cNvSpPr>
                <a:spLocks noChangeArrowheads="1"/>
              </p:cNvSpPr>
              <p:nvPr userDrawn="1"/>
            </p:nvSpPr>
            <p:spPr bwMode="auto">
              <a:xfrm>
                <a:off x="4860926" y="3438526"/>
                <a:ext cx="49213" cy="47625"/>
              </a:xfrm>
              <a:prstGeom prst="ellipse">
                <a:avLst/>
              </a:pr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021" dirty="0">
                  <a:solidFill>
                    <a:srgbClr val="525668">
                      <a:lumMod val="75000"/>
                    </a:srgbClr>
                  </a:solidFill>
                  <a:latin typeface="Calibri"/>
                </a:endParaRPr>
              </a:p>
            </p:txBody>
          </p:sp>
          <p:sp>
            <p:nvSpPr>
              <p:cNvPr id="77" name="Oval 30"/>
              <p:cNvSpPr>
                <a:spLocks noChangeArrowheads="1"/>
              </p:cNvSpPr>
              <p:nvPr userDrawn="1"/>
            </p:nvSpPr>
            <p:spPr bwMode="auto">
              <a:xfrm>
                <a:off x="4581526" y="4281488"/>
                <a:ext cx="49213" cy="47625"/>
              </a:xfrm>
              <a:prstGeom prst="ellipse">
                <a:avLst/>
              </a:pr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021" dirty="0">
                  <a:solidFill>
                    <a:srgbClr val="525668">
                      <a:lumMod val="75000"/>
                    </a:srgbClr>
                  </a:solidFill>
                  <a:latin typeface="Calibri"/>
                </a:endParaRPr>
              </a:p>
            </p:txBody>
          </p:sp>
          <p:sp>
            <p:nvSpPr>
              <p:cNvPr id="78" name="Oval 31"/>
              <p:cNvSpPr>
                <a:spLocks noChangeArrowheads="1"/>
              </p:cNvSpPr>
              <p:nvPr userDrawn="1"/>
            </p:nvSpPr>
            <p:spPr bwMode="auto">
              <a:xfrm>
                <a:off x="3905251" y="4867276"/>
                <a:ext cx="47625" cy="49213"/>
              </a:xfrm>
              <a:prstGeom prst="ellipse">
                <a:avLst/>
              </a:pr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021" dirty="0">
                  <a:solidFill>
                    <a:srgbClr val="525668">
                      <a:lumMod val="75000"/>
                    </a:srgbClr>
                  </a:solidFill>
                  <a:latin typeface="Calibri"/>
                </a:endParaRPr>
              </a:p>
            </p:txBody>
          </p:sp>
          <p:sp>
            <p:nvSpPr>
              <p:cNvPr id="79" name="Oval 32"/>
              <p:cNvSpPr>
                <a:spLocks noChangeArrowheads="1"/>
              </p:cNvSpPr>
              <p:nvPr userDrawn="1"/>
            </p:nvSpPr>
            <p:spPr bwMode="auto">
              <a:xfrm>
                <a:off x="3025776" y="5019676"/>
                <a:ext cx="47625" cy="49213"/>
              </a:xfrm>
              <a:prstGeom prst="ellipse">
                <a:avLst/>
              </a:pr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021" dirty="0">
                  <a:solidFill>
                    <a:srgbClr val="525668">
                      <a:lumMod val="75000"/>
                    </a:srgbClr>
                  </a:solidFill>
                  <a:latin typeface="Calibri"/>
                </a:endParaRPr>
              </a:p>
            </p:txBody>
          </p:sp>
          <p:sp>
            <p:nvSpPr>
              <p:cNvPr id="80" name="Oval 33"/>
              <p:cNvSpPr>
                <a:spLocks noChangeArrowheads="1"/>
              </p:cNvSpPr>
              <p:nvPr userDrawn="1"/>
            </p:nvSpPr>
            <p:spPr bwMode="auto">
              <a:xfrm>
                <a:off x="2184401" y="4702176"/>
                <a:ext cx="49213" cy="47625"/>
              </a:xfrm>
              <a:prstGeom prst="ellipse">
                <a:avLst/>
              </a:pr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021" dirty="0">
                  <a:solidFill>
                    <a:srgbClr val="525668">
                      <a:lumMod val="75000"/>
                    </a:srgbClr>
                  </a:solidFill>
                  <a:latin typeface="Calibri"/>
                </a:endParaRPr>
              </a:p>
            </p:txBody>
          </p:sp>
          <p:sp>
            <p:nvSpPr>
              <p:cNvPr id="81" name="Oval 34"/>
              <p:cNvSpPr>
                <a:spLocks noChangeArrowheads="1"/>
              </p:cNvSpPr>
              <p:nvPr userDrawn="1"/>
            </p:nvSpPr>
            <p:spPr bwMode="auto">
              <a:xfrm>
                <a:off x="1635126" y="3998913"/>
                <a:ext cx="47625" cy="49213"/>
              </a:xfrm>
              <a:prstGeom prst="ellipse">
                <a:avLst/>
              </a:pr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021" dirty="0">
                  <a:solidFill>
                    <a:srgbClr val="525668">
                      <a:lumMod val="75000"/>
                    </a:srgbClr>
                  </a:solidFill>
                  <a:latin typeface="Calibri"/>
                </a:endParaRPr>
              </a:p>
            </p:txBody>
          </p:sp>
          <p:sp>
            <p:nvSpPr>
              <p:cNvPr id="82" name="Oval 35"/>
              <p:cNvSpPr>
                <a:spLocks noChangeArrowheads="1"/>
              </p:cNvSpPr>
              <p:nvPr userDrawn="1"/>
            </p:nvSpPr>
            <p:spPr bwMode="auto">
              <a:xfrm>
                <a:off x="1535113" y="3106738"/>
                <a:ext cx="47625" cy="47625"/>
              </a:xfrm>
              <a:prstGeom prst="ellipse">
                <a:avLst/>
              </a:pr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021" dirty="0">
                  <a:solidFill>
                    <a:srgbClr val="525668">
                      <a:lumMod val="75000"/>
                    </a:srgbClr>
                  </a:solidFill>
                  <a:latin typeface="Calibri"/>
                </a:endParaRPr>
              </a:p>
            </p:txBody>
          </p:sp>
          <p:sp>
            <p:nvSpPr>
              <p:cNvPr id="83" name="Oval 36"/>
              <p:cNvSpPr>
                <a:spLocks noChangeArrowheads="1"/>
              </p:cNvSpPr>
              <p:nvPr userDrawn="1"/>
            </p:nvSpPr>
            <p:spPr bwMode="auto">
              <a:xfrm>
                <a:off x="1890713" y="2303463"/>
                <a:ext cx="49213" cy="49213"/>
              </a:xfrm>
              <a:prstGeom prst="ellipse">
                <a:avLst/>
              </a:pr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021" dirty="0">
                  <a:solidFill>
                    <a:srgbClr val="525668">
                      <a:lumMod val="75000"/>
                    </a:srgbClr>
                  </a:solidFill>
                  <a:latin typeface="Calibri"/>
                </a:endParaRPr>
              </a:p>
            </p:txBody>
          </p:sp>
          <p:sp>
            <p:nvSpPr>
              <p:cNvPr id="84" name="Freeform 37"/>
              <p:cNvSpPr>
                <a:spLocks/>
              </p:cNvSpPr>
              <p:nvPr userDrawn="1"/>
            </p:nvSpPr>
            <p:spPr bwMode="auto">
              <a:xfrm>
                <a:off x="4176713" y="4352926"/>
                <a:ext cx="6350" cy="6350"/>
              </a:xfrm>
              <a:custGeom>
                <a:avLst/>
                <a:gdLst>
                  <a:gd name="T0" fmla="*/ 2 w 4"/>
                  <a:gd name="T1" fmla="*/ 4 h 4"/>
                  <a:gd name="T2" fmla="*/ 1 w 4"/>
                  <a:gd name="T3" fmla="*/ 3 h 4"/>
                  <a:gd name="T4" fmla="*/ 0 w 4"/>
                  <a:gd name="T5" fmla="*/ 2 h 4"/>
                  <a:gd name="T6" fmla="*/ 1 w 4"/>
                  <a:gd name="T7" fmla="*/ 1 h 4"/>
                  <a:gd name="T8" fmla="*/ 3 w 4"/>
                  <a:gd name="T9" fmla="*/ 1 h 4"/>
                  <a:gd name="T10" fmla="*/ 4 w 4"/>
                  <a:gd name="T11" fmla="*/ 2 h 4"/>
                  <a:gd name="T12" fmla="*/ 3 w 4"/>
                  <a:gd name="T13" fmla="*/ 3 h 4"/>
                  <a:gd name="T14" fmla="*/ 2 w 4"/>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2" y="4"/>
                    </a:moveTo>
                    <a:cubicBezTo>
                      <a:pt x="1" y="4"/>
                      <a:pt x="1" y="4"/>
                      <a:pt x="1" y="3"/>
                    </a:cubicBezTo>
                    <a:cubicBezTo>
                      <a:pt x="0" y="3"/>
                      <a:pt x="0" y="3"/>
                      <a:pt x="0" y="2"/>
                    </a:cubicBezTo>
                    <a:cubicBezTo>
                      <a:pt x="0" y="1"/>
                      <a:pt x="0" y="1"/>
                      <a:pt x="1" y="1"/>
                    </a:cubicBezTo>
                    <a:cubicBezTo>
                      <a:pt x="1" y="0"/>
                      <a:pt x="3" y="0"/>
                      <a:pt x="3" y="1"/>
                    </a:cubicBezTo>
                    <a:cubicBezTo>
                      <a:pt x="4" y="1"/>
                      <a:pt x="4" y="1"/>
                      <a:pt x="4" y="2"/>
                    </a:cubicBezTo>
                    <a:cubicBezTo>
                      <a:pt x="4" y="3"/>
                      <a:pt x="4" y="3"/>
                      <a:pt x="3" y="3"/>
                    </a:cubicBezTo>
                    <a:cubicBezTo>
                      <a:pt x="3" y="4"/>
                      <a:pt x="3" y="4"/>
                      <a:pt x="2" y="4"/>
                    </a:cubicBezTo>
                    <a:close/>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021" dirty="0">
                  <a:solidFill>
                    <a:srgbClr val="525668">
                      <a:lumMod val="75000"/>
                    </a:srgbClr>
                  </a:solidFill>
                  <a:latin typeface="Calibri"/>
                </a:endParaRPr>
              </a:p>
            </p:txBody>
          </p:sp>
          <p:sp>
            <p:nvSpPr>
              <p:cNvPr id="85" name="Freeform 38"/>
              <p:cNvSpPr>
                <a:spLocks/>
              </p:cNvSpPr>
              <p:nvPr userDrawn="1"/>
            </p:nvSpPr>
            <p:spPr bwMode="auto">
              <a:xfrm>
                <a:off x="4176713" y="4352926"/>
                <a:ext cx="6350" cy="6350"/>
              </a:xfrm>
              <a:custGeom>
                <a:avLst/>
                <a:gdLst>
                  <a:gd name="T0" fmla="*/ 0 w 4"/>
                  <a:gd name="T1" fmla="*/ 2 h 4"/>
                  <a:gd name="T2" fmla="*/ 2 w 4"/>
                  <a:gd name="T3" fmla="*/ 0 h 4"/>
                  <a:gd name="T4" fmla="*/ 2 w 4"/>
                  <a:gd name="T5" fmla="*/ 0 h 4"/>
                  <a:gd name="T6" fmla="*/ 4 w 4"/>
                  <a:gd name="T7" fmla="*/ 2 h 4"/>
                  <a:gd name="T8" fmla="*/ 4 w 4"/>
                  <a:gd name="T9" fmla="*/ 2 h 4"/>
                  <a:gd name="T10" fmla="*/ 2 w 4"/>
                  <a:gd name="T11" fmla="*/ 4 h 4"/>
                  <a:gd name="T12" fmla="*/ 2 w 4"/>
                  <a:gd name="T13" fmla="*/ 4 h 4"/>
                  <a:gd name="T14" fmla="*/ 0 w 4"/>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0" y="2"/>
                    </a:moveTo>
                    <a:cubicBezTo>
                      <a:pt x="0" y="1"/>
                      <a:pt x="1" y="0"/>
                      <a:pt x="2" y="0"/>
                    </a:cubicBezTo>
                    <a:cubicBezTo>
                      <a:pt x="2" y="0"/>
                      <a:pt x="2" y="0"/>
                      <a:pt x="2" y="0"/>
                    </a:cubicBezTo>
                    <a:cubicBezTo>
                      <a:pt x="3" y="0"/>
                      <a:pt x="4" y="1"/>
                      <a:pt x="4" y="2"/>
                    </a:cubicBezTo>
                    <a:cubicBezTo>
                      <a:pt x="4" y="2"/>
                      <a:pt x="4" y="2"/>
                      <a:pt x="4" y="2"/>
                    </a:cubicBezTo>
                    <a:cubicBezTo>
                      <a:pt x="4" y="3"/>
                      <a:pt x="3" y="4"/>
                      <a:pt x="2" y="4"/>
                    </a:cubicBezTo>
                    <a:cubicBezTo>
                      <a:pt x="2" y="4"/>
                      <a:pt x="2" y="4"/>
                      <a:pt x="2" y="4"/>
                    </a:cubicBezTo>
                    <a:cubicBezTo>
                      <a:pt x="1" y="4"/>
                      <a:pt x="0" y="3"/>
                      <a:pt x="0" y="2"/>
                    </a:cubicBezTo>
                    <a:close/>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021" dirty="0">
                  <a:solidFill>
                    <a:srgbClr val="525668">
                      <a:lumMod val="75000"/>
                    </a:srgbClr>
                  </a:solidFill>
                  <a:latin typeface="Calibri"/>
                </a:endParaRPr>
              </a:p>
            </p:txBody>
          </p:sp>
          <p:sp>
            <p:nvSpPr>
              <p:cNvPr id="86" name="Freeform 39"/>
              <p:cNvSpPr>
                <a:spLocks/>
              </p:cNvSpPr>
              <p:nvPr userDrawn="1"/>
            </p:nvSpPr>
            <p:spPr bwMode="auto">
              <a:xfrm>
                <a:off x="4410076" y="4352926"/>
                <a:ext cx="7938" cy="6350"/>
              </a:xfrm>
              <a:custGeom>
                <a:avLst/>
                <a:gdLst>
                  <a:gd name="T0" fmla="*/ 2 w 4"/>
                  <a:gd name="T1" fmla="*/ 4 h 4"/>
                  <a:gd name="T2" fmla="*/ 1 w 4"/>
                  <a:gd name="T3" fmla="*/ 3 h 4"/>
                  <a:gd name="T4" fmla="*/ 0 w 4"/>
                  <a:gd name="T5" fmla="*/ 2 h 4"/>
                  <a:gd name="T6" fmla="*/ 1 w 4"/>
                  <a:gd name="T7" fmla="*/ 1 h 4"/>
                  <a:gd name="T8" fmla="*/ 3 w 4"/>
                  <a:gd name="T9" fmla="*/ 1 h 4"/>
                  <a:gd name="T10" fmla="*/ 4 w 4"/>
                  <a:gd name="T11" fmla="*/ 2 h 4"/>
                  <a:gd name="T12" fmla="*/ 3 w 4"/>
                  <a:gd name="T13" fmla="*/ 3 h 4"/>
                  <a:gd name="T14" fmla="*/ 2 w 4"/>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2" y="4"/>
                    </a:moveTo>
                    <a:cubicBezTo>
                      <a:pt x="1" y="4"/>
                      <a:pt x="1" y="4"/>
                      <a:pt x="1" y="3"/>
                    </a:cubicBezTo>
                    <a:cubicBezTo>
                      <a:pt x="0" y="3"/>
                      <a:pt x="0" y="3"/>
                      <a:pt x="0" y="2"/>
                    </a:cubicBezTo>
                    <a:cubicBezTo>
                      <a:pt x="0" y="1"/>
                      <a:pt x="0" y="1"/>
                      <a:pt x="1" y="1"/>
                    </a:cubicBezTo>
                    <a:cubicBezTo>
                      <a:pt x="1" y="0"/>
                      <a:pt x="3" y="0"/>
                      <a:pt x="3" y="1"/>
                    </a:cubicBezTo>
                    <a:cubicBezTo>
                      <a:pt x="4" y="1"/>
                      <a:pt x="4" y="1"/>
                      <a:pt x="4" y="2"/>
                    </a:cubicBezTo>
                    <a:cubicBezTo>
                      <a:pt x="4" y="3"/>
                      <a:pt x="4" y="3"/>
                      <a:pt x="3" y="3"/>
                    </a:cubicBezTo>
                    <a:cubicBezTo>
                      <a:pt x="3" y="4"/>
                      <a:pt x="3" y="4"/>
                      <a:pt x="2" y="4"/>
                    </a:cubicBezTo>
                    <a:close/>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021" dirty="0">
                  <a:solidFill>
                    <a:srgbClr val="525668">
                      <a:lumMod val="75000"/>
                    </a:srgbClr>
                  </a:solidFill>
                  <a:latin typeface="Calibri"/>
                </a:endParaRPr>
              </a:p>
            </p:txBody>
          </p:sp>
        </p:grpSp>
        <p:sp>
          <p:nvSpPr>
            <p:cNvPr id="17" name="Freeform 6"/>
            <p:cNvSpPr>
              <a:spLocks/>
            </p:cNvSpPr>
            <p:nvPr/>
          </p:nvSpPr>
          <p:spPr bwMode="auto">
            <a:xfrm>
              <a:off x="3505953" y="1129897"/>
              <a:ext cx="1905241" cy="1699459"/>
            </a:xfrm>
            <a:custGeom>
              <a:avLst/>
              <a:gdLst>
                <a:gd name="T0" fmla="*/ 729 w 1455"/>
                <a:gd name="T1" fmla="*/ 0 h 1298"/>
                <a:gd name="T2" fmla="*/ 559 w 1455"/>
                <a:gd name="T3" fmla="*/ 34 h 1298"/>
                <a:gd name="T4" fmla="*/ 262 w 1455"/>
                <a:gd name="T5" fmla="*/ 310 h 1298"/>
                <a:gd name="T6" fmla="*/ 234 w 1455"/>
                <a:gd name="T7" fmla="*/ 364 h 1298"/>
                <a:gd name="T8" fmla="*/ 240 w 1455"/>
                <a:gd name="T9" fmla="*/ 649 h 1298"/>
                <a:gd name="T10" fmla="*/ 0 w 1455"/>
                <a:gd name="T11" fmla="*/ 927 h 1298"/>
                <a:gd name="T12" fmla="*/ 0 w 1455"/>
                <a:gd name="T13" fmla="*/ 1050 h 1298"/>
                <a:gd name="T14" fmla="*/ 45 w 1455"/>
                <a:gd name="T15" fmla="*/ 1083 h 1298"/>
                <a:gd name="T16" fmla="*/ 95 w 1455"/>
                <a:gd name="T17" fmla="*/ 1110 h 1298"/>
                <a:gd name="T18" fmla="*/ 100 w 1455"/>
                <a:gd name="T19" fmla="*/ 1182 h 1298"/>
                <a:gd name="T20" fmla="*/ 105 w 1455"/>
                <a:gd name="T21" fmla="*/ 1186 h 1298"/>
                <a:gd name="T22" fmla="*/ 117 w 1455"/>
                <a:gd name="T23" fmla="*/ 1208 h 1298"/>
                <a:gd name="T24" fmla="*/ 603 w 1455"/>
                <a:gd name="T25" fmla="*/ 1241 h 1298"/>
                <a:gd name="T26" fmla="*/ 609 w 1455"/>
                <a:gd name="T27" fmla="*/ 1249 h 1298"/>
                <a:gd name="T28" fmla="*/ 642 w 1455"/>
                <a:gd name="T29" fmla="*/ 1252 h 1298"/>
                <a:gd name="T30" fmla="*/ 649 w 1455"/>
                <a:gd name="T31" fmla="*/ 1244 h 1298"/>
                <a:gd name="T32" fmla="*/ 676 w 1455"/>
                <a:gd name="T33" fmla="*/ 1247 h 1298"/>
                <a:gd name="T34" fmla="*/ 682 w 1455"/>
                <a:gd name="T35" fmla="*/ 1256 h 1298"/>
                <a:gd name="T36" fmla="*/ 711 w 1455"/>
                <a:gd name="T37" fmla="*/ 1259 h 1298"/>
                <a:gd name="T38" fmla="*/ 716 w 1455"/>
                <a:gd name="T39" fmla="*/ 1251 h 1298"/>
                <a:gd name="T40" fmla="*/ 743 w 1455"/>
                <a:gd name="T41" fmla="*/ 1253 h 1298"/>
                <a:gd name="T42" fmla="*/ 747 w 1455"/>
                <a:gd name="T43" fmla="*/ 1263 h 1298"/>
                <a:gd name="T44" fmla="*/ 782 w 1455"/>
                <a:gd name="T45" fmla="*/ 1265 h 1298"/>
                <a:gd name="T46" fmla="*/ 786 w 1455"/>
                <a:gd name="T47" fmla="*/ 1255 h 1298"/>
                <a:gd name="T48" fmla="*/ 814 w 1455"/>
                <a:gd name="T49" fmla="*/ 1259 h 1298"/>
                <a:gd name="T50" fmla="*/ 815 w 1455"/>
                <a:gd name="T51" fmla="*/ 1268 h 1298"/>
                <a:gd name="T52" fmla="*/ 852 w 1455"/>
                <a:gd name="T53" fmla="*/ 1272 h 1298"/>
                <a:gd name="T54" fmla="*/ 859 w 1455"/>
                <a:gd name="T55" fmla="*/ 1263 h 1298"/>
                <a:gd name="T56" fmla="*/ 883 w 1455"/>
                <a:gd name="T57" fmla="*/ 1266 h 1298"/>
                <a:gd name="T58" fmla="*/ 885 w 1455"/>
                <a:gd name="T59" fmla="*/ 1274 h 1298"/>
                <a:gd name="T60" fmla="*/ 923 w 1455"/>
                <a:gd name="T61" fmla="*/ 1277 h 1298"/>
                <a:gd name="T62" fmla="*/ 928 w 1455"/>
                <a:gd name="T63" fmla="*/ 1269 h 1298"/>
                <a:gd name="T64" fmla="*/ 953 w 1455"/>
                <a:gd name="T65" fmla="*/ 1272 h 1298"/>
                <a:gd name="T66" fmla="*/ 956 w 1455"/>
                <a:gd name="T67" fmla="*/ 1282 h 1298"/>
                <a:gd name="T68" fmla="*/ 994 w 1455"/>
                <a:gd name="T69" fmla="*/ 1283 h 1298"/>
                <a:gd name="T70" fmla="*/ 998 w 1455"/>
                <a:gd name="T71" fmla="*/ 1279 h 1298"/>
                <a:gd name="T72" fmla="*/ 1230 w 1455"/>
                <a:gd name="T73" fmla="*/ 1298 h 1298"/>
                <a:gd name="T74" fmla="*/ 1233 w 1455"/>
                <a:gd name="T75" fmla="*/ 1298 h 1298"/>
                <a:gd name="T76" fmla="*/ 1252 w 1455"/>
                <a:gd name="T77" fmla="*/ 1284 h 1298"/>
                <a:gd name="T78" fmla="*/ 1384 w 1455"/>
                <a:gd name="T79" fmla="*/ 1018 h 1298"/>
                <a:gd name="T80" fmla="*/ 1384 w 1455"/>
                <a:gd name="T81" fmla="*/ 888 h 1298"/>
                <a:gd name="T82" fmla="*/ 1450 w 1455"/>
                <a:gd name="T83" fmla="*/ 767 h 1298"/>
                <a:gd name="T84" fmla="*/ 1453 w 1455"/>
                <a:gd name="T85" fmla="*/ 747 h 1298"/>
                <a:gd name="T86" fmla="*/ 1453 w 1455"/>
                <a:gd name="T87" fmla="*/ 650 h 1298"/>
                <a:gd name="T88" fmla="*/ 1435 w 1455"/>
                <a:gd name="T89" fmla="*/ 602 h 1298"/>
                <a:gd name="T90" fmla="*/ 1378 w 1455"/>
                <a:gd name="T91" fmla="*/ 578 h 1298"/>
                <a:gd name="T92" fmla="*/ 1270 w 1455"/>
                <a:gd name="T93" fmla="*/ 565 h 1298"/>
                <a:gd name="T94" fmla="*/ 1268 w 1455"/>
                <a:gd name="T95" fmla="*/ 503 h 1298"/>
                <a:gd name="T96" fmla="*/ 1277 w 1455"/>
                <a:gd name="T97" fmla="*/ 413 h 1298"/>
                <a:gd name="T98" fmla="*/ 1263 w 1455"/>
                <a:gd name="T99" fmla="*/ 346 h 1298"/>
                <a:gd name="T100" fmla="*/ 1223 w 1455"/>
                <a:gd name="T101" fmla="*/ 302 h 1298"/>
                <a:gd name="T102" fmla="*/ 946 w 1455"/>
                <a:gd name="T103" fmla="*/ 53 h 1298"/>
                <a:gd name="T104" fmla="*/ 795 w 1455"/>
                <a:gd name="T105" fmla="*/ 2 h 1298"/>
                <a:gd name="T106" fmla="*/ 729 w 1455"/>
                <a:gd name="T107" fmla="*/ 0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55" h="1298">
                  <a:moveTo>
                    <a:pt x="729" y="0"/>
                  </a:moveTo>
                  <a:cubicBezTo>
                    <a:pt x="640" y="0"/>
                    <a:pt x="588" y="14"/>
                    <a:pt x="559" y="34"/>
                  </a:cubicBezTo>
                  <a:cubicBezTo>
                    <a:pt x="523" y="58"/>
                    <a:pt x="262" y="310"/>
                    <a:pt x="262" y="310"/>
                  </a:cubicBezTo>
                  <a:cubicBezTo>
                    <a:pt x="262" y="310"/>
                    <a:pt x="234" y="333"/>
                    <a:pt x="234" y="364"/>
                  </a:cubicBezTo>
                  <a:cubicBezTo>
                    <a:pt x="234" y="398"/>
                    <a:pt x="240" y="649"/>
                    <a:pt x="240" y="649"/>
                  </a:cubicBezTo>
                  <a:cubicBezTo>
                    <a:pt x="0" y="927"/>
                    <a:pt x="0" y="927"/>
                    <a:pt x="0" y="927"/>
                  </a:cubicBezTo>
                  <a:cubicBezTo>
                    <a:pt x="0" y="1050"/>
                    <a:pt x="0" y="1050"/>
                    <a:pt x="0" y="1050"/>
                  </a:cubicBezTo>
                  <a:cubicBezTo>
                    <a:pt x="45" y="1083"/>
                    <a:pt x="45" y="1083"/>
                    <a:pt x="45" y="1083"/>
                  </a:cubicBezTo>
                  <a:cubicBezTo>
                    <a:pt x="45" y="1083"/>
                    <a:pt x="53" y="1105"/>
                    <a:pt x="95" y="1110"/>
                  </a:cubicBezTo>
                  <a:cubicBezTo>
                    <a:pt x="100" y="1182"/>
                    <a:pt x="100" y="1182"/>
                    <a:pt x="100" y="1182"/>
                  </a:cubicBezTo>
                  <a:cubicBezTo>
                    <a:pt x="105" y="1186"/>
                    <a:pt x="105" y="1186"/>
                    <a:pt x="105" y="1186"/>
                  </a:cubicBezTo>
                  <a:cubicBezTo>
                    <a:pt x="105" y="1186"/>
                    <a:pt x="107" y="1207"/>
                    <a:pt x="117" y="1208"/>
                  </a:cubicBezTo>
                  <a:cubicBezTo>
                    <a:pt x="127" y="1209"/>
                    <a:pt x="603" y="1241"/>
                    <a:pt x="603" y="1241"/>
                  </a:cubicBezTo>
                  <a:cubicBezTo>
                    <a:pt x="609" y="1249"/>
                    <a:pt x="609" y="1249"/>
                    <a:pt x="609" y="1249"/>
                  </a:cubicBezTo>
                  <a:cubicBezTo>
                    <a:pt x="642" y="1252"/>
                    <a:pt x="642" y="1252"/>
                    <a:pt x="642" y="1252"/>
                  </a:cubicBezTo>
                  <a:cubicBezTo>
                    <a:pt x="649" y="1244"/>
                    <a:pt x="649" y="1244"/>
                    <a:pt x="649" y="1244"/>
                  </a:cubicBezTo>
                  <a:cubicBezTo>
                    <a:pt x="676" y="1247"/>
                    <a:pt x="676" y="1247"/>
                    <a:pt x="676" y="1247"/>
                  </a:cubicBezTo>
                  <a:cubicBezTo>
                    <a:pt x="682" y="1256"/>
                    <a:pt x="682" y="1256"/>
                    <a:pt x="682" y="1256"/>
                  </a:cubicBezTo>
                  <a:cubicBezTo>
                    <a:pt x="711" y="1259"/>
                    <a:pt x="711" y="1259"/>
                    <a:pt x="711" y="1259"/>
                  </a:cubicBezTo>
                  <a:cubicBezTo>
                    <a:pt x="716" y="1251"/>
                    <a:pt x="716" y="1251"/>
                    <a:pt x="716" y="1251"/>
                  </a:cubicBezTo>
                  <a:cubicBezTo>
                    <a:pt x="743" y="1253"/>
                    <a:pt x="743" y="1253"/>
                    <a:pt x="743" y="1253"/>
                  </a:cubicBezTo>
                  <a:cubicBezTo>
                    <a:pt x="747" y="1263"/>
                    <a:pt x="747" y="1263"/>
                    <a:pt x="747" y="1263"/>
                  </a:cubicBezTo>
                  <a:cubicBezTo>
                    <a:pt x="782" y="1265"/>
                    <a:pt x="782" y="1265"/>
                    <a:pt x="782" y="1265"/>
                  </a:cubicBezTo>
                  <a:cubicBezTo>
                    <a:pt x="786" y="1255"/>
                    <a:pt x="786" y="1255"/>
                    <a:pt x="786" y="1255"/>
                  </a:cubicBezTo>
                  <a:cubicBezTo>
                    <a:pt x="814" y="1259"/>
                    <a:pt x="814" y="1259"/>
                    <a:pt x="814" y="1259"/>
                  </a:cubicBezTo>
                  <a:cubicBezTo>
                    <a:pt x="815" y="1268"/>
                    <a:pt x="815" y="1268"/>
                    <a:pt x="815" y="1268"/>
                  </a:cubicBezTo>
                  <a:cubicBezTo>
                    <a:pt x="852" y="1272"/>
                    <a:pt x="852" y="1272"/>
                    <a:pt x="852" y="1272"/>
                  </a:cubicBezTo>
                  <a:cubicBezTo>
                    <a:pt x="859" y="1263"/>
                    <a:pt x="859" y="1263"/>
                    <a:pt x="859" y="1263"/>
                  </a:cubicBezTo>
                  <a:cubicBezTo>
                    <a:pt x="883" y="1266"/>
                    <a:pt x="883" y="1266"/>
                    <a:pt x="883" y="1266"/>
                  </a:cubicBezTo>
                  <a:cubicBezTo>
                    <a:pt x="885" y="1274"/>
                    <a:pt x="885" y="1274"/>
                    <a:pt x="885" y="1274"/>
                  </a:cubicBezTo>
                  <a:cubicBezTo>
                    <a:pt x="923" y="1277"/>
                    <a:pt x="923" y="1277"/>
                    <a:pt x="923" y="1277"/>
                  </a:cubicBezTo>
                  <a:cubicBezTo>
                    <a:pt x="928" y="1269"/>
                    <a:pt x="928" y="1269"/>
                    <a:pt x="928" y="1269"/>
                  </a:cubicBezTo>
                  <a:cubicBezTo>
                    <a:pt x="953" y="1272"/>
                    <a:pt x="953" y="1272"/>
                    <a:pt x="953" y="1272"/>
                  </a:cubicBezTo>
                  <a:cubicBezTo>
                    <a:pt x="956" y="1282"/>
                    <a:pt x="956" y="1282"/>
                    <a:pt x="956" y="1282"/>
                  </a:cubicBezTo>
                  <a:cubicBezTo>
                    <a:pt x="994" y="1283"/>
                    <a:pt x="994" y="1283"/>
                    <a:pt x="994" y="1283"/>
                  </a:cubicBezTo>
                  <a:cubicBezTo>
                    <a:pt x="998" y="1279"/>
                    <a:pt x="998" y="1279"/>
                    <a:pt x="998" y="1279"/>
                  </a:cubicBezTo>
                  <a:cubicBezTo>
                    <a:pt x="1230" y="1298"/>
                    <a:pt x="1230" y="1298"/>
                    <a:pt x="1230" y="1298"/>
                  </a:cubicBezTo>
                  <a:cubicBezTo>
                    <a:pt x="1230" y="1298"/>
                    <a:pt x="1231" y="1298"/>
                    <a:pt x="1233" y="1298"/>
                  </a:cubicBezTo>
                  <a:cubicBezTo>
                    <a:pt x="1237" y="1298"/>
                    <a:pt x="1246" y="1297"/>
                    <a:pt x="1252" y="1284"/>
                  </a:cubicBezTo>
                  <a:cubicBezTo>
                    <a:pt x="1260" y="1266"/>
                    <a:pt x="1384" y="1018"/>
                    <a:pt x="1384" y="1018"/>
                  </a:cubicBezTo>
                  <a:cubicBezTo>
                    <a:pt x="1384" y="888"/>
                    <a:pt x="1384" y="888"/>
                    <a:pt x="1384" y="888"/>
                  </a:cubicBezTo>
                  <a:cubicBezTo>
                    <a:pt x="1450" y="767"/>
                    <a:pt x="1450" y="767"/>
                    <a:pt x="1450" y="767"/>
                  </a:cubicBezTo>
                  <a:cubicBezTo>
                    <a:pt x="1450" y="767"/>
                    <a:pt x="1453" y="762"/>
                    <a:pt x="1453" y="747"/>
                  </a:cubicBezTo>
                  <a:cubicBezTo>
                    <a:pt x="1453" y="732"/>
                    <a:pt x="1453" y="650"/>
                    <a:pt x="1453" y="650"/>
                  </a:cubicBezTo>
                  <a:cubicBezTo>
                    <a:pt x="1453" y="650"/>
                    <a:pt x="1455" y="623"/>
                    <a:pt x="1435" y="602"/>
                  </a:cubicBezTo>
                  <a:cubicBezTo>
                    <a:pt x="1415" y="582"/>
                    <a:pt x="1397" y="580"/>
                    <a:pt x="1378" y="578"/>
                  </a:cubicBezTo>
                  <a:cubicBezTo>
                    <a:pt x="1360" y="575"/>
                    <a:pt x="1270" y="565"/>
                    <a:pt x="1270" y="565"/>
                  </a:cubicBezTo>
                  <a:cubicBezTo>
                    <a:pt x="1268" y="503"/>
                    <a:pt x="1268" y="503"/>
                    <a:pt x="1268" y="503"/>
                  </a:cubicBezTo>
                  <a:cubicBezTo>
                    <a:pt x="1268" y="503"/>
                    <a:pt x="1285" y="462"/>
                    <a:pt x="1277" y="413"/>
                  </a:cubicBezTo>
                  <a:cubicBezTo>
                    <a:pt x="1269" y="364"/>
                    <a:pt x="1263" y="346"/>
                    <a:pt x="1263" y="346"/>
                  </a:cubicBezTo>
                  <a:cubicBezTo>
                    <a:pt x="1263" y="346"/>
                    <a:pt x="1257" y="331"/>
                    <a:pt x="1223" y="302"/>
                  </a:cubicBezTo>
                  <a:cubicBezTo>
                    <a:pt x="1189" y="273"/>
                    <a:pt x="946" y="53"/>
                    <a:pt x="946" y="53"/>
                  </a:cubicBezTo>
                  <a:cubicBezTo>
                    <a:pt x="946" y="53"/>
                    <a:pt x="914" y="9"/>
                    <a:pt x="795" y="2"/>
                  </a:cubicBezTo>
                  <a:cubicBezTo>
                    <a:pt x="771" y="1"/>
                    <a:pt x="749" y="0"/>
                    <a:pt x="729" y="0"/>
                  </a:cubicBezTo>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18" name="Freeform 7"/>
            <p:cNvSpPr>
              <a:spLocks noEditPoints="1"/>
            </p:cNvSpPr>
            <p:nvPr/>
          </p:nvSpPr>
          <p:spPr bwMode="auto">
            <a:xfrm>
              <a:off x="3494957" y="1118902"/>
              <a:ext cx="1925660" cy="1721448"/>
            </a:xfrm>
            <a:custGeom>
              <a:avLst/>
              <a:gdLst>
                <a:gd name="T0" fmla="*/ 954 w 1470"/>
                <a:gd name="T1" fmla="*/ 61 h 1314"/>
                <a:gd name="T2" fmla="*/ 1285 w 1470"/>
                <a:gd name="T3" fmla="*/ 421 h 1314"/>
                <a:gd name="T4" fmla="*/ 1386 w 1470"/>
                <a:gd name="T5" fmla="*/ 586 h 1314"/>
                <a:gd name="T6" fmla="*/ 1461 w 1470"/>
                <a:gd name="T7" fmla="*/ 755 h 1314"/>
                <a:gd name="T8" fmla="*/ 1392 w 1470"/>
                <a:gd name="T9" fmla="*/ 1026 h 1314"/>
                <a:gd name="T10" fmla="*/ 1238 w 1470"/>
                <a:gd name="T11" fmla="*/ 1306 h 1314"/>
                <a:gd name="T12" fmla="*/ 964 w 1470"/>
                <a:gd name="T13" fmla="*/ 1290 h 1314"/>
                <a:gd name="T14" fmla="*/ 931 w 1470"/>
                <a:gd name="T15" fmla="*/ 1285 h 1314"/>
                <a:gd name="T16" fmla="*/ 867 w 1470"/>
                <a:gd name="T17" fmla="*/ 1271 h 1314"/>
                <a:gd name="T18" fmla="*/ 822 w 1470"/>
                <a:gd name="T19" fmla="*/ 1267 h 1314"/>
                <a:gd name="T20" fmla="*/ 755 w 1470"/>
                <a:gd name="T21" fmla="*/ 1271 h 1314"/>
                <a:gd name="T22" fmla="*/ 719 w 1470"/>
                <a:gd name="T23" fmla="*/ 1267 h 1314"/>
                <a:gd name="T24" fmla="*/ 657 w 1470"/>
                <a:gd name="T25" fmla="*/ 1252 h 1314"/>
                <a:gd name="T26" fmla="*/ 611 w 1470"/>
                <a:gd name="T27" fmla="*/ 1249 h 1314"/>
                <a:gd name="T28" fmla="*/ 108 w 1470"/>
                <a:gd name="T29" fmla="*/ 1190 h 1314"/>
                <a:gd name="T30" fmla="*/ 8 w 1470"/>
                <a:gd name="T31" fmla="*/ 1058 h 1314"/>
                <a:gd name="T32" fmla="*/ 242 w 1470"/>
                <a:gd name="T33" fmla="*/ 372 h 1314"/>
                <a:gd name="T34" fmla="*/ 737 w 1470"/>
                <a:gd name="T35" fmla="*/ 8 h 1314"/>
                <a:gd name="T36" fmla="*/ 265 w 1470"/>
                <a:gd name="T37" fmla="*/ 312 h 1314"/>
                <a:gd name="T38" fmla="*/ 2 w 1470"/>
                <a:gd name="T39" fmla="*/ 930 h 1314"/>
                <a:gd name="T40" fmla="*/ 0 w 1470"/>
                <a:gd name="T41" fmla="*/ 1058 h 1314"/>
                <a:gd name="T42" fmla="*/ 47 w 1470"/>
                <a:gd name="T43" fmla="*/ 1096 h 1314"/>
                <a:gd name="T44" fmla="*/ 100 w 1470"/>
                <a:gd name="T45" fmla="*/ 1194 h 1314"/>
                <a:gd name="T46" fmla="*/ 124 w 1470"/>
                <a:gd name="T47" fmla="*/ 1224 h 1314"/>
                <a:gd name="T48" fmla="*/ 613 w 1470"/>
                <a:gd name="T49" fmla="*/ 1264 h 1314"/>
                <a:gd name="T50" fmla="*/ 654 w 1470"/>
                <a:gd name="T51" fmla="*/ 1268 h 1314"/>
                <a:gd name="T52" fmla="*/ 679 w 1470"/>
                <a:gd name="T53" fmla="*/ 1263 h 1314"/>
                <a:gd name="T54" fmla="*/ 689 w 1470"/>
                <a:gd name="T55" fmla="*/ 1272 h 1314"/>
                <a:gd name="T56" fmla="*/ 725 w 1470"/>
                <a:gd name="T57" fmla="*/ 1271 h 1314"/>
                <a:gd name="T58" fmla="*/ 747 w 1470"/>
                <a:gd name="T59" fmla="*/ 1274 h 1314"/>
                <a:gd name="T60" fmla="*/ 789 w 1470"/>
                <a:gd name="T61" fmla="*/ 1281 h 1314"/>
                <a:gd name="T62" fmla="*/ 799 w 1470"/>
                <a:gd name="T63" fmla="*/ 1272 h 1314"/>
                <a:gd name="T64" fmla="*/ 816 w 1470"/>
                <a:gd name="T65" fmla="*/ 1284 h 1314"/>
                <a:gd name="T66" fmla="*/ 864 w 1470"/>
                <a:gd name="T67" fmla="*/ 1288 h 1314"/>
                <a:gd name="T68" fmla="*/ 884 w 1470"/>
                <a:gd name="T69" fmla="*/ 1281 h 1314"/>
                <a:gd name="T70" fmla="*/ 892 w 1470"/>
                <a:gd name="T71" fmla="*/ 1290 h 1314"/>
                <a:gd name="T72" fmla="*/ 938 w 1470"/>
                <a:gd name="T73" fmla="*/ 1289 h 1314"/>
                <a:gd name="T74" fmla="*/ 956 w 1470"/>
                <a:gd name="T75" fmla="*/ 1292 h 1314"/>
                <a:gd name="T76" fmla="*/ 1001 w 1470"/>
                <a:gd name="T77" fmla="*/ 1299 h 1314"/>
                <a:gd name="T78" fmla="*/ 1009 w 1470"/>
                <a:gd name="T79" fmla="*/ 1295 h 1314"/>
                <a:gd name="T80" fmla="*/ 1267 w 1470"/>
                <a:gd name="T81" fmla="*/ 1295 h 1314"/>
                <a:gd name="T82" fmla="*/ 1400 w 1470"/>
                <a:gd name="T83" fmla="*/ 1026 h 1314"/>
                <a:gd name="T84" fmla="*/ 1469 w 1470"/>
                <a:gd name="T85" fmla="*/ 755 h 1314"/>
                <a:gd name="T86" fmla="*/ 1390 w 1470"/>
                <a:gd name="T87" fmla="*/ 578 h 1314"/>
                <a:gd name="T88" fmla="*/ 1284 w 1470"/>
                <a:gd name="T89" fmla="*/ 513 h 1314"/>
                <a:gd name="T90" fmla="*/ 1278 w 1470"/>
                <a:gd name="T91" fmla="*/ 352 h 1314"/>
                <a:gd name="T92" fmla="*/ 960 w 1470"/>
                <a:gd name="T93" fmla="*/ 56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70" h="1314">
                  <a:moveTo>
                    <a:pt x="737" y="8"/>
                  </a:moveTo>
                  <a:cubicBezTo>
                    <a:pt x="757" y="8"/>
                    <a:pt x="779" y="9"/>
                    <a:pt x="803" y="10"/>
                  </a:cubicBezTo>
                  <a:cubicBezTo>
                    <a:pt x="922" y="17"/>
                    <a:pt x="954" y="61"/>
                    <a:pt x="954" y="61"/>
                  </a:cubicBezTo>
                  <a:cubicBezTo>
                    <a:pt x="954" y="61"/>
                    <a:pt x="1197" y="281"/>
                    <a:pt x="1231" y="310"/>
                  </a:cubicBezTo>
                  <a:cubicBezTo>
                    <a:pt x="1265" y="339"/>
                    <a:pt x="1271" y="354"/>
                    <a:pt x="1271" y="354"/>
                  </a:cubicBezTo>
                  <a:cubicBezTo>
                    <a:pt x="1271" y="354"/>
                    <a:pt x="1277" y="372"/>
                    <a:pt x="1285" y="421"/>
                  </a:cubicBezTo>
                  <a:cubicBezTo>
                    <a:pt x="1293" y="470"/>
                    <a:pt x="1276" y="511"/>
                    <a:pt x="1276" y="511"/>
                  </a:cubicBezTo>
                  <a:cubicBezTo>
                    <a:pt x="1276" y="574"/>
                    <a:pt x="1276" y="574"/>
                    <a:pt x="1276" y="574"/>
                  </a:cubicBezTo>
                  <a:cubicBezTo>
                    <a:pt x="1276" y="574"/>
                    <a:pt x="1368" y="584"/>
                    <a:pt x="1386" y="586"/>
                  </a:cubicBezTo>
                  <a:cubicBezTo>
                    <a:pt x="1405" y="589"/>
                    <a:pt x="1423" y="590"/>
                    <a:pt x="1443" y="611"/>
                  </a:cubicBezTo>
                  <a:cubicBezTo>
                    <a:pt x="1463" y="631"/>
                    <a:pt x="1461" y="658"/>
                    <a:pt x="1461" y="658"/>
                  </a:cubicBezTo>
                  <a:cubicBezTo>
                    <a:pt x="1461" y="658"/>
                    <a:pt x="1461" y="740"/>
                    <a:pt x="1461" y="755"/>
                  </a:cubicBezTo>
                  <a:cubicBezTo>
                    <a:pt x="1461" y="770"/>
                    <a:pt x="1458" y="775"/>
                    <a:pt x="1458" y="775"/>
                  </a:cubicBezTo>
                  <a:cubicBezTo>
                    <a:pt x="1392" y="909"/>
                    <a:pt x="1392" y="909"/>
                    <a:pt x="1392" y="909"/>
                  </a:cubicBezTo>
                  <a:cubicBezTo>
                    <a:pt x="1392" y="1026"/>
                    <a:pt x="1392" y="1026"/>
                    <a:pt x="1392" y="1026"/>
                  </a:cubicBezTo>
                  <a:cubicBezTo>
                    <a:pt x="1392" y="1026"/>
                    <a:pt x="1268" y="1274"/>
                    <a:pt x="1260" y="1292"/>
                  </a:cubicBezTo>
                  <a:cubicBezTo>
                    <a:pt x="1254" y="1305"/>
                    <a:pt x="1245" y="1306"/>
                    <a:pt x="1240" y="1306"/>
                  </a:cubicBezTo>
                  <a:cubicBezTo>
                    <a:pt x="1239" y="1306"/>
                    <a:pt x="1238" y="1306"/>
                    <a:pt x="1238" y="1306"/>
                  </a:cubicBezTo>
                  <a:cubicBezTo>
                    <a:pt x="1006" y="1287"/>
                    <a:pt x="1006" y="1287"/>
                    <a:pt x="1006" y="1287"/>
                  </a:cubicBezTo>
                  <a:cubicBezTo>
                    <a:pt x="1002" y="1291"/>
                    <a:pt x="1002" y="1291"/>
                    <a:pt x="1002" y="1291"/>
                  </a:cubicBezTo>
                  <a:cubicBezTo>
                    <a:pt x="964" y="1290"/>
                    <a:pt x="964" y="1290"/>
                    <a:pt x="964" y="1290"/>
                  </a:cubicBezTo>
                  <a:cubicBezTo>
                    <a:pt x="961" y="1280"/>
                    <a:pt x="961" y="1280"/>
                    <a:pt x="961" y="1280"/>
                  </a:cubicBezTo>
                  <a:cubicBezTo>
                    <a:pt x="936" y="1277"/>
                    <a:pt x="936" y="1277"/>
                    <a:pt x="936" y="1277"/>
                  </a:cubicBezTo>
                  <a:cubicBezTo>
                    <a:pt x="931" y="1285"/>
                    <a:pt x="931" y="1285"/>
                    <a:pt x="931" y="1285"/>
                  </a:cubicBezTo>
                  <a:cubicBezTo>
                    <a:pt x="893" y="1282"/>
                    <a:pt x="893" y="1282"/>
                    <a:pt x="893" y="1282"/>
                  </a:cubicBezTo>
                  <a:cubicBezTo>
                    <a:pt x="891" y="1274"/>
                    <a:pt x="891" y="1274"/>
                    <a:pt x="891" y="1274"/>
                  </a:cubicBezTo>
                  <a:cubicBezTo>
                    <a:pt x="867" y="1271"/>
                    <a:pt x="867" y="1271"/>
                    <a:pt x="867" y="1271"/>
                  </a:cubicBezTo>
                  <a:cubicBezTo>
                    <a:pt x="860" y="1280"/>
                    <a:pt x="860" y="1280"/>
                    <a:pt x="860" y="1280"/>
                  </a:cubicBezTo>
                  <a:cubicBezTo>
                    <a:pt x="823" y="1277"/>
                    <a:pt x="823" y="1277"/>
                    <a:pt x="823" y="1277"/>
                  </a:cubicBezTo>
                  <a:cubicBezTo>
                    <a:pt x="822" y="1267"/>
                    <a:pt x="822" y="1267"/>
                    <a:pt x="822" y="1267"/>
                  </a:cubicBezTo>
                  <a:cubicBezTo>
                    <a:pt x="794" y="1264"/>
                    <a:pt x="794" y="1264"/>
                    <a:pt x="794" y="1264"/>
                  </a:cubicBezTo>
                  <a:cubicBezTo>
                    <a:pt x="790" y="1274"/>
                    <a:pt x="790" y="1274"/>
                    <a:pt x="790" y="1274"/>
                  </a:cubicBezTo>
                  <a:cubicBezTo>
                    <a:pt x="755" y="1271"/>
                    <a:pt x="755" y="1271"/>
                    <a:pt x="755" y="1271"/>
                  </a:cubicBezTo>
                  <a:cubicBezTo>
                    <a:pt x="751" y="1261"/>
                    <a:pt x="751" y="1261"/>
                    <a:pt x="751" y="1261"/>
                  </a:cubicBezTo>
                  <a:cubicBezTo>
                    <a:pt x="724" y="1259"/>
                    <a:pt x="724" y="1259"/>
                    <a:pt x="724" y="1259"/>
                  </a:cubicBezTo>
                  <a:cubicBezTo>
                    <a:pt x="719" y="1267"/>
                    <a:pt x="719" y="1267"/>
                    <a:pt x="719" y="1267"/>
                  </a:cubicBezTo>
                  <a:cubicBezTo>
                    <a:pt x="690" y="1264"/>
                    <a:pt x="690" y="1264"/>
                    <a:pt x="690" y="1264"/>
                  </a:cubicBezTo>
                  <a:cubicBezTo>
                    <a:pt x="684" y="1256"/>
                    <a:pt x="684" y="1256"/>
                    <a:pt x="684" y="1256"/>
                  </a:cubicBezTo>
                  <a:cubicBezTo>
                    <a:pt x="657" y="1252"/>
                    <a:pt x="657" y="1252"/>
                    <a:pt x="657" y="1252"/>
                  </a:cubicBezTo>
                  <a:cubicBezTo>
                    <a:pt x="650" y="1260"/>
                    <a:pt x="650" y="1260"/>
                    <a:pt x="650" y="1260"/>
                  </a:cubicBezTo>
                  <a:cubicBezTo>
                    <a:pt x="617" y="1257"/>
                    <a:pt x="617" y="1257"/>
                    <a:pt x="617" y="1257"/>
                  </a:cubicBezTo>
                  <a:cubicBezTo>
                    <a:pt x="611" y="1249"/>
                    <a:pt x="611" y="1249"/>
                    <a:pt x="611" y="1249"/>
                  </a:cubicBezTo>
                  <a:cubicBezTo>
                    <a:pt x="611" y="1249"/>
                    <a:pt x="135" y="1217"/>
                    <a:pt x="125" y="1216"/>
                  </a:cubicBezTo>
                  <a:cubicBezTo>
                    <a:pt x="115" y="1215"/>
                    <a:pt x="113" y="1194"/>
                    <a:pt x="113" y="1194"/>
                  </a:cubicBezTo>
                  <a:cubicBezTo>
                    <a:pt x="108" y="1190"/>
                    <a:pt x="108" y="1190"/>
                    <a:pt x="108" y="1190"/>
                  </a:cubicBezTo>
                  <a:cubicBezTo>
                    <a:pt x="103" y="1118"/>
                    <a:pt x="103" y="1118"/>
                    <a:pt x="103" y="1118"/>
                  </a:cubicBezTo>
                  <a:cubicBezTo>
                    <a:pt x="61" y="1113"/>
                    <a:pt x="53" y="1091"/>
                    <a:pt x="53" y="1091"/>
                  </a:cubicBezTo>
                  <a:cubicBezTo>
                    <a:pt x="8" y="1058"/>
                    <a:pt x="8" y="1058"/>
                    <a:pt x="8" y="1058"/>
                  </a:cubicBezTo>
                  <a:cubicBezTo>
                    <a:pt x="8" y="935"/>
                    <a:pt x="8" y="935"/>
                    <a:pt x="8" y="935"/>
                  </a:cubicBezTo>
                  <a:cubicBezTo>
                    <a:pt x="248" y="657"/>
                    <a:pt x="248" y="657"/>
                    <a:pt x="248" y="657"/>
                  </a:cubicBezTo>
                  <a:cubicBezTo>
                    <a:pt x="248" y="657"/>
                    <a:pt x="242" y="406"/>
                    <a:pt x="242" y="372"/>
                  </a:cubicBezTo>
                  <a:cubicBezTo>
                    <a:pt x="242" y="341"/>
                    <a:pt x="270" y="318"/>
                    <a:pt x="270" y="318"/>
                  </a:cubicBezTo>
                  <a:cubicBezTo>
                    <a:pt x="270" y="318"/>
                    <a:pt x="531" y="66"/>
                    <a:pt x="567" y="42"/>
                  </a:cubicBezTo>
                  <a:cubicBezTo>
                    <a:pt x="596" y="22"/>
                    <a:pt x="648" y="8"/>
                    <a:pt x="737" y="8"/>
                  </a:cubicBezTo>
                  <a:moveTo>
                    <a:pt x="737" y="0"/>
                  </a:moveTo>
                  <a:cubicBezTo>
                    <a:pt x="655" y="0"/>
                    <a:pt x="596" y="12"/>
                    <a:pt x="562" y="35"/>
                  </a:cubicBezTo>
                  <a:cubicBezTo>
                    <a:pt x="527" y="60"/>
                    <a:pt x="278" y="299"/>
                    <a:pt x="265" y="312"/>
                  </a:cubicBezTo>
                  <a:cubicBezTo>
                    <a:pt x="262" y="315"/>
                    <a:pt x="234" y="339"/>
                    <a:pt x="234" y="372"/>
                  </a:cubicBezTo>
                  <a:cubicBezTo>
                    <a:pt x="234" y="403"/>
                    <a:pt x="239" y="625"/>
                    <a:pt x="239" y="654"/>
                  </a:cubicBezTo>
                  <a:cubicBezTo>
                    <a:pt x="2" y="930"/>
                    <a:pt x="2" y="930"/>
                    <a:pt x="2" y="930"/>
                  </a:cubicBezTo>
                  <a:cubicBezTo>
                    <a:pt x="0" y="932"/>
                    <a:pt x="0" y="932"/>
                    <a:pt x="0" y="932"/>
                  </a:cubicBezTo>
                  <a:cubicBezTo>
                    <a:pt x="0" y="935"/>
                    <a:pt x="0" y="935"/>
                    <a:pt x="0" y="935"/>
                  </a:cubicBezTo>
                  <a:cubicBezTo>
                    <a:pt x="0" y="1058"/>
                    <a:pt x="0" y="1058"/>
                    <a:pt x="0" y="1058"/>
                  </a:cubicBezTo>
                  <a:cubicBezTo>
                    <a:pt x="0" y="1062"/>
                    <a:pt x="0" y="1062"/>
                    <a:pt x="0" y="1062"/>
                  </a:cubicBezTo>
                  <a:cubicBezTo>
                    <a:pt x="3" y="1064"/>
                    <a:pt x="3" y="1064"/>
                    <a:pt x="3" y="1064"/>
                  </a:cubicBezTo>
                  <a:cubicBezTo>
                    <a:pt x="47" y="1096"/>
                    <a:pt x="47" y="1096"/>
                    <a:pt x="47" y="1096"/>
                  </a:cubicBezTo>
                  <a:cubicBezTo>
                    <a:pt x="50" y="1103"/>
                    <a:pt x="62" y="1119"/>
                    <a:pt x="95" y="1125"/>
                  </a:cubicBezTo>
                  <a:cubicBezTo>
                    <a:pt x="100" y="1191"/>
                    <a:pt x="100" y="1191"/>
                    <a:pt x="100" y="1191"/>
                  </a:cubicBezTo>
                  <a:cubicBezTo>
                    <a:pt x="100" y="1194"/>
                    <a:pt x="100" y="1194"/>
                    <a:pt x="100" y="1194"/>
                  </a:cubicBezTo>
                  <a:cubicBezTo>
                    <a:pt x="103" y="1197"/>
                    <a:pt x="103" y="1197"/>
                    <a:pt x="103" y="1197"/>
                  </a:cubicBezTo>
                  <a:cubicBezTo>
                    <a:pt x="106" y="1199"/>
                    <a:pt x="106" y="1199"/>
                    <a:pt x="106" y="1199"/>
                  </a:cubicBezTo>
                  <a:cubicBezTo>
                    <a:pt x="107" y="1207"/>
                    <a:pt x="111" y="1222"/>
                    <a:pt x="124" y="1224"/>
                  </a:cubicBezTo>
                  <a:cubicBezTo>
                    <a:pt x="134" y="1225"/>
                    <a:pt x="560" y="1254"/>
                    <a:pt x="607" y="1257"/>
                  </a:cubicBezTo>
                  <a:cubicBezTo>
                    <a:pt x="611" y="1262"/>
                    <a:pt x="611" y="1262"/>
                    <a:pt x="611" y="1262"/>
                  </a:cubicBezTo>
                  <a:cubicBezTo>
                    <a:pt x="613" y="1264"/>
                    <a:pt x="613" y="1264"/>
                    <a:pt x="613" y="1264"/>
                  </a:cubicBezTo>
                  <a:cubicBezTo>
                    <a:pt x="617" y="1265"/>
                    <a:pt x="617" y="1265"/>
                    <a:pt x="617" y="1265"/>
                  </a:cubicBezTo>
                  <a:cubicBezTo>
                    <a:pt x="650" y="1268"/>
                    <a:pt x="650" y="1268"/>
                    <a:pt x="650" y="1268"/>
                  </a:cubicBezTo>
                  <a:cubicBezTo>
                    <a:pt x="654" y="1268"/>
                    <a:pt x="654" y="1268"/>
                    <a:pt x="654" y="1268"/>
                  </a:cubicBezTo>
                  <a:cubicBezTo>
                    <a:pt x="657" y="1265"/>
                    <a:pt x="657" y="1265"/>
                    <a:pt x="657" y="1265"/>
                  </a:cubicBezTo>
                  <a:cubicBezTo>
                    <a:pt x="660" y="1260"/>
                    <a:pt x="660" y="1260"/>
                    <a:pt x="660" y="1260"/>
                  </a:cubicBezTo>
                  <a:cubicBezTo>
                    <a:pt x="679" y="1263"/>
                    <a:pt x="679" y="1263"/>
                    <a:pt x="679" y="1263"/>
                  </a:cubicBezTo>
                  <a:cubicBezTo>
                    <a:pt x="683" y="1268"/>
                    <a:pt x="683" y="1268"/>
                    <a:pt x="683" y="1268"/>
                  </a:cubicBezTo>
                  <a:cubicBezTo>
                    <a:pt x="685" y="1272"/>
                    <a:pt x="685" y="1272"/>
                    <a:pt x="685" y="1272"/>
                  </a:cubicBezTo>
                  <a:cubicBezTo>
                    <a:pt x="689" y="1272"/>
                    <a:pt x="689" y="1272"/>
                    <a:pt x="689" y="1272"/>
                  </a:cubicBezTo>
                  <a:cubicBezTo>
                    <a:pt x="718" y="1275"/>
                    <a:pt x="718" y="1275"/>
                    <a:pt x="718" y="1275"/>
                  </a:cubicBezTo>
                  <a:cubicBezTo>
                    <a:pt x="723" y="1275"/>
                    <a:pt x="723" y="1275"/>
                    <a:pt x="723" y="1275"/>
                  </a:cubicBezTo>
                  <a:cubicBezTo>
                    <a:pt x="725" y="1271"/>
                    <a:pt x="725" y="1271"/>
                    <a:pt x="725" y="1271"/>
                  </a:cubicBezTo>
                  <a:cubicBezTo>
                    <a:pt x="728" y="1267"/>
                    <a:pt x="728" y="1267"/>
                    <a:pt x="728" y="1267"/>
                  </a:cubicBezTo>
                  <a:cubicBezTo>
                    <a:pt x="745" y="1269"/>
                    <a:pt x="745" y="1269"/>
                    <a:pt x="745" y="1269"/>
                  </a:cubicBezTo>
                  <a:cubicBezTo>
                    <a:pt x="747" y="1274"/>
                    <a:pt x="747" y="1274"/>
                    <a:pt x="747" y="1274"/>
                  </a:cubicBezTo>
                  <a:cubicBezTo>
                    <a:pt x="749" y="1279"/>
                    <a:pt x="749" y="1279"/>
                    <a:pt x="749" y="1279"/>
                  </a:cubicBezTo>
                  <a:cubicBezTo>
                    <a:pt x="754" y="1279"/>
                    <a:pt x="754" y="1279"/>
                    <a:pt x="754" y="1279"/>
                  </a:cubicBezTo>
                  <a:cubicBezTo>
                    <a:pt x="789" y="1281"/>
                    <a:pt x="789" y="1281"/>
                    <a:pt x="789" y="1281"/>
                  </a:cubicBezTo>
                  <a:cubicBezTo>
                    <a:pt x="795" y="1282"/>
                    <a:pt x="795" y="1282"/>
                    <a:pt x="795" y="1282"/>
                  </a:cubicBezTo>
                  <a:cubicBezTo>
                    <a:pt x="797" y="1277"/>
                    <a:pt x="797" y="1277"/>
                    <a:pt x="797" y="1277"/>
                  </a:cubicBezTo>
                  <a:cubicBezTo>
                    <a:pt x="799" y="1272"/>
                    <a:pt x="799" y="1272"/>
                    <a:pt x="799" y="1272"/>
                  </a:cubicBezTo>
                  <a:cubicBezTo>
                    <a:pt x="814" y="1274"/>
                    <a:pt x="814" y="1274"/>
                    <a:pt x="814" y="1274"/>
                  </a:cubicBezTo>
                  <a:cubicBezTo>
                    <a:pt x="815" y="1278"/>
                    <a:pt x="815" y="1278"/>
                    <a:pt x="815" y="1278"/>
                  </a:cubicBezTo>
                  <a:cubicBezTo>
                    <a:pt x="816" y="1284"/>
                    <a:pt x="816" y="1284"/>
                    <a:pt x="816" y="1284"/>
                  </a:cubicBezTo>
                  <a:cubicBezTo>
                    <a:pt x="822" y="1284"/>
                    <a:pt x="822" y="1284"/>
                    <a:pt x="822" y="1284"/>
                  </a:cubicBezTo>
                  <a:cubicBezTo>
                    <a:pt x="860" y="1288"/>
                    <a:pt x="860" y="1288"/>
                    <a:pt x="860" y="1288"/>
                  </a:cubicBezTo>
                  <a:cubicBezTo>
                    <a:pt x="864" y="1288"/>
                    <a:pt x="864" y="1288"/>
                    <a:pt x="864" y="1288"/>
                  </a:cubicBezTo>
                  <a:cubicBezTo>
                    <a:pt x="867" y="1285"/>
                    <a:pt x="867" y="1285"/>
                    <a:pt x="867" y="1285"/>
                  </a:cubicBezTo>
                  <a:cubicBezTo>
                    <a:pt x="871" y="1279"/>
                    <a:pt x="871" y="1279"/>
                    <a:pt x="871" y="1279"/>
                  </a:cubicBezTo>
                  <a:cubicBezTo>
                    <a:pt x="884" y="1281"/>
                    <a:pt x="884" y="1281"/>
                    <a:pt x="884" y="1281"/>
                  </a:cubicBezTo>
                  <a:cubicBezTo>
                    <a:pt x="885" y="1284"/>
                    <a:pt x="885" y="1284"/>
                    <a:pt x="885" y="1284"/>
                  </a:cubicBezTo>
                  <a:cubicBezTo>
                    <a:pt x="886" y="1290"/>
                    <a:pt x="886" y="1290"/>
                    <a:pt x="886" y="1290"/>
                  </a:cubicBezTo>
                  <a:cubicBezTo>
                    <a:pt x="892" y="1290"/>
                    <a:pt x="892" y="1290"/>
                    <a:pt x="892" y="1290"/>
                  </a:cubicBezTo>
                  <a:cubicBezTo>
                    <a:pt x="931" y="1293"/>
                    <a:pt x="931" y="1293"/>
                    <a:pt x="931" y="1293"/>
                  </a:cubicBezTo>
                  <a:cubicBezTo>
                    <a:pt x="935" y="1294"/>
                    <a:pt x="935" y="1294"/>
                    <a:pt x="935" y="1294"/>
                  </a:cubicBezTo>
                  <a:cubicBezTo>
                    <a:pt x="938" y="1289"/>
                    <a:pt x="938" y="1289"/>
                    <a:pt x="938" y="1289"/>
                  </a:cubicBezTo>
                  <a:cubicBezTo>
                    <a:pt x="940" y="1286"/>
                    <a:pt x="940" y="1286"/>
                    <a:pt x="940" y="1286"/>
                  </a:cubicBezTo>
                  <a:cubicBezTo>
                    <a:pt x="955" y="1288"/>
                    <a:pt x="955" y="1288"/>
                    <a:pt x="955" y="1288"/>
                  </a:cubicBezTo>
                  <a:cubicBezTo>
                    <a:pt x="956" y="1292"/>
                    <a:pt x="956" y="1292"/>
                    <a:pt x="956" y="1292"/>
                  </a:cubicBezTo>
                  <a:cubicBezTo>
                    <a:pt x="958" y="1298"/>
                    <a:pt x="958" y="1298"/>
                    <a:pt x="958" y="1298"/>
                  </a:cubicBezTo>
                  <a:cubicBezTo>
                    <a:pt x="964" y="1298"/>
                    <a:pt x="964" y="1298"/>
                    <a:pt x="964" y="1298"/>
                  </a:cubicBezTo>
                  <a:cubicBezTo>
                    <a:pt x="1001" y="1299"/>
                    <a:pt x="1001" y="1299"/>
                    <a:pt x="1001" y="1299"/>
                  </a:cubicBezTo>
                  <a:cubicBezTo>
                    <a:pt x="1005" y="1299"/>
                    <a:pt x="1005" y="1299"/>
                    <a:pt x="1005" y="1299"/>
                  </a:cubicBezTo>
                  <a:cubicBezTo>
                    <a:pt x="1007" y="1297"/>
                    <a:pt x="1007" y="1297"/>
                    <a:pt x="1007" y="1297"/>
                  </a:cubicBezTo>
                  <a:cubicBezTo>
                    <a:pt x="1009" y="1295"/>
                    <a:pt x="1009" y="1295"/>
                    <a:pt x="1009" y="1295"/>
                  </a:cubicBezTo>
                  <a:cubicBezTo>
                    <a:pt x="1237" y="1314"/>
                    <a:pt x="1237" y="1314"/>
                    <a:pt x="1237" y="1314"/>
                  </a:cubicBezTo>
                  <a:cubicBezTo>
                    <a:pt x="1238" y="1314"/>
                    <a:pt x="1239" y="1314"/>
                    <a:pt x="1240" y="1314"/>
                  </a:cubicBezTo>
                  <a:cubicBezTo>
                    <a:pt x="1246" y="1314"/>
                    <a:pt x="1259" y="1312"/>
                    <a:pt x="1267" y="1295"/>
                  </a:cubicBezTo>
                  <a:cubicBezTo>
                    <a:pt x="1275" y="1278"/>
                    <a:pt x="1398" y="1032"/>
                    <a:pt x="1399" y="1029"/>
                  </a:cubicBezTo>
                  <a:cubicBezTo>
                    <a:pt x="1400" y="1028"/>
                    <a:pt x="1400" y="1028"/>
                    <a:pt x="1400" y="1028"/>
                  </a:cubicBezTo>
                  <a:cubicBezTo>
                    <a:pt x="1400" y="1026"/>
                    <a:pt x="1400" y="1026"/>
                    <a:pt x="1400" y="1026"/>
                  </a:cubicBezTo>
                  <a:cubicBezTo>
                    <a:pt x="1400" y="910"/>
                    <a:pt x="1400" y="910"/>
                    <a:pt x="1400" y="910"/>
                  </a:cubicBezTo>
                  <a:cubicBezTo>
                    <a:pt x="1465" y="779"/>
                    <a:pt x="1465" y="779"/>
                    <a:pt x="1465" y="779"/>
                  </a:cubicBezTo>
                  <a:cubicBezTo>
                    <a:pt x="1466" y="776"/>
                    <a:pt x="1469" y="770"/>
                    <a:pt x="1469" y="755"/>
                  </a:cubicBezTo>
                  <a:cubicBezTo>
                    <a:pt x="1469" y="658"/>
                    <a:pt x="1469" y="658"/>
                    <a:pt x="1469" y="658"/>
                  </a:cubicBezTo>
                  <a:cubicBezTo>
                    <a:pt x="1469" y="655"/>
                    <a:pt x="1470" y="627"/>
                    <a:pt x="1448" y="605"/>
                  </a:cubicBezTo>
                  <a:cubicBezTo>
                    <a:pt x="1427" y="583"/>
                    <a:pt x="1408" y="581"/>
                    <a:pt x="1390" y="578"/>
                  </a:cubicBezTo>
                  <a:cubicBezTo>
                    <a:pt x="1387" y="578"/>
                    <a:pt x="1387" y="578"/>
                    <a:pt x="1387" y="578"/>
                  </a:cubicBezTo>
                  <a:cubicBezTo>
                    <a:pt x="1372" y="576"/>
                    <a:pt x="1306" y="569"/>
                    <a:pt x="1284" y="567"/>
                  </a:cubicBezTo>
                  <a:cubicBezTo>
                    <a:pt x="1284" y="513"/>
                    <a:pt x="1284" y="513"/>
                    <a:pt x="1284" y="513"/>
                  </a:cubicBezTo>
                  <a:cubicBezTo>
                    <a:pt x="1287" y="505"/>
                    <a:pt x="1300" y="466"/>
                    <a:pt x="1292" y="420"/>
                  </a:cubicBezTo>
                  <a:cubicBezTo>
                    <a:pt x="1284" y="371"/>
                    <a:pt x="1279" y="353"/>
                    <a:pt x="1278" y="352"/>
                  </a:cubicBezTo>
                  <a:cubicBezTo>
                    <a:pt x="1278" y="352"/>
                    <a:pt x="1278" y="352"/>
                    <a:pt x="1278" y="352"/>
                  </a:cubicBezTo>
                  <a:cubicBezTo>
                    <a:pt x="1278" y="352"/>
                    <a:pt x="1278" y="352"/>
                    <a:pt x="1278" y="352"/>
                  </a:cubicBezTo>
                  <a:cubicBezTo>
                    <a:pt x="1278" y="350"/>
                    <a:pt x="1271" y="333"/>
                    <a:pt x="1236" y="304"/>
                  </a:cubicBezTo>
                  <a:cubicBezTo>
                    <a:pt x="1203" y="276"/>
                    <a:pt x="972" y="67"/>
                    <a:pt x="960" y="56"/>
                  </a:cubicBezTo>
                  <a:cubicBezTo>
                    <a:pt x="955" y="49"/>
                    <a:pt x="918" y="9"/>
                    <a:pt x="803" y="2"/>
                  </a:cubicBezTo>
                  <a:cubicBezTo>
                    <a:pt x="780" y="1"/>
                    <a:pt x="758" y="0"/>
                    <a:pt x="737" y="0"/>
                  </a:cubicBezTo>
                  <a:close/>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19" name="Freeform 8"/>
            <p:cNvSpPr>
              <a:spLocks/>
            </p:cNvSpPr>
            <p:nvPr/>
          </p:nvSpPr>
          <p:spPr bwMode="auto">
            <a:xfrm>
              <a:off x="3504382" y="1927794"/>
              <a:ext cx="1902100" cy="584288"/>
            </a:xfrm>
            <a:custGeom>
              <a:avLst/>
              <a:gdLst>
                <a:gd name="T0" fmla="*/ 0 w 1453"/>
                <a:gd name="T1" fmla="*/ 319 h 445"/>
                <a:gd name="T2" fmla="*/ 42 w 1453"/>
                <a:gd name="T3" fmla="*/ 354 h 445"/>
                <a:gd name="T4" fmla="*/ 1171 w 1453"/>
                <a:gd name="T5" fmla="*/ 445 h 445"/>
                <a:gd name="T6" fmla="*/ 1253 w 1453"/>
                <a:gd name="T7" fmla="*/ 428 h 445"/>
                <a:gd name="T8" fmla="*/ 1443 w 1453"/>
                <a:gd name="T9" fmla="*/ 59 h 445"/>
                <a:gd name="T10" fmla="*/ 1442 w 1453"/>
                <a:gd name="T11" fmla="*/ 58 h 445"/>
                <a:gd name="T12" fmla="*/ 1443 w 1453"/>
                <a:gd name="T13" fmla="*/ 59 h 445"/>
                <a:gd name="T14" fmla="*/ 1453 w 1453"/>
                <a:gd name="T15" fmla="*/ 24 h 445"/>
                <a:gd name="T16" fmla="*/ 1448 w 1453"/>
                <a:gd name="T17" fmla="*/ 0 h 445"/>
                <a:gd name="T18" fmla="*/ 1444 w 1453"/>
                <a:gd name="T19" fmla="*/ 1 h 445"/>
                <a:gd name="T20" fmla="*/ 1449 w 1453"/>
                <a:gd name="T21" fmla="*/ 24 h 445"/>
                <a:gd name="T22" fmla="*/ 1445 w 1453"/>
                <a:gd name="T23" fmla="*/ 48 h 445"/>
                <a:gd name="T24" fmla="*/ 1441 w 1453"/>
                <a:gd name="T25" fmla="*/ 55 h 445"/>
                <a:gd name="T26" fmla="*/ 1440 w 1453"/>
                <a:gd name="T27" fmla="*/ 57 h 445"/>
                <a:gd name="T28" fmla="*/ 1440 w 1453"/>
                <a:gd name="T29" fmla="*/ 57 h 445"/>
                <a:gd name="T30" fmla="*/ 1440 w 1453"/>
                <a:gd name="T31" fmla="*/ 57 h 445"/>
                <a:gd name="T32" fmla="*/ 1440 w 1453"/>
                <a:gd name="T33" fmla="*/ 57 h 445"/>
                <a:gd name="T34" fmla="*/ 1251 w 1453"/>
                <a:gd name="T35" fmla="*/ 424 h 445"/>
                <a:gd name="T36" fmla="*/ 1171 w 1453"/>
                <a:gd name="T37" fmla="*/ 441 h 445"/>
                <a:gd name="T38" fmla="*/ 44 w 1453"/>
                <a:gd name="T39" fmla="*/ 350 h 445"/>
                <a:gd name="T40" fmla="*/ 2 w 1453"/>
                <a:gd name="T41" fmla="*/ 315 h 445"/>
                <a:gd name="T42" fmla="*/ 0 w 1453"/>
                <a:gd name="T43" fmla="*/ 319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53" h="445">
                  <a:moveTo>
                    <a:pt x="0" y="319"/>
                  </a:moveTo>
                  <a:cubicBezTo>
                    <a:pt x="42" y="354"/>
                    <a:pt x="42" y="354"/>
                    <a:pt x="42" y="354"/>
                  </a:cubicBezTo>
                  <a:cubicBezTo>
                    <a:pt x="1171" y="445"/>
                    <a:pt x="1171" y="445"/>
                    <a:pt x="1171" y="445"/>
                  </a:cubicBezTo>
                  <a:cubicBezTo>
                    <a:pt x="1253" y="428"/>
                    <a:pt x="1253" y="428"/>
                    <a:pt x="1253" y="428"/>
                  </a:cubicBezTo>
                  <a:cubicBezTo>
                    <a:pt x="1443" y="59"/>
                    <a:pt x="1443" y="59"/>
                    <a:pt x="1443" y="59"/>
                  </a:cubicBezTo>
                  <a:cubicBezTo>
                    <a:pt x="1442" y="58"/>
                    <a:pt x="1442" y="58"/>
                    <a:pt x="1442" y="58"/>
                  </a:cubicBezTo>
                  <a:cubicBezTo>
                    <a:pt x="1443" y="59"/>
                    <a:pt x="1443" y="59"/>
                    <a:pt x="1443" y="59"/>
                  </a:cubicBezTo>
                  <a:cubicBezTo>
                    <a:pt x="1443" y="59"/>
                    <a:pt x="1453" y="44"/>
                    <a:pt x="1453" y="24"/>
                  </a:cubicBezTo>
                  <a:cubicBezTo>
                    <a:pt x="1453" y="16"/>
                    <a:pt x="1452" y="8"/>
                    <a:pt x="1448" y="0"/>
                  </a:cubicBezTo>
                  <a:cubicBezTo>
                    <a:pt x="1444" y="1"/>
                    <a:pt x="1444" y="1"/>
                    <a:pt x="1444" y="1"/>
                  </a:cubicBezTo>
                  <a:cubicBezTo>
                    <a:pt x="1448" y="9"/>
                    <a:pt x="1449" y="17"/>
                    <a:pt x="1449" y="24"/>
                  </a:cubicBezTo>
                  <a:cubicBezTo>
                    <a:pt x="1449" y="33"/>
                    <a:pt x="1447" y="42"/>
                    <a:pt x="1445" y="48"/>
                  </a:cubicBezTo>
                  <a:cubicBezTo>
                    <a:pt x="1443" y="51"/>
                    <a:pt x="1442" y="53"/>
                    <a:pt x="1441" y="55"/>
                  </a:cubicBezTo>
                  <a:cubicBezTo>
                    <a:pt x="1441" y="56"/>
                    <a:pt x="1441" y="56"/>
                    <a:pt x="1440" y="57"/>
                  </a:cubicBezTo>
                  <a:cubicBezTo>
                    <a:pt x="1440" y="57"/>
                    <a:pt x="1440" y="57"/>
                    <a:pt x="1440" y="57"/>
                  </a:cubicBezTo>
                  <a:cubicBezTo>
                    <a:pt x="1440" y="57"/>
                    <a:pt x="1440" y="57"/>
                    <a:pt x="1440" y="57"/>
                  </a:cubicBezTo>
                  <a:cubicBezTo>
                    <a:pt x="1440" y="57"/>
                    <a:pt x="1440" y="57"/>
                    <a:pt x="1440" y="57"/>
                  </a:cubicBezTo>
                  <a:cubicBezTo>
                    <a:pt x="1251" y="424"/>
                    <a:pt x="1251" y="424"/>
                    <a:pt x="1251" y="424"/>
                  </a:cubicBezTo>
                  <a:cubicBezTo>
                    <a:pt x="1171" y="441"/>
                    <a:pt x="1171" y="441"/>
                    <a:pt x="1171" y="441"/>
                  </a:cubicBezTo>
                  <a:cubicBezTo>
                    <a:pt x="44" y="350"/>
                    <a:pt x="44" y="350"/>
                    <a:pt x="44" y="350"/>
                  </a:cubicBezTo>
                  <a:cubicBezTo>
                    <a:pt x="2" y="315"/>
                    <a:pt x="2" y="315"/>
                    <a:pt x="2" y="315"/>
                  </a:cubicBezTo>
                  <a:lnTo>
                    <a:pt x="0" y="319"/>
                  </a:lnTo>
                  <a:close/>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20" name="Freeform 9"/>
            <p:cNvSpPr>
              <a:spLocks/>
            </p:cNvSpPr>
            <p:nvPr/>
          </p:nvSpPr>
          <p:spPr bwMode="auto">
            <a:xfrm>
              <a:off x="3504381" y="2163394"/>
              <a:ext cx="1889534" cy="507325"/>
            </a:xfrm>
            <a:custGeom>
              <a:avLst/>
              <a:gdLst>
                <a:gd name="T0" fmla="*/ 0 w 1203"/>
                <a:gd name="T1" fmla="*/ 217 h 323"/>
                <a:gd name="T2" fmla="*/ 35 w 1203"/>
                <a:gd name="T3" fmla="*/ 248 h 323"/>
                <a:gd name="T4" fmla="*/ 976 w 1203"/>
                <a:gd name="T5" fmla="*/ 323 h 323"/>
                <a:gd name="T6" fmla="*/ 1045 w 1203"/>
                <a:gd name="T7" fmla="*/ 309 h 323"/>
                <a:gd name="T8" fmla="*/ 1203 w 1203"/>
                <a:gd name="T9" fmla="*/ 1 h 323"/>
                <a:gd name="T10" fmla="*/ 1201 w 1203"/>
                <a:gd name="T11" fmla="*/ 0 h 323"/>
                <a:gd name="T12" fmla="*/ 1043 w 1203"/>
                <a:gd name="T13" fmla="*/ 306 h 323"/>
                <a:gd name="T14" fmla="*/ 976 w 1203"/>
                <a:gd name="T15" fmla="*/ 320 h 323"/>
                <a:gd name="T16" fmla="*/ 36 w 1203"/>
                <a:gd name="T17" fmla="*/ 244 h 323"/>
                <a:gd name="T18" fmla="*/ 1 w 1203"/>
                <a:gd name="T19" fmla="*/ 215 h 323"/>
                <a:gd name="T20" fmla="*/ 0 w 1203"/>
                <a:gd name="T21" fmla="*/ 217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3" h="323">
                  <a:moveTo>
                    <a:pt x="0" y="217"/>
                  </a:moveTo>
                  <a:lnTo>
                    <a:pt x="35" y="248"/>
                  </a:lnTo>
                  <a:lnTo>
                    <a:pt x="976" y="323"/>
                  </a:lnTo>
                  <a:lnTo>
                    <a:pt x="1045" y="309"/>
                  </a:lnTo>
                  <a:lnTo>
                    <a:pt x="1203" y="1"/>
                  </a:lnTo>
                  <a:lnTo>
                    <a:pt x="1201" y="0"/>
                  </a:lnTo>
                  <a:lnTo>
                    <a:pt x="1043" y="306"/>
                  </a:lnTo>
                  <a:lnTo>
                    <a:pt x="976" y="320"/>
                  </a:lnTo>
                  <a:lnTo>
                    <a:pt x="36" y="244"/>
                  </a:lnTo>
                  <a:lnTo>
                    <a:pt x="1" y="215"/>
                  </a:lnTo>
                  <a:lnTo>
                    <a:pt x="0" y="217"/>
                  </a:lnTo>
                  <a:close/>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21" name="Rectangle 10"/>
            <p:cNvSpPr>
              <a:spLocks noChangeArrowheads="1"/>
            </p:cNvSpPr>
            <p:nvPr/>
          </p:nvSpPr>
          <p:spPr bwMode="auto">
            <a:xfrm>
              <a:off x="3557784" y="2389569"/>
              <a:ext cx="4712" cy="160209"/>
            </a:xfrm>
            <a:prstGeom prst="rect">
              <a:avLst/>
            </a:prstGeom>
            <a:grpFill/>
            <a:ln w="3175">
              <a:solidFill>
                <a:srgbClr val="014491"/>
              </a:solidFill>
              <a:miter lim="800000"/>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22" name="Freeform 11"/>
            <p:cNvSpPr>
              <a:spLocks/>
            </p:cNvSpPr>
            <p:nvPr/>
          </p:nvSpPr>
          <p:spPr bwMode="auto">
            <a:xfrm>
              <a:off x="3557784" y="2389569"/>
              <a:ext cx="4712" cy="160209"/>
            </a:xfrm>
            <a:custGeom>
              <a:avLst/>
              <a:gdLst>
                <a:gd name="T0" fmla="*/ 0 w 3"/>
                <a:gd name="T1" fmla="*/ 0 h 102"/>
                <a:gd name="T2" fmla="*/ 0 w 3"/>
                <a:gd name="T3" fmla="*/ 102 h 102"/>
                <a:gd name="T4" fmla="*/ 3 w 3"/>
                <a:gd name="T5" fmla="*/ 102 h 102"/>
                <a:gd name="T6" fmla="*/ 3 w 3"/>
                <a:gd name="T7" fmla="*/ 0 h 102"/>
              </a:gdLst>
              <a:ahLst/>
              <a:cxnLst>
                <a:cxn ang="0">
                  <a:pos x="T0" y="T1"/>
                </a:cxn>
                <a:cxn ang="0">
                  <a:pos x="T2" y="T3"/>
                </a:cxn>
                <a:cxn ang="0">
                  <a:pos x="T4" y="T5"/>
                </a:cxn>
                <a:cxn ang="0">
                  <a:pos x="T6" y="T7"/>
                </a:cxn>
              </a:cxnLst>
              <a:rect l="0" t="0" r="r" b="b"/>
              <a:pathLst>
                <a:path w="3" h="102">
                  <a:moveTo>
                    <a:pt x="0" y="0"/>
                  </a:moveTo>
                  <a:lnTo>
                    <a:pt x="0" y="102"/>
                  </a:lnTo>
                  <a:lnTo>
                    <a:pt x="3" y="102"/>
                  </a:lnTo>
                  <a:lnTo>
                    <a:pt x="3" y="0"/>
                  </a:lnTo>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23" name="Rectangle 12"/>
            <p:cNvSpPr>
              <a:spLocks noChangeArrowheads="1"/>
            </p:cNvSpPr>
            <p:nvPr/>
          </p:nvSpPr>
          <p:spPr bwMode="auto">
            <a:xfrm>
              <a:off x="5035799" y="2508939"/>
              <a:ext cx="4712" cy="160209"/>
            </a:xfrm>
            <a:prstGeom prst="rect">
              <a:avLst/>
            </a:prstGeom>
            <a:grpFill/>
            <a:ln w="3175">
              <a:solidFill>
                <a:srgbClr val="014491"/>
              </a:solidFill>
              <a:miter lim="800000"/>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24" name="Freeform 13"/>
            <p:cNvSpPr>
              <a:spLocks/>
            </p:cNvSpPr>
            <p:nvPr/>
          </p:nvSpPr>
          <p:spPr bwMode="auto">
            <a:xfrm>
              <a:off x="5035799" y="2508939"/>
              <a:ext cx="4712" cy="160209"/>
            </a:xfrm>
            <a:custGeom>
              <a:avLst/>
              <a:gdLst>
                <a:gd name="T0" fmla="*/ 0 w 3"/>
                <a:gd name="T1" fmla="*/ 0 h 102"/>
                <a:gd name="T2" fmla="*/ 0 w 3"/>
                <a:gd name="T3" fmla="*/ 102 h 102"/>
                <a:gd name="T4" fmla="*/ 3 w 3"/>
                <a:gd name="T5" fmla="*/ 102 h 102"/>
                <a:gd name="T6" fmla="*/ 3 w 3"/>
                <a:gd name="T7" fmla="*/ 0 h 102"/>
              </a:gdLst>
              <a:ahLst/>
              <a:cxnLst>
                <a:cxn ang="0">
                  <a:pos x="T0" y="T1"/>
                </a:cxn>
                <a:cxn ang="0">
                  <a:pos x="T2" y="T3"/>
                </a:cxn>
                <a:cxn ang="0">
                  <a:pos x="T4" y="T5"/>
                </a:cxn>
                <a:cxn ang="0">
                  <a:pos x="T6" y="T7"/>
                </a:cxn>
              </a:cxnLst>
              <a:rect l="0" t="0" r="r" b="b"/>
              <a:pathLst>
                <a:path w="3" h="102">
                  <a:moveTo>
                    <a:pt x="0" y="0"/>
                  </a:moveTo>
                  <a:lnTo>
                    <a:pt x="0" y="102"/>
                  </a:lnTo>
                  <a:lnTo>
                    <a:pt x="3" y="102"/>
                  </a:lnTo>
                  <a:lnTo>
                    <a:pt x="3" y="0"/>
                  </a:lnTo>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25" name="Rectangle 14"/>
            <p:cNvSpPr>
              <a:spLocks noChangeArrowheads="1"/>
            </p:cNvSpPr>
            <p:nvPr/>
          </p:nvSpPr>
          <p:spPr bwMode="auto">
            <a:xfrm>
              <a:off x="5141035" y="2486951"/>
              <a:ext cx="6283" cy="160209"/>
            </a:xfrm>
            <a:prstGeom prst="rect">
              <a:avLst/>
            </a:prstGeom>
            <a:grpFill/>
            <a:ln w="3175">
              <a:solidFill>
                <a:srgbClr val="014491"/>
              </a:solidFill>
              <a:miter lim="800000"/>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26" name="Freeform 15"/>
            <p:cNvSpPr>
              <a:spLocks/>
            </p:cNvSpPr>
            <p:nvPr/>
          </p:nvSpPr>
          <p:spPr bwMode="auto">
            <a:xfrm>
              <a:off x="5141035" y="2486951"/>
              <a:ext cx="6283" cy="160209"/>
            </a:xfrm>
            <a:custGeom>
              <a:avLst/>
              <a:gdLst>
                <a:gd name="T0" fmla="*/ 0 w 4"/>
                <a:gd name="T1" fmla="*/ 0 h 102"/>
                <a:gd name="T2" fmla="*/ 0 w 4"/>
                <a:gd name="T3" fmla="*/ 102 h 102"/>
                <a:gd name="T4" fmla="*/ 4 w 4"/>
                <a:gd name="T5" fmla="*/ 102 h 102"/>
                <a:gd name="T6" fmla="*/ 4 w 4"/>
                <a:gd name="T7" fmla="*/ 0 h 102"/>
              </a:gdLst>
              <a:ahLst/>
              <a:cxnLst>
                <a:cxn ang="0">
                  <a:pos x="T0" y="T1"/>
                </a:cxn>
                <a:cxn ang="0">
                  <a:pos x="T2" y="T3"/>
                </a:cxn>
                <a:cxn ang="0">
                  <a:pos x="T4" y="T5"/>
                </a:cxn>
                <a:cxn ang="0">
                  <a:pos x="T6" y="T7"/>
                </a:cxn>
              </a:cxnLst>
              <a:rect l="0" t="0" r="r" b="b"/>
              <a:pathLst>
                <a:path w="4" h="102">
                  <a:moveTo>
                    <a:pt x="0" y="0"/>
                  </a:moveTo>
                  <a:lnTo>
                    <a:pt x="0" y="102"/>
                  </a:lnTo>
                  <a:lnTo>
                    <a:pt x="4" y="102"/>
                  </a:lnTo>
                  <a:lnTo>
                    <a:pt x="4" y="0"/>
                  </a:lnTo>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27" name="Freeform 16"/>
            <p:cNvSpPr>
              <a:spLocks/>
            </p:cNvSpPr>
            <p:nvPr/>
          </p:nvSpPr>
          <p:spPr bwMode="auto">
            <a:xfrm>
              <a:off x="4296007" y="2607891"/>
              <a:ext cx="6283" cy="158638"/>
            </a:xfrm>
            <a:custGeom>
              <a:avLst/>
              <a:gdLst>
                <a:gd name="T0" fmla="*/ 0 w 4"/>
                <a:gd name="T1" fmla="*/ 0 h 101"/>
                <a:gd name="T2" fmla="*/ 1 w 4"/>
                <a:gd name="T3" fmla="*/ 101 h 101"/>
                <a:gd name="T4" fmla="*/ 4 w 4"/>
                <a:gd name="T5" fmla="*/ 101 h 101"/>
                <a:gd name="T6" fmla="*/ 4 w 4"/>
                <a:gd name="T7" fmla="*/ 0 h 101"/>
                <a:gd name="T8" fmla="*/ 0 w 4"/>
                <a:gd name="T9" fmla="*/ 0 h 101"/>
              </a:gdLst>
              <a:ahLst/>
              <a:cxnLst>
                <a:cxn ang="0">
                  <a:pos x="T0" y="T1"/>
                </a:cxn>
                <a:cxn ang="0">
                  <a:pos x="T2" y="T3"/>
                </a:cxn>
                <a:cxn ang="0">
                  <a:pos x="T4" y="T5"/>
                </a:cxn>
                <a:cxn ang="0">
                  <a:pos x="T6" y="T7"/>
                </a:cxn>
                <a:cxn ang="0">
                  <a:pos x="T8" y="T9"/>
                </a:cxn>
              </a:cxnLst>
              <a:rect l="0" t="0" r="r" b="b"/>
              <a:pathLst>
                <a:path w="4" h="101">
                  <a:moveTo>
                    <a:pt x="0" y="0"/>
                  </a:moveTo>
                  <a:lnTo>
                    <a:pt x="1" y="101"/>
                  </a:lnTo>
                  <a:lnTo>
                    <a:pt x="4" y="101"/>
                  </a:lnTo>
                  <a:lnTo>
                    <a:pt x="4" y="0"/>
                  </a:lnTo>
                  <a:lnTo>
                    <a:pt x="0" y="0"/>
                  </a:lnTo>
                  <a:close/>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28" name="Freeform 17"/>
            <p:cNvSpPr>
              <a:spLocks/>
            </p:cNvSpPr>
            <p:nvPr/>
          </p:nvSpPr>
          <p:spPr bwMode="auto">
            <a:xfrm>
              <a:off x="4296007" y="2607891"/>
              <a:ext cx="6283" cy="158638"/>
            </a:xfrm>
            <a:custGeom>
              <a:avLst/>
              <a:gdLst>
                <a:gd name="T0" fmla="*/ 0 w 4"/>
                <a:gd name="T1" fmla="*/ 0 h 101"/>
                <a:gd name="T2" fmla="*/ 1 w 4"/>
                <a:gd name="T3" fmla="*/ 101 h 101"/>
                <a:gd name="T4" fmla="*/ 4 w 4"/>
                <a:gd name="T5" fmla="*/ 101 h 101"/>
                <a:gd name="T6" fmla="*/ 4 w 4"/>
                <a:gd name="T7" fmla="*/ 0 h 101"/>
              </a:gdLst>
              <a:ahLst/>
              <a:cxnLst>
                <a:cxn ang="0">
                  <a:pos x="T0" y="T1"/>
                </a:cxn>
                <a:cxn ang="0">
                  <a:pos x="T2" y="T3"/>
                </a:cxn>
                <a:cxn ang="0">
                  <a:pos x="T4" y="T5"/>
                </a:cxn>
                <a:cxn ang="0">
                  <a:pos x="T6" y="T7"/>
                </a:cxn>
              </a:cxnLst>
              <a:rect l="0" t="0" r="r" b="b"/>
              <a:pathLst>
                <a:path w="4" h="101">
                  <a:moveTo>
                    <a:pt x="0" y="0"/>
                  </a:moveTo>
                  <a:lnTo>
                    <a:pt x="1" y="101"/>
                  </a:lnTo>
                  <a:lnTo>
                    <a:pt x="4" y="101"/>
                  </a:lnTo>
                  <a:lnTo>
                    <a:pt x="4" y="0"/>
                  </a:lnTo>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29" name="Freeform 18"/>
            <p:cNvSpPr>
              <a:spLocks/>
            </p:cNvSpPr>
            <p:nvPr/>
          </p:nvSpPr>
          <p:spPr bwMode="auto">
            <a:xfrm>
              <a:off x="4344697" y="2639306"/>
              <a:ext cx="53403" cy="139789"/>
            </a:xfrm>
            <a:custGeom>
              <a:avLst/>
              <a:gdLst>
                <a:gd name="T0" fmla="*/ 4 w 34"/>
                <a:gd name="T1" fmla="*/ 85 h 89"/>
                <a:gd name="T2" fmla="*/ 3 w 34"/>
                <a:gd name="T3" fmla="*/ 4 h 89"/>
                <a:gd name="T4" fmla="*/ 29 w 34"/>
                <a:gd name="T5" fmla="*/ 5 h 89"/>
                <a:gd name="T6" fmla="*/ 31 w 34"/>
                <a:gd name="T7" fmla="*/ 89 h 89"/>
                <a:gd name="T8" fmla="*/ 34 w 34"/>
                <a:gd name="T9" fmla="*/ 89 h 89"/>
                <a:gd name="T10" fmla="*/ 33 w 34"/>
                <a:gd name="T11" fmla="*/ 3 h 89"/>
                <a:gd name="T12" fmla="*/ 0 w 34"/>
                <a:gd name="T13" fmla="*/ 0 h 89"/>
                <a:gd name="T14" fmla="*/ 1 w 34"/>
                <a:gd name="T15" fmla="*/ 85 h 89"/>
                <a:gd name="T16" fmla="*/ 4 w 34"/>
                <a:gd name="T17" fmla="*/ 8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89">
                  <a:moveTo>
                    <a:pt x="4" y="85"/>
                  </a:moveTo>
                  <a:lnTo>
                    <a:pt x="3" y="4"/>
                  </a:lnTo>
                  <a:lnTo>
                    <a:pt x="29" y="5"/>
                  </a:lnTo>
                  <a:lnTo>
                    <a:pt x="31" y="89"/>
                  </a:lnTo>
                  <a:lnTo>
                    <a:pt x="34" y="89"/>
                  </a:lnTo>
                  <a:lnTo>
                    <a:pt x="33" y="3"/>
                  </a:lnTo>
                  <a:lnTo>
                    <a:pt x="0" y="0"/>
                  </a:lnTo>
                  <a:lnTo>
                    <a:pt x="1" y="85"/>
                  </a:lnTo>
                  <a:lnTo>
                    <a:pt x="4" y="85"/>
                  </a:lnTo>
                  <a:close/>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30" name="Freeform 19"/>
            <p:cNvSpPr>
              <a:spLocks/>
            </p:cNvSpPr>
            <p:nvPr/>
          </p:nvSpPr>
          <p:spPr bwMode="auto">
            <a:xfrm>
              <a:off x="4431085" y="2647159"/>
              <a:ext cx="53403" cy="141359"/>
            </a:xfrm>
            <a:custGeom>
              <a:avLst/>
              <a:gdLst>
                <a:gd name="T0" fmla="*/ 4 w 34"/>
                <a:gd name="T1" fmla="*/ 85 h 90"/>
                <a:gd name="T2" fmla="*/ 4 w 34"/>
                <a:gd name="T3" fmla="*/ 5 h 90"/>
                <a:gd name="T4" fmla="*/ 29 w 34"/>
                <a:gd name="T5" fmla="*/ 7 h 90"/>
                <a:gd name="T6" fmla="*/ 30 w 34"/>
                <a:gd name="T7" fmla="*/ 90 h 90"/>
                <a:gd name="T8" fmla="*/ 34 w 34"/>
                <a:gd name="T9" fmla="*/ 90 h 90"/>
                <a:gd name="T10" fmla="*/ 32 w 34"/>
                <a:gd name="T11" fmla="*/ 4 h 90"/>
                <a:gd name="T12" fmla="*/ 0 w 34"/>
                <a:gd name="T13" fmla="*/ 0 h 90"/>
                <a:gd name="T14" fmla="*/ 1 w 34"/>
                <a:gd name="T15" fmla="*/ 85 h 90"/>
                <a:gd name="T16" fmla="*/ 4 w 34"/>
                <a:gd name="T17" fmla="*/ 85 h 90"/>
                <a:gd name="T18" fmla="*/ 4 w 34"/>
                <a:gd name="T19" fmla="*/ 8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90">
                  <a:moveTo>
                    <a:pt x="4" y="85"/>
                  </a:moveTo>
                  <a:lnTo>
                    <a:pt x="4" y="5"/>
                  </a:lnTo>
                  <a:lnTo>
                    <a:pt x="29" y="7"/>
                  </a:lnTo>
                  <a:lnTo>
                    <a:pt x="30" y="90"/>
                  </a:lnTo>
                  <a:lnTo>
                    <a:pt x="34" y="90"/>
                  </a:lnTo>
                  <a:lnTo>
                    <a:pt x="32" y="4"/>
                  </a:lnTo>
                  <a:lnTo>
                    <a:pt x="0" y="0"/>
                  </a:lnTo>
                  <a:lnTo>
                    <a:pt x="1" y="85"/>
                  </a:lnTo>
                  <a:lnTo>
                    <a:pt x="4" y="85"/>
                  </a:lnTo>
                  <a:lnTo>
                    <a:pt x="4" y="85"/>
                  </a:lnTo>
                  <a:close/>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31" name="Freeform 20"/>
            <p:cNvSpPr>
              <a:spLocks/>
            </p:cNvSpPr>
            <p:nvPr/>
          </p:nvSpPr>
          <p:spPr bwMode="auto">
            <a:xfrm>
              <a:off x="4523756" y="2655012"/>
              <a:ext cx="53403" cy="141359"/>
            </a:xfrm>
            <a:custGeom>
              <a:avLst/>
              <a:gdLst>
                <a:gd name="T0" fmla="*/ 5 w 34"/>
                <a:gd name="T1" fmla="*/ 85 h 90"/>
                <a:gd name="T2" fmla="*/ 3 w 34"/>
                <a:gd name="T3" fmla="*/ 4 h 90"/>
                <a:gd name="T4" fmla="*/ 29 w 34"/>
                <a:gd name="T5" fmla="*/ 6 h 90"/>
                <a:gd name="T6" fmla="*/ 30 w 34"/>
                <a:gd name="T7" fmla="*/ 90 h 90"/>
                <a:gd name="T8" fmla="*/ 34 w 34"/>
                <a:gd name="T9" fmla="*/ 90 h 90"/>
                <a:gd name="T10" fmla="*/ 32 w 34"/>
                <a:gd name="T11" fmla="*/ 4 h 90"/>
                <a:gd name="T12" fmla="*/ 0 w 34"/>
                <a:gd name="T13" fmla="*/ 0 h 90"/>
                <a:gd name="T14" fmla="*/ 1 w 34"/>
                <a:gd name="T15" fmla="*/ 85 h 90"/>
                <a:gd name="T16" fmla="*/ 5 w 34"/>
                <a:gd name="T17" fmla="*/ 85 h 90"/>
                <a:gd name="T18" fmla="*/ 5 w 34"/>
                <a:gd name="T19" fmla="*/ 8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90">
                  <a:moveTo>
                    <a:pt x="5" y="85"/>
                  </a:moveTo>
                  <a:lnTo>
                    <a:pt x="3" y="4"/>
                  </a:lnTo>
                  <a:lnTo>
                    <a:pt x="29" y="6"/>
                  </a:lnTo>
                  <a:lnTo>
                    <a:pt x="30" y="90"/>
                  </a:lnTo>
                  <a:lnTo>
                    <a:pt x="34" y="90"/>
                  </a:lnTo>
                  <a:lnTo>
                    <a:pt x="32" y="4"/>
                  </a:lnTo>
                  <a:lnTo>
                    <a:pt x="0" y="0"/>
                  </a:lnTo>
                  <a:lnTo>
                    <a:pt x="1" y="85"/>
                  </a:lnTo>
                  <a:lnTo>
                    <a:pt x="5" y="85"/>
                  </a:lnTo>
                  <a:lnTo>
                    <a:pt x="5" y="85"/>
                  </a:lnTo>
                  <a:close/>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32" name="Freeform 21"/>
            <p:cNvSpPr>
              <a:spLocks/>
            </p:cNvSpPr>
            <p:nvPr/>
          </p:nvSpPr>
          <p:spPr bwMode="auto">
            <a:xfrm>
              <a:off x="4616426" y="2662865"/>
              <a:ext cx="51833" cy="139789"/>
            </a:xfrm>
            <a:custGeom>
              <a:avLst/>
              <a:gdLst>
                <a:gd name="T0" fmla="*/ 4 w 33"/>
                <a:gd name="T1" fmla="*/ 85 h 89"/>
                <a:gd name="T2" fmla="*/ 3 w 33"/>
                <a:gd name="T3" fmla="*/ 4 h 89"/>
                <a:gd name="T4" fmla="*/ 28 w 33"/>
                <a:gd name="T5" fmla="*/ 6 h 89"/>
                <a:gd name="T6" fmla="*/ 30 w 33"/>
                <a:gd name="T7" fmla="*/ 89 h 89"/>
                <a:gd name="T8" fmla="*/ 33 w 33"/>
                <a:gd name="T9" fmla="*/ 89 h 89"/>
                <a:gd name="T10" fmla="*/ 31 w 33"/>
                <a:gd name="T11" fmla="*/ 3 h 89"/>
                <a:gd name="T12" fmla="*/ 0 w 33"/>
                <a:gd name="T13" fmla="*/ 0 h 89"/>
                <a:gd name="T14" fmla="*/ 1 w 33"/>
                <a:gd name="T15" fmla="*/ 85 h 89"/>
                <a:gd name="T16" fmla="*/ 4 w 33"/>
                <a:gd name="T17" fmla="*/ 85 h 89"/>
                <a:gd name="T18" fmla="*/ 4 w 33"/>
                <a:gd name="T19" fmla="*/ 8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89">
                  <a:moveTo>
                    <a:pt x="4" y="85"/>
                  </a:moveTo>
                  <a:lnTo>
                    <a:pt x="3" y="4"/>
                  </a:lnTo>
                  <a:lnTo>
                    <a:pt x="28" y="6"/>
                  </a:lnTo>
                  <a:lnTo>
                    <a:pt x="30" y="89"/>
                  </a:lnTo>
                  <a:lnTo>
                    <a:pt x="33" y="89"/>
                  </a:lnTo>
                  <a:lnTo>
                    <a:pt x="31" y="3"/>
                  </a:lnTo>
                  <a:lnTo>
                    <a:pt x="0" y="0"/>
                  </a:lnTo>
                  <a:lnTo>
                    <a:pt x="1" y="85"/>
                  </a:lnTo>
                  <a:lnTo>
                    <a:pt x="4" y="85"/>
                  </a:lnTo>
                  <a:lnTo>
                    <a:pt x="4" y="85"/>
                  </a:lnTo>
                  <a:close/>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33" name="Freeform 22"/>
            <p:cNvSpPr>
              <a:spLocks/>
            </p:cNvSpPr>
            <p:nvPr/>
          </p:nvSpPr>
          <p:spPr bwMode="auto">
            <a:xfrm>
              <a:off x="4707526" y="2672289"/>
              <a:ext cx="53403" cy="139789"/>
            </a:xfrm>
            <a:custGeom>
              <a:avLst/>
              <a:gdLst>
                <a:gd name="T0" fmla="*/ 5 w 34"/>
                <a:gd name="T1" fmla="*/ 85 h 89"/>
                <a:gd name="T2" fmla="*/ 3 w 34"/>
                <a:gd name="T3" fmla="*/ 4 h 89"/>
                <a:gd name="T4" fmla="*/ 29 w 34"/>
                <a:gd name="T5" fmla="*/ 6 h 89"/>
                <a:gd name="T6" fmla="*/ 31 w 34"/>
                <a:gd name="T7" fmla="*/ 89 h 89"/>
                <a:gd name="T8" fmla="*/ 34 w 34"/>
                <a:gd name="T9" fmla="*/ 89 h 89"/>
                <a:gd name="T10" fmla="*/ 33 w 34"/>
                <a:gd name="T11" fmla="*/ 4 h 89"/>
                <a:gd name="T12" fmla="*/ 0 w 34"/>
                <a:gd name="T13" fmla="*/ 0 h 89"/>
                <a:gd name="T14" fmla="*/ 2 w 34"/>
                <a:gd name="T15" fmla="*/ 85 h 89"/>
                <a:gd name="T16" fmla="*/ 5 w 34"/>
                <a:gd name="T17" fmla="*/ 8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89">
                  <a:moveTo>
                    <a:pt x="5" y="85"/>
                  </a:moveTo>
                  <a:lnTo>
                    <a:pt x="3" y="4"/>
                  </a:lnTo>
                  <a:lnTo>
                    <a:pt x="29" y="6"/>
                  </a:lnTo>
                  <a:lnTo>
                    <a:pt x="31" y="89"/>
                  </a:lnTo>
                  <a:lnTo>
                    <a:pt x="34" y="89"/>
                  </a:lnTo>
                  <a:lnTo>
                    <a:pt x="33" y="4"/>
                  </a:lnTo>
                  <a:lnTo>
                    <a:pt x="0" y="0"/>
                  </a:lnTo>
                  <a:lnTo>
                    <a:pt x="2" y="85"/>
                  </a:lnTo>
                  <a:lnTo>
                    <a:pt x="5" y="85"/>
                  </a:lnTo>
                  <a:close/>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34" name="Freeform 23"/>
            <p:cNvSpPr>
              <a:spLocks/>
            </p:cNvSpPr>
            <p:nvPr/>
          </p:nvSpPr>
          <p:spPr bwMode="auto">
            <a:xfrm>
              <a:off x="4803338" y="2650300"/>
              <a:ext cx="6283" cy="168061"/>
            </a:xfrm>
            <a:custGeom>
              <a:avLst/>
              <a:gdLst>
                <a:gd name="T0" fmla="*/ 4 w 4"/>
                <a:gd name="T1" fmla="*/ 106 h 107"/>
                <a:gd name="T2" fmla="*/ 3 w 4"/>
                <a:gd name="T3" fmla="*/ 0 h 107"/>
                <a:gd name="T4" fmla="*/ 0 w 4"/>
                <a:gd name="T5" fmla="*/ 0 h 107"/>
                <a:gd name="T6" fmla="*/ 1 w 4"/>
                <a:gd name="T7" fmla="*/ 107 h 107"/>
                <a:gd name="T8" fmla="*/ 4 w 4"/>
                <a:gd name="T9" fmla="*/ 106 h 107"/>
              </a:gdLst>
              <a:ahLst/>
              <a:cxnLst>
                <a:cxn ang="0">
                  <a:pos x="T0" y="T1"/>
                </a:cxn>
                <a:cxn ang="0">
                  <a:pos x="T2" y="T3"/>
                </a:cxn>
                <a:cxn ang="0">
                  <a:pos x="T4" y="T5"/>
                </a:cxn>
                <a:cxn ang="0">
                  <a:pos x="T6" y="T7"/>
                </a:cxn>
                <a:cxn ang="0">
                  <a:pos x="T8" y="T9"/>
                </a:cxn>
              </a:cxnLst>
              <a:rect l="0" t="0" r="r" b="b"/>
              <a:pathLst>
                <a:path w="4" h="107">
                  <a:moveTo>
                    <a:pt x="4" y="106"/>
                  </a:moveTo>
                  <a:lnTo>
                    <a:pt x="3" y="0"/>
                  </a:lnTo>
                  <a:lnTo>
                    <a:pt x="0" y="0"/>
                  </a:lnTo>
                  <a:lnTo>
                    <a:pt x="1" y="107"/>
                  </a:lnTo>
                  <a:lnTo>
                    <a:pt x="4" y="106"/>
                  </a:lnTo>
                  <a:close/>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35" name="Freeform 24"/>
            <p:cNvSpPr>
              <a:spLocks/>
            </p:cNvSpPr>
            <p:nvPr/>
          </p:nvSpPr>
          <p:spPr bwMode="auto">
            <a:xfrm>
              <a:off x="4803338" y="2650300"/>
              <a:ext cx="6283" cy="168061"/>
            </a:xfrm>
            <a:custGeom>
              <a:avLst/>
              <a:gdLst>
                <a:gd name="T0" fmla="*/ 4 w 4"/>
                <a:gd name="T1" fmla="*/ 106 h 107"/>
                <a:gd name="T2" fmla="*/ 3 w 4"/>
                <a:gd name="T3" fmla="*/ 0 h 107"/>
                <a:gd name="T4" fmla="*/ 0 w 4"/>
                <a:gd name="T5" fmla="*/ 0 h 107"/>
                <a:gd name="T6" fmla="*/ 1 w 4"/>
                <a:gd name="T7" fmla="*/ 107 h 107"/>
              </a:gdLst>
              <a:ahLst/>
              <a:cxnLst>
                <a:cxn ang="0">
                  <a:pos x="T0" y="T1"/>
                </a:cxn>
                <a:cxn ang="0">
                  <a:pos x="T2" y="T3"/>
                </a:cxn>
                <a:cxn ang="0">
                  <a:pos x="T4" y="T5"/>
                </a:cxn>
                <a:cxn ang="0">
                  <a:pos x="T6" y="T7"/>
                </a:cxn>
              </a:cxnLst>
              <a:rect l="0" t="0" r="r" b="b"/>
              <a:pathLst>
                <a:path w="4" h="107">
                  <a:moveTo>
                    <a:pt x="4" y="106"/>
                  </a:moveTo>
                  <a:lnTo>
                    <a:pt x="3" y="0"/>
                  </a:lnTo>
                  <a:lnTo>
                    <a:pt x="0" y="0"/>
                  </a:lnTo>
                  <a:lnTo>
                    <a:pt x="1" y="107"/>
                  </a:lnTo>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36" name="Rectangle 25"/>
            <p:cNvSpPr>
              <a:spLocks noChangeArrowheads="1"/>
            </p:cNvSpPr>
            <p:nvPr/>
          </p:nvSpPr>
          <p:spPr bwMode="auto">
            <a:xfrm>
              <a:off x="4815902" y="2650300"/>
              <a:ext cx="3141" cy="161779"/>
            </a:xfrm>
            <a:prstGeom prst="rect">
              <a:avLst/>
            </a:prstGeom>
            <a:grpFill/>
            <a:ln w="3175">
              <a:solidFill>
                <a:srgbClr val="014491"/>
              </a:solidFill>
              <a:miter lim="800000"/>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37" name="Freeform 26"/>
            <p:cNvSpPr>
              <a:spLocks/>
            </p:cNvSpPr>
            <p:nvPr/>
          </p:nvSpPr>
          <p:spPr bwMode="auto">
            <a:xfrm>
              <a:off x="4815902" y="2650300"/>
              <a:ext cx="3141" cy="161779"/>
            </a:xfrm>
            <a:custGeom>
              <a:avLst/>
              <a:gdLst>
                <a:gd name="T0" fmla="*/ 2 w 2"/>
                <a:gd name="T1" fmla="*/ 103 h 103"/>
                <a:gd name="T2" fmla="*/ 2 w 2"/>
                <a:gd name="T3" fmla="*/ 0 h 103"/>
                <a:gd name="T4" fmla="*/ 0 w 2"/>
                <a:gd name="T5" fmla="*/ 0 h 103"/>
                <a:gd name="T6" fmla="*/ 0 w 2"/>
                <a:gd name="T7" fmla="*/ 103 h 103"/>
              </a:gdLst>
              <a:ahLst/>
              <a:cxnLst>
                <a:cxn ang="0">
                  <a:pos x="T0" y="T1"/>
                </a:cxn>
                <a:cxn ang="0">
                  <a:pos x="T2" y="T3"/>
                </a:cxn>
                <a:cxn ang="0">
                  <a:pos x="T4" y="T5"/>
                </a:cxn>
                <a:cxn ang="0">
                  <a:pos x="T6" y="T7"/>
                </a:cxn>
              </a:cxnLst>
              <a:rect l="0" t="0" r="r" b="b"/>
              <a:pathLst>
                <a:path w="2" h="103">
                  <a:moveTo>
                    <a:pt x="2" y="103"/>
                  </a:moveTo>
                  <a:lnTo>
                    <a:pt x="2" y="0"/>
                  </a:lnTo>
                  <a:lnTo>
                    <a:pt x="0" y="0"/>
                  </a:lnTo>
                  <a:lnTo>
                    <a:pt x="0" y="103"/>
                  </a:lnTo>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38" name="Freeform 27"/>
            <p:cNvSpPr>
              <a:spLocks/>
            </p:cNvSpPr>
            <p:nvPr/>
          </p:nvSpPr>
          <p:spPr bwMode="auto">
            <a:xfrm>
              <a:off x="4880301" y="2344020"/>
              <a:ext cx="241886" cy="103664"/>
            </a:xfrm>
            <a:custGeom>
              <a:avLst/>
              <a:gdLst>
                <a:gd name="T0" fmla="*/ 2 w 184"/>
                <a:gd name="T1" fmla="*/ 40 h 79"/>
                <a:gd name="T2" fmla="*/ 0 w 184"/>
                <a:gd name="T3" fmla="*/ 40 h 79"/>
                <a:gd name="T4" fmla="*/ 7 w 184"/>
                <a:gd name="T5" fmla="*/ 56 h 79"/>
                <a:gd name="T6" fmla="*/ 41 w 184"/>
                <a:gd name="T7" fmla="*/ 73 h 79"/>
                <a:gd name="T8" fmla="*/ 92 w 184"/>
                <a:gd name="T9" fmla="*/ 79 h 79"/>
                <a:gd name="T10" fmla="*/ 156 w 184"/>
                <a:gd name="T11" fmla="*/ 68 h 79"/>
                <a:gd name="T12" fmla="*/ 176 w 184"/>
                <a:gd name="T13" fmla="*/ 56 h 79"/>
                <a:gd name="T14" fmla="*/ 184 w 184"/>
                <a:gd name="T15" fmla="*/ 40 h 79"/>
                <a:gd name="T16" fmla="*/ 176 w 184"/>
                <a:gd name="T17" fmla="*/ 23 h 79"/>
                <a:gd name="T18" fmla="*/ 143 w 184"/>
                <a:gd name="T19" fmla="*/ 6 h 79"/>
                <a:gd name="T20" fmla="*/ 92 w 184"/>
                <a:gd name="T21" fmla="*/ 0 h 79"/>
                <a:gd name="T22" fmla="*/ 27 w 184"/>
                <a:gd name="T23" fmla="*/ 11 h 79"/>
                <a:gd name="T24" fmla="*/ 7 w 184"/>
                <a:gd name="T25" fmla="*/ 23 h 79"/>
                <a:gd name="T26" fmla="*/ 0 w 184"/>
                <a:gd name="T27" fmla="*/ 40 h 79"/>
                <a:gd name="T28" fmla="*/ 2 w 184"/>
                <a:gd name="T29" fmla="*/ 40 h 79"/>
                <a:gd name="T30" fmla="*/ 4 w 184"/>
                <a:gd name="T31" fmla="*/ 40 h 79"/>
                <a:gd name="T32" fmla="*/ 10 w 184"/>
                <a:gd name="T33" fmla="*/ 26 h 79"/>
                <a:gd name="T34" fmla="*/ 42 w 184"/>
                <a:gd name="T35" fmla="*/ 10 h 79"/>
                <a:gd name="T36" fmla="*/ 92 w 184"/>
                <a:gd name="T37" fmla="*/ 4 h 79"/>
                <a:gd name="T38" fmla="*/ 155 w 184"/>
                <a:gd name="T39" fmla="*/ 15 h 79"/>
                <a:gd name="T40" fmla="*/ 174 w 184"/>
                <a:gd name="T41" fmla="*/ 26 h 79"/>
                <a:gd name="T42" fmla="*/ 180 w 184"/>
                <a:gd name="T43" fmla="*/ 40 h 79"/>
                <a:gd name="T44" fmla="*/ 174 w 184"/>
                <a:gd name="T45" fmla="*/ 53 h 79"/>
                <a:gd name="T46" fmla="*/ 142 w 184"/>
                <a:gd name="T47" fmla="*/ 69 h 79"/>
                <a:gd name="T48" fmla="*/ 92 w 184"/>
                <a:gd name="T49" fmla="*/ 75 h 79"/>
                <a:gd name="T50" fmla="*/ 29 w 184"/>
                <a:gd name="T51" fmla="*/ 64 h 79"/>
                <a:gd name="T52" fmla="*/ 10 w 184"/>
                <a:gd name="T53" fmla="*/ 53 h 79"/>
                <a:gd name="T54" fmla="*/ 4 w 184"/>
                <a:gd name="T55" fmla="*/ 40 h 79"/>
                <a:gd name="T56" fmla="*/ 2 w 184"/>
                <a:gd name="T57" fmla="*/ 4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4" h="79">
                  <a:moveTo>
                    <a:pt x="2" y="40"/>
                  </a:moveTo>
                  <a:cubicBezTo>
                    <a:pt x="0" y="40"/>
                    <a:pt x="0" y="40"/>
                    <a:pt x="0" y="40"/>
                  </a:cubicBezTo>
                  <a:cubicBezTo>
                    <a:pt x="0" y="45"/>
                    <a:pt x="2" y="51"/>
                    <a:pt x="7" y="56"/>
                  </a:cubicBezTo>
                  <a:cubicBezTo>
                    <a:pt x="14" y="63"/>
                    <a:pt x="26" y="68"/>
                    <a:pt x="41" y="73"/>
                  </a:cubicBezTo>
                  <a:cubicBezTo>
                    <a:pt x="55" y="77"/>
                    <a:pt x="73" y="79"/>
                    <a:pt x="92" y="79"/>
                  </a:cubicBezTo>
                  <a:cubicBezTo>
                    <a:pt x="117" y="79"/>
                    <a:pt x="140" y="75"/>
                    <a:pt x="156" y="68"/>
                  </a:cubicBezTo>
                  <a:cubicBezTo>
                    <a:pt x="165" y="64"/>
                    <a:pt x="171" y="60"/>
                    <a:pt x="176" y="56"/>
                  </a:cubicBezTo>
                  <a:cubicBezTo>
                    <a:pt x="181" y="51"/>
                    <a:pt x="184" y="45"/>
                    <a:pt x="184" y="40"/>
                  </a:cubicBezTo>
                  <a:cubicBezTo>
                    <a:pt x="184" y="34"/>
                    <a:pt x="181" y="28"/>
                    <a:pt x="176" y="23"/>
                  </a:cubicBezTo>
                  <a:cubicBezTo>
                    <a:pt x="169" y="16"/>
                    <a:pt x="157" y="11"/>
                    <a:pt x="143" y="6"/>
                  </a:cubicBezTo>
                  <a:cubicBezTo>
                    <a:pt x="128" y="2"/>
                    <a:pt x="111" y="0"/>
                    <a:pt x="92" y="0"/>
                  </a:cubicBezTo>
                  <a:cubicBezTo>
                    <a:pt x="67" y="0"/>
                    <a:pt x="44" y="4"/>
                    <a:pt x="27" y="11"/>
                  </a:cubicBezTo>
                  <a:cubicBezTo>
                    <a:pt x="19" y="15"/>
                    <a:pt x="12" y="19"/>
                    <a:pt x="7" y="23"/>
                  </a:cubicBezTo>
                  <a:cubicBezTo>
                    <a:pt x="2" y="28"/>
                    <a:pt x="0" y="34"/>
                    <a:pt x="0" y="40"/>
                  </a:cubicBezTo>
                  <a:cubicBezTo>
                    <a:pt x="2" y="40"/>
                    <a:pt x="2" y="40"/>
                    <a:pt x="2" y="40"/>
                  </a:cubicBezTo>
                  <a:cubicBezTo>
                    <a:pt x="4" y="40"/>
                    <a:pt x="4" y="40"/>
                    <a:pt x="4" y="40"/>
                  </a:cubicBezTo>
                  <a:cubicBezTo>
                    <a:pt x="4" y="35"/>
                    <a:pt x="6" y="31"/>
                    <a:pt x="10" y="26"/>
                  </a:cubicBezTo>
                  <a:cubicBezTo>
                    <a:pt x="16" y="20"/>
                    <a:pt x="28" y="14"/>
                    <a:pt x="42" y="10"/>
                  </a:cubicBezTo>
                  <a:cubicBezTo>
                    <a:pt x="56" y="6"/>
                    <a:pt x="73" y="4"/>
                    <a:pt x="92" y="4"/>
                  </a:cubicBezTo>
                  <a:cubicBezTo>
                    <a:pt x="116" y="4"/>
                    <a:pt x="139" y="8"/>
                    <a:pt x="155" y="15"/>
                  </a:cubicBezTo>
                  <a:cubicBezTo>
                    <a:pt x="163" y="18"/>
                    <a:pt x="169" y="22"/>
                    <a:pt x="174" y="26"/>
                  </a:cubicBezTo>
                  <a:cubicBezTo>
                    <a:pt x="178" y="31"/>
                    <a:pt x="180" y="35"/>
                    <a:pt x="180" y="40"/>
                  </a:cubicBezTo>
                  <a:cubicBezTo>
                    <a:pt x="180" y="44"/>
                    <a:pt x="178" y="48"/>
                    <a:pt x="174" y="53"/>
                  </a:cubicBezTo>
                  <a:cubicBezTo>
                    <a:pt x="167" y="59"/>
                    <a:pt x="156" y="65"/>
                    <a:pt x="142" y="69"/>
                  </a:cubicBezTo>
                  <a:cubicBezTo>
                    <a:pt x="127" y="73"/>
                    <a:pt x="110" y="75"/>
                    <a:pt x="92" y="75"/>
                  </a:cubicBezTo>
                  <a:cubicBezTo>
                    <a:pt x="67" y="75"/>
                    <a:pt x="45" y="71"/>
                    <a:pt x="29" y="64"/>
                  </a:cubicBezTo>
                  <a:cubicBezTo>
                    <a:pt x="21" y="61"/>
                    <a:pt x="14" y="57"/>
                    <a:pt x="10" y="53"/>
                  </a:cubicBezTo>
                  <a:cubicBezTo>
                    <a:pt x="6" y="48"/>
                    <a:pt x="4" y="44"/>
                    <a:pt x="4" y="40"/>
                  </a:cubicBezTo>
                  <a:lnTo>
                    <a:pt x="2" y="40"/>
                  </a:lnTo>
                  <a:close/>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39" name="Freeform 28"/>
            <p:cNvSpPr>
              <a:spLocks/>
            </p:cNvSpPr>
            <p:nvPr/>
          </p:nvSpPr>
          <p:spPr bwMode="auto">
            <a:xfrm>
              <a:off x="4880301" y="2395851"/>
              <a:ext cx="241886" cy="89528"/>
            </a:xfrm>
            <a:custGeom>
              <a:avLst/>
              <a:gdLst>
                <a:gd name="T0" fmla="*/ 0 w 184"/>
                <a:gd name="T1" fmla="*/ 0 h 68"/>
                <a:gd name="T2" fmla="*/ 0 w 184"/>
                <a:gd name="T3" fmla="*/ 29 h 68"/>
                <a:gd name="T4" fmla="*/ 7 w 184"/>
                <a:gd name="T5" fmla="*/ 45 h 68"/>
                <a:gd name="T6" fmla="*/ 41 w 184"/>
                <a:gd name="T7" fmla="*/ 62 h 68"/>
                <a:gd name="T8" fmla="*/ 92 w 184"/>
                <a:gd name="T9" fmla="*/ 68 h 68"/>
                <a:gd name="T10" fmla="*/ 156 w 184"/>
                <a:gd name="T11" fmla="*/ 57 h 68"/>
                <a:gd name="T12" fmla="*/ 176 w 184"/>
                <a:gd name="T13" fmla="*/ 45 h 68"/>
                <a:gd name="T14" fmla="*/ 184 w 184"/>
                <a:gd name="T15" fmla="*/ 29 h 68"/>
                <a:gd name="T16" fmla="*/ 184 w 184"/>
                <a:gd name="T17" fmla="*/ 0 h 68"/>
                <a:gd name="T18" fmla="*/ 180 w 184"/>
                <a:gd name="T19" fmla="*/ 0 h 68"/>
                <a:gd name="T20" fmla="*/ 180 w 184"/>
                <a:gd name="T21" fmla="*/ 29 h 68"/>
                <a:gd name="T22" fmla="*/ 174 w 184"/>
                <a:gd name="T23" fmla="*/ 42 h 68"/>
                <a:gd name="T24" fmla="*/ 142 w 184"/>
                <a:gd name="T25" fmla="*/ 58 h 68"/>
                <a:gd name="T26" fmla="*/ 92 w 184"/>
                <a:gd name="T27" fmla="*/ 64 h 68"/>
                <a:gd name="T28" fmla="*/ 29 w 184"/>
                <a:gd name="T29" fmla="*/ 53 h 68"/>
                <a:gd name="T30" fmla="*/ 10 w 184"/>
                <a:gd name="T31" fmla="*/ 42 h 68"/>
                <a:gd name="T32" fmla="*/ 4 w 184"/>
                <a:gd name="T33" fmla="*/ 29 h 68"/>
                <a:gd name="T34" fmla="*/ 4 w 184"/>
                <a:gd name="T35" fmla="*/ 0 h 68"/>
                <a:gd name="T36" fmla="*/ 0 w 184"/>
                <a:gd name="T3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68">
                  <a:moveTo>
                    <a:pt x="0" y="0"/>
                  </a:moveTo>
                  <a:cubicBezTo>
                    <a:pt x="0" y="29"/>
                    <a:pt x="0" y="29"/>
                    <a:pt x="0" y="29"/>
                  </a:cubicBezTo>
                  <a:cubicBezTo>
                    <a:pt x="0" y="35"/>
                    <a:pt x="2" y="40"/>
                    <a:pt x="7" y="45"/>
                  </a:cubicBezTo>
                  <a:cubicBezTo>
                    <a:pt x="14" y="52"/>
                    <a:pt x="26" y="58"/>
                    <a:pt x="41" y="62"/>
                  </a:cubicBezTo>
                  <a:cubicBezTo>
                    <a:pt x="55" y="66"/>
                    <a:pt x="73" y="68"/>
                    <a:pt x="92" y="68"/>
                  </a:cubicBezTo>
                  <a:cubicBezTo>
                    <a:pt x="117" y="68"/>
                    <a:pt x="140" y="64"/>
                    <a:pt x="156" y="57"/>
                  </a:cubicBezTo>
                  <a:cubicBezTo>
                    <a:pt x="165" y="54"/>
                    <a:pt x="171" y="49"/>
                    <a:pt x="176" y="45"/>
                  </a:cubicBezTo>
                  <a:cubicBezTo>
                    <a:pt x="181" y="40"/>
                    <a:pt x="184" y="35"/>
                    <a:pt x="184" y="29"/>
                  </a:cubicBezTo>
                  <a:cubicBezTo>
                    <a:pt x="184" y="0"/>
                    <a:pt x="184" y="0"/>
                    <a:pt x="184" y="0"/>
                  </a:cubicBezTo>
                  <a:cubicBezTo>
                    <a:pt x="180" y="0"/>
                    <a:pt x="180" y="0"/>
                    <a:pt x="180" y="0"/>
                  </a:cubicBezTo>
                  <a:cubicBezTo>
                    <a:pt x="180" y="29"/>
                    <a:pt x="180" y="29"/>
                    <a:pt x="180" y="29"/>
                  </a:cubicBezTo>
                  <a:cubicBezTo>
                    <a:pt x="180" y="33"/>
                    <a:pt x="178" y="38"/>
                    <a:pt x="174" y="42"/>
                  </a:cubicBezTo>
                  <a:cubicBezTo>
                    <a:pt x="167" y="48"/>
                    <a:pt x="156" y="54"/>
                    <a:pt x="142" y="58"/>
                  </a:cubicBezTo>
                  <a:cubicBezTo>
                    <a:pt x="127" y="62"/>
                    <a:pt x="110" y="64"/>
                    <a:pt x="92" y="64"/>
                  </a:cubicBezTo>
                  <a:cubicBezTo>
                    <a:pt x="67" y="64"/>
                    <a:pt x="45" y="60"/>
                    <a:pt x="29" y="53"/>
                  </a:cubicBezTo>
                  <a:cubicBezTo>
                    <a:pt x="21" y="50"/>
                    <a:pt x="14" y="46"/>
                    <a:pt x="10" y="42"/>
                  </a:cubicBezTo>
                  <a:cubicBezTo>
                    <a:pt x="6" y="38"/>
                    <a:pt x="4" y="33"/>
                    <a:pt x="4" y="29"/>
                  </a:cubicBezTo>
                  <a:cubicBezTo>
                    <a:pt x="4" y="0"/>
                    <a:pt x="4" y="0"/>
                    <a:pt x="4" y="0"/>
                  </a:cubicBezTo>
                  <a:lnTo>
                    <a:pt x="0" y="0"/>
                  </a:lnTo>
                  <a:close/>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40" name="Freeform 29"/>
            <p:cNvSpPr>
              <a:spLocks/>
            </p:cNvSpPr>
            <p:nvPr/>
          </p:nvSpPr>
          <p:spPr bwMode="auto">
            <a:xfrm>
              <a:off x="4919568" y="2361297"/>
              <a:ext cx="161780" cy="61257"/>
            </a:xfrm>
            <a:custGeom>
              <a:avLst/>
              <a:gdLst>
                <a:gd name="T0" fmla="*/ 2 w 123"/>
                <a:gd name="T1" fmla="*/ 24 h 47"/>
                <a:gd name="T2" fmla="*/ 0 w 123"/>
                <a:gd name="T3" fmla="*/ 24 h 47"/>
                <a:gd name="T4" fmla="*/ 5 w 123"/>
                <a:gd name="T5" fmla="*/ 33 h 47"/>
                <a:gd name="T6" fmla="*/ 28 w 123"/>
                <a:gd name="T7" fmla="*/ 43 h 47"/>
                <a:gd name="T8" fmla="*/ 62 w 123"/>
                <a:gd name="T9" fmla="*/ 47 h 47"/>
                <a:gd name="T10" fmla="*/ 105 w 123"/>
                <a:gd name="T11" fmla="*/ 40 h 47"/>
                <a:gd name="T12" fmla="*/ 118 w 123"/>
                <a:gd name="T13" fmla="*/ 33 h 47"/>
                <a:gd name="T14" fmla="*/ 123 w 123"/>
                <a:gd name="T15" fmla="*/ 24 h 47"/>
                <a:gd name="T16" fmla="*/ 118 w 123"/>
                <a:gd name="T17" fmla="*/ 14 h 47"/>
                <a:gd name="T18" fmla="*/ 96 w 123"/>
                <a:gd name="T19" fmla="*/ 4 h 47"/>
                <a:gd name="T20" fmla="*/ 62 w 123"/>
                <a:gd name="T21" fmla="*/ 0 h 47"/>
                <a:gd name="T22" fmla="*/ 19 w 123"/>
                <a:gd name="T23" fmla="*/ 7 h 47"/>
                <a:gd name="T24" fmla="*/ 5 w 123"/>
                <a:gd name="T25" fmla="*/ 14 h 47"/>
                <a:gd name="T26" fmla="*/ 0 w 123"/>
                <a:gd name="T27" fmla="*/ 24 h 47"/>
                <a:gd name="T28" fmla="*/ 2 w 123"/>
                <a:gd name="T29" fmla="*/ 24 h 47"/>
                <a:gd name="T30" fmla="*/ 3 w 123"/>
                <a:gd name="T31" fmla="*/ 24 h 47"/>
                <a:gd name="T32" fmla="*/ 7 w 123"/>
                <a:gd name="T33" fmla="*/ 16 h 47"/>
                <a:gd name="T34" fmla="*/ 28 w 123"/>
                <a:gd name="T35" fmla="*/ 6 h 47"/>
                <a:gd name="T36" fmla="*/ 62 w 123"/>
                <a:gd name="T37" fmla="*/ 3 h 47"/>
                <a:gd name="T38" fmla="*/ 104 w 123"/>
                <a:gd name="T39" fmla="*/ 9 h 47"/>
                <a:gd name="T40" fmla="*/ 116 w 123"/>
                <a:gd name="T41" fmla="*/ 16 h 47"/>
                <a:gd name="T42" fmla="*/ 121 w 123"/>
                <a:gd name="T43" fmla="*/ 24 h 47"/>
                <a:gd name="T44" fmla="*/ 116 w 123"/>
                <a:gd name="T45" fmla="*/ 31 h 47"/>
                <a:gd name="T46" fmla="*/ 95 w 123"/>
                <a:gd name="T47" fmla="*/ 41 h 47"/>
                <a:gd name="T48" fmla="*/ 62 w 123"/>
                <a:gd name="T49" fmla="*/ 44 h 47"/>
                <a:gd name="T50" fmla="*/ 20 w 123"/>
                <a:gd name="T51" fmla="*/ 38 h 47"/>
                <a:gd name="T52" fmla="*/ 7 w 123"/>
                <a:gd name="T53" fmla="*/ 31 h 47"/>
                <a:gd name="T54" fmla="*/ 3 w 123"/>
                <a:gd name="T55" fmla="*/ 24 h 47"/>
                <a:gd name="T56" fmla="*/ 2 w 123"/>
                <a:gd name="T57" fmla="*/ 2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3" h="47">
                  <a:moveTo>
                    <a:pt x="2" y="24"/>
                  </a:moveTo>
                  <a:cubicBezTo>
                    <a:pt x="0" y="24"/>
                    <a:pt x="0" y="24"/>
                    <a:pt x="0" y="24"/>
                  </a:cubicBezTo>
                  <a:cubicBezTo>
                    <a:pt x="0" y="27"/>
                    <a:pt x="2" y="30"/>
                    <a:pt x="5" y="33"/>
                  </a:cubicBezTo>
                  <a:cubicBezTo>
                    <a:pt x="10" y="37"/>
                    <a:pt x="18" y="41"/>
                    <a:pt x="28" y="43"/>
                  </a:cubicBezTo>
                  <a:cubicBezTo>
                    <a:pt x="38" y="45"/>
                    <a:pt x="49" y="47"/>
                    <a:pt x="62" y="47"/>
                  </a:cubicBezTo>
                  <a:cubicBezTo>
                    <a:pt x="78" y="47"/>
                    <a:pt x="94" y="44"/>
                    <a:pt x="105" y="40"/>
                  </a:cubicBezTo>
                  <a:cubicBezTo>
                    <a:pt x="110" y="38"/>
                    <a:pt x="115" y="36"/>
                    <a:pt x="118" y="33"/>
                  </a:cubicBezTo>
                  <a:cubicBezTo>
                    <a:pt x="121" y="30"/>
                    <a:pt x="123" y="27"/>
                    <a:pt x="123" y="24"/>
                  </a:cubicBezTo>
                  <a:cubicBezTo>
                    <a:pt x="123" y="20"/>
                    <a:pt x="121" y="17"/>
                    <a:pt x="118" y="14"/>
                  </a:cubicBezTo>
                  <a:cubicBezTo>
                    <a:pt x="113" y="10"/>
                    <a:pt x="105" y="6"/>
                    <a:pt x="96" y="4"/>
                  </a:cubicBezTo>
                  <a:cubicBezTo>
                    <a:pt x="86" y="2"/>
                    <a:pt x="74" y="0"/>
                    <a:pt x="62" y="0"/>
                  </a:cubicBezTo>
                  <a:cubicBezTo>
                    <a:pt x="45" y="0"/>
                    <a:pt x="30" y="3"/>
                    <a:pt x="19" y="7"/>
                  </a:cubicBezTo>
                  <a:cubicBezTo>
                    <a:pt x="13" y="9"/>
                    <a:pt x="9" y="11"/>
                    <a:pt x="5" y="14"/>
                  </a:cubicBezTo>
                  <a:cubicBezTo>
                    <a:pt x="2" y="17"/>
                    <a:pt x="0" y="20"/>
                    <a:pt x="0" y="24"/>
                  </a:cubicBezTo>
                  <a:cubicBezTo>
                    <a:pt x="2" y="24"/>
                    <a:pt x="2" y="24"/>
                    <a:pt x="2" y="24"/>
                  </a:cubicBezTo>
                  <a:cubicBezTo>
                    <a:pt x="3" y="24"/>
                    <a:pt x="3" y="24"/>
                    <a:pt x="3" y="24"/>
                  </a:cubicBezTo>
                  <a:cubicBezTo>
                    <a:pt x="3" y="21"/>
                    <a:pt x="4" y="18"/>
                    <a:pt x="7" y="16"/>
                  </a:cubicBezTo>
                  <a:cubicBezTo>
                    <a:pt x="11" y="12"/>
                    <a:pt x="19" y="9"/>
                    <a:pt x="28" y="6"/>
                  </a:cubicBezTo>
                  <a:cubicBezTo>
                    <a:pt x="38" y="4"/>
                    <a:pt x="49" y="3"/>
                    <a:pt x="62" y="3"/>
                  </a:cubicBezTo>
                  <a:cubicBezTo>
                    <a:pt x="78" y="3"/>
                    <a:pt x="93" y="5"/>
                    <a:pt x="104" y="9"/>
                  </a:cubicBezTo>
                  <a:cubicBezTo>
                    <a:pt x="109" y="11"/>
                    <a:pt x="113" y="13"/>
                    <a:pt x="116" y="16"/>
                  </a:cubicBezTo>
                  <a:cubicBezTo>
                    <a:pt x="119" y="18"/>
                    <a:pt x="121" y="21"/>
                    <a:pt x="121" y="24"/>
                  </a:cubicBezTo>
                  <a:cubicBezTo>
                    <a:pt x="121" y="26"/>
                    <a:pt x="119" y="29"/>
                    <a:pt x="116" y="31"/>
                  </a:cubicBezTo>
                  <a:cubicBezTo>
                    <a:pt x="112" y="35"/>
                    <a:pt x="105" y="38"/>
                    <a:pt x="95" y="41"/>
                  </a:cubicBezTo>
                  <a:cubicBezTo>
                    <a:pt x="86" y="43"/>
                    <a:pt x="74" y="44"/>
                    <a:pt x="62" y="44"/>
                  </a:cubicBezTo>
                  <a:cubicBezTo>
                    <a:pt x="45" y="44"/>
                    <a:pt x="30" y="42"/>
                    <a:pt x="20" y="38"/>
                  </a:cubicBezTo>
                  <a:cubicBezTo>
                    <a:pt x="14" y="36"/>
                    <a:pt x="10" y="34"/>
                    <a:pt x="7" y="31"/>
                  </a:cubicBezTo>
                  <a:cubicBezTo>
                    <a:pt x="4" y="29"/>
                    <a:pt x="3" y="26"/>
                    <a:pt x="3" y="24"/>
                  </a:cubicBezTo>
                  <a:lnTo>
                    <a:pt x="2" y="24"/>
                  </a:lnTo>
                  <a:close/>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41" name="Freeform 30"/>
            <p:cNvSpPr>
              <a:spLocks/>
            </p:cNvSpPr>
            <p:nvPr/>
          </p:nvSpPr>
          <p:spPr bwMode="auto">
            <a:xfrm>
              <a:off x="4933705" y="2372292"/>
              <a:ext cx="133508" cy="50262"/>
            </a:xfrm>
            <a:custGeom>
              <a:avLst/>
              <a:gdLst>
                <a:gd name="T0" fmla="*/ 1 w 103"/>
                <a:gd name="T1" fmla="*/ 19 h 38"/>
                <a:gd name="T2" fmla="*/ 0 w 103"/>
                <a:gd name="T3" fmla="*/ 19 h 38"/>
                <a:gd name="T4" fmla="*/ 4 w 103"/>
                <a:gd name="T5" fmla="*/ 26 h 38"/>
                <a:gd name="T6" fmla="*/ 52 w 103"/>
                <a:gd name="T7" fmla="*/ 38 h 38"/>
                <a:gd name="T8" fmla="*/ 88 w 103"/>
                <a:gd name="T9" fmla="*/ 32 h 38"/>
                <a:gd name="T10" fmla="*/ 99 w 103"/>
                <a:gd name="T11" fmla="*/ 26 h 38"/>
                <a:gd name="T12" fmla="*/ 103 w 103"/>
                <a:gd name="T13" fmla="*/ 19 h 38"/>
                <a:gd name="T14" fmla="*/ 99 w 103"/>
                <a:gd name="T15" fmla="*/ 11 h 38"/>
                <a:gd name="T16" fmla="*/ 52 w 103"/>
                <a:gd name="T17" fmla="*/ 0 h 38"/>
                <a:gd name="T18" fmla="*/ 16 w 103"/>
                <a:gd name="T19" fmla="*/ 5 h 38"/>
                <a:gd name="T20" fmla="*/ 4 w 103"/>
                <a:gd name="T21" fmla="*/ 11 h 38"/>
                <a:gd name="T22" fmla="*/ 0 w 103"/>
                <a:gd name="T23" fmla="*/ 19 h 38"/>
                <a:gd name="T24" fmla="*/ 1 w 103"/>
                <a:gd name="T25" fmla="*/ 19 h 38"/>
                <a:gd name="T26" fmla="*/ 2 w 103"/>
                <a:gd name="T27" fmla="*/ 19 h 38"/>
                <a:gd name="T28" fmla="*/ 6 w 103"/>
                <a:gd name="T29" fmla="*/ 13 h 38"/>
                <a:gd name="T30" fmla="*/ 52 w 103"/>
                <a:gd name="T31" fmla="*/ 2 h 38"/>
                <a:gd name="T32" fmla="*/ 87 w 103"/>
                <a:gd name="T33" fmla="*/ 7 h 38"/>
                <a:gd name="T34" fmla="*/ 98 w 103"/>
                <a:gd name="T35" fmla="*/ 13 h 38"/>
                <a:gd name="T36" fmla="*/ 101 w 103"/>
                <a:gd name="T37" fmla="*/ 19 h 38"/>
                <a:gd name="T38" fmla="*/ 98 w 103"/>
                <a:gd name="T39" fmla="*/ 25 h 38"/>
                <a:gd name="T40" fmla="*/ 52 w 103"/>
                <a:gd name="T41" fmla="*/ 35 h 38"/>
                <a:gd name="T42" fmla="*/ 16 w 103"/>
                <a:gd name="T43" fmla="*/ 30 h 38"/>
                <a:gd name="T44" fmla="*/ 6 w 103"/>
                <a:gd name="T45" fmla="*/ 25 h 38"/>
                <a:gd name="T46" fmla="*/ 2 w 103"/>
                <a:gd name="T47" fmla="*/ 19 h 38"/>
                <a:gd name="T48" fmla="*/ 1 w 103"/>
                <a:gd name="T49"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 h="38">
                  <a:moveTo>
                    <a:pt x="1" y="19"/>
                  </a:moveTo>
                  <a:cubicBezTo>
                    <a:pt x="0" y="19"/>
                    <a:pt x="0" y="19"/>
                    <a:pt x="0" y="19"/>
                  </a:cubicBezTo>
                  <a:cubicBezTo>
                    <a:pt x="0" y="22"/>
                    <a:pt x="2" y="24"/>
                    <a:pt x="4" y="26"/>
                  </a:cubicBezTo>
                  <a:cubicBezTo>
                    <a:pt x="13" y="33"/>
                    <a:pt x="31" y="38"/>
                    <a:pt x="52" y="38"/>
                  </a:cubicBezTo>
                  <a:cubicBezTo>
                    <a:pt x="66" y="38"/>
                    <a:pt x="79" y="36"/>
                    <a:pt x="88" y="32"/>
                  </a:cubicBezTo>
                  <a:cubicBezTo>
                    <a:pt x="93" y="31"/>
                    <a:pt x="96" y="29"/>
                    <a:pt x="99" y="26"/>
                  </a:cubicBezTo>
                  <a:cubicBezTo>
                    <a:pt x="102" y="24"/>
                    <a:pt x="103" y="22"/>
                    <a:pt x="103" y="19"/>
                  </a:cubicBezTo>
                  <a:cubicBezTo>
                    <a:pt x="103" y="16"/>
                    <a:pt x="102" y="13"/>
                    <a:pt x="99" y="11"/>
                  </a:cubicBezTo>
                  <a:cubicBezTo>
                    <a:pt x="91" y="4"/>
                    <a:pt x="73" y="0"/>
                    <a:pt x="52" y="0"/>
                  </a:cubicBezTo>
                  <a:cubicBezTo>
                    <a:pt x="38" y="0"/>
                    <a:pt x="25" y="2"/>
                    <a:pt x="16" y="5"/>
                  </a:cubicBezTo>
                  <a:cubicBezTo>
                    <a:pt x="11" y="7"/>
                    <a:pt x="7" y="9"/>
                    <a:pt x="4" y="11"/>
                  </a:cubicBezTo>
                  <a:cubicBezTo>
                    <a:pt x="2" y="13"/>
                    <a:pt x="0" y="16"/>
                    <a:pt x="0" y="19"/>
                  </a:cubicBezTo>
                  <a:cubicBezTo>
                    <a:pt x="1" y="19"/>
                    <a:pt x="1" y="19"/>
                    <a:pt x="1" y="19"/>
                  </a:cubicBezTo>
                  <a:cubicBezTo>
                    <a:pt x="2" y="19"/>
                    <a:pt x="2" y="19"/>
                    <a:pt x="2" y="19"/>
                  </a:cubicBezTo>
                  <a:cubicBezTo>
                    <a:pt x="2" y="17"/>
                    <a:pt x="3" y="15"/>
                    <a:pt x="6" y="13"/>
                  </a:cubicBezTo>
                  <a:cubicBezTo>
                    <a:pt x="13" y="7"/>
                    <a:pt x="31" y="2"/>
                    <a:pt x="52" y="2"/>
                  </a:cubicBezTo>
                  <a:cubicBezTo>
                    <a:pt x="66" y="2"/>
                    <a:pt x="78" y="4"/>
                    <a:pt x="87" y="7"/>
                  </a:cubicBezTo>
                  <a:cubicBezTo>
                    <a:pt x="92" y="9"/>
                    <a:pt x="95" y="11"/>
                    <a:pt x="98" y="13"/>
                  </a:cubicBezTo>
                  <a:cubicBezTo>
                    <a:pt x="100" y="15"/>
                    <a:pt x="101" y="17"/>
                    <a:pt x="101" y="19"/>
                  </a:cubicBezTo>
                  <a:cubicBezTo>
                    <a:pt x="101" y="21"/>
                    <a:pt x="100" y="23"/>
                    <a:pt x="98" y="25"/>
                  </a:cubicBezTo>
                  <a:cubicBezTo>
                    <a:pt x="90" y="31"/>
                    <a:pt x="73" y="36"/>
                    <a:pt x="52" y="35"/>
                  </a:cubicBezTo>
                  <a:cubicBezTo>
                    <a:pt x="38" y="35"/>
                    <a:pt x="25" y="33"/>
                    <a:pt x="16" y="30"/>
                  </a:cubicBezTo>
                  <a:cubicBezTo>
                    <a:pt x="12" y="29"/>
                    <a:pt x="8" y="27"/>
                    <a:pt x="6" y="25"/>
                  </a:cubicBezTo>
                  <a:cubicBezTo>
                    <a:pt x="3" y="23"/>
                    <a:pt x="2" y="21"/>
                    <a:pt x="2" y="19"/>
                  </a:cubicBezTo>
                  <a:lnTo>
                    <a:pt x="1" y="19"/>
                  </a:lnTo>
                  <a:close/>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42" name="Freeform 31"/>
            <p:cNvSpPr>
              <a:spLocks/>
            </p:cNvSpPr>
            <p:nvPr/>
          </p:nvSpPr>
          <p:spPr bwMode="auto">
            <a:xfrm>
              <a:off x="4336843" y="1233561"/>
              <a:ext cx="295288" cy="125653"/>
            </a:xfrm>
            <a:custGeom>
              <a:avLst/>
              <a:gdLst>
                <a:gd name="T0" fmla="*/ 2 w 225"/>
                <a:gd name="T1" fmla="*/ 49 h 97"/>
                <a:gd name="T2" fmla="*/ 0 w 225"/>
                <a:gd name="T3" fmla="*/ 49 h 97"/>
                <a:gd name="T4" fmla="*/ 9 w 225"/>
                <a:gd name="T5" fmla="*/ 68 h 97"/>
                <a:gd name="T6" fmla="*/ 50 w 225"/>
                <a:gd name="T7" fmla="*/ 89 h 97"/>
                <a:gd name="T8" fmla="*/ 112 w 225"/>
                <a:gd name="T9" fmla="*/ 97 h 97"/>
                <a:gd name="T10" fmla="*/ 191 w 225"/>
                <a:gd name="T11" fmla="*/ 83 h 97"/>
                <a:gd name="T12" fmla="*/ 216 w 225"/>
                <a:gd name="T13" fmla="*/ 68 h 97"/>
                <a:gd name="T14" fmla="*/ 225 w 225"/>
                <a:gd name="T15" fmla="*/ 49 h 97"/>
                <a:gd name="T16" fmla="*/ 216 w 225"/>
                <a:gd name="T17" fmla="*/ 29 h 97"/>
                <a:gd name="T18" fmla="*/ 175 w 225"/>
                <a:gd name="T19" fmla="*/ 8 h 97"/>
                <a:gd name="T20" fmla="*/ 112 w 225"/>
                <a:gd name="T21" fmla="*/ 0 h 97"/>
                <a:gd name="T22" fmla="*/ 34 w 225"/>
                <a:gd name="T23" fmla="*/ 14 h 97"/>
                <a:gd name="T24" fmla="*/ 9 w 225"/>
                <a:gd name="T25" fmla="*/ 29 h 97"/>
                <a:gd name="T26" fmla="*/ 0 w 225"/>
                <a:gd name="T27" fmla="*/ 49 h 97"/>
                <a:gd name="T28" fmla="*/ 2 w 225"/>
                <a:gd name="T29" fmla="*/ 49 h 97"/>
                <a:gd name="T30" fmla="*/ 5 w 225"/>
                <a:gd name="T31" fmla="*/ 49 h 97"/>
                <a:gd name="T32" fmla="*/ 13 w 225"/>
                <a:gd name="T33" fmla="*/ 32 h 97"/>
                <a:gd name="T34" fmla="*/ 51 w 225"/>
                <a:gd name="T35" fmla="*/ 13 h 97"/>
                <a:gd name="T36" fmla="*/ 112 w 225"/>
                <a:gd name="T37" fmla="*/ 5 h 97"/>
                <a:gd name="T38" fmla="*/ 189 w 225"/>
                <a:gd name="T39" fmla="*/ 18 h 97"/>
                <a:gd name="T40" fmla="*/ 212 w 225"/>
                <a:gd name="T41" fmla="*/ 32 h 97"/>
                <a:gd name="T42" fmla="*/ 220 w 225"/>
                <a:gd name="T43" fmla="*/ 49 h 97"/>
                <a:gd name="T44" fmla="*/ 212 w 225"/>
                <a:gd name="T45" fmla="*/ 65 h 97"/>
                <a:gd name="T46" fmla="*/ 173 w 225"/>
                <a:gd name="T47" fmla="*/ 84 h 97"/>
                <a:gd name="T48" fmla="*/ 112 w 225"/>
                <a:gd name="T49" fmla="*/ 92 h 97"/>
                <a:gd name="T50" fmla="*/ 35 w 225"/>
                <a:gd name="T51" fmla="*/ 79 h 97"/>
                <a:gd name="T52" fmla="*/ 13 w 225"/>
                <a:gd name="T53" fmla="*/ 65 h 97"/>
                <a:gd name="T54" fmla="*/ 5 w 225"/>
                <a:gd name="T55" fmla="*/ 49 h 97"/>
                <a:gd name="T56" fmla="*/ 2 w 225"/>
                <a:gd name="T57" fmla="*/ 4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5" h="97">
                  <a:moveTo>
                    <a:pt x="2" y="49"/>
                  </a:moveTo>
                  <a:cubicBezTo>
                    <a:pt x="0" y="49"/>
                    <a:pt x="0" y="49"/>
                    <a:pt x="0" y="49"/>
                  </a:cubicBezTo>
                  <a:cubicBezTo>
                    <a:pt x="0" y="56"/>
                    <a:pt x="3" y="62"/>
                    <a:pt x="9" y="68"/>
                  </a:cubicBezTo>
                  <a:cubicBezTo>
                    <a:pt x="18" y="77"/>
                    <a:pt x="32" y="84"/>
                    <a:pt x="50" y="89"/>
                  </a:cubicBezTo>
                  <a:cubicBezTo>
                    <a:pt x="68" y="94"/>
                    <a:pt x="89" y="97"/>
                    <a:pt x="112" y="97"/>
                  </a:cubicBezTo>
                  <a:cubicBezTo>
                    <a:pt x="143" y="97"/>
                    <a:pt x="171" y="92"/>
                    <a:pt x="191" y="83"/>
                  </a:cubicBezTo>
                  <a:cubicBezTo>
                    <a:pt x="202" y="79"/>
                    <a:pt x="210" y="74"/>
                    <a:pt x="216" y="68"/>
                  </a:cubicBezTo>
                  <a:cubicBezTo>
                    <a:pt x="222" y="62"/>
                    <a:pt x="225" y="56"/>
                    <a:pt x="225" y="49"/>
                  </a:cubicBezTo>
                  <a:cubicBezTo>
                    <a:pt x="225" y="41"/>
                    <a:pt x="222" y="35"/>
                    <a:pt x="216" y="29"/>
                  </a:cubicBezTo>
                  <a:cubicBezTo>
                    <a:pt x="207" y="20"/>
                    <a:pt x="193" y="13"/>
                    <a:pt x="175" y="8"/>
                  </a:cubicBezTo>
                  <a:cubicBezTo>
                    <a:pt x="157" y="3"/>
                    <a:pt x="136" y="0"/>
                    <a:pt x="112" y="0"/>
                  </a:cubicBezTo>
                  <a:cubicBezTo>
                    <a:pt x="82" y="0"/>
                    <a:pt x="54" y="5"/>
                    <a:pt x="34" y="14"/>
                  </a:cubicBezTo>
                  <a:cubicBezTo>
                    <a:pt x="23" y="18"/>
                    <a:pt x="15" y="23"/>
                    <a:pt x="9" y="29"/>
                  </a:cubicBezTo>
                  <a:cubicBezTo>
                    <a:pt x="3" y="35"/>
                    <a:pt x="0" y="41"/>
                    <a:pt x="0" y="49"/>
                  </a:cubicBezTo>
                  <a:cubicBezTo>
                    <a:pt x="2" y="49"/>
                    <a:pt x="2" y="49"/>
                    <a:pt x="2" y="49"/>
                  </a:cubicBezTo>
                  <a:cubicBezTo>
                    <a:pt x="5" y="49"/>
                    <a:pt x="5" y="49"/>
                    <a:pt x="5" y="49"/>
                  </a:cubicBezTo>
                  <a:cubicBezTo>
                    <a:pt x="5" y="43"/>
                    <a:pt x="7" y="38"/>
                    <a:pt x="13" y="32"/>
                  </a:cubicBezTo>
                  <a:cubicBezTo>
                    <a:pt x="20" y="25"/>
                    <a:pt x="34" y="18"/>
                    <a:pt x="51" y="13"/>
                  </a:cubicBezTo>
                  <a:cubicBezTo>
                    <a:pt x="69" y="8"/>
                    <a:pt x="90" y="5"/>
                    <a:pt x="112" y="5"/>
                  </a:cubicBezTo>
                  <a:cubicBezTo>
                    <a:pt x="143" y="5"/>
                    <a:pt x="170" y="10"/>
                    <a:pt x="189" y="18"/>
                  </a:cubicBezTo>
                  <a:cubicBezTo>
                    <a:pt x="199" y="22"/>
                    <a:pt x="207" y="27"/>
                    <a:pt x="212" y="32"/>
                  </a:cubicBezTo>
                  <a:cubicBezTo>
                    <a:pt x="218" y="38"/>
                    <a:pt x="220" y="43"/>
                    <a:pt x="220" y="49"/>
                  </a:cubicBezTo>
                  <a:cubicBezTo>
                    <a:pt x="220" y="54"/>
                    <a:pt x="218" y="59"/>
                    <a:pt x="212" y="65"/>
                  </a:cubicBezTo>
                  <a:cubicBezTo>
                    <a:pt x="204" y="72"/>
                    <a:pt x="191" y="79"/>
                    <a:pt x="173" y="84"/>
                  </a:cubicBezTo>
                  <a:cubicBezTo>
                    <a:pt x="156" y="89"/>
                    <a:pt x="135" y="92"/>
                    <a:pt x="112" y="92"/>
                  </a:cubicBezTo>
                  <a:cubicBezTo>
                    <a:pt x="82" y="92"/>
                    <a:pt x="55" y="87"/>
                    <a:pt x="35" y="79"/>
                  </a:cubicBezTo>
                  <a:cubicBezTo>
                    <a:pt x="26" y="75"/>
                    <a:pt x="18" y="70"/>
                    <a:pt x="13" y="65"/>
                  </a:cubicBezTo>
                  <a:cubicBezTo>
                    <a:pt x="7" y="59"/>
                    <a:pt x="5" y="54"/>
                    <a:pt x="5" y="49"/>
                  </a:cubicBezTo>
                  <a:lnTo>
                    <a:pt x="2" y="49"/>
                  </a:lnTo>
                  <a:close/>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43" name="Freeform 32"/>
            <p:cNvSpPr>
              <a:spLocks/>
            </p:cNvSpPr>
            <p:nvPr/>
          </p:nvSpPr>
          <p:spPr bwMode="auto">
            <a:xfrm>
              <a:off x="4336843" y="1296386"/>
              <a:ext cx="295288" cy="109947"/>
            </a:xfrm>
            <a:custGeom>
              <a:avLst/>
              <a:gdLst>
                <a:gd name="T0" fmla="*/ 0 w 225"/>
                <a:gd name="T1" fmla="*/ 0 h 83"/>
                <a:gd name="T2" fmla="*/ 0 w 225"/>
                <a:gd name="T3" fmla="*/ 35 h 83"/>
                <a:gd name="T4" fmla="*/ 9 w 225"/>
                <a:gd name="T5" fmla="*/ 55 h 83"/>
                <a:gd name="T6" fmla="*/ 50 w 225"/>
                <a:gd name="T7" fmla="*/ 76 h 83"/>
                <a:gd name="T8" fmla="*/ 112 w 225"/>
                <a:gd name="T9" fmla="*/ 83 h 83"/>
                <a:gd name="T10" fmla="*/ 191 w 225"/>
                <a:gd name="T11" fmla="*/ 70 h 83"/>
                <a:gd name="T12" fmla="*/ 216 w 225"/>
                <a:gd name="T13" fmla="*/ 55 h 83"/>
                <a:gd name="T14" fmla="*/ 225 w 225"/>
                <a:gd name="T15" fmla="*/ 35 h 83"/>
                <a:gd name="T16" fmla="*/ 225 w 225"/>
                <a:gd name="T17" fmla="*/ 0 h 83"/>
                <a:gd name="T18" fmla="*/ 220 w 225"/>
                <a:gd name="T19" fmla="*/ 0 h 83"/>
                <a:gd name="T20" fmla="*/ 220 w 225"/>
                <a:gd name="T21" fmla="*/ 35 h 83"/>
                <a:gd name="T22" fmla="*/ 212 w 225"/>
                <a:gd name="T23" fmla="*/ 51 h 83"/>
                <a:gd name="T24" fmla="*/ 173 w 225"/>
                <a:gd name="T25" fmla="*/ 71 h 83"/>
                <a:gd name="T26" fmla="*/ 112 w 225"/>
                <a:gd name="T27" fmla="*/ 79 h 83"/>
                <a:gd name="T28" fmla="*/ 35 w 225"/>
                <a:gd name="T29" fmla="*/ 65 h 83"/>
                <a:gd name="T30" fmla="*/ 13 w 225"/>
                <a:gd name="T31" fmla="*/ 51 h 83"/>
                <a:gd name="T32" fmla="*/ 5 w 225"/>
                <a:gd name="T33" fmla="*/ 35 h 83"/>
                <a:gd name="T34" fmla="*/ 5 w 225"/>
                <a:gd name="T35" fmla="*/ 0 h 83"/>
                <a:gd name="T36" fmla="*/ 0 w 225"/>
                <a:gd name="T3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 h="83">
                  <a:moveTo>
                    <a:pt x="0" y="0"/>
                  </a:moveTo>
                  <a:cubicBezTo>
                    <a:pt x="0" y="35"/>
                    <a:pt x="0" y="35"/>
                    <a:pt x="0" y="35"/>
                  </a:cubicBezTo>
                  <a:cubicBezTo>
                    <a:pt x="0" y="42"/>
                    <a:pt x="3" y="49"/>
                    <a:pt x="9" y="55"/>
                  </a:cubicBezTo>
                  <a:cubicBezTo>
                    <a:pt x="18" y="63"/>
                    <a:pt x="32" y="70"/>
                    <a:pt x="50" y="76"/>
                  </a:cubicBezTo>
                  <a:cubicBezTo>
                    <a:pt x="68" y="81"/>
                    <a:pt x="89" y="83"/>
                    <a:pt x="112" y="83"/>
                  </a:cubicBezTo>
                  <a:cubicBezTo>
                    <a:pt x="143" y="83"/>
                    <a:pt x="171" y="78"/>
                    <a:pt x="191" y="70"/>
                  </a:cubicBezTo>
                  <a:cubicBezTo>
                    <a:pt x="202" y="66"/>
                    <a:pt x="210" y="61"/>
                    <a:pt x="216" y="55"/>
                  </a:cubicBezTo>
                  <a:cubicBezTo>
                    <a:pt x="222" y="49"/>
                    <a:pt x="225" y="42"/>
                    <a:pt x="225" y="35"/>
                  </a:cubicBezTo>
                  <a:cubicBezTo>
                    <a:pt x="225" y="0"/>
                    <a:pt x="225" y="0"/>
                    <a:pt x="225" y="0"/>
                  </a:cubicBezTo>
                  <a:cubicBezTo>
                    <a:pt x="220" y="0"/>
                    <a:pt x="220" y="0"/>
                    <a:pt x="220" y="0"/>
                  </a:cubicBezTo>
                  <a:cubicBezTo>
                    <a:pt x="220" y="35"/>
                    <a:pt x="220" y="35"/>
                    <a:pt x="220" y="35"/>
                  </a:cubicBezTo>
                  <a:cubicBezTo>
                    <a:pt x="220" y="41"/>
                    <a:pt x="218" y="46"/>
                    <a:pt x="212" y="51"/>
                  </a:cubicBezTo>
                  <a:cubicBezTo>
                    <a:pt x="204" y="59"/>
                    <a:pt x="191" y="66"/>
                    <a:pt x="173" y="71"/>
                  </a:cubicBezTo>
                  <a:cubicBezTo>
                    <a:pt x="156" y="76"/>
                    <a:pt x="135" y="79"/>
                    <a:pt x="112" y="79"/>
                  </a:cubicBezTo>
                  <a:cubicBezTo>
                    <a:pt x="82" y="79"/>
                    <a:pt x="55" y="73"/>
                    <a:pt x="35" y="65"/>
                  </a:cubicBezTo>
                  <a:cubicBezTo>
                    <a:pt x="26" y="61"/>
                    <a:pt x="18" y="56"/>
                    <a:pt x="13" y="51"/>
                  </a:cubicBezTo>
                  <a:cubicBezTo>
                    <a:pt x="7" y="46"/>
                    <a:pt x="5" y="41"/>
                    <a:pt x="5" y="35"/>
                  </a:cubicBezTo>
                  <a:cubicBezTo>
                    <a:pt x="5" y="0"/>
                    <a:pt x="5" y="0"/>
                    <a:pt x="5" y="0"/>
                  </a:cubicBezTo>
                  <a:cubicBezTo>
                    <a:pt x="0" y="0"/>
                    <a:pt x="0" y="0"/>
                    <a:pt x="0" y="0"/>
                  </a:cubicBezTo>
                  <a:close/>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44" name="Freeform 33"/>
            <p:cNvSpPr>
              <a:spLocks/>
            </p:cNvSpPr>
            <p:nvPr/>
          </p:nvSpPr>
          <p:spPr bwMode="auto">
            <a:xfrm>
              <a:off x="4385535" y="1253979"/>
              <a:ext cx="196335" cy="73821"/>
            </a:xfrm>
            <a:custGeom>
              <a:avLst/>
              <a:gdLst>
                <a:gd name="T0" fmla="*/ 2 w 150"/>
                <a:gd name="T1" fmla="*/ 29 h 57"/>
                <a:gd name="T2" fmla="*/ 0 w 150"/>
                <a:gd name="T3" fmla="*/ 29 h 57"/>
                <a:gd name="T4" fmla="*/ 7 w 150"/>
                <a:gd name="T5" fmla="*/ 40 h 57"/>
                <a:gd name="T6" fmla="*/ 34 w 150"/>
                <a:gd name="T7" fmla="*/ 53 h 57"/>
                <a:gd name="T8" fmla="*/ 75 w 150"/>
                <a:gd name="T9" fmla="*/ 57 h 57"/>
                <a:gd name="T10" fmla="*/ 128 w 150"/>
                <a:gd name="T11" fmla="*/ 49 h 57"/>
                <a:gd name="T12" fmla="*/ 144 w 150"/>
                <a:gd name="T13" fmla="*/ 40 h 57"/>
                <a:gd name="T14" fmla="*/ 150 w 150"/>
                <a:gd name="T15" fmla="*/ 29 h 57"/>
                <a:gd name="T16" fmla="*/ 144 w 150"/>
                <a:gd name="T17" fmla="*/ 17 h 57"/>
                <a:gd name="T18" fmla="*/ 117 w 150"/>
                <a:gd name="T19" fmla="*/ 5 h 57"/>
                <a:gd name="T20" fmla="*/ 75 w 150"/>
                <a:gd name="T21" fmla="*/ 0 h 57"/>
                <a:gd name="T22" fmla="*/ 23 w 150"/>
                <a:gd name="T23" fmla="*/ 8 h 57"/>
                <a:gd name="T24" fmla="*/ 7 w 150"/>
                <a:gd name="T25" fmla="*/ 17 h 57"/>
                <a:gd name="T26" fmla="*/ 0 w 150"/>
                <a:gd name="T27" fmla="*/ 29 h 57"/>
                <a:gd name="T28" fmla="*/ 2 w 150"/>
                <a:gd name="T29" fmla="*/ 29 h 57"/>
                <a:gd name="T30" fmla="*/ 3 w 150"/>
                <a:gd name="T31" fmla="*/ 29 h 57"/>
                <a:gd name="T32" fmla="*/ 9 w 150"/>
                <a:gd name="T33" fmla="*/ 20 h 57"/>
                <a:gd name="T34" fmla="*/ 35 w 150"/>
                <a:gd name="T35" fmla="*/ 8 h 57"/>
                <a:gd name="T36" fmla="*/ 75 w 150"/>
                <a:gd name="T37" fmla="*/ 4 h 57"/>
                <a:gd name="T38" fmla="*/ 127 w 150"/>
                <a:gd name="T39" fmla="*/ 11 h 57"/>
                <a:gd name="T40" fmla="*/ 142 w 150"/>
                <a:gd name="T41" fmla="*/ 20 h 57"/>
                <a:gd name="T42" fmla="*/ 147 w 150"/>
                <a:gd name="T43" fmla="*/ 29 h 57"/>
                <a:gd name="T44" fmla="*/ 142 w 150"/>
                <a:gd name="T45" fmla="*/ 38 h 57"/>
                <a:gd name="T46" fmla="*/ 116 w 150"/>
                <a:gd name="T47" fmla="*/ 50 h 57"/>
                <a:gd name="T48" fmla="*/ 75 w 150"/>
                <a:gd name="T49" fmla="*/ 54 h 57"/>
                <a:gd name="T50" fmla="*/ 24 w 150"/>
                <a:gd name="T51" fmla="*/ 46 h 57"/>
                <a:gd name="T52" fmla="*/ 9 w 150"/>
                <a:gd name="T53" fmla="*/ 38 h 57"/>
                <a:gd name="T54" fmla="*/ 3 w 150"/>
                <a:gd name="T55" fmla="*/ 29 h 57"/>
                <a:gd name="T56" fmla="*/ 2 w 150"/>
                <a:gd name="T57" fmla="*/ 2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0" h="57">
                  <a:moveTo>
                    <a:pt x="2" y="29"/>
                  </a:moveTo>
                  <a:cubicBezTo>
                    <a:pt x="0" y="29"/>
                    <a:pt x="0" y="29"/>
                    <a:pt x="0" y="29"/>
                  </a:cubicBezTo>
                  <a:cubicBezTo>
                    <a:pt x="0" y="33"/>
                    <a:pt x="3" y="37"/>
                    <a:pt x="7" y="40"/>
                  </a:cubicBezTo>
                  <a:cubicBezTo>
                    <a:pt x="13" y="46"/>
                    <a:pt x="22" y="50"/>
                    <a:pt x="34" y="53"/>
                  </a:cubicBezTo>
                  <a:cubicBezTo>
                    <a:pt x="46" y="56"/>
                    <a:pt x="60" y="57"/>
                    <a:pt x="75" y="57"/>
                  </a:cubicBezTo>
                  <a:cubicBezTo>
                    <a:pt x="96" y="57"/>
                    <a:pt x="114" y="54"/>
                    <a:pt x="128" y="49"/>
                  </a:cubicBezTo>
                  <a:cubicBezTo>
                    <a:pt x="135" y="47"/>
                    <a:pt x="140" y="44"/>
                    <a:pt x="144" y="40"/>
                  </a:cubicBezTo>
                  <a:cubicBezTo>
                    <a:pt x="148" y="37"/>
                    <a:pt x="150" y="33"/>
                    <a:pt x="150" y="29"/>
                  </a:cubicBezTo>
                  <a:cubicBezTo>
                    <a:pt x="150" y="25"/>
                    <a:pt x="148" y="21"/>
                    <a:pt x="144" y="17"/>
                  </a:cubicBezTo>
                  <a:cubicBezTo>
                    <a:pt x="138" y="12"/>
                    <a:pt x="129" y="8"/>
                    <a:pt x="117" y="5"/>
                  </a:cubicBezTo>
                  <a:cubicBezTo>
                    <a:pt x="105" y="2"/>
                    <a:pt x="91" y="0"/>
                    <a:pt x="75" y="0"/>
                  </a:cubicBezTo>
                  <a:cubicBezTo>
                    <a:pt x="55" y="0"/>
                    <a:pt x="37" y="3"/>
                    <a:pt x="23" y="8"/>
                  </a:cubicBezTo>
                  <a:cubicBezTo>
                    <a:pt x="16" y="11"/>
                    <a:pt x="11" y="14"/>
                    <a:pt x="7" y="17"/>
                  </a:cubicBezTo>
                  <a:cubicBezTo>
                    <a:pt x="3" y="21"/>
                    <a:pt x="0" y="25"/>
                    <a:pt x="0" y="29"/>
                  </a:cubicBezTo>
                  <a:cubicBezTo>
                    <a:pt x="2" y="29"/>
                    <a:pt x="2" y="29"/>
                    <a:pt x="2" y="29"/>
                  </a:cubicBezTo>
                  <a:cubicBezTo>
                    <a:pt x="3" y="29"/>
                    <a:pt x="3" y="29"/>
                    <a:pt x="3" y="29"/>
                  </a:cubicBezTo>
                  <a:cubicBezTo>
                    <a:pt x="3" y="26"/>
                    <a:pt x="5" y="23"/>
                    <a:pt x="9" y="20"/>
                  </a:cubicBezTo>
                  <a:cubicBezTo>
                    <a:pt x="14" y="15"/>
                    <a:pt x="23" y="11"/>
                    <a:pt x="35" y="8"/>
                  </a:cubicBezTo>
                  <a:cubicBezTo>
                    <a:pt x="46" y="5"/>
                    <a:pt x="60" y="4"/>
                    <a:pt x="75" y="4"/>
                  </a:cubicBezTo>
                  <a:cubicBezTo>
                    <a:pt x="96" y="4"/>
                    <a:pt x="114" y="7"/>
                    <a:pt x="127" y="11"/>
                  </a:cubicBezTo>
                  <a:cubicBezTo>
                    <a:pt x="133" y="14"/>
                    <a:pt x="139" y="17"/>
                    <a:pt x="142" y="20"/>
                  </a:cubicBezTo>
                  <a:cubicBezTo>
                    <a:pt x="146" y="23"/>
                    <a:pt x="147" y="26"/>
                    <a:pt x="147" y="29"/>
                  </a:cubicBezTo>
                  <a:cubicBezTo>
                    <a:pt x="147" y="32"/>
                    <a:pt x="146" y="35"/>
                    <a:pt x="142" y="38"/>
                  </a:cubicBezTo>
                  <a:cubicBezTo>
                    <a:pt x="137" y="43"/>
                    <a:pt x="128" y="47"/>
                    <a:pt x="116" y="50"/>
                  </a:cubicBezTo>
                  <a:cubicBezTo>
                    <a:pt x="105" y="53"/>
                    <a:pt x="91" y="54"/>
                    <a:pt x="75" y="54"/>
                  </a:cubicBezTo>
                  <a:cubicBezTo>
                    <a:pt x="55" y="54"/>
                    <a:pt x="37" y="51"/>
                    <a:pt x="24" y="46"/>
                  </a:cubicBezTo>
                  <a:cubicBezTo>
                    <a:pt x="17" y="44"/>
                    <a:pt x="12" y="41"/>
                    <a:pt x="9" y="38"/>
                  </a:cubicBezTo>
                  <a:cubicBezTo>
                    <a:pt x="5" y="35"/>
                    <a:pt x="3" y="32"/>
                    <a:pt x="3" y="29"/>
                  </a:cubicBezTo>
                  <a:lnTo>
                    <a:pt x="2" y="29"/>
                  </a:lnTo>
                  <a:close/>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45" name="Freeform 34"/>
            <p:cNvSpPr>
              <a:spLocks/>
            </p:cNvSpPr>
            <p:nvPr/>
          </p:nvSpPr>
          <p:spPr bwMode="auto">
            <a:xfrm>
              <a:off x="4401242" y="1268115"/>
              <a:ext cx="166492" cy="59686"/>
            </a:xfrm>
            <a:custGeom>
              <a:avLst/>
              <a:gdLst>
                <a:gd name="T0" fmla="*/ 2 w 127"/>
                <a:gd name="T1" fmla="*/ 23 h 46"/>
                <a:gd name="T2" fmla="*/ 0 w 127"/>
                <a:gd name="T3" fmla="*/ 23 h 46"/>
                <a:gd name="T4" fmla="*/ 6 w 127"/>
                <a:gd name="T5" fmla="*/ 32 h 46"/>
                <a:gd name="T6" fmla="*/ 29 w 127"/>
                <a:gd name="T7" fmla="*/ 42 h 46"/>
                <a:gd name="T8" fmla="*/ 63 w 127"/>
                <a:gd name="T9" fmla="*/ 46 h 46"/>
                <a:gd name="T10" fmla="*/ 108 w 127"/>
                <a:gd name="T11" fmla="*/ 40 h 46"/>
                <a:gd name="T12" fmla="*/ 121 w 127"/>
                <a:gd name="T13" fmla="*/ 32 h 46"/>
                <a:gd name="T14" fmla="*/ 127 w 127"/>
                <a:gd name="T15" fmla="*/ 23 h 46"/>
                <a:gd name="T16" fmla="*/ 121 w 127"/>
                <a:gd name="T17" fmla="*/ 14 h 46"/>
                <a:gd name="T18" fmla="*/ 98 w 127"/>
                <a:gd name="T19" fmla="*/ 4 h 46"/>
                <a:gd name="T20" fmla="*/ 63 w 127"/>
                <a:gd name="T21" fmla="*/ 0 h 46"/>
                <a:gd name="T22" fmla="*/ 19 w 127"/>
                <a:gd name="T23" fmla="*/ 7 h 46"/>
                <a:gd name="T24" fmla="*/ 6 w 127"/>
                <a:gd name="T25" fmla="*/ 14 h 46"/>
                <a:gd name="T26" fmla="*/ 0 w 127"/>
                <a:gd name="T27" fmla="*/ 23 h 46"/>
                <a:gd name="T28" fmla="*/ 2 w 127"/>
                <a:gd name="T29" fmla="*/ 23 h 46"/>
                <a:gd name="T30" fmla="*/ 3 w 127"/>
                <a:gd name="T31" fmla="*/ 23 h 46"/>
                <a:gd name="T32" fmla="*/ 7 w 127"/>
                <a:gd name="T33" fmla="*/ 16 h 46"/>
                <a:gd name="T34" fmla="*/ 29 w 127"/>
                <a:gd name="T35" fmla="*/ 6 h 46"/>
                <a:gd name="T36" fmla="*/ 63 w 127"/>
                <a:gd name="T37" fmla="*/ 3 h 46"/>
                <a:gd name="T38" fmla="*/ 107 w 127"/>
                <a:gd name="T39" fmla="*/ 9 h 46"/>
                <a:gd name="T40" fmla="*/ 120 w 127"/>
                <a:gd name="T41" fmla="*/ 16 h 46"/>
                <a:gd name="T42" fmla="*/ 124 w 127"/>
                <a:gd name="T43" fmla="*/ 23 h 46"/>
                <a:gd name="T44" fmla="*/ 120 w 127"/>
                <a:gd name="T45" fmla="*/ 31 h 46"/>
                <a:gd name="T46" fmla="*/ 98 w 127"/>
                <a:gd name="T47" fmla="*/ 40 h 46"/>
                <a:gd name="T48" fmla="*/ 63 w 127"/>
                <a:gd name="T49" fmla="*/ 43 h 46"/>
                <a:gd name="T50" fmla="*/ 20 w 127"/>
                <a:gd name="T51" fmla="*/ 37 h 46"/>
                <a:gd name="T52" fmla="*/ 7 w 127"/>
                <a:gd name="T53" fmla="*/ 31 h 46"/>
                <a:gd name="T54" fmla="*/ 3 w 127"/>
                <a:gd name="T55" fmla="*/ 23 h 46"/>
                <a:gd name="T56" fmla="*/ 2 w 127"/>
                <a:gd name="T57" fmla="*/ 2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7" h="46">
                  <a:moveTo>
                    <a:pt x="2" y="23"/>
                  </a:moveTo>
                  <a:cubicBezTo>
                    <a:pt x="0" y="23"/>
                    <a:pt x="0" y="23"/>
                    <a:pt x="0" y="23"/>
                  </a:cubicBezTo>
                  <a:cubicBezTo>
                    <a:pt x="0" y="27"/>
                    <a:pt x="2" y="30"/>
                    <a:pt x="6" y="32"/>
                  </a:cubicBezTo>
                  <a:cubicBezTo>
                    <a:pt x="11" y="37"/>
                    <a:pt x="19" y="40"/>
                    <a:pt x="29" y="42"/>
                  </a:cubicBezTo>
                  <a:cubicBezTo>
                    <a:pt x="39" y="45"/>
                    <a:pt x="51" y="46"/>
                    <a:pt x="63" y="46"/>
                  </a:cubicBezTo>
                  <a:cubicBezTo>
                    <a:pt x="81" y="46"/>
                    <a:pt x="96" y="44"/>
                    <a:pt x="108" y="40"/>
                  </a:cubicBezTo>
                  <a:cubicBezTo>
                    <a:pt x="113" y="38"/>
                    <a:pt x="118" y="35"/>
                    <a:pt x="121" y="32"/>
                  </a:cubicBezTo>
                  <a:cubicBezTo>
                    <a:pt x="125" y="30"/>
                    <a:pt x="127" y="27"/>
                    <a:pt x="127" y="23"/>
                  </a:cubicBezTo>
                  <a:cubicBezTo>
                    <a:pt x="127" y="20"/>
                    <a:pt x="125" y="16"/>
                    <a:pt x="121" y="14"/>
                  </a:cubicBezTo>
                  <a:cubicBezTo>
                    <a:pt x="116" y="10"/>
                    <a:pt x="108" y="6"/>
                    <a:pt x="98" y="4"/>
                  </a:cubicBezTo>
                  <a:cubicBezTo>
                    <a:pt x="88" y="1"/>
                    <a:pt x="76" y="0"/>
                    <a:pt x="63" y="0"/>
                  </a:cubicBezTo>
                  <a:cubicBezTo>
                    <a:pt x="46" y="0"/>
                    <a:pt x="31" y="3"/>
                    <a:pt x="19" y="7"/>
                  </a:cubicBezTo>
                  <a:cubicBezTo>
                    <a:pt x="14" y="9"/>
                    <a:pt x="9" y="11"/>
                    <a:pt x="6" y="14"/>
                  </a:cubicBezTo>
                  <a:cubicBezTo>
                    <a:pt x="2" y="16"/>
                    <a:pt x="0" y="20"/>
                    <a:pt x="0" y="23"/>
                  </a:cubicBezTo>
                  <a:cubicBezTo>
                    <a:pt x="2" y="23"/>
                    <a:pt x="2" y="23"/>
                    <a:pt x="2" y="23"/>
                  </a:cubicBezTo>
                  <a:cubicBezTo>
                    <a:pt x="3" y="23"/>
                    <a:pt x="3" y="23"/>
                    <a:pt x="3" y="23"/>
                  </a:cubicBezTo>
                  <a:cubicBezTo>
                    <a:pt x="3" y="21"/>
                    <a:pt x="4" y="18"/>
                    <a:pt x="7" y="16"/>
                  </a:cubicBezTo>
                  <a:cubicBezTo>
                    <a:pt x="12" y="12"/>
                    <a:pt x="19" y="9"/>
                    <a:pt x="29" y="6"/>
                  </a:cubicBezTo>
                  <a:cubicBezTo>
                    <a:pt x="39" y="4"/>
                    <a:pt x="51" y="3"/>
                    <a:pt x="63" y="3"/>
                  </a:cubicBezTo>
                  <a:cubicBezTo>
                    <a:pt x="80" y="3"/>
                    <a:pt x="96" y="5"/>
                    <a:pt x="107" y="9"/>
                  </a:cubicBezTo>
                  <a:cubicBezTo>
                    <a:pt x="112" y="11"/>
                    <a:pt x="117" y="13"/>
                    <a:pt x="120" y="16"/>
                  </a:cubicBezTo>
                  <a:cubicBezTo>
                    <a:pt x="123" y="18"/>
                    <a:pt x="124" y="21"/>
                    <a:pt x="124" y="23"/>
                  </a:cubicBezTo>
                  <a:cubicBezTo>
                    <a:pt x="124" y="26"/>
                    <a:pt x="123" y="28"/>
                    <a:pt x="120" y="31"/>
                  </a:cubicBezTo>
                  <a:cubicBezTo>
                    <a:pt x="115" y="34"/>
                    <a:pt x="107" y="38"/>
                    <a:pt x="98" y="40"/>
                  </a:cubicBezTo>
                  <a:cubicBezTo>
                    <a:pt x="88" y="42"/>
                    <a:pt x="76" y="43"/>
                    <a:pt x="63" y="43"/>
                  </a:cubicBezTo>
                  <a:cubicBezTo>
                    <a:pt x="47" y="43"/>
                    <a:pt x="31" y="41"/>
                    <a:pt x="20" y="37"/>
                  </a:cubicBezTo>
                  <a:cubicBezTo>
                    <a:pt x="15" y="35"/>
                    <a:pt x="10" y="33"/>
                    <a:pt x="7" y="31"/>
                  </a:cubicBezTo>
                  <a:cubicBezTo>
                    <a:pt x="4" y="28"/>
                    <a:pt x="3" y="26"/>
                    <a:pt x="3" y="23"/>
                  </a:cubicBezTo>
                  <a:lnTo>
                    <a:pt x="2" y="23"/>
                  </a:lnTo>
                  <a:close/>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46" name="Freeform 35"/>
            <p:cNvSpPr>
              <a:spLocks/>
            </p:cNvSpPr>
            <p:nvPr/>
          </p:nvSpPr>
          <p:spPr bwMode="auto">
            <a:xfrm>
              <a:off x="5169307" y="1877532"/>
              <a:ext cx="205760" cy="98952"/>
            </a:xfrm>
            <a:custGeom>
              <a:avLst/>
              <a:gdLst>
                <a:gd name="T0" fmla="*/ 0 w 157"/>
                <a:gd name="T1" fmla="*/ 63 h 76"/>
                <a:gd name="T2" fmla="*/ 68 w 157"/>
                <a:gd name="T3" fmla="*/ 76 h 76"/>
                <a:gd name="T4" fmla="*/ 130 w 157"/>
                <a:gd name="T5" fmla="*/ 66 h 76"/>
                <a:gd name="T6" fmla="*/ 150 w 157"/>
                <a:gd name="T7" fmla="*/ 54 h 76"/>
                <a:gd name="T8" fmla="*/ 157 w 157"/>
                <a:gd name="T9" fmla="*/ 38 h 76"/>
                <a:gd name="T10" fmla="*/ 150 w 157"/>
                <a:gd name="T11" fmla="*/ 23 h 76"/>
                <a:gd name="T12" fmla="*/ 117 w 157"/>
                <a:gd name="T13" fmla="*/ 7 h 76"/>
                <a:gd name="T14" fmla="*/ 68 w 157"/>
                <a:gd name="T15" fmla="*/ 0 h 76"/>
                <a:gd name="T16" fmla="*/ 0 w 157"/>
                <a:gd name="T17" fmla="*/ 14 h 76"/>
                <a:gd name="T18" fmla="*/ 1 w 157"/>
                <a:gd name="T19" fmla="*/ 17 h 76"/>
                <a:gd name="T20" fmla="*/ 68 w 157"/>
                <a:gd name="T21" fmla="*/ 4 h 76"/>
                <a:gd name="T22" fmla="*/ 129 w 157"/>
                <a:gd name="T23" fmla="*/ 15 h 76"/>
                <a:gd name="T24" fmla="*/ 147 w 157"/>
                <a:gd name="T25" fmla="*/ 26 h 76"/>
                <a:gd name="T26" fmla="*/ 153 w 157"/>
                <a:gd name="T27" fmla="*/ 38 h 76"/>
                <a:gd name="T28" fmla="*/ 147 w 157"/>
                <a:gd name="T29" fmla="*/ 51 h 76"/>
                <a:gd name="T30" fmla="*/ 116 w 157"/>
                <a:gd name="T31" fmla="*/ 66 h 76"/>
                <a:gd name="T32" fmla="*/ 68 w 157"/>
                <a:gd name="T33" fmla="*/ 72 h 76"/>
                <a:gd name="T34" fmla="*/ 2 w 157"/>
                <a:gd name="T35" fmla="*/ 59 h 76"/>
                <a:gd name="T36" fmla="*/ 0 w 157"/>
                <a:gd name="T37" fmla="*/ 6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7" h="76">
                  <a:moveTo>
                    <a:pt x="0" y="63"/>
                  </a:moveTo>
                  <a:cubicBezTo>
                    <a:pt x="17" y="71"/>
                    <a:pt x="41" y="76"/>
                    <a:pt x="68" y="76"/>
                  </a:cubicBezTo>
                  <a:cubicBezTo>
                    <a:pt x="92" y="76"/>
                    <a:pt x="114" y="72"/>
                    <a:pt x="130" y="66"/>
                  </a:cubicBezTo>
                  <a:cubicBezTo>
                    <a:pt x="138" y="62"/>
                    <a:pt x="145" y="58"/>
                    <a:pt x="150" y="54"/>
                  </a:cubicBezTo>
                  <a:cubicBezTo>
                    <a:pt x="154" y="49"/>
                    <a:pt x="157" y="44"/>
                    <a:pt x="157" y="38"/>
                  </a:cubicBezTo>
                  <a:cubicBezTo>
                    <a:pt x="157" y="33"/>
                    <a:pt x="154" y="27"/>
                    <a:pt x="150" y="23"/>
                  </a:cubicBezTo>
                  <a:cubicBezTo>
                    <a:pt x="143" y="16"/>
                    <a:pt x="131" y="10"/>
                    <a:pt x="117" y="7"/>
                  </a:cubicBezTo>
                  <a:cubicBezTo>
                    <a:pt x="103" y="3"/>
                    <a:pt x="86" y="0"/>
                    <a:pt x="68" y="0"/>
                  </a:cubicBezTo>
                  <a:cubicBezTo>
                    <a:pt x="41" y="0"/>
                    <a:pt x="16" y="6"/>
                    <a:pt x="0" y="14"/>
                  </a:cubicBezTo>
                  <a:cubicBezTo>
                    <a:pt x="1" y="17"/>
                    <a:pt x="1" y="17"/>
                    <a:pt x="1" y="17"/>
                  </a:cubicBezTo>
                  <a:cubicBezTo>
                    <a:pt x="17" y="9"/>
                    <a:pt x="41" y="4"/>
                    <a:pt x="68" y="4"/>
                  </a:cubicBezTo>
                  <a:cubicBezTo>
                    <a:pt x="92" y="4"/>
                    <a:pt x="114" y="8"/>
                    <a:pt x="129" y="15"/>
                  </a:cubicBezTo>
                  <a:cubicBezTo>
                    <a:pt x="137" y="18"/>
                    <a:pt x="143" y="22"/>
                    <a:pt x="147" y="26"/>
                  </a:cubicBezTo>
                  <a:cubicBezTo>
                    <a:pt x="151" y="30"/>
                    <a:pt x="153" y="34"/>
                    <a:pt x="153" y="38"/>
                  </a:cubicBezTo>
                  <a:cubicBezTo>
                    <a:pt x="153" y="43"/>
                    <a:pt x="151" y="47"/>
                    <a:pt x="147" y="51"/>
                  </a:cubicBezTo>
                  <a:cubicBezTo>
                    <a:pt x="141" y="57"/>
                    <a:pt x="130" y="63"/>
                    <a:pt x="116" y="66"/>
                  </a:cubicBezTo>
                  <a:cubicBezTo>
                    <a:pt x="103" y="70"/>
                    <a:pt x="86" y="72"/>
                    <a:pt x="68" y="72"/>
                  </a:cubicBezTo>
                  <a:cubicBezTo>
                    <a:pt x="42" y="72"/>
                    <a:pt x="18" y="67"/>
                    <a:pt x="2" y="59"/>
                  </a:cubicBezTo>
                  <a:lnTo>
                    <a:pt x="0" y="63"/>
                  </a:lnTo>
                  <a:close/>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47" name="Freeform 36"/>
            <p:cNvSpPr>
              <a:spLocks/>
            </p:cNvSpPr>
            <p:nvPr/>
          </p:nvSpPr>
          <p:spPr bwMode="auto">
            <a:xfrm>
              <a:off x="5169306" y="1927794"/>
              <a:ext cx="205760" cy="86386"/>
            </a:xfrm>
            <a:custGeom>
              <a:avLst/>
              <a:gdLst>
                <a:gd name="T0" fmla="*/ 0 w 157"/>
                <a:gd name="T1" fmla="*/ 53 h 66"/>
                <a:gd name="T2" fmla="*/ 68 w 157"/>
                <a:gd name="T3" fmla="*/ 66 h 66"/>
                <a:gd name="T4" fmla="*/ 130 w 157"/>
                <a:gd name="T5" fmla="*/ 56 h 66"/>
                <a:gd name="T6" fmla="*/ 150 w 157"/>
                <a:gd name="T7" fmla="*/ 44 h 66"/>
                <a:gd name="T8" fmla="*/ 157 w 157"/>
                <a:gd name="T9" fmla="*/ 28 h 66"/>
                <a:gd name="T10" fmla="*/ 157 w 157"/>
                <a:gd name="T11" fmla="*/ 0 h 66"/>
                <a:gd name="T12" fmla="*/ 153 w 157"/>
                <a:gd name="T13" fmla="*/ 0 h 66"/>
                <a:gd name="T14" fmla="*/ 153 w 157"/>
                <a:gd name="T15" fmla="*/ 28 h 66"/>
                <a:gd name="T16" fmla="*/ 147 w 157"/>
                <a:gd name="T17" fmla="*/ 41 h 66"/>
                <a:gd name="T18" fmla="*/ 116 w 157"/>
                <a:gd name="T19" fmla="*/ 56 h 66"/>
                <a:gd name="T20" fmla="*/ 68 w 157"/>
                <a:gd name="T21" fmla="*/ 62 h 66"/>
                <a:gd name="T22" fmla="*/ 2 w 157"/>
                <a:gd name="T23" fmla="*/ 50 h 66"/>
                <a:gd name="T24" fmla="*/ 0 w 157"/>
                <a:gd name="T25" fmla="*/ 5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7" h="66">
                  <a:moveTo>
                    <a:pt x="0" y="53"/>
                  </a:moveTo>
                  <a:cubicBezTo>
                    <a:pt x="17" y="61"/>
                    <a:pt x="41" y="66"/>
                    <a:pt x="68" y="66"/>
                  </a:cubicBezTo>
                  <a:cubicBezTo>
                    <a:pt x="92" y="66"/>
                    <a:pt x="114" y="62"/>
                    <a:pt x="130" y="56"/>
                  </a:cubicBezTo>
                  <a:cubicBezTo>
                    <a:pt x="138" y="52"/>
                    <a:pt x="145" y="48"/>
                    <a:pt x="150" y="44"/>
                  </a:cubicBezTo>
                  <a:cubicBezTo>
                    <a:pt x="154" y="39"/>
                    <a:pt x="157" y="34"/>
                    <a:pt x="157" y="28"/>
                  </a:cubicBezTo>
                  <a:cubicBezTo>
                    <a:pt x="157" y="0"/>
                    <a:pt x="157" y="0"/>
                    <a:pt x="157" y="0"/>
                  </a:cubicBezTo>
                  <a:cubicBezTo>
                    <a:pt x="153" y="0"/>
                    <a:pt x="153" y="0"/>
                    <a:pt x="153" y="0"/>
                  </a:cubicBezTo>
                  <a:cubicBezTo>
                    <a:pt x="153" y="28"/>
                    <a:pt x="153" y="28"/>
                    <a:pt x="153" y="28"/>
                  </a:cubicBezTo>
                  <a:cubicBezTo>
                    <a:pt x="153" y="33"/>
                    <a:pt x="151" y="37"/>
                    <a:pt x="147" y="41"/>
                  </a:cubicBezTo>
                  <a:cubicBezTo>
                    <a:pt x="141" y="47"/>
                    <a:pt x="130" y="53"/>
                    <a:pt x="116" y="56"/>
                  </a:cubicBezTo>
                  <a:cubicBezTo>
                    <a:pt x="103" y="60"/>
                    <a:pt x="86" y="62"/>
                    <a:pt x="68" y="62"/>
                  </a:cubicBezTo>
                  <a:cubicBezTo>
                    <a:pt x="42" y="62"/>
                    <a:pt x="18" y="57"/>
                    <a:pt x="2" y="50"/>
                  </a:cubicBezTo>
                  <a:cubicBezTo>
                    <a:pt x="0" y="53"/>
                    <a:pt x="0" y="53"/>
                    <a:pt x="0" y="53"/>
                  </a:cubicBezTo>
                  <a:close/>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48" name="Freeform 37"/>
            <p:cNvSpPr>
              <a:spLocks/>
            </p:cNvSpPr>
            <p:nvPr/>
          </p:nvSpPr>
          <p:spPr bwMode="auto">
            <a:xfrm>
              <a:off x="5180301" y="1894810"/>
              <a:ext cx="155498" cy="58115"/>
            </a:xfrm>
            <a:custGeom>
              <a:avLst/>
              <a:gdLst>
                <a:gd name="T0" fmla="*/ 1 w 118"/>
                <a:gd name="T1" fmla="*/ 22 h 45"/>
                <a:gd name="T2" fmla="*/ 0 w 118"/>
                <a:gd name="T3" fmla="*/ 22 h 45"/>
                <a:gd name="T4" fmla="*/ 5 w 118"/>
                <a:gd name="T5" fmla="*/ 32 h 45"/>
                <a:gd name="T6" fmla="*/ 27 w 118"/>
                <a:gd name="T7" fmla="*/ 41 h 45"/>
                <a:gd name="T8" fmla="*/ 59 w 118"/>
                <a:gd name="T9" fmla="*/ 45 h 45"/>
                <a:gd name="T10" fmla="*/ 101 w 118"/>
                <a:gd name="T11" fmla="*/ 38 h 45"/>
                <a:gd name="T12" fmla="*/ 113 w 118"/>
                <a:gd name="T13" fmla="*/ 32 h 45"/>
                <a:gd name="T14" fmla="*/ 118 w 118"/>
                <a:gd name="T15" fmla="*/ 22 h 45"/>
                <a:gd name="T16" fmla="*/ 113 w 118"/>
                <a:gd name="T17" fmla="*/ 13 h 45"/>
                <a:gd name="T18" fmla="*/ 92 w 118"/>
                <a:gd name="T19" fmla="*/ 4 h 45"/>
                <a:gd name="T20" fmla="*/ 59 w 118"/>
                <a:gd name="T21" fmla="*/ 0 h 45"/>
                <a:gd name="T22" fmla="*/ 18 w 118"/>
                <a:gd name="T23" fmla="*/ 6 h 45"/>
                <a:gd name="T24" fmla="*/ 5 w 118"/>
                <a:gd name="T25" fmla="*/ 13 h 45"/>
                <a:gd name="T26" fmla="*/ 0 w 118"/>
                <a:gd name="T27" fmla="*/ 22 h 45"/>
                <a:gd name="T28" fmla="*/ 1 w 118"/>
                <a:gd name="T29" fmla="*/ 22 h 45"/>
                <a:gd name="T30" fmla="*/ 3 w 118"/>
                <a:gd name="T31" fmla="*/ 22 h 45"/>
                <a:gd name="T32" fmla="*/ 7 w 118"/>
                <a:gd name="T33" fmla="*/ 15 h 45"/>
                <a:gd name="T34" fmla="*/ 27 w 118"/>
                <a:gd name="T35" fmla="*/ 6 h 45"/>
                <a:gd name="T36" fmla="*/ 59 w 118"/>
                <a:gd name="T37" fmla="*/ 2 h 45"/>
                <a:gd name="T38" fmla="*/ 100 w 118"/>
                <a:gd name="T39" fmla="*/ 9 h 45"/>
                <a:gd name="T40" fmla="*/ 112 w 118"/>
                <a:gd name="T41" fmla="*/ 15 h 45"/>
                <a:gd name="T42" fmla="*/ 116 w 118"/>
                <a:gd name="T43" fmla="*/ 22 h 45"/>
                <a:gd name="T44" fmla="*/ 112 w 118"/>
                <a:gd name="T45" fmla="*/ 30 h 45"/>
                <a:gd name="T46" fmla="*/ 91 w 118"/>
                <a:gd name="T47" fmla="*/ 39 h 45"/>
                <a:gd name="T48" fmla="*/ 59 w 118"/>
                <a:gd name="T49" fmla="*/ 42 h 45"/>
                <a:gd name="T50" fmla="*/ 19 w 118"/>
                <a:gd name="T51" fmla="*/ 36 h 45"/>
                <a:gd name="T52" fmla="*/ 7 w 118"/>
                <a:gd name="T53" fmla="*/ 30 h 45"/>
                <a:gd name="T54" fmla="*/ 3 w 118"/>
                <a:gd name="T55" fmla="*/ 22 h 45"/>
                <a:gd name="T56" fmla="*/ 1 w 118"/>
                <a:gd name="T57"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45">
                  <a:moveTo>
                    <a:pt x="1" y="22"/>
                  </a:moveTo>
                  <a:cubicBezTo>
                    <a:pt x="0" y="22"/>
                    <a:pt x="0" y="22"/>
                    <a:pt x="0" y="22"/>
                  </a:cubicBezTo>
                  <a:cubicBezTo>
                    <a:pt x="0" y="26"/>
                    <a:pt x="2" y="29"/>
                    <a:pt x="5" y="32"/>
                  </a:cubicBezTo>
                  <a:cubicBezTo>
                    <a:pt x="10" y="36"/>
                    <a:pt x="17" y="39"/>
                    <a:pt x="27" y="41"/>
                  </a:cubicBezTo>
                  <a:cubicBezTo>
                    <a:pt x="36" y="43"/>
                    <a:pt x="47" y="45"/>
                    <a:pt x="59" y="45"/>
                  </a:cubicBezTo>
                  <a:cubicBezTo>
                    <a:pt x="75" y="45"/>
                    <a:pt x="90" y="42"/>
                    <a:pt x="101" y="38"/>
                  </a:cubicBezTo>
                  <a:cubicBezTo>
                    <a:pt x="106" y="37"/>
                    <a:pt x="110" y="34"/>
                    <a:pt x="113" y="32"/>
                  </a:cubicBezTo>
                  <a:cubicBezTo>
                    <a:pt x="116" y="29"/>
                    <a:pt x="118" y="26"/>
                    <a:pt x="118" y="22"/>
                  </a:cubicBezTo>
                  <a:cubicBezTo>
                    <a:pt x="118" y="19"/>
                    <a:pt x="116" y="16"/>
                    <a:pt x="113" y="13"/>
                  </a:cubicBezTo>
                  <a:cubicBezTo>
                    <a:pt x="109" y="9"/>
                    <a:pt x="101" y="6"/>
                    <a:pt x="92" y="4"/>
                  </a:cubicBezTo>
                  <a:cubicBezTo>
                    <a:pt x="83" y="1"/>
                    <a:pt x="71" y="0"/>
                    <a:pt x="59" y="0"/>
                  </a:cubicBezTo>
                  <a:cubicBezTo>
                    <a:pt x="43" y="0"/>
                    <a:pt x="29" y="2"/>
                    <a:pt x="18" y="6"/>
                  </a:cubicBezTo>
                  <a:cubicBezTo>
                    <a:pt x="13" y="8"/>
                    <a:pt x="8" y="11"/>
                    <a:pt x="5" y="13"/>
                  </a:cubicBezTo>
                  <a:cubicBezTo>
                    <a:pt x="2" y="16"/>
                    <a:pt x="0" y="19"/>
                    <a:pt x="0" y="22"/>
                  </a:cubicBezTo>
                  <a:cubicBezTo>
                    <a:pt x="1" y="22"/>
                    <a:pt x="1" y="22"/>
                    <a:pt x="1" y="22"/>
                  </a:cubicBezTo>
                  <a:cubicBezTo>
                    <a:pt x="3" y="22"/>
                    <a:pt x="3" y="22"/>
                    <a:pt x="3" y="22"/>
                  </a:cubicBezTo>
                  <a:cubicBezTo>
                    <a:pt x="3" y="20"/>
                    <a:pt x="4" y="17"/>
                    <a:pt x="7" y="15"/>
                  </a:cubicBezTo>
                  <a:cubicBezTo>
                    <a:pt x="11" y="11"/>
                    <a:pt x="18" y="8"/>
                    <a:pt x="27" y="6"/>
                  </a:cubicBezTo>
                  <a:cubicBezTo>
                    <a:pt x="36" y="4"/>
                    <a:pt x="47" y="2"/>
                    <a:pt x="59" y="2"/>
                  </a:cubicBezTo>
                  <a:cubicBezTo>
                    <a:pt x="75" y="2"/>
                    <a:pt x="90" y="5"/>
                    <a:pt x="100" y="9"/>
                  </a:cubicBezTo>
                  <a:cubicBezTo>
                    <a:pt x="105" y="10"/>
                    <a:pt x="109" y="13"/>
                    <a:pt x="112" y="15"/>
                  </a:cubicBezTo>
                  <a:cubicBezTo>
                    <a:pt x="115" y="17"/>
                    <a:pt x="116" y="20"/>
                    <a:pt x="116" y="22"/>
                  </a:cubicBezTo>
                  <a:cubicBezTo>
                    <a:pt x="116" y="25"/>
                    <a:pt x="115" y="27"/>
                    <a:pt x="112" y="30"/>
                  </a:cubicBezTo>
                  <a:cubicBezTo>
                    <a:pt x="108" y="33"/>
                    <a:pt x="100" y="37"/>
                    <a:pt x="91" y="39"/>
                  </a:cubicBezTo>
                  <a:cubicBezTo>
                    <a:pt x="82" y="41"/>
                    <a:pt x="71" y="42"/>
                    <a:pt x="59" y="42"/>
                  </a:cubicBezTo>
                  <a:cubicBezTo>
                    <a:pt x="43" y="42"/>
                    <a:pt x="29" y="40"/>
                    <a:pt x="19" y="36"/>
                  </a:cubicBezTo>
                  <a:cubicBezTo>
                    <a:pt x="14" y="34"/>
                    <a:pt x="10" y="32"/>
                    <a:pt x="7" y="30"/>
                  </a:cubicBezTo>
                  <a:cubicBezTo>
                    <a:pt x="4" y="27"/>
                    <a:pt x="3" y="25"/>
                    <a:pt x="3" y="22"/>
                  </a:cubicBezTo>
                  <a:lnTo>
                    <a:pt x="1" y="22"/>
                  </a:lnTo>
                  <a:close/>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49" name="Freeform 38"/>
            <p:cNvSpPr>
              <a:spLocks/>
            </p:cNvSpPr>
            <p:nvPr/>
          </p:nvSpPr>
          <p:spPr bwMode="auto">
            <a:xfrm>
              <a:off x="5194436" y="1904234"/>
              <a:ext cx="128796" cy="48690"/>
            </a:xfrm>
            <a:custGeom>
              <a:avLst/>
              <a:gdLst>
                <a:gd name="T0" fmla="*/ 1 w 99"/>
                <a:gd name="T1" fmla="*/ 18 h 37"/>
                <a:gd name="T2" fmla="*/ 0 w 99"/>
                <a:gd name="T3" fmla="*/ 18 h 37"/>
                <a:gd name="T4" fmla="*/ 4 w 99"/>
                <a:gd name="T5" fmla="*/ 26 h 37"/>
                <a:gd name="T6" fmla="*/ 49 w 99"/>
                <a:gd name="T7" fmla="*/ 37 h 37"/>
                <a:gd name="T8" fmla="*/ 84 w 99"/>
                <a:gd name="T9" fmla="*/ 31 h 37"/>
                <a:gd name="T10" fmla="*/ 95 w 99"/>
                <a:gd name="T11" fmla="*/ 26 h 37"/>
                <a:gd name="T12" fmla="*/ 99 w 99"/>
                <a:gd name="T13" fmla="*/ 18 h 37"/>
                <a:gd name="T14" fmla="*/ 95 w 99"/>
                <a:gd name="T15" fmla="*/ 11 h 37"/>
                <a:gd name="T16" fmla="*/ 49 w 99"/>
                <a:gd name="T17" fmla="*/ 0 h 37"/>
                <a:gd name="T18" fmla="*/ 15 w 99"/>
                <a:gd name="T19" fmla="*/ 5 h 37"/>
                <a:gd name="T20" fmla="*/ 4 w 99"/>
                <a:gd name="T21" fmla="*/ 11 h 37"/>
                <a:gd name="T22" fmla="*/ 0 w 99"/>
                <a:gd name="T23" fmla="*/ 18 h 37"/>
                <a:gd name="T24" fmla="*/ 1 w 99"/>
                <a:gd name="T25" fmla="*/ 18 h 37"/>
                <a:gd name="T26" fmla="*/ 2 w 99"/>
                <a:gd name="T27" fmla="*/ 18 h 37"/>
                <a:gd name="T28" fmla="*/ 5 w 99"/>
                <a:gd name="T29" fmla="*/ 13 h 37"/>
                <a:gd name="T30" fmla="*/ 49 w 99"/>
                <a:gd name="T31" fmla="*/ 2 h 37"/>
                <a:gd name="T32" fmla="*/ 83 w 99"/>
                <a:gd name="T33" fmla="*/ 7 h 37"/>
                <a:gd name="T34" fmla="*/ 93 w 99"/>
                <a:gd name="T35" fmla="*/ 13 h 37"/>
                <a:gd name="T36" fmla="*/ 97 w 99"/>
                <a:gd name="T37" fmla="*/ 18 h 37"/>
                <a:gd name="T38" fmla="*/ 93 w 99"/>
                <a:gd name="T39" fmla="*/ 24 h 37"/>
                <a:gd name="T40" fmla="*/ 49 w 99"/>
                <a:gd name="T41" fmla="*/ 35 h 37"/>
                <a:gd name="T42" fmla="*/ 15 w 99"/>
                <a:gd name="T43" fmla="*/ 30 h 37"/>
                <a:gd name="T44" fmla="*/ 5 w 99"/>
                <a:gd name="T45" fmla="*/ 24 h 37"/>
                <a:gd name="T46" fmla="*/ 2 w 99"/>
                <a:gd name="T47" fmla="*/ 18 h 37"/>
                <a:gd name="T48" fmla="*/ 1 w 99"/>
                <a:gd name="T49" fmla="*/ 1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9" h="37">
                  <a:moveTo>
                    <a:pt x="1" y="18"/>
                  </a:moveTo>
                  <a:cubicBezTo>
                    <a:pt x="0" y="18"/>
                    <a:pt x="0" y="18"/>
                    <a:pt x="0" y="18"/>
                  </a:cubicBezTo>
                  <a:cubicBezTo>
                    <a:pt x="0" y="21"/>
                    <a:pt x="1" y="24"/>
                    <a:pt x="4" y="26"/>
                  </a:cubicBezTo>
                  <a:cubicBezTo>
                    <a:pt x="12" y="32"/>
                    <a:pt x="29" y="37"/>
                    <a:pt x="49" y="37"/>
                  </a:cubicBezTo>
                  <a:cubicBezTo>
                    <a:pt x="63" y="37"/>
                    <a:pt x="75" y="35"/>
                    <a:pt x="84" y="31"/>
                  </a:cubicBezTo>
                  <a:cubicBezTo>
                    <a:pt x="88" y="30"/>
                    <a:pt x="92" y="28"/>
                    <a:pt x="95" y="26"/>
                  </a:cubicBezTo>
                  <a:cubicBezTo>
                    <a:pt x="97" y="24"/>
                    <a:pt x="99" y="21"/>
                    <a:pt x="99" y="18"/>
                  </a:cubicBezTo>
                  <a:cubicBezTo>
                    <a:pt x="99" y="16"/>
                    <a:pt x="97" y="13"/>
                    <a:pt x="95" y="11"/>
                  </a:cubicBezTo>
                  <a:cubicBezTo>
                    <a:pt x="87" y="5"/>
                    <a:pt x="70" y="0"/>
                    <a:pt x="49" y="0"/>
                  </a:cubicBezTo>
                  <a:cubicBezTo>
                    <a:pt x="36" y="0"/>
                    <a:pt x="24" y="2"/>
                    <a:pt x="15" y="5"/>
                  </a:cubicBezTo>
                  <a:cubicBezTo>
                    <a:pt x="10" y="7"/>
                    <a:pt x="6" y="9"/>
                    <a:pt x="4" y="11"/>
                  </a:cubicBezTo>
                  <a:cubicBezTo>
                    <a:pt x="1" y="13"/>
                    <a:pt x="0" y="16"/>
                    <a:pt x="0" y="18"/>
                  </a:cubicBezTo>
                  <a:cubicBezTo>
                    <a:pt x="1" y="18"/>
                    <a:pt x="1" y="18"/>
                    <a:pt x="1" y="18"/>
                  </a:cubicBezTo>
                  <a:cubicBezTo>
                    <a:pt x="2" y="18"/>
                    <a:pt x="2" y="18"/>
                    <a:pt x="2" y="18"/>
                  </a:cubicBezTo>
                  <a:cubicBezTo>
                    <a:pt x="2" y="17"/>
                    <a:pt x="3" y="15"/>
                    <a:pt x="5" y="13"/>
                  </a:cubicBezTo>
                  <a:cubicBezTo>
                    <a:pt x="12" y="7"/>
                    <a:pt x="29" y="2"/>
                    <a:pt x="49" y="2"/>
                  </a:cubicBezTo>
                  <a:cubicBezTo>
                    <a:pt x="63" y="2"/>
                    <a:pt x="75" y="4"/>
                    <a:pt x="83" y="7"/>
                  </a:cubicBezTo>
                  <a:cubicBezTo>
                    <a:pt x="88" y="9"/>
                    <a:pt x="91" y="11"/>
                    <a:pt x="93" y="13"/>
                  </a:cubicBezTo>
                  <a:cubicBezTo>
                    <a:pt x="96" y="15"/>
                    <a:pt x="97" y="17"/>
                    <a:pt x="97" y="18"/>
                  </a:cubicBezTo>
                  <a:cubicBezTo>
                    <a:pt x="97" y="20"/>
                    <a:pt x="96" y="22"/>
                    <a:pt x="93" y="24"/>
                  </a:cubicBezTo>
                  <a:cubicBezTo>
                    <a:pt x="86" y="30"/>
                    <a:pt x="69" y="35"/>
                    <a:pt x="49" y="35"/>
                  </a:cubicBezTo>
                  <a:cubicBezTo>
                    <a:pt x="36" y="35"/>
                    <a:pt x="24" y="33"/>
                    <a:pt x="15" y="30"/>
                  </a:cubicBezTo>
                  <a:cubicBezTo>
                    <a:pt x="11" y="28"/>
                    <a:pt x="7" y="26"/>
                    <a:pt x="5" y="24"/>
                  </a:cubicBezTo>
                  <a:cubicBezTo>
                    <a:pt x="3" y="22"/>
                    <a:pt x="2" y="20"/>
                    <a:pt x="2" y="18"/>
                  </a:cubicBezTo>
                  <a:lnTo>
                    <a:pt x="1" y="18"/>
                  </a:lnTo>
                  <a:close/>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50" name="Freeform 39"/>
            <p:cNvSpPr>
              <a:spLocks/>
            </p:cNvSpPr>
            <p:nvPr/>
          </p:nvSpPr>
          <p:spPr bwMode="auto">
            <a:xfrm>
              <a:off x="3553070" y="2237215"/>
              <a:ext cx="232461" cy="100523"/>
            </a:xfrm>
            <a:custGeom>
              <a:avLst/>
              <a:gdLst>
                <a:gd name="T0" fmla="*/ 2 w 177"/>
                <a:gd name="T1" fmla="*/ 38 h 76"/>
                <a:gd name="T2" fmla="*/ 0 w 177"/>
                <a:gd name="T3" fmla="*/ 38 h 76"/>
                <a:gd name="T4" fmla="*/ 7 w 177"/>
                <a:gd name="T5" fmla="*/ 54 h 76"/>
                <a:gd name="T6" fmla="*/ 40 w 177"/>
                <a:gd name="T7" fmla="*/ 70 h 76"/>
                <a:gd name="T8" fmla="*/ 89 w 177"/>
                <a:gd name="T9" fmla="*/ 76 h 76"/>
                <a:gd name="T10" fmla="*/ 151 w 177"/>
                <a:gd name="T11" fmla="*/ 66 h 76"/>
                <a:gd name="T12" fmla="*/ 170 w 177"/>
                <a:gd name="T13" fmla="*/ 54 h 76"/>
                <a:gd name="T14" fmla="*/ 177 w 177"/>
                <a:gd name="T15" fmla="*/ 38 h 76"/>
                <a:gd name="T16" fmla="*/ 170 w 177"/>
                <a:gd name="T17" fmla="*/ 23 h 76"/>
                <a:gd name="T18" fmla="*/ 138 w 177"/>
                <a:gd name="T19" fmla="*/ 7 h 76"/>
                <a:gd name="T20" fmla="*/ 89 w 177"/>
                <a:gd name="T21" fmla="*/ 0 h 76"/>
                <a:gd name="T22" fmla="*/ 26 w 177"/>
                <a:gd name="T23" fmla="*/ 11 h 76"/>
                <a:gd name="T24" fmla="*/ 7 w 177"/>
                <a:gd name="T25" fmla="*/ 23 h 76"/>
                <a:gd name="T26" fmla="*/ 0 w 177"/>
                <a:gd name="T27" fmla="*/ 38 h 76"/>
                <a:gd name="T28" fmla="*/ 2 w 177"/>
                <a:gd name="T29" fmla="*/ 38 h 76"/>
                <a:gd name="T30" fmla="*/ 4 w 177"/>
                <a:gd name="T31" fmla="*/ 38 h 76"/>
                <a:gd name="T32" fmla="*/ 10 w 177"/>
                <a:gd name="T33" fmla="*/ 26 h 76"/>
                <a:gd name="T34" fmla="*/ 41 w 177"/>
                <a:gd name="T35" fmla="*/ 10 h 76"/>
                <a:gd name="T36" fmla="*/ 89 w 177"/>
                <a:gd name="T37" fmla="*/ 4 h 76"/>
                <a:gd name="T38" fmla="*/ 149 w 177"/>
                <a:gd name="T39" fmla="*/ 15 h 76"/>
                <a:gd name="T40" fmla="*/ 167 w 177"/>
                <a:gd name="T41" fmla="*/ 26 h 76"/>
                <a:gd name="T42" fmla="*/ 173 w 177"/>
                <a:gd name="T43" fmla="*/ 38 h 76"/>
                <a:gd name="T44" fmla="*/ 167 w 177"/>
                <a:gd name="T45" fmla="*/ 51 h 76"/>
                <a:gd name="T46" fmla="*/ 137 w 177"/>
                <a:gd name="T47" fmla="*/ 66 h 76"/>
                <a:gd name="T48" fmla="*/ 89 w 177"/>
                <a:gd name="T49" fmla="*/ 73 h 76"/>
                <a:gd name="T50" fmla="*/ 28 w 177"/>
                <a:gd name="T51" fmla="*/ 62 h 76"/>
                <a:gd name="T52" fmla="*/ 10 w 177"/>
                <a:gd name="T53" fmla="*/ 51 h 76"/>
                <a:gd name="T54" fmla="*/ 4 w 177"/>
                <a:gd name="T55" fmla="*/ 38 h 76"/>
                <a:gd name="T56" fmla="*/ 2 w 177"/>
                <a:gd name="T57" fmla="*/ 3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7" h="76">
                  <a:moveTo>
                    <a:pt x="2" y="38"/>
                  </a:moveTo>
                  <a:cubicBezTo>
                    <a:pt x="0" y="38"/>
                    <a:pt x="0" y="38"/>
                    <a:pt x="0" y="38"/>
                  </a:cubicBezTo>
                  <a:cubicBezTo>
                    <a:pt x="0" y="44"/>
                    <a:pt x="3" y="49"/>
                    <a:pt x="7" y="54"/>
                  </a:cubicBezTo>
                  <a:cubicBezTo>
                    <a:pt x="14" y="61"/>
                    <a:pt x="25" y="66"/>
                    <a:pt x="40" y="70"/>
                  </a:cubicBezTo>
                  <a:cubicBezTo>
                    <a:pt x="54" y="74"/>
                    <a:pt x="70" y="76"/>
                    <a:pt x="89" y="76"/>
                  </a:cubicBezTo>
                  <a:cubicBezTo>
                    <a:pt x="113" y="76"/>
                    <a:pt x="135" y="72"/>
                    <a:pt x="151" y="66"/>
                  </a:cubicBezTo>
                  <a:cubicBezTo>
                    <a:pt x="159" y="62"/>
                    <a:pt x="165" y="58"/>
                    <a:pt x="170" y="54"/>
                  </a:cubicBezTo>
                  <a:cubicBezTo>
                    <a:pt x="174" y="49"/>
                    <a:pt x="177" y="44"/>
                    <a:pt x="177" y="38"/>
                  </a:cubicBezTo>
                  <a:cubicBezTo>
                    <a:pt x="177" y="33"/>
                    <a:pt x="174" y="28"/>
                    <a:pt x="170" y="23"/>
                  </a:cubicBezTo>
                  <a:cubicBezTo>
                    <a:pt x="163" y="16"/>
                    <a:pt x="152" y="11"/>
                    <a:pt x="138" y="7"/>
                  </a:cubicBezTo>
                  <a:cubicBezTo>
                    <a:pt x="124" y="3"/>
                    <a:pt x="107" y="0"/>
                    <a:pt x="89" y="0"/>
                  </a:cubicBezTo>
                  <a:cubicBezTo>
                    <a:pt x="64" y="0"/>
                    <a:pt x="42" y="5"/>
                    <a:pt x="26" y="11"/>
                  </a:cubicBezTo>
                  <a:cubicBezTo>
                    <a:pt x="18" y="15"/>
                    <a:pt x="12" y="18"/>
                    <a:pt x="7" y="23"/>
                  </a:cubicBezTo>
                  <a:cubicBezTo>
                    <a:pt x="3" y="28"/>
                    <a:pt x="0" y="33"/>
                    <a:pt x="0" y="38"/>
                  </a:cubicBezTo>
                  <a:cubicBezTo>
                    <a:pt x="2" y="38"/>
                    <a:pt x="2" y="38"/>
                    <a:pt x="2" y="38"/>
                  </a:cubicBezTo>
                  <a:cubicBezTo>
                    <a:pt x="4" y="38"/>
                    <a:pt x="4" y="38"/>
                    <a:pt x="4" y="38"/>
                  </a:cubicBezTo>
                  <a:cubicBezTo>
                    <a:pt x="4" y="34"/>
                    <a:pt x="6" y="30"/>
                    <a:pt x="10" y="26"/>
                  </a:cubicBezTo>
                  <a:cubicBezTo>
                    <a:pt x="16" y="20"/>
                    <a:pt x="27" y="14"/>
                    <a:pt x="41" y="10"/>
                  </a:cubicBezTo>
                  <a:cubicBezTo>
                    <a:pt x="54" y="7"/>
                    <a:pt x="71" y="4"/>
                    <a:pt x="89" y="4"/>
                  </a:cubicBezTo>
                  <a:cubicBezTo>
                    <a:pt x="112" y="4"/>
                    <a:pt x="134" y="8"/>
                    <a:pt x="149" y="15"/>
                  </a:cubicBezTo>
                  <a:cubicBezTo>
                    <a:pt x="157" y="18"/>
                    <a:pt x="163" y="22"/>
                    <a:pt x="167" y="26"/>
                  </a:cubicBezTo>
                  <a:cubicBezTo>
                    <a:pt x="171" y="30"/>
                    <a:pt x="173" y="34"/>
                    <a:pt x="173" y="38"/>
                  </a:cubicBezTo>
                  <a:cubicBezTo>
                    <a:pt x="173" y="43"/>
                    <a:pt x="171" y="47"/>
                    <a:pt x="167" y="51"/>
                  </a:cubicBezTo>
                  <a:cubicBezTo>
                    <a:pt x="161" y="57"/>
                    <a:pt x="150" y="63"/>
                    <a:pt x="137" y="66"/>
                  </a:cubicBezTo>
                  <a:cubicBezTo>
                    <a:pt x="123" y="70"/>
                    <a:pt x="106" y="73"/>
                    <a:pt x="89" y="73"/>
                  </a:cubicBezTo>
                  <a:cubicBezTo>
                    <a:pt x="65" y="73"/>
                    <a:pt x="43" y="69"/>
                    <a:pt x="28" y="62"/>
                  </a:cubicBezTo>
                  <a:cubicBezTo>
                    <a:pt x="20" y="59"/>
                    <a:pt x="14" y="55"/>
                    <a:pt x="10" y="51"/>
                  </a:cubicBezTo>
                  <a:cubicBezTo>
                    <a:pt x="6" y="47"/>
                    <a:pt x="4" y="43"/>
                    <a:pt x="4" y="38"/>
                  </a:cubicBezTo>
                  <a:lnTo>
                    <a:pt x="2" y="38"/>
                  </a:lnTo>
                  <a:close/>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51" name="Freeform 40"/>
            <p:cNvSpPr>
              <a:spLocks/>
            </p:cNvSpPr>
            <p:nvPr/>
          </p:nvSpPr>
          <p:spPr bwMode="auto">
            <a:xfrm>
              <a:off x="3553071" y="2287476"/>
              <a:ext cx="232461" cy="86386"/>
            </a:xfrm>
            <a:custGeom>
              <a:avLst/>
              <a:gdLst>
                <a:gd name="T0" fmla="*/ 0 w 177"/>
                <a:gd name="T1" fmla="*/ 0 h 66"/>
                <a:gd name="T2" fmla="*/ 0 w 177"/>
                <a:gd name="T3" fmla="*/ 28 h 66"/>
                <a:gd name="T4" fmla="*/ 7 w 177"/>
                <a:gd name="T5" fmla="*/ 44 h 66"/>
                <a:gd name="T6" fmla="*/ 40 w 177"/>
                <a:gd name="T7" fmla="*/ 60 h 66"/>
                <a:gd name="T8" fmla="*/ 89 w 177"/>
                <a:gd name="T9" fmla="*/ 66 h 66"/>
                <a:gd name="T10" fmla="*/ 151 w 177"/>
                <a:gd name="T11" fmla="*/ 56 h 66"/>
                <a:gd name="T12" fmla="*/ 170 w 177"/>
                <a:gd name="T13" fmla="*/ 44 h 66"/>
                <a:gd name="T14" fmla="*/ 177 w 177"/>
                <a:gd name="T15" fmla="*/ 28 h 66"/>
                <a:gd name="T16" fmla="*/ 177 w 177"/>
                <a:gd name="T17" fmla="*/ 0 h 66"/>
                <a:gd name="T18" fmla="*/ 173 w 177"/>
                <a:gd name="T19" fmla="*/ 0 h 66"/>
                <a:gd name="T20" fmla="*/ 173 w 177"/>
                <a:gd name="T21" fmla="*/ 28 h 66"/>
                <a:gd name="T22" fmla="*/ 167 w 177"/>
                <a:gd name="T23" fmla="*/ 41 h 66"/>
                <a:gd name="T24" fmla="*/ 137 w 177"/>
                <a:gd name="T25" fmla="*/ 57 h 66"/>
                <a:gd name="T26" fmla="*/ 89 w 177"/>
                <a:gd name="T27" fmla="*/ 63 h 66"/>
                <a:gd name="T28" fmla="*/ 28 w 177"/>
                <a:gd name="T29" fmla="*/ 52 h 66"/>
                <a:gd name="T30" fmla="*/ 10 w 177"/>
                <a:gd name="T31" fmla="*/ 41 h 66"/>
                <a:gd name="T32" fmla="*/ 4 w 177"/>
                <a:gd name="T33" fmla="*/ 28 h 66"/>
                <a:gd name="T34" fmla="*/ 4 w 177"/>
                <a:gd name="T35" fmla="*/ 0 h 66"/>
                <a:gd name="T36" fmla="*/ 0 w 177"/>
                <a:gd name="T3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7" h="66">
                  <a:moveTo>
                    <a:pt x="0" y="0"/>
                  </a:moveTo>
                  <a:cubicBezTo>
                    <a:pt x="0" y="28"/>
                    <a:pt x="0" y="28"/>
                    <a:pt x="0" y="28"/>
                  </a:cubicBezTo>
                  <a:cubicBezTo>
                    <a:pt x="0" y="34"/>
                    <a:pt x="3" y="39"/>
                    <a:pt x="7" y="44"/>
                  </a:cubicBezTo>
                  <a:cubicBezTo>
                    <a:pt x="14" y="51"/>
                    <a:pt x="25" y="56"/>
                    <a:pt x="40" y="60"/>
                  </a:cubicBezTo>
                  <a:cubicBezTo>
                    <a:pt x="54" y="64"/>
                    <a:pt x="70" y="66"/>
                    <a:pt x="89" y="66"/>
                  </a:cubicBezTo>
                  <a:cubicBezTo>
                    <a:pt x="113" y="66"/>
                    <a:pt x="135" y="62"/>
                    <a:pt x="151" y="56"/>
                  </a:cubicBezTo>
                  <a:cubicBezTo>
                    <a:pt x="159" y="52"/>
                    <a:pt x="165" y="48"/>
                    <a:pt x="170" y="44"/>
                  </a:cubicBezTo>
                  <a:cubicBezTo>
                    <a:pt x="174" y="39"/>
                    <a:pt x="177" y="34"/>
                    <a:pt x="177" y="28"/>
                  </a:cubicBezTo>
                  <a:cubicBezTo>
                    <a:pt x="177" y="0"/>
                    <a:pt x="177" y="0"/>
                    <a:pt x="177" y="0"/>
                  </a:cubicBezTo>
                  <a:cubicBezTo>
                    <a:pt x="173" y="0"/>
                    <a:pt x="173" y="0"/>
                    <a:pt x="173" y="0"/>
                  </a:cubicBezTo>
                  <a:cubicBezTo>
                    <a:pt x="173" y="28"/>
                    <a:pt x="173" y="28"/>
                    <a:pt x="173" y="28"/>
                  </a:cubicBezTo>
                  <a:cubicBezTo>
                    <a:pt x="173" y="33"/>
                    <a:pt x="171" y="37"/>
                    <a:pt x="167" y="41"/>
                  </a:cubicBezTo>
                  <a:cubicBezTo>
                    <a:pt x="161" y="47"/>
                    <a:pt x="150" y="53"/>
                    <a:pt x="137" y="57"/>
                  </a:cubicBezTo>
                  <a:cubicBezTo>
                    <a:pt x="123" y="60"/>
                    <a:pt x="106" y="63"/>
                    <a:pt x="89" y="63"/>
                  </a:cubicBezTo>
                  <a:cubicBezTo>
                    <a:pt x="65" y="63"/>
                    <a:pt x="43" y="59"/>
                    <a:pt x="28" y="52"/>
                  </a:cubicBezTo>
                  <a:cubicBezTo>
                    <a:pt x="20" y="49"/>
                    <a:pt x="14" y="45"/>
                    <a:pt x="10" y="41"/>
                  </a:cubicBezTo>
                  <a:cubicBezTo>
                    <a:pt x="6" y="37"/>
                    <a:pt x="4" y="33"/>
                    <a:pt x="4" y="28"/>
                  </a:cubicBezTo>
                  <a:cubicBezTo>
                    <a:pt x="4" y="0"/>
                    <a:pt x="4" y="0"/>
                    <a:pt x="4" y="0"/>
                  </a:cubicBezTo>
                  <a:lnTo>
                    <a:pt x="0" y="0"/>
                  </a:lnTo>
                  <a:close/>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52" name="Freeform 41"/>
            <p:cNvSpPr>
              <a:spLocks/>
            </p:cNvSpPr>
            <p:nvPr/>
          </p:nvSpPr>
          <p:spPr bwMode="auto">
            <a:xfrm>
              <a:off x="3592337" y="2254492"/>
              <a:ext cx="155498" cy="59686"/>
            </a:xfrm>
            <a:custGeom>
              <a:avLst/>
              <a:gdLst>
                <a:gd name="T0" fmla="*/ 1 w 118"/>
                <a:gd name="T1" fmla="*/ 23 h 45"/>
                <a:gd name="T2" fmla="*/ 0 w 118"/>
                <a:gd name="T3" fmla="*/ 23 h 45"/>
                <a:gd name="T4" fmla="*/ 4 w 118"/>
                <a:gd name="T5" fmla="*/ 32 h 45"/>
                <a:gd name="T6" fmla="*/ 26 w 118"/>
                <a:gd name="T7" fmla="*/ 41 h 45"/>
                <a:gd name="T8" fmla="*/ 59 w 118"/>
                <a:gd name="T9" fmla="*/ 45 h 45"/>
                <a:gd name="T10" fmla="*/ 100 w 118"/>
                <a:gd name="T11" fmla="*/ 39 h 45"/>
                <a:gd name="T12" fmla="*/ 113 w 118"/>
                <a:gd name="T13" fmla="*/ 32 h 45"/>
                <a:gd name="T14" fmla="*/ 118 w 118"/>
                <a:gd name="T15" fmla="*/ 23 h 45"/>
                <a:gd name="T16" fmla="*/ 113 w 118"/>
                <a:gd name="T17" fmla="*/ 13 h 45"/>
                <a:gd name="T18" fmla="*/ 91 w 118"/>
                <a:gd name="T19" fmla="*/ 4 h 45"/>
                <a:gd name="T20" fmla="*/ 59 w 118"/>
                <a:gd name="T21" fmla="*/ 0 h 45"/>
                <a:gd name="T22" fmla="*/ 17 w 118"/>
                <a:gd name="T23" fmla="*/ 6 h 45"/>
                <a:gd name="T24" fmla="*/ 4 w 118"/>
                <a:gd name="T25" fmla="*/ 13 h 45"/>
                <a:gd name="T26" fmla="*/ 0 w 118"/>
                <a:gd name="T27" fmla="*/ 23 h 45"/>
                <a:gd name="T28" fmla="*/ 1 w 118"/>
                <a:gd name="T29" fmla="*/ 23 h 45"/>
                <a:gd name="T30" fmla="*/ 2 w 118"/>
                <a:gd name="T31" fmla="*/ 23 h 45"/>
                <a:gd name="T32" fmla="*/ 6 w 118"/>
                <a:gd name="T33" fmla="*/ 15 h 45"/>
                <a:gd name="T34" fmla="*/ 26 w 118"/>
                <a:gd name="T35" fmla="*/ 6 h 45"/>
                <a:gd name="T36" fmla="*/ 59 w 118"/>
                <a:gd name="T37" fmla="*/ 3 h 45"/>
                <a:gd name="T38" fmla="*/ 99 w 118"/>
                <a:gd name="T39" fmla="*/ 9 h 45"/>
                <a:gd name="T40" fmla="*/ 111 w 118"/>
                <a:gd name="T41" fmla="*/ 15 h 45"/>
                <a:gd name="T42" fmla="*/ 115 w 118"/>
                <a:gd name="T43" fmla="*/ 23 h 45"/>
                <a:gd name="T44" fmla="*/ 111 w 118"/>
                <a:gd name="T45" fmla="*/ 30 h 45"/>
                <a:gd name="T46" fmla="*/ 91 w 118"/>
                <a:gd name="T47" fmla="*/ 39 h 45"/>
                <a:gd name="T48" fmla="*/ 59 w 118"/>
                <a:gd name="T49" fmla="*/ 43 h 45"/>
                <a:gd name="T50" fmla="*/ 18 w 118"/>
                <a:gd name="T51" fmla="*/ 36 h 45"/>
                <a:gd name="T52" fmla="*/ 6 w 118"/>
                <a:gd name="T53" fmla="*/ 30 h 45"/>
                <a:gd name="T54" fmla="*/ 2 w 118"/>
                <a:gd name="T55" fmla="*/ 23 h 45"/>
                <a:gd name="T56" fmla="*/ 1 w 118"/>
                <a:gd name="T57" fmla="*/ 2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45">
                  <a:moveTo>
                    <a:pt x="1" y="23"/>
                  </a:moveTo>
                  <a:cubicBezTo>
                    <a:pt x="0" y="23"/>
                    <a:pt x="0" y="23"/>
                    <a:pt x="0" y="23"/>
                  </a:cubicBezTo>
                  <a:cubicBezTo>
                    <a:pt x="0" y="26"/>
                    <a:pt x="1" y="29"/>
                    <a:pt x="4" y="32"/>
                  </a:cubicBezTo>
                  <a:cubicBezTo>
                    <a:pt x="9" y="36"/>
                    <a:pt x="17" y="39"/>
                    <a:pt x="26" y="41"/>
                  </a:cubicBezTo>
                  <a:cubicBezTo>
                    <a:pt x="35" y="44"/>
                    <a:pt x="46" y="45"/>
                    <a:pt x="59" y="45"/>
                  </a:cubicBezTo>
                  <a:cubicBezTo>
                    <a:pt x="75" y="45"/>
                    <a:pt x="89" y="43"/>
                    <a:pt x="100" y="39"/>
                  </a:cubicBezTo>
                  <a:cubicBezTo>
                    <a:pt x="105" y="37"/>
                    <a:pt x="110" y="34"/>
                    <a:pt x="113" y="32"/>
                  </a:cubicBezTo>
                  <a:cubicBezTo>
                    <a:pt x="116" y="29"/>
                    <a:pt x="118" y="26"/>
                    <a:pt x="118" y="23"/>
                  </a:cubicBezTo>
                  <a:cubicBezTo>
                    <a:pt x="118" y="19"/>
                    <a:pt x="116" y="16"/>
                    <a:pt x="113" y="13"/>
                  </a:cubicBezTo>
                  <a:cubicBezTo>
                    <a:pt x="108" y="9"/>
                    <a:pt x="101" y="6"/>
                    <a:pt x="91" y="4"/>
                  </a:cubicBezTo>
                  <a:cubicBezTo>
                    <a:pt x="82" y="2"/>
                    <a:pt x="71" y="0"/>
                    <a:pt x="59" y="0"/>
                  </a:cubicBezTo>
                  <a:cubicBezTo>
                    <a:pt x="42" y="0"/>
                    <a:pt x="28" y="3"/>
                    <a:pt x="17" y="6"/>
                  </a:cubicBezTo>
                  <a:cubicBezTo>
                    <a:pt x="12" y="8"/>
                    <a:pt x="8" y="11"/>
                    <a:pt x="4" y="13"/>
                  </a:cubicBezTo>
                  <a:cubicBezTo>
                    <a:pt x="1" y="16"/>
                    <a:pt x="0" y="19"/>
                    <a:pt x="0" y="23"/>
                  </a:cubicBezTo>
                  <a:cubicBezTo>
                    <a:pt x="1" y="23"/>
                    <a:pt x="1" y="23"/>
                    <a:pt x="1" y="23"/>
                  </a:cubicBezTo>
                  <a:cubicBezTo>
                    <a:pt x="2" y="23"/>
                    <a:pt x="2" y="23"/>
                    <a:pt x="2" y="23"/>
                  </a:cubicBezTo>
                  <a:cubicBezTo>
                    <a:pt x="2" y="20"/>
                    <a:pt x="3" y="18"/>
                    <a:pt x="6" y="15"/>
                  </a:cubicBezTo>
                  <a:cubicBezTo>
                    <a:pt x="10" y="12"/>
                    <a:pt x="17" y="8"/>
                    <a:pt x="26" y="6"/>
                  </a:cubicBezTo>
                  <a:cubicBezTo>
                    <a:pt x="36" y="4"/>
                    <a:pt x="47" y="3"/>
                    <a:pt x="59" y="3"/>
                  </a:cubicBezTo>
                  <a:cubicBezTo>
                    <a:pt x="74" y="3"/>
                    <a:pt x="89" y="5"/>
                    <a:pt x="99" y="9"/>
                  </a:cubicBezTo>
                  <a:cubicBezTo>
                    <a:pt x="104" y="11"/>
                    <a:pt x="108" y="13"/>
                    <a:pt x="111" y="15"/>
                  </a:cubicBezTo>
                  <a:cubicBezTo>
                    <a:pt x="114" y="18"/>
                    <a:pt x="115" y="20"/>
                    <a:pt x="115" y="23"/>
                  </a:cubicBezTo>
                  <a:cubicBezTo>
                    <a:pt x="115" y="25"/>
                    <a:pt x="114" y="27"/>
                    <a:pt x="111" y="30"/>
                  </a:cubicBezTo>
                  <a:cubicBezTo>
                    <a:pt x="107" y="33"/>
                    <a:pt x="100" y="37"/>
                    <a:pt x="91" y="39"/>
                  </a:cubicBezTo>
                  <a:cubicBezTo>
                    <a:pt x="81" y="41"/>
                    <a:pt x="70" y="43"/>
                    <a:pt x="59" y="43"/>
                  </a:cubicBezTo>
                  <a:cubicBezTo>
                    <a:pt x="43" y="43"/>
                    <a:pt x="28" y="40"/>
                    <a:pt x="18" y="36"/>
                  </a:cubicBezTo>
                  <a:cubicBezTo>
                    <a:pt x="13" y="35"/>
                    <a:pt x="9" y="32"/>
                    <a:pt x="6" y="30"/>
                  </a:cubicBezTo>
                  <a:cubicBezTo>
                    <a:pt x="3" y="27"/>
                    <a:pt x="2" y="25"/>
                    <a:pt x="2" y="23"/>
                  </a:cubicBezTo>
                  <a:lnTo>
                    <a:pt x="1" y="23"/>
                  </a:lnTo>
                  <a:close/>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53" name="Freeform 42"/>
            <p:cNvSpPr>
              <a:spLocks/>
            </p:cNvSpPr>
            <p:nvPr/>
          </p:nvSpPr>
          <p:spPr bwMode="auto">
            <a:xfrm>
              <a:off x="3604904" y="2267057"/>
              <a:ext cx="128796" cy="47119"/>
            </a:xfrm>
            <a:custGeom>
              <a:avLst/>
              <a:gdLst>
                <a:gd name="T0" fmla="*/ 1 w 99"/>
                <a:gd name="T1" fmla="*/ 18 h 36"/>
                <a:gd name="T2" fmla="*/ 0 w 99"/>
                <a:gd name="T3" fmla="*/ 18 h 36"/>
                <a:gd name="T4" fmla="*/ 4 w 99"/>
                <a:gd name="T5" fmla="*/ 25 h 36"/>
                <a:gd name="T6" fmla="*/ 50 w 99"/>
                <a:gd name="T7" fmla="*/ 36 h 36"/>
                <a:gd name="T8" fmla="*/ 84 w 99"/>
                <a:gd name="T9" fmla="*/ 31 h 36"/>
                <a:gd name="T10" fmla="*/ 95 w 99"/>
                <a:gd name="T11" fmla="*/ 25 h 36"/>
                <a:gd name="T12" fmla="*/ 99 w 99"/>
                <a:gd name="T13" fmla="*/ 18 h 36"/>
                <a:gd name="T14" fmla="*/ 95 w 99"/>
                <a:gd name="T15" fmla="*/ 10 h 36"/>
                <a:gd name="T16" fmla="*/ 50 w 99"/>
                <a:gd name="T17" fmla="*/ 0 h 36"/>
                <a:gd name="T18" fmla="*/ 15 w 99"/>
                <a:gd name="T19" fmla="*/ 5 h 36"/>
                <a:gd name="T20" fmla="*/ 4 w 99"/>
                <a:gd name="T21" fmla="*/ 10 h 36"/>
                <a:gd name="T22" fmla="*/ 0 w 99"/>
                <a:gd name="T23" fmla="*/ 18 h 36"/>
                <a:gd name="T24" fmla="*/ 1 w 99"/>
                <a:gd name="T25" fmla="*/ 18 h 36"/>
                <a:gd name="T26" fmla="*/ 2 w 99"/>
                <a:gd name="T27" fmla="*/ 18 h 36"/>
                <a:gd name="T28" fmla="*/ 5 w 99"/>
                <a:gd name="T29" fmla="*/ 12 h 36"/>
                <a:gd name="T30" fmla="*/ 50 w 99"/>
                <a:gd name="T31" fmla="*/ 2 h 36"/>
                <a:gd name="T32" fmla="*/ 84 w 99"/>
                <a:gd name="T33" fmla="*/ 7 h 36"/>
                <a:gd name="T34" fmla="*/ 94 w 99"/>
                <a:gd name="T35" fmla="*/ 12 h 36"/>
                <a:gd name="T36" fmla="*/ 97 w 99"/>
                <a:gd name="T37" fmla="*/ 18 h 36"/>
                <a:gd name="T38" fmla="*/ 94 w 99"/>
                <a:gd name="T39" fmla="*/ 24 h 36"/>
                <a:gd name="T40" fmla="*/ 50 w 99"/>
                <a:gd name="T41" fmla="*/ 34 h 36"/>
                <a:gd name="T42" fmla="*/ 15 w 99"/>
                <a:gd name="T43" fmla="*/ 29 h 36"/>
                <a:gd name="T44" fmla="*/ 5 w 99"/>
                <a:gd name="T45" fmla="*/ 24 h 36"/>
                <a:gd name="T46" fmla="*/ 2 w 99"/>
                <a:gd name="T47" fmla="*/ 18 h 36"/>
                <a:gd name="T48" fmla="*/ 1 w 99"/>
                <a:gd name="T49"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9" h="36">
                  <a:moveTo>
                    <a:pt x="1" y="18"/>
                  </a:moveTo>
                  <a:cubicBezTo>
                    <a:pt x="0" y="18"/>
                    <a:pt x="0" y="18"/>
                    <a:pt x="0" y="18"/>
                  </a:cubicBezTo>
                  <a:cubicBezTo>
                    <a:pt x="0" y="20"/>
                    <a:pt x="2" y="23"/>
                    <a:pt x="4" y="25"/>
                  </a:cubicBezTo>
                  <a:cubicBezTo>
                    <a:pt x="12" y="31"/>
                    <a:pt x="29" y="36"/>
                    <a:pt x="50" y="36"/>
                  </a:cubicBezTo>
                  <a:cubicBezTo>
                    <a:pt x="63" y="36"/>
                    <a:pt x="75" y="34"/>
                    <a:pt x="84" y="31"/>
                  </a:cubicBezTo>
                  <a:cubicBezTo>
                    <a:pt x="89" y="29"/>
                    <a:pt x="92" y="27"/>
                    <a:pt x="95" y="25"/>
                  </a:cubicBezTo>
                  <a:cubicBezTo>
                    <a:pt x="98" y="23"/>
                    <a:pt x="99" y="20"/>
                    <a:pt x="99" y="18"/>
                  </a:cubicBezTo>
                  <a:cubicBezTo>
                    <a:pt x="99" y="15"/>
                    <a:pt x="98" y="12"/>
                    <a:pt x="95" y="10"/>
                  </a:cubicBezTo>
                  <a:cubicBezTo>
                    <a:pt x="87" y="4"/>
                    <a:pt x="70" y="0"/>
                    <a:pt x="50" y="0"/>
                  </a:cubicBezTo>
                  <a:cubicBezTo>
                    <a:pt x="36" y="0"/>
                    <a:pt x="24" y="2"/>
                    <a:pt x="15" y="5"/>
                  </a:cubicBezTo>
                  <a:cubicBezTo>
                    <a:pt x="10" y="6"/>
                    <a:pt x="7" y="8"/>
                    <a:pt x="4" y="10"/>
                  </a:cubicBezTo>
                  <a:cubicBezTo>
                    <a:pt x="2" y="12"/>
                    <a:pt x="0" y="15"/>
                    <a:pt x="0" y="18"/>
                  </a:cubicBezTo>
                  <a:cubicBezTo>
                    <a:pt x="1" y="18"/>
                    <a:pt x="1" y="18"/>
                    <a:pt x="1" y="18"/>
                  </a:cubicBezTo>
                  <a:cubicBezTo>
                    <a:pt x="2" y="18"/>
                    <a:pt x="2" y="18"/>
                    <a:pt x="2" y="18"/>
                  </a:cubicBezTo>
                  <a:cubicBezTo>
                    <a:pt x="2" y="16"/>
                    <a:pt x="3" y="14"/>
                    <a:pt x="5" y="12"/>
                  </a:cubicBezTo>
                  <a:cubicBezTo>
                    <a:pt x="12" y="6"/>
                    <a:pt x="30" y="2"/>
                    <a:pt x="50" y="2"/>
                  </a:cubicBezTo>
                  <a:cubicBezTo>
                    <a:pt x="63" y="2"/>
                    <a:pt x="75" y="3"/>
                    <a:pt x="84" y="7"/>
                  </a:cubicBezTo>
                  <a:cubicBezTo>
                    <a:pt x="88" y="8"/>
                    <a:pt x="91" y="10"/>
                    <a:pt x="94" y="12"/>
                  </a:cubicBezTo>
                  <a:cubicBezTo>
                    <a:pt x="96" y="14"/>
                    <a:pt x="97" y="16"/>
                    <a:pt x="97" y="18"/>
                  </a:cubicBezTo>
                  <a:cubicBezTo>
                    <a:pt x="97" y="20"/>
                    <a:pt x="96" y="22"/>
                    <a:pt x="94" y="24"/>
                  </a:cubicBezTo>
                  <a:cubicBezTo>
                    <a:pt x="87" y="29"/>
                    <a:pt x="70" y="34"/>
                    <a:pt x="50" y="34"/>
                  </a:cubicBezTo>
                  <a:cubicBezTo>
                    <a:pt x="36" y="34"/>
                    <a:pt x="24" y="32"/>
                    <a:pt x="15" y="29"/>
                  </a:cubicBezTo>
                  <a:cubicBezTo>
                    <a:pt x="11" y="27"/>
                    <a:pt x="8" y="25"/>
                    <a:pt x="5" y="24"/>
                  </a:cubicBezTo>
                  <a:cubicBezTo>
                    <a:pt x="3" y="22"/>
                    <a:pt x="2" y="20"/>
                    <a:pt x="2" y="18"/>
                  </a:cubicBezTo>
                  <a:lnTo>
                    <a:pt x="1" y="18"/>
                  </a:lnTo>
                  <a:close/>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54" name="Freeform 43"/>
            <p:cNvSpPr>
              <a:spLocks/>
            </p:cNvSpPr>
            <p:nvPr/>
          </p:nvSpPr>
          <p:spPr bwMode="auto">
            <a:xfrm>
              <a:off x="3807522" y="1170734"/>
              <a:ext cx="1360214" cy="1047633"/>
            </a:xfrm>
            <a:custGeom>
              <a:avLst/>
              <a:gdLst>
                <a:gd name="T0" fmla="*/ 12 w 1038"/>
                <a:gd name="T1" fmla="*/ 339 h 799"/>
                <a:gd name="T2" fmla="*/ 12 w 1038"/>
                <a:gd name="T3" fmla="*/ 338 h 799"/>
                <a:gd name="T4" fmla="*/ 285 w 1038"/>
                <a:gd name="T5" fmla="*/ 61 h 799"/>
                <a:gd name="T6" fmla="*/ 382 w 1038"/>
                <a:gd name="T7" fmla="*/ 22 h 799"/>
                <a:gd name="T8" fmla="*/ 585 w 1038"/>
                <a:gd name="T9" fmla="*/ 35 h 799"/>
                <a:gd name="T10" fmla="*/ 610 w 1038"/>
                <a:gd name="T11" fmla="*/ 37 h 799"/>
                <a:gd name="T12" fmla="*/ 730 w 1038"/>
                <a:gd name="T13" fmla="*/ 91 h 799"/>
                <a:gd name="T14" fmla="*/ 920 w 1038"/>
                <a:gd name="T15" fmla="*/ 295 h 799"/>
                <a:gd name="T16" fmla="*/ 927 w 1038"/>
                <a:gd name="T17" fmla="*/ 302 h 799"/>
                <a:gd name="T18" fmla="*/ 1013 w 1038"/>
                <a:gd name="T19" fmla="*/ 541 h 799"/>
                <a:gd name="T20" fmla="*/ 1013 w 1038"/>
                <a:gd name="T21" fmla="*/ 791 h 799"/>
                <a:gd name="T22" fmla="*/ 1020 w 1038"/>
                <a:gd name="T23" fmla="*/ 797 h 799"/>
                <a:gd name="T24" fmla="*/ 1033 w 1038"/>
                <a:gd name="T25" fmla="*/ 791 h 799"/>
                <a:gd name="T26" fmla="*/ 1023 w 1038"/>
                <a:gd name="T27" fmla="*/ 454 h 799"/>
                <a:gd name="T28" fmla="*/ 1038 w 1038"/>
                <a:gd name="T29" fmla="*/ 424 h 799"/>
                <a:gd name="T30" fmla="*/ 1022 w 1038"/>
                <a:gd name="T31" fmla="*/ 368 h 799"/>
                <a:gd name="T32" fmla="*/ 741 w 1038"/>
                <a:gd name="T33" fmla="*/ 75 h 799"/>
                <a:gd name="T34" fmla="*/ 392 w 1038"/>
                <a:gd name="T35" fmla="*/ 1 h 799"/>
                <a:gd name="T36" fmla="*/ 382 w 1038"/>
                <a:gd name="T37" fmla="*/ 0 h 799"/>
                <a:gd name="T38" fmla="*/ 30 w 1038"/>
                <a:gd name="T39" fmla="*/ 274 h 799"/>
                <a:gd name="T40" fmla="*/ 0 w 1038"/>
                <a:gd name="T41" fmla="*/ 338 h 799"/>
                <a:gd name="T42" fmla="*/ 6 w 1038"/>
                <a:gd name="T43" fmla="*/ 773 h 799"/>
                <a:gd name="T44" fmla="*/ 8 w 1038"/>
                <a:gd name="T45" fmla="*/ 776 h 799"/>
                <a:gd name="T46" fmla="*/ 20 w 1038"/>
                <a:gd name="T47" fmla="*/ 774 h 799"/>
                <a:gd name="T48" fmla="*/ 18 w 1038"/>
                <a:gd name="T49" fmla="*/ 773 h 799"/>
                <a:gd name="T50" fmla="*/ 13 w 1038"/>
                <a:gd name="T51" fmla="*/ 775 h 799"/>
                <a:gd name="T52" fmla="*/ 9 w 1038"/>
                <a:gd name="T53" fmla="*/ 772 h 799"/>
                <a:gd name="T54" fmla="*/ 8 w 1038"/>
                <a:gd name="T55" fmla="*/ 773 h 799"/>
                <a:gd name="T56" fmla="*/ 4 w 1038"/>
                <a:gd name="T57" fmla="*/ 339 h 799"/>
                <a:gd name="T58" fmla="*/ 18 w 1038"/>
                <a:gd name="T59" fmla="*/ 291 h 799"/>
                <a:gd name="T60" fmla="*/ 31 w 1038"/>
                <a:gd name="T61" fmla="*/ 276 h 799"/>
                <a:gd name="T62" fmla="*/ 31 w 1038"/>
                <a:gd name="T63" fmla="*/ 276 h 799"/>
                <a:gd name="T64" fmla="*/ 269 w 1038"/>
                <a:gd name="T65" fmla="*/ 53 h 799"/>
                <a:gd name="T66" fmla="*/ 391 w 1038"/>
                <a:gd name="T67" fmla="*/ 5 h 799"/>
                <a:gd name="T68" fmla="*/ 392 w 1038"/>
                <a:gd name="T69" fmla="*/ 5 h 799"/>
                <a:gd name="T70" fmla="*/ 710 w 1038"/>
                <a:gd name="T71" fmla="*/ 52 h 799"/>
                <a:gd name="T72" fmla="*/ 739 w 1038"/>
                <a:gd name="T73" fmla="*/ 76 h 799"/>
                <a:gd name="T74" fmla="*/ 739 w 1038"/>
                <a:gd name="T75" fmla="*/ 76 h 799"/>
                <a:gd name="T76" fmla="*/ 899 w 1038"/>
                <a:gd name="T77" fmla="*/ 243 h 799"/>
                <a:gd name="T78" fmla="*/ 1032 w 1038"/>
                <a:gd name="T79" fmla="*/ 400 h 799"/>
                <a:gd name="T80" fmla="*/ 1036 w 1038"/>
                <a:gd name="T81" fmla="*/ 424 h 799"/>
                <a:gd name="T82" fmla="*/ 1019 w 1038"/>
                <a:gd name="T83" fmla="*/ 458 h 799"/>
                <a:gd name="T84" fmla="*/ 1031 w 1038"/>
                <a:gd name="T85" fmla="*/ 790 h 799"/>
                <a:gd name="T86" fmla="*/ 1024 w 1038"/>
                <a:gd name="T87" fmla="*/ 795 h 799"/>
                <a:gd name="T88" fmla="*/ 1017 w 1038"/>
                <a:gd name="T89" fmla="*/ 789 h 799"/>
                <a:gd name="T90" fmla="*/ 1015 w 1038"/>
                <a:gd name="T91" fmla="*/ 790 h 799"/>
                <a:gd name="T92" fmla="*/ 1017 w 1038"/>
                <a:gd name="T93" fmla="*/ 671 h 799"/>
                <a:gd name="T94" fmla="*/ 1017 w 1038"/>
                <a:gd name="T95" fmla="*/ 539 h 799"/>
                <a:gd name="T96" fmla="*/ 732 w 1038"/>
                <a:gd name="T97" fmla="*/ 89 h 799"/>
                <a:gd name="T98" fmla="*/ 610 w 1038"/>
                <a:gd name="T99" fmla="*/ 35 h 799"/>
                <a:gd name="T100" fmla="*/ 382 w 1038"/>
                <a:gd name="T101" fmla="*/ 18 h 799"/>
                <a:gd name="T102" fmla="*/ 284 w 1038"/>
                <a:gd name="T103" fmla="*/ 60 h 799"/>
                <a:gd name="T104" fmla="*/ 33 w 1038"/>
                <a:gd name="T105" fmla="*/ 291 h 799"/>
                <a:gd name="T106" fmla="*/ 10 w 1038"/>
                <a:gd name="T107" fmla="*/ 339 h 799"/>
                <a:gd name="T108" fmla="*/ 18 w 1038"/>
                <a:gd name="T109" fmla="*/ 773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38" h="799">
                  <a:moveTo>
                    <a:pt x="18" y="773"/>
                  </a:moveTo>
                  <a:cubicBezTo>
                    <a:pt x="20" y="773"/>
                    <a:pt x="20" y="773"/>
                    <a:pt x="20" y="773"/>
                  </a:cubicBezTo>
                  <a:cubicBezTo>
                    <a:pt x="12" y="339"/>
                    <a:pt x="12" y="339"/>
                    <a:pt x="12" y="339"/>
                  </a:cubicBezTo>
                  <a:cubicBezTo>
                    <a:pt x="12" y="339"/>
                    <a:pt x="12" y="339"/>
                    <a:pt x="12" y="339"/>
                  </a:cubicBezTo>
                  <a:cubicBezTo>
                    <a:pt x="12" y="339"/>
                    <a:pt x="12" y="339"/>
                    <a:pt x="12" y="339"/>
                  </a:cubicBezTo>
                  <a:cubicBezTo>
                    <a:pt x="12" y="339"/>
                    <a:pt x="12" y="338"/>
                    <a:pt x="12" y="338"/>
                  </a:cubicBezTo>
                  <a:cubicBezTo>
                    <a:pt x="12" y="332"/>
                    <a:pt x="13" y="313"/>
                    <a:pt x="35" y="293"/>
                  </a:cubicBezTo>
                  <a:cubicBezTo>
                    <a:pt x="69" y="264"/>
                    <a:pt x="285" y="61"/>
                    <a:pt x="285" y="61"/>
                  </a:cubicBezTo>
                  <a:cubicBezTo>
                    <a:pt x="285" y="61"/>
                    <a:pt x="285" y="61"/>
                    <a:pt x="285" y="61"/>
                  </a:cubicBezTo>
                  <a:cubicBezTo>
                    <a:pt x="285" y="61"/>
                    <a:pt x="285" y="61"/>
                    <a:pt x="285" y="61"/>
                  </a:cubicBezTo>
                  <a:cubicBezTo>
                    <a:pt x="286" y="61"/>
                    <a:pt x="286" y="61"/>
                    <a:pt x="286" y="61"/>
                  </a:cubicBezTo>
                  <a:cubicBezTo>
                    <a:pt x="290" y="57"/>
                    <a:pt x="326" y="22"/>
                    <a:pt x="382" y="22"/>
                  </a:cubicBezTo>
                  <a:cubicBezTo>
                    <a:pt x="384" y="22"/>
                    <a:pt x="387" y="22"/>
                    <a:pt x="390" y="22"/>
                  </a:cubicBezTo>
                  <a:cubicBezTo>
                    <a:pt x="422" y="24"/>
                    <a:pt x="477" y="28"/>
                    <a:pt x="524" y="31"/>
                  </a:cubicBezTo>
                  <a:cubicBezTo>
                    <a:pt x="548" y="33"/>
                    <a:pt x="569" y="34"/>
                    <a:pt x="585" y="35"/>
                  </a:cubicBezTo>
                  <a:cubicBezTo>
                    <a:pt x="592" y="36"/>
                    <a:pt x="599" y="36"/>
                    <a:pt x="603" y="37"/>
                  </a:cubicBezTo>
                  <a:cubicBezTo>
                    <a:pt x="607" y="37"/>
                    <a:pt x="610" y="37"/>
                    <a:pt x="610" y="37"/>
                  </a:cubicBezTo>
                  <a:cubicBezTo>
                    <a:pt x="610" y="37"/>
                    <a:pt x="610" y="37"/>
                    <a:pt x="610" y="37"/>
                  </a:cubicBezTo>
                  <a:cubicBezTo>
                    <a:pt x="610" y="37"/>
                    <a:pt x="610" y="37"/>
                    <a:pt x="610" y="37"/>
                  </a:cubicBezTo>
                  <a:cubicBezTo>
                    <a:pt x="610" y="37"/>
                    <a:pt x="610" y="37"/>
                    <a:pt x="610" y="37"/>
                  </a:cubicBezTo>
                  <a:cubicBezTo>
                    <a:pt x="614" y="37"/>
                    <a:pt x="679" y="38"/>
                    <a:pt x="730" y="91"/>
                  </a:cubicBezTo>
                  <a:cubicBezTo>
                    <a:pt x="756" y="119"/>
                    <a:pt x="805" y="172"/>
                    <a:pt x="848" y="217"/>
                  </a:cubicBezTo>
                  <a:cubicBezTo>
                    <a:pt x="869" y="240"/>
                    <a:pt x="889" y="261"/>
                    <a:pt x="903" y="276"/>
                  </a:cubicBezTo>
                  <a:cubicBezTo>
                    <a:pt x="910" y="284"/>
                    <a:pt x="916" y="290"/>
                    <a:pt x="920" y="295"/>
                  </a:cubicBezTo>
                  <a:cubicBezTo>
                    <a:pt x="924" y="299"/>
                    <a:pt x="927" y="301"/>
                    <a:pt x="927" y="301"/>
                  </a:cubicBezTo>
                  <a:cubicBezTo>
                    <a:pt x="927" y="301"/>
                    <a:pt x="927" y="301"/>
                    <a:pt x="927" y="301"/>
                  </a:cubicBezTo>
                  <a:cubicBezTo>
                    <a:pt x="927" y="301"/>
                    <a:pt x="927" y="302"/>
                    <a:pt x="927" y="302"/>
                  </a:cubicBezTo>
                  <a:cubicBezTo>
                    <a:pt x="937" y="313"/>
                    <a:pt x="1013" y="402"/>
                    <a:pt x="1013" y="539"/>
                  </a:cubicBezTo>
                  <a:cubicBezTo>
                    <a:pt x="1013" y="540"/>
                    <a:pt x="1013" y="540"/>
                    <a:pt x="1013" y="541"/>
                  </a:cubicBezTo>
                  <a:cubicBezTo>
                    <a:pt x="1013" y="541"/>
                    <a:pt x="1013" y="541"/>
                    <a:pt x="1013" y="541"/>
                  </a:cubicBezTo>
                  <a:cubicBezTo>
                    <a:pt x="1013" y="590"/>
                    <a:pt x="1013" y="634"/>
                    <a:pt x="1013" y="671"/>
                  </a:cubicBezTo>
                  <a:cubicBezTo>
                    <a:pt x="1013" y="745"/>
                    <a:pt x="1013" y="790"/>
                    <a:pt x="1013" y="790"/>
                  </a:cubicBezTo>
                  <a:cubicBezTo>
                    <a:pt x="1013" y="791"/>
                    <a:pt x="1013" y="791"/>
                    <a:pt x="1013" y="791"/>
                  </a:cubicBezTo>
                  <a:cubicBezTo>
                    <a:pt x="1013" y="791"/>
                    <a:pt x="1013" y="791"/>
                    <a:pt x="1013" y="791"/>
                  </a:cubicBezTo>
                  <a:cubicBezTo>
                    <a:pt x="1013" y="791"/>
                    <a:pt x="1015" y="793"/>
                    <a:pt x="1016" y="795"/>
                  </a:cubicBezTo>
                  <a:cubicBezTo>
                    <a:pt x="1017" y="796"/>
                    <a:pt x="1018" y="797"/>
                    <a:pt x="1020" y="797"/>
                  </a:cubicBezTo>
                  <a:cubicBezTo>
                    <a:pt x="1021" y="798"/>
                    <a:pt x="1023" y="799"/>
                    <a:pt x="1024" y="799"/>
                  </a:cubicBezTo>
                  <a:cubicBezTo>
                    <a:pt x="1026" y="799"/>
                    <a:pt x="1028" y="798"/>
                    <a:pt x="1029" y="797"/>
                  </a:cubicBezTo>
                  <a:cubicBezTo>
                    <a:pt x="1031" y="795"/>
                    <a:pt x="1032" y="793"/>
                    <a:pt x="1033" y="791"/>
                  </a:cubicBezTo>
                  <a:cubicBezTo>
                    <a:pt x="1033" y="790"/>
                    <a:pt x="1033" y="790"/>
                    <a:pt x="1033" y="790"/>
                  </a:cubicBezTo>
                  <a:cubicBezTo>
                    <a:pt x="1033" y="454"/>
                    <a:pt x="1033" y="454"/>
                    <a:pt x="1033" y="454"/>
                  </a:cubicBezTo>
                  <a:cubicBezTo>
                    <a:pt x="1023" y="454"/>
                    <a:pt x="1023" y="454"/>
                    <a:pt x="1023" y="454"/>
                  </a:cubicBezTo>
                  <a:cubicBezTo>
                    <a:pt x="1023" y="425"/>
                    <a:pt x="1023" y="425"/>
                    <a:pt x="1023" y="425"/>
                  </a:cubicBezTo>
                  <a:cubicBezTo>
                    <a:pt x="1038" y="426"/>
                    <a:pt x="1038" y="426"/>
                    <a:pt x="1038" y="426"/>
                  </a:cubicBezTo>
                  <a:cubicBezTo>
                    <a:pt x="1038" y="424"/>
                    <a:pt x="1038" y="424"/>
                    <a:pt x="1038" y="424"/>
                  </a:cubicBezTo>
                  <a:cubicBezTo>
                    <a:pt x="1038" y="424"/>
                    <a:pt x="1038" y="424"/>
                    <a:pt x="1038" y="423"/>
                  </a:cubicBezTo>
                  <a:cubicBezTo>
                    <a:pt x="1038" y="419"/>
                    <a:pt x="1038" y="410"/>
                    <a:pt x="1036" y="399"/>
                  </a:cubicBezTo>
                  <a:cubicBezTo>
                    <a:pt x="1034" y="389"/>
                    <a:pt x="1030" y="377"/>
                    <a:pt x="1022" y="368"/>
                  </a:cubicBezTo>
                  <a:cubicBezTo>
                    <a:pt x="1018" y="363"/>
                    <a:pt x="998" y="342"/>
                    <a:pt x="971" y="314"/>
                  </a:cubicBezTo>
                  <a:cubicBezTo>
                    <a:pt x="890" y="228"/>
                    <a:pt x="742" y="74"/>
                    <a:pt x="742" y="74"/>
                  </a:cubicBezTo>
                  <a:cubicBezTo>
                    <a:pt x="741" y="75"/>
                    <a:pt x="741" y="75"/>
                    <a:pt x="741" y="75"/>
                  </a:cubicBezTo>
                  <a:cubicBezTo>
                    <a:pt x="743" y="74"/>
                    <a:pt x="743" y="74"/>
                    <a:pt x="743" y="74"/>
                  </a:cubicBezTo>
                  <a:cubicBezTo>
                    <a:pt x="742" y="73"/>
                    <a:pt x="704" y="27"/>
                    <a:pt x="613" y="18"/>
                  </a:cubicBezTo>
                  <a:cubicBezTo>
                    <a:pt x="523" y="9"/>
                    <a:pt x="392" y="1"/>
                    <a:pt x="392" y="1"/>
                  </a:cubicBezTo>
                  <a:cubicBezTo>
                    <a:pt x="392" y="3"/>
                    <a:pt x="392" y="3"/>
                    <a:pt x="392" y="3"/>
                  </a:cubicBezTo>
                  <a:cubicBezTo>
                    <a:pt x="392" y="1"/>
                    <a:pt x="392" y="1"/>
                    <a:pt x="392" y="1"/>
                  </a:cubicBezTo>
                  <a:cubicBezTo>
                    <a:pt x="392" y="1"/>
                    <a:pt x="388" y="0"/>
                    <a:pt x="382" y="0"/>
                  </a:cubicBezTo>
                  <a:cubicBezTo>
                    <a:pt x="362" y="0"/>
                    <a:pt x="315" y="6"/>
                    <a:pt x="266" y="50"/>
                  </a:cubicBezTo>
                  <a:cubicBezTo>
                    <a:pt x="203" y="108"/>
                    <a:pt x="29" y="273"/>
                    <a:pt x="29" y="273"/>
                  </a:cubicBezTo>
                  <a:cubicBezTo>
                    <a:pt x="30" y="274"/>
                    <a:pt x="30" y="274"/>
                    <a:pt x="30" y="274"/>
                  </a:cubicBezTo>
                  <a:cubicBezTo>
                    <a:pt x="29" y="272"/>
                    <a:pt x="29" y="272"/>
                    <a:pt x="29" y="272"/>
                  </a:cubicBezTo>
                  <a:cubicBezTo>
                    <a:pt x="29" y="272"/>
                    <a:pt x="22" y="278"/>
                    <a:pt x="14" y="288"/>
                  </a:cubicBezTo>
                  <a:cubicBezTo>
                    <a:pt x="7" y="299"/>
                    <a:pt x="0" y="316"/>
                    <a:pt x="0" y="338"/>
                  </a:cubicBezTo>
                  <a:cubicBezTo>
                    <a:pt x="0" y="338"/>
                    <a:pt x="0" y="339"/>
                    <a:pt x="0" y="339"/>
                  </a:cubicBezTo>
                  <a:cubicBezTo>
                    <a:pt x="0" y="339"/>
                    <a:pt x="0" y="339"/>
                    <a:pt x="0" y="339"/>
                  </a:cubicBezTo>
                  <a:cubicBezTo>
                    <a:pt x="1" y="384"/>
                    <a:pt x="6" y="773"/>
                    <a:pt x="6" y="773"/>
                  </a:cubicBezTo>
                  <a:cubicBezTo>
                    <a:pt x="6" y="774"/>
                    <a:pt x="6" y="774"/>
                    <a:pt x="6" y="774"/>
                  </a:cubicBezTo>
                  <a:cubicBezTo>
                    <a:pt x="6" y="774"/>
                    <a:pt x="6" y="774"/>
                    <a:pt x="6" y="774"/>
                  </a:cubicBezTo>
                  <a:cubicBezTo>
                    <a:pt x="6" y="774"/>
                    <a:pt x="6" y="775"/>
                    <a:pt x="8" y="776"/>
                  </a:cubicBezTo>
                  <a:cubicBezTo>
                    <a:pt x="9" y="777"/>
                    <a:pt x="10" y="779"/>
                    <a:pt x="13" y="779"/>
                  </a:cubicBezTo>
                  <a:cubicBezTo>
                    <a:pt x="14" y="779"/>
                    <a:pt x="15" y="778"/>
                    <a:pt x="16" y="777"/>
                  </a:cubicBezTo>
                  <a:cubicBezTo>
                    <a:pt x="18" y="777"/>
                    <a:pt x="19" y="776"/>
                    <a:pt x="20" y="774"/>
                  </a:cubicBezTo>
                  <a:cubicBezTo>
                    <a:pt x="20" y="774"/>
                    <a:pt x="20" y="774"/>
                    <a:pt x="20" y="774"/>
                  </a:cubicBezTo>
                  <a:cubicBezTo>
                    <a:pt x="20" y="773"/>
                    <a:pt x="20" y="773"/>
                    <a:pt x="20" y="773"/>
                  </a:cubicBezTo>
                  <a:cubicBezTo>
                    <a:pt x="18" y="773"/>
                    <a:pt x="18" y="773"/>
                    <a:pt x="18" y="773"/>
                  </a:cubicBezTo>
                  <a:cubicBezTo>
                    <a:pt x="16" y="772"/>
                    <a:pt x="16" y="772"/>
                    <a:pt x="16" y="772"/>
                  </a:cubicBezTo>
                  <a:cubicBezTo>
                    <a:pt x="16" y="773"/>
                    <a:pt x="15" y="774"/>
                    <a:pt x="14" y="774"/>
                  </a:cubicBezTo>
                  <a:cubicBezTo>
                    <a:pt x="14" y="774"/>
                    <a:pt x="13" y="775"/>
                    <a:pt x="13" y="775"/>
                  </a:cubicBezTo>
                  <a:cubicBezTo>
                    <a:pt x="12" y="775"/>
                    <a:pt x="11" y="774"/>
                    <a:pt x="10" y="773"/>
                  </a:cubicBezTo>
                  <a:cubicBezTo>
                    <a:pt x="10" y="773"/>
                    <a:pt x="10" y="773"/>
                    <a:pt x="9" y="772"/>
                  </a:cubicBezTo>
                  <a:cubicBezTo>
                    <a:pt x="9" y="772"/>
                    <a:pt x="9" y="772"/>
                    <a:pt x="9" y="772"/>
                  </a:cubicBezTo>
                  <a:cubicBezTo>
                    <a:pt x="9" y="772"/>
                    <a:pt x="9" y="772"/>
                    <a:pt x="9" y="772"/>
                  </a:cubicBezTo>
                  <a:cubicBezTo>
                    <a:pt x="9" y="772"/>
                    <a:pt x="9" y="772"/>
                    <a:pt x="9" y="772"/>
                  </a:cubicBezTo>
                  <a:cubicBezTo>
                    <a:pt x="8" y="773"/>
                    <a:pt x="8" y="773"/>
                    <a:pt x="8" y="773"/>
                  </a:cubicBezTo>
                  <a:cubicBezTo>
                    <a:pt x="10" y="773"/>
                    <a:pt x="10" y="773"/>
                    <a:pt x="10" y="773"/>
                  </a:cubicBezTo>
                  <a:cubicBezTo>
                    <a:pt x="10" y="773"/>
                    <a:pt x="8" y="676"/>
                    <a:pt x="7" y="573"/>
                  </a:cubicBezTo>
                  <a:cubicBezTo>
                    <a:pt x="6" y="470"/>
                    <a:pt x="4" y="361"/>
                    <a:pt x="4" y="339"/>
                  </a:cubicBezTo>
                  <a:cubicBezTo>
                    <a:pt x="4" y="339"/>
                    <a:pt x="4" y="339"/>
                    <a:pt x="4" y="339"/>
                  </a:cubicBezTo>
                  <a:cubicBezTo>
                    <a:pt x="4" y="339"/>
                    <a:pt x="4" y="338"/>
                    <a:pt x="4" y="338"/>
                  </a:cubicBezTo>
                  <a:cubicBezTo>
                    <a:pt x="4" y="316"/>
                    <a:pt x="11" y="301"/>
                    <a:pt x="18" y="291"/>
                  </a:cubicBezTo>
                  <a:cubicBezTo>
                    <a:pt x="21" y="286"/>
                    <a:pt x="24" y="282"/>
                    <a:pt x="27" y="279"/>
                  </a:cubicBezTo>
                  <a:cubicBezTo>
                    <a:pt x="28" y="278"/>
                    <a:pt x="29" y="277"/>
                    <a:pt x="30" y="276"/>
                  </a:cubicBezTo>
                  <a:cubicBezTo>
                    <a:pt x="30" y="276"/>
                    <a:pt x="31" y="276"/>
                    <a:pt x="31" y="276"/>
                  </a:cubicBezTo>
                  <a:cubicBezTo>
                    <a:pt x="31" y="276"/>
                    <a:pt x="31" y="276"/>
                    <a:pt x="31" y="276"/>
                  </a:cubicBezTo>
                  <a:cubicBezTo>
                    <a:pt x="31" y="276"/>
                    <a:pt x="31" y="276"/>
                    <a:pt x="31" y="276"/>
                  </a:cubicBezTo>
                  <a:cubicBezTo>
                    <a:pt x="31" y="276"/>
                    <a:pt x="31" y="276"/>
                    <a:pt x="31" y="276"/>
                  </a:cubicBezTo>
                  <a:cubicBezTo>
                    <a:pt x="31" y="275"/>
                    <a:pt x="31" y="275"/>
                    <a:pt x="31" y="275"/>
                  </a:cubicBezTo>
                  <a:cubicBezTo>
                    <a:pt x="31" y="275"/>
                    <a:pt x="34" y="273"/>
                    <a:pt x="39" y="268"/>
                  </a:cubicBezTo>
                  <a:cubicBezTo>
                    <a:pt x="73" y="236"/>
                    <a:pt x="214" y="103"/>
                    <a:pt x="269" y="53"/>
                  </a:cubicBezTo>
                  <a:cubicBezTo>
                    <a:pt x="316" y="10"/>
                    <a:pt x="362" y="4"/>
                    <a:pt x="382" y="4"/>
                  </a:cubicBezTo>
                  <a:cubicBezTo>
                    <a:pt x="385" y="4"/>
                    <a:pt x="388" y="5"/>
                    <a:pt x="389" y="5"/>
                  </a:cubicBezTo>
                  <a:cubicBezTo>
                    <a:pt x="390" y="5"/>
                    <a:pt x="391" y="5"/>
                    <a:pt x="391" y="5"/>
                  </a:cubicBezTo>
                  <a:cubicBezTo>
                    <a:pt x="392" y="5"/>
                    <a:pt x="392" y="5"/>
                    <a:pt x="392" y="5"/>
                  </a:cubicBezTo>
                  <a:cubicBezTo>
                    <a:pt x="392" y="5"/>
                    <a:pt x="392" y="5"/>
                    <a:pt x="392" y="5"/>
                  </a:cubicBezTo>
                  <a:cubicBezTo>
                    <a:pt x="392" y="5"/>
                    <a:pt x="392" y="5"/>
                    <a:pt x="392" y="5"/>
                  </a:cubicBezTo>
                  <a:cubicBezTo>
                    <a:pt x="392" y="5"/>
                    <a:pt x="400" y="5"/>
                    <a:pt x="414" y="6"/>
                  </a:cubicBezTo>
                  <a:cubicBezTo>
                    <a:pt x="455" y="9"/>
                    <a:pt x="545" y="15"/>
                    <a:pt x="613" y="22"/>
                  </a:cubicBezTo>
                  <a:cubicBezTo>
                    <a:pt x="657" y="26"/>
                    <a:pt x="689" y="40"/>
                    <a:pt x="710" y="52"/>
                  </a:cubicBezTo>
                  <a:cubicBezTo>
                    <a:pt x="720" y="59"/>
                    <a:pt x="727" y="65"/>
                    <a:pt x="732" y="69"/>
                  </a:cubicBezTo>
                  <a:cubicBezTo>
                    <a:pt x="735" y="71"/>
                    <a:pt x="737" y="73"/>
                    <a:pt x="738" y="74"/>
                  </a:cubicBezTo>
                  <a:cubicBezTo>
                    <a:pt x="738" y="75"/>
                    <a:pt x="739" y="75"/>
                    <a:pt x="739" y="76"/>
                  </a:cubicBezTo>
                  <a:cubicBezTo>
                    <a:pt x="739" y="76"/>
                    <a:pt x="739" y="76"/>
                    <a:pt x="739" y="76"/>
                  </a:cubicBezTo>
                  <a:cubicBezTo>
                    <a:pt x="739" y="76"/>
                    <a:pt x="739" y="76"/>
                    <a:pt x="739" y="76"/>
                  </a:cubicBezTo>
                  <a:cubicBezTo>
                    <a:pt x="739" y="76"/>
                    <a:pt x="739" y="76"/>
                    <a:pt x="739" y="76"/>
                  </a:cubicBezTo>
                  <a:cubicBezTo>
                    <a:pt x="740" y="76"/>
                    <a:pt x="740" y="76"/>
                    <a:pt x="740" y="76"/>
                  </a:cubicBezTo>
                  <a:cubicBezTo>
                    <a:pt x="740" y="76"/>
                    <a:pt x="744" y="81"/>
                    <a:pt x="751" y="88"/>
                  </a:cubicBezTo>
                  <a:cubicBezTo>
                    <a:pt x="776" y="115"/>
                    <a:pt x="840" y="181"/>
                    <a:pt x="899" y="243"/>
                  </a:cubicBezTo>
                  <a:cubicBezTo>
                    <a:pt x="928" y="274"/>
                    <a:pt x="956" y="304"/>
                    <a:pt x="978" y="327"/>
                  </a:cubicBezTo>
                  <a:cubicBezTo>
                    <a:pt x="1000" y="350"/>
                    <a:pt x="1015" y="366"/>
                    <a:pt x="1019" y="370"/>
                  </a:cubicBezTo>
                  <a:cubicBezTo>
                    <a:pt x="1026" y="378"/>
                    <a:pt x="1030" y="390"/>
                    <a:pt x="1032" y="400"/>
                  </a:cubicBezTo>
                  <a:cubicBezTo>
                    <a:pt x="1034" y="411"/>
                    <a:pt x="1034" y="420"/>
                    <a:pt x="1034" y="423"/>
                  </a:cubicBezTo>
                  <a:cubicBezTo>
                    <a:pt x="1034" y="424"/>
                    <a:pt x="1034" y="424"/>
                    <a:pt x="1034" y="424"/>
                  </a:cubicBezTo>
                  <a:cubicBezTo>
                    <a:pt x="1036" y="424"/>
                    <a:pt x="1036" y="424"/>
                    <a:pt x="1036" y="424"/>
                  </a:cubicBezTo>
                  <a:cubicBezTo>
                    <a:pt x="1036" y="422"/>
                    <a:pt x="1036" y="422"/>
                    <a:pt x="1036" y="422"/>
                  </a:cubicBezTo>
                  <a:cubicBezTo>
                    <a:pt x="1019" y="421"/>
                    <a:pt x="1019" y="421"/>
                    <a:pt x="1019" y="421"/>
                  </a:cubicBezTo>
                  <a:cubicBezTo>
                    <a:pt x="1019" y="458"/>
                    <a:pt x="1019" y="458"/>
                    <a:pt x="1019" y="458"/>
                  </a:cubicBezTo>
                  <a:cubicBezTo>
                    <a:pt x="1029" y="458"/>
                    <a:pt x="1029" y="458"/>
                    <a:pt x="1029" y="458"/>
                  </a:cubicBezTo>
                  <a:cubicBezTo>
                    <a:pt x="1029" y="790"/>
                    <a:pt x="1029" y="790"/>
                    <a:pt x="1029" y="790"/>
                  </a:cubicBezTo>
                  <a:cubicBezTo>
                    <a:pt x="1031" y="790"/>
                    <a:pt x="1031" y="790"/>
                    <a:pt x="1031" y="790"/>
                  </a:cubicBezTo>
                  <a:cubicBezTo>
                    <a:pt x="1029" y="789"/>
                    <a:pt x="1029" y="789"/>
                    <a:pt x="1029" y="789"/>
                  </a:cubicBezTo>
                  <a:cubicBezTo>
                    <a:pt x="1028" y="792"/>
                    <a:pt x="1027" y="793"/>
                    <a:pt x="1026" y="794"/>
                  </a:cubicBezTo>
                  <a:cubicBezTo>
                    <a:pt x="1026" y="794"/>
                    <a:pt x="1025" y="795"/>
                    <a:pt x="1024" y="795"/>
                  </a:cubicBezTo>
                  <a:cubicBezTo>
                    <a:pt x="1023" y="795"/>
                    <a:pt x="1023" y="794"/>
                    <a:pt x="1022" y="794"/>
                  </a:cubicBezTo>
                  <a:cubicBezTo>
                    <a:pt x="1020" y="793"/>
                    <a:pt x="1019" y="792"/>
                    <a:pt x="1018" y="791"/>
                  </a:cubicBezTo>
                  <a:cubicBezTo>
                    <a:pt x="1018" y="790"/>
                    <a:pt x="1017" y="790"/>
                    <a:pt x="1017" y="789"/>
                  </a:cubicBezTo>
                  <a:cubicBezTo>
                    <a:pt x="1017" y="789"/>
                    <a:pt x="1017" y="789"/>
                    <a:pt x="1017" y="789"/>
                  </a:cubicBezTo>
                  <a:cubicBezTo>
                    <a:pt x="1017" y="789"/>
                    <a:pt x="1017" y="789"/>
                    <a:pt x="1017" y="789"/>
                  </a:cubicBezTo>
                  <a:cubicBezTo>
                    <a:pt x="1015" y="790"/>
                    <a:pt x="1015" y="790"/>
                    <a:pt x="1015" y="790"/>
                  </a:cubicBezTo>
                  <a:cubicBezTo>
                    <a:pt x="1017" y="790"/>
                    <a:pt x="1017" y="790"/>
                    <a:pt x="1017" y="790"/>
                  </a:cubicBezTo>
                  <a:cubicBezTo>
                    <a:pt x="1017" y="790"/>
                    <a:pt x="1017" y="787"/>
                    <a:pt x="1017" y="782"/>
                  </a:cubicBezTo>
                  <a:cubicBezTo>
                    <a:pt x="1017" y="766"/>
                    <a:pt x="1017" y="726"/>
                    <a:pt x="1017" y="671"/>
                  </a:cubicBezTo>
                  <a:cubicBezTo>
                    <a:pt x="1017" y="634"/>
                    <a:pt x="1017" y="590"/>
                    <a:pt x="1017" y="541"/>
                  </a:cubicBezTo>
                  <a:cubicBezTo>
                    <a:pt x="1017" y="541"/>
                    <a:pt x="1017" y="541"/>
                    <a:pt x="1017" y="541"/>
                  </a:cubicBezTo>
                  <a:cubicBezTo>
                    <a:pt x="1017" y="540"/>
                    <a:pt x="1017" y="540"/>
                    <a:pt x="1017" y="539"/>
                  </a:cubicBezTo>
                  <a:cubicBezTo>
                    <a:pt x="1017" y="392"/>
                    <a:pt x="930" y="299"/>
                    <a:pt x="929" y="299"/>
                  </a:cubicBezTo>
                  <a:cubicBezTo>
                    <a:pt x="929" y="299"/>
                    <a:pt x="929" y="299"/>
                    <a:pt x="929" y="299"/>
                  </a:cubicBezTo>
                  <a:cubicBezTo>
                    <a:pt x="929" y="299"/>
                    <a:pt x="785" y="145"/>
                    <a:pt x="732" y="89"/>
                  </a:cubicBezTo>
                  <a:cubicBezTo>
                    <a:pt x="681" y="34"/>
                    <a:pt x="615" y="33"/>
                    <a:pt x="610" y="33"/>
                  </a:cubicBezTo>
                  <a:cubicBezTo>
                    <a:pt x="610" y="33"/>
                    <a:pt x="610" y="33"/>
                    <a:pt x="610" y="33"/>
                  </a:cubicBezTo>
                  <a:cubicBezTo>
                    <a:pt x="610" y="35"/>
                    <a:pt x="610" y="35"/>
                    <a:pt x="610" y="35"/>
                  </a:cubicBezTo>
                  <a:cubicBezTo>
                    <a:pt x="610" y="33"/>
                    <a:pt x="610" y="33"/>
                    <a:pt x="610" y="33"/>
                  </a:cubicBezTo>
                  <a:cubicBezTo>
                    <a:pt x="610" y="33"/>
                    <a:pt x="455" y="22"/>
                    <a:pt x="390" y="18"/>
                  </a:cubicBezTo>
                  <a:cubicBezTo>
                    <a:pt x="387" y="18"/>
                    <a:pt x="384" y="18"/>
                    <a:pt x="382" y="18"/>
                  </a:cubicBezTo>
                  <a:cubicBezTo>
                    <a:pt x="351" y="18"/>
                    <a:pt x="326" y="28"/>
                    <a:pt x="309" y="38"/>
                  </a:cubicBezTo>
                  <a:cubicBezTo>
                    <a:pt x="292" y="48"/>
                    <a:pt x="283" y="59"/>
                    <a:pt x="283" y="59"/>
                  </a:cubicBezTo>
                  <a:cubicBezTo>
                    <a:pt x="284" y="60"/>
                    <a:pt x="284" y="60"/>
                    <a:pt x="284" y="60"/>
                  </a:cubicBezTo>
                  <a:cubicBezTo>
                    <a:pt x="283" y="59"/>
                    <a:pt x="283" y="59"/>
                    <a:pt x="283" y="59"/>
                  </a:cubicBezTo>
                  <a:cubicBezTo>
                    <a:pt x="283" y="59"/>
                    <a:pt x="279" y="62"/>
                    <a:pt x="273" y="67"/>
                  </a:cubicBezTo>
                  <a:cubicBezTo>
                    <a:pt x="231" y="106"/>
                    <a:pt x="62" y="265"/>
                    <a:pt x="33" y="291"/>
                  </a:cubicBezTo>
                  <a:cubicBezTo>
                    <a:pt x="10" y="311"/>
                    <a:pt x="8" y="332"/>
                    <a:pt x="8" y="338"/>
                  </a:cubicBezTo>
                  <a:cubicBezTo>
                    <a:pt x="8" y="339"/>
                    <a:pt x="8" y="339"/>
                    <a:pt x="8" y="339"/>
                  </a:cubicBezTo>
                  <a:cubicBezTo>
                    <a:pt x="10" y="339"/>
                    <a:pt x="10" y="339"/>
                    <a:pt x="10" y="339"/>
                  </a:cubicBezTo>
                  <a:cubicBezTo>
                    <a:pt x="8" y="339"/>
                    <a:pt x="8" y="339"/>
                    <a:pt x="8" y="339"/>
                  </a:cubicBezTo>
                  <a:cubicBezTo>
                    <a:pt x="16" y="773"/>
                    <a:pt x="16" y="773"/>
                    <a:pt x="16" y="773"/>
                  </a:cubicBezTo>
                  <a:cubicBezTo>
                    <a:pt x="18" y="773"/>
                    <a:pt x="18" y="773"/>
                    <a:pt x="18" y="773"/>
                  </a:cubicBezTo>
                  <a:cubicBezTo>
                    <a:pt x="16" y="772"/>
                    <a:pt x="16" y="772"/>
                    <a:pt x="16" y="772"/>
                  </a:cubicBezTo>
                  <a:lnTo>
                    <a:pt x="18" y="773"/>
                  </a:lnTo>
                  <a:close/>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55" name="Freeform 44"/>
            <p:cNvSpPr>
              <a:spLocks/>
            </p:cNvSpPr>
            <p:nvPr/>
          </p:nvSpPr>
          <p:spPr bwMode="auto">
            <a:xfrm>
              <a:off x="5150457" y="1863397"/>
              <a:ext cx="26702" cy="354970"/>
            </a:xfrm>
            <a:custGeom>
              <a:avLst/>
              <a:gdLst>
                <a:gd name="T0" fmla="*/ 12 w 20"/>
                <a:gd name="T1" fmla="*/ 1 h 271"/>
                <a:gd name="T2" fmla="*/ 16 w 20"/>
                <a:gd name="T3" fmla="*/ 236 h 271"/>
                <a:gd name="T4" fmla="*/ 18 w 20"/>
                <a:gd name="T5" fmla="*/ 236 h 271"/>
                <a:gd name="T6" fmla="*/ 16 w 20"/>
                <a:gd name="T7" fmla="*/ 236 h 271"/>
                <a:gd name="T8" fmla="*/ 15 w 20"/>
                <a:gd name="T9" fmla="*/ 237 h 271"/>
                <a:gd name="T10" fmla="*/ 11 w 20"/>
                <a:gd name="T11" fmla="*/ 253 h 271"/>
                <a:gd name="T12" fmla="*/ 6 w 20"/>
                <a:gd name="T13" fmla="*/ 262 h 271"/>
                <a:gd name="T14" fmla="*/ 0 w 20"/>
                <a:gd name="T15" fmla="*/ 267 h 271"/>
                <a:gd name="T16" fmla="*/ 0 w 20"/>
                <a:gd name="T17" fmla="*/ 271 h 271"/>
                <a:gd name="T18" fmla="*/ 10 w 20"/>
                <a:gd name="T19" fmla="*/ 264 h 271"/>
                <a:gd name="T20" fmla="*/ 18 w 20"/>
                <a:gd name="T21" fmla="*/ 246 h 271"/>
                <a:gd name="T22" fmla="*/ 19 w 20"/>
                <a:gd name="T23" fmla="*/ 236 h 271"/>
                <a:gd name="T24" fmla="*/ 20 w 20"/>
                <a:gd name="T25" fmla="*/ 236 h 271"/>
                <a:gd name="T26" fmla="*/ 16 w 20"/>
                <a:gd name="T27" fmla="*/ 0 h 271"/>
                <a:gd name="T28" fmla="*/ 12 w 20"/>
                <a:gd name="T29" fmla="*/ 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71">
                  <a:moveTo>
                    <a:pt x="12" y="1"/>
                  </a:moveTo>
                  <a:cubicBezTo>
                    <a:pt x="16" y="236"/>
                    <a:pt x="16" y="236"/>
                    <a:pt x="16" y="236"/>
                  </a:cubicBezTo>
                  <a:cubicBezTo>
                    <a:pt x="18" y="236"/>
                    <a:pt x="18" y="236"/>
                    <a:pt x="18" y="236"/>
                  </a:cubicBezTo>
                  <a:cubicBezTo>
                    <a:pt x="16" y="236"/>
                    <a:pt x="16" y="236"/>
                    <a:pt x="16" y="236"/>
                  </a:cubicBezTo>
                  <a:cubicBezTo>
                    <a:pt x="16" y="236"/>
                    <a:pt x="15" y="236"/>
                    <a:pt x="15" y="237"/>
                  </a:cubicBezTo>
                  <a:cubicBezTo>
                    <a:pt x="15" y="240"/>
                    <a:pt x="14" y="247"/>
                    <a:pt x="11" y="253"/>
                  </a:cubicBezTo>
                  <a:cubicBezTo>
                    <a:pt x="10" y="257"/>
                    <a:pt x="8" y="260"/>
                    <a:pt x="6" y="262"/>
                  </a:cubicBezTo>
                  <a:cubicBezTo>
                    <a:pt x="4" y="265"/>
                    <a:pt x="2" y="266"/>
                    <a:pt x="0" y="267"/>
                  </a:cubicBezTo>
                  <a:cubicBezTo>
                    <a:pt x="0" y="271"/>
                    <a:pt x="0" y="271"/>
                    <a:pt x="0" y="271"/>
                  </a:cubicBezTo>
                  <a:cubicBezTo>
                    <a:pt x="5" y="270"/>
                    <a:pt x="8" y="267"/>
                    <a:pt x="10" y="264"/>
                  </a:cubicBezTo>
                  <a:cubicBezTo>
                    <a:pt x="14" y="258"/>
                    <a:pt x="16" y="252"/>
                    <a:pt x="18" y="246"/>
                  </a:cubicBezTo>
                  <a:cubicBezTo>
                    <a:pt x="19" y="240"/>
                    <a:pt x="19" y="236"/>
                    <a:pt x="19" y="236"/>
                  </a:cubicBezTo>
                  <a:cubicBezTo>
                    <a:pt x="20" y="236"/>
                    <a:pt x="20" y="236"/>
                    <a:pt x="20" y="236"/>
                  </a:cubicBezTo>
                  <a:cubicBezTo>
                    <a:pt x="16" y="0"/>
                    <a:pt x="16" y="0"/>
                    <a:pt x="16" y="0"/>
                  </a:cubicBezTo>
                  <a:lnTo>
                    <a:pt x="12" y="1"/>
                  </a:lnTo>
                  <a:close/>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56" name="Freeform 45"/>
            <p:cNvSpPr>
              <a:spLocks/>
            </p:cNvSpPr>
            <p:nvPr/>
          </p:nvSpPr>
          <p:spPr bwMode="auto">
            <a:xfrm>
              <a:off x="5035798" y="2003186"/>
              <a:ext cx="219896" cy="348687"/>
            </a:xfrm>
            <a:custGeom>
              <a:avLst/>
              <a:gdLst>
                <a:gd name="T0" fmla="*/ 103 w 168"/>
                <a:gd name="T1" fmla="*/ 4 h 266"/>
                <a:gd name="T2" fmla="*/ 164 w 168"/>
                <a:gd name="T3" fmla="*/ 105 h 266"/>
                <a:gd name="T4" fmla="*/ 121 w 168"/>
                <a:gd name="T5" fmla="*/ 191 h 266"/>
                <a:gd name="T6" fmla="*/ 0 w 168"/>
                <a:gd name="T7" fmla="*/ 262 h 266"/>
                <a:gd name="T8" fmla="*/ 2 w 168"/>
                <a:gd name="T9" fmla="*/ 266 h 266"/>
                <a:gd name="T10" fmla="*/ 123 w 168"/>
                <a:gd name="T11" fmla="*/ 193 h 266"/>
                <a:gd name="T12" fmla="*/ 168 w 168"/>
                <a:gd name="T13" fmla="*/ 105 h 266"/>
                <a:gd name="T14" fmla="*/ 105 w 168"/>
                <a:gd name="T15" fmla="*/ 0 h 266"/>
                <a:gd name="T16" fmla="*/ 103 w 168"/>
                <a:gd name="T17" fmla="*/ 4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8" h="266">
                  <a:moveTo>
                    <a:pt x="103" y="4"/>
                  </a:moveTo>
                  <a:cubicBezTo>
                    <a:pt x="142" y="34"/>
                    <a:pt x="164" y="69"/>
                    <a:pt x="164" y="105"/>
                  </a:cubicBezTo>
                  <a:cubicBezTo>
                    <a:pt x="164" y="135"/>
                    <a:pt x="149" y="164"/>
                    <a:pt x="121" y="191"/>
                  </a:cubicBezTo>
                  <a:cubicBezTo>
                    <a:pt x="92" y="217"/>
                    <a:pt x="51" y="241"/>
                    <a:pt x="0" y="262"/>
                  </a:cubicBezTo>
                  <a:cubicBezTo>
                    <a:pt x="2" y="266"/>
                    <a:pt x="2" y="266"/>
                    <a:pt x="2" y="266"/>
                  </a:cubicBezTo>
                  <a:cubicBezTo>
                    <a:pt x="53" y="245"/>
                    <a:pt x="95" y="221"/>
                    <a:pt x="123" y="193"/>
                  </a:cubicBezTo>
                  <a:cubicBezTo>
                    <a:pt x="152" y="166"/>
                    <a:pt x="168" y="136"/>
                    <a:pt x="168" y="105"/>
                  </a:cubicBezTo>
                  <a:cubicBezTo>
                    <a:pt x="168" y="67"/>
                    <a:pt x="145" y="32"/>
                    <a:pt x="105" y="0"/>
                  </a:cubicBezTo>
                  <a:lnTo>
                    <a:pt x="103" y="4"/>
                  </a:lnTo>
                  <a:close/>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57" name="Freeform 46"/>
            <p:cNvSpPr>
              <a:spLocks/>
            </p:cNvSpPr>
            <p:nvPr/>
          </p:nvSpPr>
          <p:spPr bwMode="auto">
            <a:xfrm>
              <a:off x="3708570" y="1987480"/>
              <a:ext cx="1174873" cy="455493"/>
            </a:xfrm>
            <a:custGeom>
              <a:avLst/>
              <a:gdLst>
                <a:gd name="T0" fmla="*/ 896 w 897"/>
                <a:gd name="T1" fmla="*/ 310 h 348"/>
                <a:gd name="T2" fmla="*/ 591 w 897"/>
                <a:gd name="T3" fmla="*/ 344 h 348"/>
                <a:gd name="T4" fmla="*/ 175 w 897"/>
                <a:gd name="T5" fmla="*/ 277 h 348"/>
                <a:gd name="T6" fmla="*/ 50 w 897"/>
                <a:gd name="T7" fmla="*/ 204 h 348"/>
                <a:gd name="T8" fmla="*/ 4 w 897"/>
                <a:gd name="T9" fmla="*/ 117 h 348"/>
                <a:gd name="T10" fmla="*/ 25 w 897"/>
                <a:gd name="T11" fmla="*/ 58 h 348"/>
                <a:gd name="T12" fmla="*/ 83 w 897"/>
                <a:gd name="T13" fmla="*/ 4 h 348"/>
                <a:gd name="T14" fmla="*/ 80 w 897"/>
                <a:gd name="T15" fmla="*/ 0 h 348"/>
                <a:gd name="T16" fmla="*/ 21 w 897"/>
                <a:gd name="T17" fmla="*/ 55 h 348"/>
                <a:gd name="T18" fmla="*/ 0 w 897"/>
                <a:gd name="T19" fmla="*/ 117 h 348"/>
                <a:gd name="T20" fmla="*/ 47 w 897"/>
                <a:gd name="T21" fmla="*/ 207 h 348"/>
                <a:gd name="T22" fmla="*/ 261 w 897"/>
                <a:gd name="T23" fmla="*/ 308 h 348"/>
                <a:gd name="T24" fmla="*/ 591 w 897"/>
                <a:gd name="T25" fmla="*/ 348 h 348"/>
                <a:gd name="T26" fmla="*/ 897 w 897"/>
                <a:gd name="T27" fmla="*/ 314 h 348"/>
                <a:gd name="T28" fmla="*/ 896 w 897"/>
                <a:gd name="T29" fmla="*/ 31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7" h="348">
                  <a:moveTo>
                    <a:pt x="896" y="310"/>
                  </a:moveTo>
                  <a:cubicBezTo>
                    <a:pt x="807" y="331"/>
                    <a:pt x="703" y="344"/>
                    <a:pt x="591" y="344"/>
                  </a:cubicBezTo>
                  <a:cubicBezTo>
                    <a:pt x="429" y="344"/>
                    <a:pt x="282" y="318"/>
                    <a:pt x="175" y="277"/>
                  </a:cubicBezTo>
                  <a:cubicBezTo>
                    <a:pt x="122" y="256"/>
                    <a:pt x="79" y="232"/>
                    <a:pt x="50" y="204"/>
                  </a:cubicBezTo>
                  <a:cubicBezTo>
                    <a:pt x="20" y="177"/>
                    <a:pt x="4" y="148"/>
                    <a:pt x="4" y="117"/>
                  </a:cubicBezTo>
                  <a:cubicBezTo>
                    <a:pt x="4" y="96"/>
                    <a:pt x="11" y="77"/>
                    <a:pt x="25" y="58"/>
                  </a:cubicBezTo>
                  <a:cubicBezTo>
                    <a:pt x="38" y="39"/>
                    <a:pt x="58" y="20"/>
                    <a:pt x="83" y="4"/>
                  </a:cubicBezTo>
                  <a:cubicBezTo>
                    <a:pt x="80" y="0"/>
                    <a:pt x="80" y="0"/>
                    <a:pt x="80" y="0"/>
                  </a:cubicBezTo>
                  <a:cubicBezTo>
                    <a:pt x="55" y="17"/>
                    <a:pt x="35" y="36"/>
                    <a:pt x="21" y="55"/>
                  </a:cubicBezTo>
                  <a:cubicBezTo>
                    <a:pt x="8" y="75"/>
                    <a:pt x="0" y="95"/>
                    <a:pt x="0" y="117"/>
                  </a:cubicBezTo>
                  <a:cubicBezTo>
                    <a:pt x="0" y="149"/>
                    <a:pt x="17" y="180"/>
                    <a:pt x="47" y="207"/>
                  </a:cubicBezTo>
                  <a:cubicBezTo>
                    <a:pt x="92" y="249"/>
                    <a:pt x="167" y="284"/>
                    <a:pt x="261" y="308"/>
                  </a:cubicBezTo>
                  <a:cubicBezTo>
                    <a:pt x="355" y="333"/>
                    <a:pt x="469" y="348"/>
                    <a:pt x="591" y="348"/>
                  </a:cubicBezTo>
                  <a:cubicBezTo>
                    <a:pt x="703" y="348"/>
                    <a:pt x="808" y="335"/>
                    <a:pt x="897" y="314"/>
                  </a:cubicBezTo>
                  <a:lnTo>
                    <a:pt x="896" y="310"/>
                  </a:lnTo>
                  <a:close/>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58" name="Freeform 47"/>
            <p:cNvSpPr>
              <a:spLocks/>
            </p:cNvSpPr>
            <p:nvPr/>
          </p:nvSpPr>
          <p:spPr bwMode="auto">
            <a:xfrm>
              <a:off x="3829512" y="2183813"/>
              <a:ext cx="1309951" cy="202616"/>
            </a:xfrm>
            <a:custGeom>
              <a:avLst/>
              <a:gdLst>
                <a:gd name="T0" fmla="*/ 0 w 1001"/>
                <a:gd name="T1" fmla="*/ 0 h 155"/>
                <a:gd name="T2" fmla="*/ 61 w 1001"/>
                <a:gd name="T3" fmla="*/ 68 h 155"/>
                <a:gd name="T4" fmla="*/ 414 w 1001"/>
                <a:gd name="T5" fmla="*/ 152 h 155"/>
                <a:gd name="T6" fmla="*/ 499 w 1001"/>
                <a:gd name="T7" fmla="*/ 155 h 155"/>
                <a:gd name="T8" fmla="*/ 869 w 1001"/>
                <a:gd name="T9" fmla="*/ 92 h 155"/>
                <a:gd name="T10" fmla="*/ 962 w 1001"/>
                <a:gd name="T11" fmla="*/ 43 h 155"/>
                <a:gd name="T12" fmla="*/ 988 w 1001"/>
                <a:gd name="T13" fmla="*/ 23 h 155"/>
                <a:gd name="T14" fmla="*/ 1001 w 1001"/>
                <a:gd name="T15" fmla="*/ 10 h 155"/>
                <a:gd name="T16" fmla="*/ 997 w 1001"/>
                <a:gd name="T17" fmla="*/ 8 h 155"/>
                <a:gd name="T18" fmla="*/ 985 w 1001"/>
                <a:gd name="T19" fmla="*/ 20 h 155"/>
                <a:gd name="T20" fmla="*/ 835 w 1001"/>
                <a:gd name="T21" fmla="*/ 100 h 155"/>
                <a:gd name="T22" fmla="*/ 499 w 1001"/>
                <a:gd name="T23" fmla="*/ 151 h 155"/>
                <a:gd name="T24" fmla="*/ 414 w 1001"/>
                <a:gd name="T25" fmla="*/ 148 h 155"/>
                <a:gd name="T26" fmla="*/ 63 w 1001"/>
                <a:gd name="T27" fmla="*/ 65 h 155"/>
                <a:gd name="T28" fmla="*/ 13 w 1001"/>
                <a:gd name="T29" fmla="*/ 19 h 155"/>
                <a:gd name="T30" fmla="*/ 6 w 1001"/>
                <a:gd name="T31" fmla="*/ 5 h 155"/>
                <a:gd name="T32" fmla="*/ 4 w 1001"/>
                <a:gd name="T33" fmla="*/ 1 h 155"/>
                <a:gd name="T34" fmla="*/ 4 w 1001"/>
                <a:gd name="T35" fmla="*/ 0 h 155"/>
                <a:gd name="T36" fmla="*/ 4 w 1001"/>
                <a:gd name="T37" fmla="*/ 0 h 155"/>
                <a:gd name="T38" fmla="*/ 4 w 1001"/>
                <a:gd name="T39" fmla="*/ 0 h 155"/>
                <a:gd name="T40" fmla="*/ 0 w 1001"/>
                <a:gd name="T41"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01" h="155">
                  <a:moveTo>
                    <a:pt x="0" y="0"/>
                  </a:moveTo>
                  <a:cubicBezTo>
                    <a:pt x="0" y="1"/>
                    <a:pt x="6" y="33"/>
                    <a:pt x="61" y="68"/>
                  </a:cubicBezTo>
                  <a:cubicBezTo>
                    <a:pt x="115" y="103"/>
                    <a:pt x="219" y="141"/>
                    <a:pt x="414" y="152"/>
                  </a:cubicBezTo>
                  <a:cubicBezTo>
                    <a:pt x="444" y="154"/>
                    <a:pt x="472" y="155"/>
                    <a:pt x="499" y="155"/>
                  </a:cubicBezTo>
                  <a:cubicBezTo>
                    <a:pt x="665" y="155"/>
                    <a:pt x="787" y="125"/>
                    <a:pt x="869" y="92"/>
                  </a:cubicBezTo>
                  <a:cubicBezTo>
                    <a:pt x="909" y="75"/>
                    <a:pt x="941" y="58"/>
                    <a:pt x="962" y="43"/>
                  </a:cubicBezTo>
                  <a:cubicBezTo>
                    <a:pt x="973" y="36"/>
                    <a:pt x="982" y="29"/>
                    <a:pt x="988" y="23"/>
                  </a:cubicBezTo>
                  <a:cubicBezTo>
                    <a:pt x="994" y="18"/>
                    <a:pt x="999" y="13"/>
                    <a:pt x="1001" y="10"/>
                  </a:cubicBezTo>
                  <a:cubicBezTo>
                    <a:pt x="997" y="8"/>
                    <a:pt x="997" y="8"/>
                    <a:pt x="997" y="8"/>
                  </a:cubicBezTo>
                  <a:cubicBezTo>
                    <a:pt x="996" y="10"/>
                    <a:pt x="992" y="15"/>
                    <a:pt x="985" y="20"/>
                  </a:cubicBezTo>
                  <a:cubicBezTo>
                    <a:pt x="964" y="40"/>
                    <a:pt x="915" y="72"/>
                    <a:pt x="835" y="100"/>
                  </a:cubicBezTo>
                  <a:cubicBezTo>
                    <a:pt x="755" y="128"/>
                    <a:pt x="644" y="151"/>
                    <a:pt x="499" y="151"/>
                  </a:cubicBezTo>
                  <a:cubicBezTo>
                    <a:pt x="472" y="151"/>
                    <a:pt x="444" y="150"/>
                    <a:pt x="414" y="148"/>
                  </a:cubicBezTo>
                  <a:cubicBezTo>
                    <a:pt x="219" y="137"/>
                    <a:pt x="117" y="99"/>
                    <a:pt x="63" y="65"/>
                  </a:cubicBezTo>
                  <a:cubicBezTo>
                    <a:pt x="36" y="48"/>
                    <a:pt x="21" y="31"/>
                    <a:pt x="13" y="19"/>
                  </a:cubicBezTo>
                  <a:cubicBezTo>
                    <a:pt x="9" y="13"/>
                    <a:pt x="7" y="8"/>
                    <a:pt x="6" y="5"/>
                  </a:cubicBezTo>
                  <a:cubicBezTo>
                    <a:pt x="5" y="3"/>
                    <a:pt x="5" y="2"/>
                    <a:pt x="4" y="1"/>
                  </a:cubicBezTo>
                  <a:cubicBezTo>
                    <a:pt x="4" y="0"/>
                    <a:pt x="4" y="0"/>
                    <a:pt x="4" y="0"/>
                  </a:cubicBezTo>
                  <a:cubicBezTo>
                    <a:pt x="4" y="0"/>
                    <a:pt x="4" y="0"/>
                    <a:pt x="4" y="0"/>
                  </a:cubicBezTo>
                  <a:cubicBezTo>
                    <a:pt x="4" y="0"/>
                    <a:pt x="4" y="0"/>
                    <a:pt x="4" y="0"/>
                  </a:cubicBezTo>
                  <a:cubicBezTo>
                    <a:pt x="0" y="0"/>
                    <a:pt x="0" y="0"/>
                    <a:pt x="0" y="0"/>
                  </a:cubicBezTo>
                  <a:close/>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59" name="Freeform 48"/>
            <p:cNvSpPr>
              <a:spLocks/>
            </p:cNvSpPr>
            <p:nvPr/>
          </p:nvSpPr>
          <p:spPr bwMode="auto">
            <a:xfrm>
              <a:off x="4891295" y="2650301"/>
              <a:ext cx="238745" cy="47119"/>
            </a:xfrm>
            <a:custGeom>
              <a:avLst/>
              <a:gdLst>
                <a:gd name="T0" fmla="*/ 0 w 182"/>
                <a:gd name="T1" fmla="*/ 5 h 36"/>
                <a:gd name="T2" fmla="*/ 32 w 182"/>
                <a:gd name="T3" fmla="*/ 27 h 36"/>
                <a:gd name="T4" fmla="*/ 90 w 182"/>
                <a:gd name="T5" fmla="*/ 36 h 36"/>
                <a:gd name="T6" fmla="*/ 151 w 182"/>
                <a:gd name="T7" fmla="*/ 26 h 36"/>
                <a:gd name="T8" fmla="*/ 172 w 182"/>
                <a:gd name="T9" fmla="*/ 15 h 36"/>
                <a:gd name="T10" fmla="*/ 182 w 182"/>
                <a:gd name="T11" fmla="*/ 1 h 36"/>
                <a:gd name="T12" fmla="*/ 178 w 182"/>
                <a:gd name="T13" fmla="*/ 0 h 36"/>
                <a:gd name="T14" fmla="*/ 169 w 182"/>
                <a:gd name="T15" fmla="*/ 12 h 36"/>
                <a:gd name="T16" fmla="*/ 137 w 182"/>
                <a:gd name="T17" fmla="*/ 26 h 36"/>
                <a:gd name="T18" fmla="*/ 90 w 182"/>
                <a:gd name="T19" fmla="*/ 32 h 36"/>
                <a:gd name="T20" fmla="*/ 33 w 182"/>
                <a:gd name="T21" fmla="*/ 23 h 36"/>
                <a:gd name="T22" fmla="*/ 3 w 182"/>
                <a:gd name="T23" fmla="*/ 3 h 36"/>
                <a:gd name="T24" fmla="*/ 0 w 182"/>
                <a:gd name="T25"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36">
                  <a:moveTo>
                    <a:pt x="0" y="5"/>
                  </a:moveTo>
                  <a:cubicBezTo>
                    <a:pt x="4" y="14"/>
                    <a:pt x="16" y="22"/>
                    <a:pt x="32" y="27"/>
                  </a:cubicBezTo>
                  <a:cubicBezTo>
                    <a:pt x="48" y="33"/>
                    <a:pt x="68" y="36"/>
                    <a:pt x="90" y="36"/>
                  </a:cubicBezTo>
                  <a:cubicBezTo>
                    <a:pt x="114" y="36"/>
                    <a:pt x="135" y="32"/>
                    <a:pt x="151" y="26"/>
                  </a:cubicBezTo>
                  <a:cubicBezTo>
                    <a:pt x="160" y="23"/>
                    <a:pt x="166" y="19"/>
                    <a:pt x="172" y="15"/>
                  </a:cubicBezTo>
                  <a:cubicBezTo>
                    <a:pt x="177" y="11"/>
                    <a:pt x="180" y="6"/>
                    <a:pt x="182" y="1"/>
                  </a:cubicBezTo>
                  <a:cubicBezTo>
                    <a:pt x="178" y="0"/>
                    <a:pt x="178" y="0"/>
                    <a:pt x="178" y="0"/>
                  </a:cubicBezTo>
                  <a:cubicBezTo>
                    <a:pt x="177" y="4"/>
                    <a:pt x="174" y="8"/>
                    <a:pt x="169" y="12"/>
                  </a:cubicBezTo>
                  <a:cubicBezTo>
                    <a:pt x="162" y="18"/>
                    <a:pt x="151" y="23"/>
                    <a:pt x="137" y="26"/>
                  </a:cubicBezTo>
                  <a:cubicBezTo>
                    <a:pt x="124" y="30"/>
                    <a:pt x="107" y="32"/>
                    <a:pt x="90" y="32"/>
                  </a:cubicBezTo>
                  <a:cubicBezTo>
                    <a:pt x="68" y="32"/>
                    <a:pt x="49" y="29"/>
                    <a:pt x="33" y="23"/>
                  </a:cubicBezTo>
                  <a:cubicBezTo>
                    <a:pt x="18" y="18"/>
                    <a:pt x="7" y="11"/>
                    <a:pt x="3" y="3"/>
                  </a:cubicBezTo>
                  <a:cubicBezTo>
                    <a:pt x="0" y="5"/>
                    <a:pt x="0" y="5"/>
                    <a:pt x="0" y="5"/>
                  </a:cubicBezTo>
                  <a:close/>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60" name="Freeform 49"/>
            <p:cNvSpPr>
              <a:spLocks/>
            </p:cNvSpPr>
            <p:nvPr/>
          </p:nvSpPr>
          <p:spPr bwMode="auto">
            <a:xfrm>
              <a:off x="3568777" y="2562342"/>
              <a:ext cx="199477" cy="29842"/>
            </a:xfrm>
            <a:custGeom>
              <a:avLst/>
              <a:gdLst>
                <a:gd name="T0" fmla="*/ 0 w 153"/>
                <a:gd name="T1" fmla="*/ 3 h 22"/>
                <a:gd name="T2" fmla="*/ 78 w 153"/>
                <a:gd name="T3" fmla="*/ 22 h 22"/>
                <a:gd name="T4" fmla="*/ 153 w 153"/>
                <a:gd name="T5" fmla="*/ 5 h 22"/>
                <a:gd name="T6" fmla="*/ 151 w 153"/>
                <a:gd name="T7" fmla="*/ 1 h 22"/>
                <a:gd name="T8" fmla="*/ 78 w 153"/>
                <a:gd name="T9" fmla="*/ 18 h 22"/>
                <a:gd name="T10" fmla="*/ 2 w 153"/>
                <a:gd name="T11" fmla="*/ 0 h 22"/>
                <a:gd name="T12" fmla="*/ 0 w 153"/>
                <a:gd name="T13" fmla="*/ 3 h 22"/>
              </a:gdLst>
              <a:ahLst/>
              <a:cxnLst>
                <a:cxn ang="0">
                  <a:pos x="T0" y="T1"/>
                </a:cxn>
                <a:cxn ang="0">
                  <a:pos x="T2" y="T3"/>
                </a:cxn>
                <a:cxn ang="0">
                  <a:pos x="T4" y="T5"/>
                </a:cxn>
                <a:cxn ang="0">
                  <a:pos x="T6" y="T7"/>
                </a:cxn>
                <a:cxn ang="0">
                  <a:pos x="T8" y="T9"/>
                </a:cxn>
                <a:cxn ang="0">
                  <a:pos x="T10" y="T11"/>
                </a:cxn>
                <a:cxn ang="0">
                  <a:pos x="T12" y="T13"/>
                </a:cxn>
              </a:cxnLst>
              <a:rect l="0" t="0" r="r" b="b"/>
              <a:pathLst>
                <a:path w="153" h="22">
                  <a:moveTo>
                    <a:pt x="0" y="3"/>
                  </a:moveTo>
                  <a:cubicBezTo>
                    <a:pt x="16" y="14"/>
                    <a:pt x="45" y="21"/>
                    <a:pt x="78" y="22"/>
                  </a:cubicBezTo>
                  <a:cubicBezTo>
                    <a:pt x="109" y="21"/>
                    <a:pt x="137" y="15"/>
                    <a:pt x="153" y="5"/>
                  </a:cubicBezTo>
                  <a:cubicBezTo>
                    <a:pt x="151" y="1"/>
                    <a:pt x="151" y="1"/>
                    <a:pt x="151" y="1"/>
                  </a:cubicBezTo>
                  <a:cubicBezTo>
                    <a:pt x="136" y="11"/>
                    <a:pt x="108" y="18"/>
                    <a:pt x="78" y="18"/>
                  </a:cubicBezTo>
                  <a:cubicBezTo>
                    <a:pt x="45" y="18"/>
                    <a:pt x="17" y="10"/>
                    <a:pt x="2" y="0"/>
                  </a:cubicBezTo>
                  <a:lnTo>
                    <a:pt x="0" y="3"/>
                  </a:lnTo>
                  <a:close/>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61" name="Freeform 50"/>
            <p:cNvSpPr>
              <a:spLocks/>
            </p:cNvSpPr>
            <p:nvPr/>
          </p:nvSpPr>
          <p:spPr bwMode="auto">
            <a:xfrm>
              <a:off x="3904904" y="1674917"/>
              <a:ext cx="1154453" cy="296856"/>
            </a:xfrm>
            <a:custGeom>
              <a:avLst/>
              <a:gdLst>
                <a:gd name="T0" fmla="*/ 812 w 881"/>
                <a:gd name="T1" fmla="*/ 5 h 227"/>
                <a:gd name="T2" fmla="*/ 860 w 881"/>
                <a:gd name="T3" fmla="*/ 41 h 227"/>
                <a:gd name="T4" fmla="*/ 877 w 881"/>
                <a:gd name="T5" fmla="*/ 80 h 227"/>
                <a:gd name="T6" fmla="*/ 843 w 881"/>
                <a:gd name="T7" fmla="*/ 135 h 227"/>
                <a:gd name="T8" fmla="*/ 685 w 881"/>
                <a:gd name="T9" fmla="*/ 198 h 227"/>
                <a:gd name="T10" fmla="*/ 440 w 881"/>
                <a:gd name="T11" fmla="*/ 223 h 227"/>
                <a:gd name="T12" fmla="*/ 131 w 881"/>
                <a:gd name="T13" fmla="*/ 180 h 227"/>
                <a:gd name="T14" fmla="*/ 38 w 881"/>
                <a:gd name="T15" fmla="*/ 135 h 227"/>
                <a:gd name="T16" fmla="*/ 4 w 881"/>
                <a:gd name="T17" fmla="*/ 80 h 227"/>
                <a:gd name="T18" fmla="*/ 22 w 881"/>
                <a:gd name="T19" fmla="*/ 40 h 227"/>
                <a:gd name="T20" fmla="*/ 73 w 881"/>
                <a:gd name="T21" fmla="*/ 3 h 227"/>
                <a:gd name="T22" fmla="*/ 71 w 881"/>
                <a:gd name="T23" fmla="*/ 0 h 227"/>
                <a:gd name="T24" fmla="*/ 19 w 881"/>
                <a:gd name="T25" fmla="*/ 37 h 227"/>
                <a:gd name="T26" fmla="*/ 0 w 881"/>
                <a:gd name="T27" fmla="*/ 80 h 227"/>
                <a:gd name="T28" fmla="*/ 35 w 881"/>
                <a:gd name="T29" fmla="*/ 138 h 227"/>
                <a:gd name="T30" fmla="*/ 195 w 881"/>
                <a:gd name="T31" fmla="*/ 202 h 227"/>
                <a:gd name="T32" fmla="*/ 440 w 881"/>
                <a:gd name="T33" fmla="*/ 227 h 227"/>
                <a:gd name="T34" fmla="*/ 751 w 881"/>
                <a:gd name="T35" fmla="*/ 184 h 227"/>
                <a:gd name="T36" fmla="*/ 846 w 881"/>
                <a:gd name="T37" fmla="*/ 138 h 227"/>
                <a:gd name="T38" fmla="*/ 881 w 881"/>
                <a:gd name="T39" fmla="*/ 80 h 227"/>
                <a:gd name="T40" fmla="*/ 863 w 881"/>
                <a:gd name="T41" fmla="*/ 38 h 227"/>
                <a:gd name="T42" fmla="*/ 814 w 881"/>
                <a:gd name="T43" fmla="*/ 2 h 227"/>
                <a:gd name="T44" fmla="*/ 812 w 881"/>
                <a:gd name="T45" fmla="*/ 5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81" h="227">
                  <a:moveTo>
                    <a:pt x="812" y="5"/>
                  </a:moveTo>
                  <a:cubicBezTo>
                    <a:pt x="833" y="16"/>
                    <a:pt x="849" y="28"/>
                    <a:pt x="860" y="41"/>
                  </a:cubicBezTo>
                  <a:cubicBezTo>
                    <a:pt x="871" y="53"/>
                    <a:pt x="877" y="66"/>
                    <a:pt x="877" y="80"/>
                  </a:cubicBezTo>
                  <a:cubicBezTo>
                    <a:pt x="877" y="99"/>
                    <a:pt x="865" y="118"/>
                    <a:pt x="843" y="135"/>
                  </a:cubicBezTo>
                  <a:cubicBezTo>
                    <a:pt x="810" y="160"/>
                    <a:pt x="755" y="182"/>
                    <a:pt x="685" y="198"/>
                  </a:cubicBezTo>
                  <a:cubicBezTo>
                    <a:pt x="615" y="214"/>
                    <a:pt x="531" y="223"/>
                    <a:pt x="440" y="223"/>
                  </a:cubicBezTo>
                  <a:cubicBezTo>
                    <a:pt x="320" y="223"/>
                    <a:pt x="210" y="207"/>
                    <a:pt x="131" y="180"/>
                  </a:cubicBezTo>
                  <a:cubicBezTo>
                    <a:pt x="92" y="167"/>
                    <a:pt x="60" y="152"/>
                    <a:pt x="38" y="135"/>
                  </a:cubicBezTo>
                  <a:cubicBezTo>
                    <a:pt x="16" y="118"/>
                    <a:pt x="4" y="99"/>
                    <a:pt x="4" y="80"/>
                  </a:cubicBezTo>
                  <a:cubicBezTo>
                    <a:pt x="4" y="66"/>
                    <a:pt x="10" y="53"/>
                    <a:pt x="22" y="40"/>
                  </a:cubicBezTo>
                  <a:cubicBezTo>
                    <a:pt x="34" y="27"/>
                    <a:pt x="51" y="14"/>
                    <a:pt x="73" y="3"/>
                  </a:cubicBezTo>
                  <a:cubicBezTo>
                    <a:pt x="71" y="0"/>
                    <a:pt x="71" y="0"/>
                    <a:pt x="71" y="0"/>
                  </a:cubicBezTo>
                  <a:cubicBezTo>
                    <a:pt x="49" y="11"/>
                    <a:pt x="31" y="24"/>
                    <a:pt x="19" y="37"/>
                  </a:cubicBezTo>
                  <a:cubicBezTo>
                    <a:pt x="7" y="50"/>
                    <a:pt x="0" y="65"/>
                    <a:pt x="0" y="80"/>
                  </a:cubicBezTo>
                  <a:cubicBezTo>
                    <a:pt x="0" y="101"/>
                    <a:pt x="13" y="120"/>
                    <a:pt x="35" y="138"/>
                  </a:cubicBezTo>
                  <a:cubicBezTo>
                    <a:pt x="69" y="164"/>
                    <a:pt x="125" y="186"/>
                    <a:pt x="195" y="202"/>
                  </a:cubicBezTo>
                  <a:cubicBezTo>
                    <a:pt x="265" y="218"/>
                    <a:pt x="350" y="227"/>
                    <a:pt x="440" y="227"/>
                  </a:cubicBezTo>
                  <a:cubicBezTo>
                    <a:pt x="562" y="227"/>
                    <a:pt x="672" y="210"/>
                    <a:pt x="751" y="184"/>
                  </a:cubicBezTo>
                  <a:cubicBezTo>
                    <a:pt x="791" y="171"/>
                    <a:pt x="823" y="155"/>
                    <a:pt x="846" y="138"/>
                  </a:cubicBezTo>
                  <a:cubicBezTo>
                    <a:pt x="868" y="120"/>
                    <a:pt x="881" y="101"/>
                    <a:pt x="881" y="80"/>
                  </a:cubicBezTo>
                  <a:cubicBezTo>
                    <a:pt x="881" y="65"/>
                    <a:pt x="875" y="51"/>
                    <a:pt x="863" y="38"/>
                  </a:cubicBezTo>
                  <a:cubicBezTo>
                    <a:pt x="852" y="25"/>
                    <a:pt x="835" y="13"/>
                    <a:pt x="814" y="2"/>
                  </a:cubicBezTo>
                  <a:lnTo>
                    <a:pt x="812" y="5"/>
                  </a:lnTo>
                  <a:close/>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62" name="Freeform 51"/>
            <p:cNvSpPr>
              <a:spLocks/>
            </p:cNvSpPr>
            <p:nvPr/>
          </p:nvSpPr>
          <p:spPr bwMode="auto">
            <a:xfrm>
              <a:off x="3884485" y="1700047"/>
              <a:ext cx="1195291" cy="293714"/>
            </a:xfrm>
            <a:custGeom>
              <a:avLst/>
              <a:gdLst>
                <a:gd name="T0" fmla="*/ 855 w 913"/>
                <a:gd name="T1" fmla="*/ 3 h 225"/>
                <a:gd name="T2" fmla="*/ 895 w 913"/>
                <a:gd name="T3" fmla="*/ 37 h 225"/>
                <a:gd name="T4" fmla="*/ 909 w 913"/>
                <a:gd name="T5" fmla="*/ 73 h 225"/>
                <a:gd name="T6" fmla="*/ 900 w 913"/>
                <a:gd name="T7" fmla="*/ 102 h 225"/>
                <a:gd name="T8" fmla="*/ 844 w 913"/>
                <a:gd name="T9" fmla="*/ 149 h 225"/>
                <a:gd name="T10" fmla="*/ 456 w 913"/>
                <a:gd name="T11" fmla="*/ 221 h 225"/>
                <a:gd name="T12" fmla="*/ 136 w 913"/>
                <a:gd name="T13" fmla="*/ 177 h 225"/>
                <a:gd name="T14" fmla="*/ 39 w 913"/>
                <a:gd name="T15" fmla="*/ 130 h 225"/>
                <a:gd name="T16" fmla="*/ 13 w 913"/>
                <a:gd name="T17" fmla="*/ 102 h 225"/>
                <a:gd name="T18" fmla="*/ 4 w 913"/>
                <a:gd name="T19" fmla="*/ 73 h 225"/>
                <a:gd name="T20" fmla="*/ 18 w 913"/>
                <a:gd name="T21" fmla="*/ 37 h 225"/>
                <a:gd name="T22" fmla="*/ 56 w 913"/>
                <a:gd name="T23" fmla="*/ 4 h 225"/>
                <a:gd name="T24" fmla="*/ 54 w 913"/>
                <a:gd name="T25" fmla="*/ 1 h 225"/>
                <a:gd name="T26" fmla="*/ 14 w 913"/>
                <a:gd name="T27" fmla="*/ 35 h 225"/>
                <a:gd name="T28" fmla="*/ 0 w 913"/>
                <a:gd name="T29" fmla="*/ 73 h 225"/>
                <a:gd name="T30" fmla="*/ 10 w 913"/>
                <a:gd name="T31" fmla="*/ 104 h 225"/>
                <a:gd name="T32" fmla="*/ 67 w 913"/>
                <a:gd name="T33" fmla="*/ 152 h 225"/>
                <a:gd name="T34" fmla="*/ 456 w 913"/>
                <a:gd name="T35" fmla="*/ 225 h 225"/>
                <a:gd name="T36" fmla="*/ 778 w 913"/>
                <a:gd name="T37" fmla="*/ 181 h 225"/>
                <a:gd name="T38" fmla="*/ 876 w 913"/>
                <a:gd name="T39" fmla="*/ 133 h 225"/>
                <a:gd name="T40" fmla="*/ 903 w 913"/>
                <a:gd name="T41" fmla="*/ 104 h 225"/>
                <a:gd name="T42" fmla="*/ 913 w 913"/>
                <a:gd name="T43" fmla="*/ 73 h 225"/>
                <a:gd name="T44" fmla="*/ 898 w 913"/>
                <a:gd name="T45" fmla="*/ 34 h 225"/>
                <a:gd name="T46" fmla="*/ 857 w 913"/>
                <a:gd name="T47" fmla="*/ 0 h 225"/>
                <a:gd name="T48" fmla="*/ 855 w 913"/>
                <a:gd name="T49" fmla="*/ 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13" h="225">
                  <a:moveTo>
                    <a:pt x="855" y="3"/>
                  </a:moveTo>
                  <a:cubicBezTo>
                    <a:pt x="872" y="14"/>
                    <a:pt x="886" y="25"/>
                    <a:pt x="895" y="37"/>
                  </a:cubicBezTo>
                  <a:cubicBezTo>
                    <a:pt x="904" y="48"/>
                    <a:pt x="909" y="60"/>
                    <a:pt x="909" y="73"/>
                  </a:cubicBezTo>
                  <a:cubicBezTo>
                    <a:pt x="909" y="83"/>
                    <a:pt x="906" y="93"/>
                    <a:pt x="900" y="102"/>
                  </a:cubicBezTo>
                  <a:cubicBezTo>
                    <a:pt x="890" y="119"/>
                    <a:pt x="871" y="135"/>
                    <a:pt x="844" y="149"/>
                  </a:cubicBezTo>
                  <a:cubicBezTo>
                    <a:pt x="765" y="192"/>
                    <a:pt x="621" y="221"/>
                    <a:pt x="456" y="221"/>
                  </a:cubicBezTo>
                  <a:cubicBezTo>
                    <a:pt x="331" y="221"/>
                    <a:pt x="218" y="204"/>
                    <a:pt x="136" y="177"/>
                  </a:cubicBezTo>
                  <a:cubicBezTo>
                    <a:pt x="95" y="164"/>
                    <a:pt x="62" y="147"/>
                    <a:pt x="39" y="130"/>
                  </a:cubicBezTo>
                  <a:cubicBezTo>
                    <a:pt x="28" y="121"/>
                    <a:pt x="19" y="112"/>
                    <a:pt x="13" y="102"/>
                  </a:cubicBezTo>
                  <a:cubicBezTo>
                    <a:pt x="7" y="93"/>
                    <a:pt x="4" y="83"/>
                    <a:pt x="4" y="73"/>
                  </a:cubicBezTo>
                  <a:cubicBezTo>
                    <a:pt x="4" y="61"/>
                    <a:pt x="9" y="49"/>
                    <a:pt x="18" y="37"/>
                  </a:cubicBezTo>
                  <a:cubicBezTo>
                    <a:pt x="26" y="26"/>
                    <a:pt x="40" y="14"/>
                    <a:pt x="56" y="4"/>
                  </a:cubicBezTo>
                  <a:cubicBezTo>
                    <a:pt x="54" y="1"/>
                    <a:pt x="54" y="1"/>
                    <a:pt x="54" y="1"/>
                  </a:cubicBezTo>
                  <a:cubicBezTo>
                    <a:pt x="37" y="11"/>
                    <a:pt x="24" y="23"/>
                    <a:pt x="14" y="35"/>
                  </a:cubicBezTo>
                  <a:cubicBezTo>
                    <a:pt x="5" y="47"/>
                    <a:pt x="0" y="60"/>
                    <a:pt x="0" y="73"/>
                  </a:cubicBezTo>
                  <a:cubicBezTo>
                    <a:pt x="0" y="84"/>
                    <a:pt x="3" y="94"/>
                    <a:pt x="10" y="104"/>
                  </a:cubicBezTo>
                  <a:cubicBezTo>
                    <a:pt x="20" y="122"/>
                    <a:pt x="40" y="138"/>
                    <a:pt x="67" y="152"/>
                  </a:cubicBezTo>
                  <a:cubicBezTo>
                    <a:pt x="147" y="196"/>
                    <a:pt x="292" y="225"/>
                    <a:pt x="456" y="225"/>
                  </a:cubicBezTo>
                  <a:cubicBezTo>
                    <a:pt x="582" y="225"/>
                    <a:pt x="696" y="208"/>
                    <a:pt x="778" y="181"/>
                  </a:cubicBezTo>
                  <a:cubicBezTo>
                    <a:pt x="820" y="167"/>
                    <a:pt x="853" y="151"/>
                    <a:pt x="876" y="133"/>
                  </a:cubicBezTo>
                  <a:cubicBezTo>
                    <a:pt x="888" y="124"/>
                    <a:pt x="897" y="114"/>
                    <a:pt x="903" y="104"/>
                  </a:cubicBezTo>
                  <a:cubicBezTo>
                    <a:pt x="910" y="94"/>
                    <a:pt x="913" y="84"/>
                    <a:pt x="913" y="73"/>
                  </a:cubicBezTo>
                  <a:cubicBezTo>
                    <a:pt x="913" y="59"/>
                    <a:pt x="908" y="46"/>
                    <a:pt x="898" y="34"/>
                  </a:cubicBezTo>
                  <a:cubicBezTo>
                    <a:pt x="889" y="22"/>
                    <a:pt x="875" y="10"/>
                    <a:pt x="857" y="0"/>
                  </a:cubicBezTo>
                  <a:cubicBezTo>
                    <a:pt x="855" y="3"/>
                    <a:pt x="855" y="3"/>
                    <a:pt x="855" y="3"/>
                  </a:cubicBezTo>
                  <a:close/>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63" name="Freeform 52"/>
            <p:cNvSpPr>
              <a:spLocks/>
            </p:cNvSpPr>
            <p:nvPr/>
          </p:nvSpPr>
          <p:spPr bwMode="auto">
            <a:xfrm>
              <a:off x="3884485" y="1794287"/>
              <a:ext cx="1195291" cy="394237"/>
            </a:xfrm>
            <a:custGeom>
              <a:avLst/>
              <a:gdLst>
                <a:gd name="T0" fmla="*/ 0 w 913"/>
                <a:gd name="T1" fmla="*/ 0 h 300"/>
                <a:gd name="T2" fmla="*/ 0 w 913"/>
                <a:gd name="T3" fmla="*/ 131 h 300"/>
                <a:gd name="T4" fmla="*/ 36 w 913"/>
                <a:gd name="T5" fmla="*/ 197 h 300"/>
                <a:gd name="T6" fmla="*/ 202 w 913"/>
                <a:gd name="T7" fmla="*/ 271 h 300"/>
                <a:gd name="T8" fmla="*/ 456 w 913"/>
                <a:gd name="T9" fmla="*/ 300 h 300"/>
                <a:gd name="T10" fmla="*/ 779 w 913"/>
                <a:gd name="T11" fmla="*/ 251 h 300"/>
                <a:gd name="T12" fmla="*/ 877 w 913"/>
                <a:gd name="T13" fmla="*/ 197 h 300"/>
                <a:gd name="T14" fmla="*/ 913 w 913"/>
                <a:gd name="T15" fmla="*/ 131 h 300"/>
                <a:gd name="T16" fmla="*/ 913 w 913"/>
                <a:gd name="T17" fmla="*/ 0 h 300"/>
                <a:gd name="T18" fmla="*/ 909 w 913"/>
                <a:gd name="T19" fmla="*/ 0 h 300"/>
                <a:gd name="T20" fmla="*/ 909 w 913"/>
                <a:gd name="T21" fmla="*/ 131 h 300"/>
                <a:gd name="T22" fmla="*/ 874 w 913"/>
                <a:gd name="T23" fmla="*/ 194 h 300"/>
                <a:gd name="T24" fmla="*/ 710 w 913"/>
                <a:gd name="T25" fmla="*/ 267 h 300"/>
                <a:gd name="T26" fmla="*/ 456 w 913"/>
                <a:gd name="T27" fmla="*/ 295 h 300"/>
                <a:gd name="T28" fmla="*/ 136 w 913"/>
                <a:gd name="T29" fmla="*/ 247 h 300"/>
                <a:gd name="T30" fmla="*/ 39 w 913"/>
                <a:gd name="T31" fmla="*/ 194 h 300"/>
                <a:gd name="T32" fmla="*/ 4 w 913"/>
                <a:gd name="T33" fmla="*/ 131 h 300"/>
                <a:gd name="T34" fmla="*/ 4 w 913"/>
                <a:gd name="T35" fmla="*/ 0 h 300"/>
                <a:gd name="T36" fmla="*/ 0 w 913"/>
                <a:gd name="T37"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3" h="300">
                  <a:moveTo>
                    <a:pt x="0" y="0"/>
                  </a:moveTo>
                  <a:cubicBezTo>
                    <a:pt x="0" y="131"/>
                    <a:pt x="0" y="131"/>
                    <a:pt x="0" y="131"/>
                  </a:cubicBezTo>
                  <a:cubicBezTo>
                    <a:pt x="0" y="155"/>
                    <a:pt x="13" y="177"/>
                    <a:pt x="36" y="197"/>
                  </a:cubicBezTo>
                  <a:cubicBezTo>
                    <a:pt x="71" y="227"/>
                    <a:pt x="129" y="253"/>
                    <a:pt x="202" y="271"/>
                  </a:cubicBezTo>
                  <a:cubicBezTo>
                    <a:pt x="275" y="289"/>
                    <a:pt x="362" y="300"/>
                    <a:pt x="456" y="300"/>
                  </a:cubicBezTo>
                  <a:cubicBezTo>
                    <a:pt x="582" y="300"/>
                    <a:pt x="696" y="281"/>
                    <a:pt x="779" y="251"/>
                  </a:cubicBezTo>
                  <a:cubicBezTo>
                    <a:pt x="820" y="235"/>
                    <a:pt x="853" y="217"/>
                    <a:pt x="877" y="197"/>
                  </a:cubicBezTo>
                  <a:cubicBezTo>
                    <a:pt x="900" y="177"/>
                    <a:pt x="913" y="155"/>
                    <a:pt x="913" y="131"/>
                  </a:cubicBezTo>
                  <a:cubicBezTo>
                    <a:pt x="913" y="0"/>
                    <a:pt x="913" y="0"/>
                    <a:pt x="913" y="0"/>
                  </a:cubicBezTo>
                  <a:cubicBezTo>
                    <a:pt x="909" y="0"/>
                    <a:pt x="909" y="0"/>
                    <a:pt x="909" y="0"/>
                  </a:cubicBezTo>
                  <a:cubicBezTo>
                    <a:pt x="909" y="131"/>
                    <a:pt x="909" y="131"/>
                    <a:pt x="909" y="131"/>
                  </a:cubicBezTo>
                  <a:cubicBezTo>
                    <a:pt x="909" y="153"/>
                    <a:pt x="897" y="174"/>
                    <a:pt x="874" y="194"/>
                  </a:cubicBezTo>
                  <a:cubicBezTo>
                    <a:pt x="840" y="223"/>
                    <a:pt x="782" y="249"/>
                    <a:pt x="710" y="267"/>
                  </a:cubicBezTo>
                  <a:cubicBezTo>
                    <a:pt x="638" y="285"/>
                    <a:pt x="550" y="295"/>
                    <a:pt x="456" y="295"/>
                  </a:cubicBezTo>
                  <a:cubicBezTo>
                    <a:pt x="331" y="295"/>
                    <a:pt x="218" y="277"/>
                    <a:pt x="136" y="247"/>
                  </a:cubicBezTo>
                  <a:cubicBezTo>
                    <a:pt x="95" y="232"/>
                    <a:pt x="62" y="214"/>
                    <a:pt x="39" y="194"/>
                  </a:cubicBezTo>
                  <a:cubicBezTo>
                    <a:pt x="16" y="174"/>
                    <a:pt x="4" y="153"/>
                    <a:pt x="4" y="131"/>
                  </a:cubicBezTo>
                  <a:cubicBezTo>
                    <a:pt x="4" y="0"/>
                    <a:pt x="4" y="0"/>
                    <a:pt x="4" y="0"/>
                  </a:cubicBezTo>
                  <a:lnTo>
                    <a:pt x="0" y="0"/>
                  </a:lnTo>
                  <a:close/>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64" name="Freeform 53"/>
            <p:cNvSpPr>
              <a:spLocks/>
            </p:cNvSpPr>
            <p:nvPr/>
          </p:nvSpPr>
          <p:spPr bwMode="auto">
            <a:xfrm>
              <a:off x="4371397" y="2179100"/>
              <a:ext cx="48691" cy="113088"/>
            </a:xfrm>
            <a:custGeom>
              <a:avLst/>
              <a:gdLst>
                <a:gd name="T0" fmla="*/ 33 w 37"/>
                <a:gd name="T1" fmla="*/ 3 h 86"/>
                <a:gd name="T2" fmla="*/ 33 w 37"/>
                <a:gd name="T3" fmla="*/ 72 h 86"/>
                <a:gd name="T4" fmla="*/ 24 w 37"/>
                <a:gd name="T5" fmla="*/ 81 h 86"/>
                <a:gd name="T6" fmla="*/ 13 w 37"/>
                <a:gd name="T7" fmla="*/ 81 h 86"/>
                <a:gd name="T8" fmla="*/ 4 w 37"/>
                <a:gd name="T9" fmla="*/ 72 h 86"/>
                <a:gd name="T10" fmla="*/ 4 w 37"/>
                <a:gd name="T11" fmla="*/ 0 h 86"/>
                <a:gd name="T12" fmla="*/ 0 w 37"/>
                <a:gd name="T13" fmla="*/ 0 h 86"/>
                <a:gd name="T14" fmla="*/ 0 w 37"/>
                <a:gd name="T15" fmla="*/ 72 h 86"/>
                <a:gd name="T16" fmla="*/ 13 w 37"/>
                <a:gd name="T17" fmla="*/ 86 h 86"/>
                <a:gd name="T18" fmla="*/ 24 w 37"/>
                <a:gd name="T19" fmla="*/ 86 h 86"/>
                <a:gd name="T20" fmla="*/ 37 w 37"/>
                <a:gd name="T21" fmla="*/ 72 h 86"/>
                <a:gd name="T22" fmla="*/ 37 w 37"/>
                <a:gd name="T23" fmla="*/ 3 h 86"/>
                <a:gd name="T24" fmla="*/ 33 w 37"/>
                <a:gd name="T25" fmla="*/ 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86">
                  <a:moveTo>
                    <a:pt x="33" y="3"/>
                  </a:moveTo>
                  <a:cubicBezTo>
                    <a:pt x="33" y="72"/>
                    <a:pt x="33" y="72"/>
                    <a:pt x="33" y="72"/>
                  </a:cubicBezTo>
                  <a:cubicBezTo>
                    <a:pt x="33" y="77"/>
                    <a:pt x="29" y="81"/>
                    <a:pt x="24" y="81"/>
                  </a:cubicBezTo>
                  <a:cubicBezTo>
                    <a:pt x="13" y="81"/>
                    <a:pt x="13" y="81"/>
                    <a:pt x="13" y="81"/>
                  </a:cubicBezTo>
                  <a:cubicBezTo>
                    <a:pt x="8" y="81"/>
                    <a:pt x="4" y="77"/>
                    <a:pt x="4" y="72"/>
                  </a:cubicBezTo>
                  <a:cubicBezTo>
                    <a:pt x="4" y="0"/>
                    <a:pt x="4" y="0"/>
                    <a:pt x="4" y="0"/>
                  </a:cubicBezTo>
                  <a:cubicBezTo>
                    <a:pt x="0" y="0"/>
                    <a:pt x="0" y="0"/>
                    <a:pt x="0" y="0"/>
                  </a:cubicBezTo>
                  <a:cubicBezTo>
                    <a:pt x="0" y="72"/>
                    <a:pt x="0" y="72"/>
                    <a:pt x="0" y="72"/>
                  </a:cubicBezTo>
                  <a:cubicBezTo>
                    <a:pt x="0" y="80"/>
                    <a:pt x="6" y="86"/>
                    <a:pt x="13" y="86"/>
                  </a:cubicBezTo>
                  <a:cubicBezTo>
                    <a:pt x="24" y="86"/>
                    <a:pt x="24" y="86"/>
                    <a:pt x="24" y="86"/>
                  </a:cubicBezTo>
                  <a:cubicBezTo>
                    <a:pt x="31" y="86"/>
                    <a:pt x="37" y="80"/>
                    <a:pt x="37" y="72"/>
                  </a:cubicBezTo>
                  <a:cubicBezTo>
                    <a:pt x="37" y="3"/>
                    <a:pt x="37" y="3"/>
                    <a:pt x="37" y="3"/>
                  </a:cubicBezTo>
                  <a:lnTo>
                    <a:pt x="33" y="3"/>
                  </a:lnTo>
                  <a:close/>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65" name="Freeform 54"/>
            <p:cNvSpPr>
              <a:spLocks/>
            </p:cNvSpPr>
            <p:nvPr/>
          </p:nvSpPr>
          <p:spPr bwMode="auto">
            <a:xfrm>
              <a:off x="4672969" y="2164964"/>
              <a:ext cx="47120" cy="111517"/>
            </a:xfrm>
            <a:custGeom>
              <a:avLst/>
              <a:gdLst>
                <a:gd name="T0" fmla="*/ 33 w 37"/>
                <a:gd name="T1" fmla="*/ 0 h 85"/>
                <a:gd name="T2" fmla="*/ 33 w 37"/>
                <a:gd name="T3" fmla="*/ 71 h 85"/>
                <a:gd name="T4" fmla="*/ 24 w 37"/>
                <a:gd name="T5" fmla="*/ 81 h 85"/>
                <a:gd name="T6" fmla="*/ 14 w 37"/>
                <a:gd name="T7" fmla="*/ 81 h 85"/>
                <a:gd name="T8" fmla="*/ 4 w 37"/>
                <a:gd name="T9" fmla="*/ 71 h 85"/>
                <a:gd name="T10" fmla="*/ 4 w 37"/>
                <a:gd name="T11" fmla="*/ 6 h 85"/>
                <a:gd name="T12" fmla="*/ 0 w 37"/>
                <a:gd name="T13" fmla="*/ 6 h 85"/>
                <a:gd name="T14" fmla="*/ 0 w 37"/>
                <a:gd name="T15" fmla="*/ 71 h 85"/>
                <a:gd name="T16" fmla="*/ 14 w 37"/>
                <a:gd name="T17" fmla="*/ 85 h 85"/>
                <a:gd name="T18" fmla="*/ 24 w 37"/>
                <a:gd name="T19" fmla="*/ 85 h 85"/>
                <a:gd name="T20" fmla="*/ 37 w 37"/>
                <a:gd name="T21" fmla="*/ 71 h 85"/>
                <a:gd name="T22" fmla="*/ 37 w 37"/>
                <a:gd name="T23" fmla="*/ 0 h 85"/>
                <a:gd name="T24" fmla="*/ 33 w 37"/>
                <a:gd name="T2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85">
                  <a:moveTo>
                    <a:pt x="33" y="0"/>
                  </a:moveTo>
                  <a:cubicBezTo>
                    <a:pt x="33" y="71"/>
                    <a:pt x="33" y="71"/>
                    <a:pt x="33" y="71"/>
                  </a:cubicBezTo>
                  <a:cubicBezTo>
                    <a:pt x="33" y="77"/>
                    <a:pt x="29" y="81"/>
                    <a:pt x="24" y="81"/>
                  </a:cubicBezTo>
                  <a:cubicBezTo>
                    <a:pt x="14" y="81"/>
                    <a:pt x="14" y="81"/>
                    <a:pt x="14" y="81"/>
                  </a:cubicBezTo>
                  <a:cubicBezTo>
                    <a:pt x="9" y="81"/>
                    <a:pt x="4" y="77"/>
                    <a:pt x="4" y="71"/>
                  </a:cubicBezTo>
                  <a:cubicBezTo>
                    <a:pt x="4" y="6"/>
                    <a:pt x="4" y="6"/>
                    <a:pt x="4" y="6"/>
                  </a:cubicBezTo>
                  <a:cubicBezTo>
                    <a:pt x="0" y="6"/>
                    <a:pt x="0" y="6"/>
                    <a:pt x="0" y="6"/>
                  </a:cubicBezTo>
                  <a:cubicBezTo>
                    <a:pt x="0" y="71"/>
                    <a:pt x="0" y="71"/>
                    <a:pt x="0" y="71"/>
                  </a:cubicBezTo>
                  <a:cubicBezTo>
                    <a:pt x="0" y="79"/>
                    <a:pt x="6" y="85"/>
                    <a:pt x="14" y="85"/>
                  </a:cubicBezTo>
                  <a:cubicBezTo>
                    <a:pt x="24" y="85"/>
                    <a:pt x="24" y="85"/>
                    <a:pt x="24" y="85"/>
                  </a:cubicBezTo>
                  <a:cubicBezTo>
                    <a:pt x="31" y="85"/>
                    <a:pt x="37" y="79"/>
                    <a:pt x="37" y="71"/>
                  </a:cubicBezTo>
                  <a:cubicBezTo>
                    <a:pt x="37" y="0"/>
                    <a:pt x="37" y="0"/>
                    <a:pt x="37" y="0"/>
                  </a:cubicBezTo>
                  <a:lnTo>
                    <a:pt x="33" y="0"/>
                  </a:lnTo>
                  <a:close/>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66" name="Freeform 55"/>
            <p:cNvSpPr>
              <a:spLocks/>
            </p:cNvSpPr>
            <p:nvPr/>
          </p:nvSpPr>
          <p:spPr bwMode="auto">
            <a:xfrm>
              <a:off x="4826896" y="2130410"/>
              <a:ext cx="48691" cy="58115"/>
            </a:xfrm>
            <a:custGeom>
              <a:avLst/>
              <a:gdLst>
                <a:gd name="T0" fmla="*/ 33 w 37"/>
                <a:gd name="T1" fmla="*/ 0 h 44"/>
                <a:gd name="T2" fmla="*/ 33 w 37"/>
                <a:gd name="T3" fmla="*/ 30 h 44"/>
                <a:gd name="T4" fmla="*/ 24 w 37"/>
                <a:gd name="T5" fmla="*/ 39 h 44"/>
                <a:gd name="T6" fmla="*/ 13 w 37"/>
                <a:gd name="T7" fmla="*/ 39 h 44"/>
                <a:gd name="T8" fmla="*/ 4 w 37"/>
                <a:gd name="T9" fmla="*/ 30 h 44"/>
                <a:gd name="T10" fmla="*/ 4 w 37"/>
                <a:gd name="T11" fmla="*/ 10 h 44"/>
                <a:gd name="T12" fmla="*/ 0 w 37"/>
                <a:gd name="T13" fmla="*/ 10 h 44"/>
                <a:gd name="T14" fmla="*/ 0 w 37"/>
                <a:gd name="T15" fmla="*/ 30 h 44"/>
                <a:gd name="T16" fmla="*/ 13 w 37"/>
                <a:gd name="T17" fmla="*/ 44 h 44"/>
                <a:gd name="T18" fmla="*/ 24 w 37"/>
                <a:gd name="T19" fmla="*/ 44 h 44"/>
                <a:gd name="T20" fmla="*/ 37 w 37"/>
                <a:gd name="T21" fmla="*/ 30 h 44"/>
                <a:gd name="T22" fmla="*/ 37 w 37"/>
                <a:gd name="T23" fmla="*/ 0 h 44"/>
                <a:gd name="T24" fmla="*/ 33 w 37"/>
                <a:gd name="T25"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44">
                  <a:moveTo>
                    <a:pt x="33" y="0"/>
                  </a:moveTo>
                  <a:cubicBezTo>
                    <a:pt x="33" y="30"/>
                    <a:pt x="33" y="30"/>
                    <a:pt x="33" y="30"/>
                  </a:cubicBezTo>
                  <a:cubicBezTo>
                    <a:pt x="33" y="35"/>
                    <a:pt x="29" y="39"/>
                    <a:pt x="24" y="39"/>
                  </a:cubicBezTo>
                  <a:cubicBezTo>
                    <a:pt x="13" y="39"/>
                    <a:pt x="13" y="39"/>
                    <a:pt x="13" y="39"/>
                  </a:cubicBezTo>
                  <a:cubicBezTo>
                    <a:pt x="8" y="39"/>
                    <a:pt x="4" y="35"/>
                    <a:pt x="4" y="30"/>
                  </a:cubicBezTo>
                  <a:cubicBezTo>
                    <a:pt x="4" y="10"/>
                    <a:pt x="4" y="10"/>
                    <a:pt x="4" y="10"/>
                  </a:cubicBezTo>
                  <a:cubicBezTo>
                    <a:pt x="0" y="10"/>
                    <a:pt x="0" y="10"/>
                    <a:pt x="0" y="10"/>
                  </a:cubicBezTo>
                  <a:cubicBezTo>
                    <a:pt x="0" y="30"/>
                    <a:pt x="0" y="30"/>
                    <a:pt x="0" y="30"/>
                  </a:cubicBezTo>
                  <a:cubicBezTo>
                    <a:pt x="0" y="37"/>
                    <a:pt x="6" y="44"/>
                    <a:pt x="13" y="44"/>
                  </a:cubicBezTo>
                  <a:cubicBezTo>
                    <a:pt x="24" y="44"/>
                    <a:pt x="24" y="44"/>
                    <a:pt x="24" y="44"/>
                  </a:cubicBezTo>
                  <a:cubicBezTo>
                    <a:pt x="31" y="44"/>
                    <a:pt x="37" y="37"/>
                    <a:pt x="37" y="30"/>
                  </a:cubicBezTo>
                  <a:cubicBezTo>
                    <a:pt x="37" y="0"/>
                    <a:pt x="37" y="0"/>
                    <a:pt x="37" y="0"/>
                  </a:cubicBezTo>
                  <a:lnTo>
                    <a:pt x="33" y="0"/>
                  </a:lnTo>
                  <a:close/>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67" name="Freeform 56"/>
            <p:cNvSpPr>
              <a:spLocks/>
            </p:cNvSpPr>
            <p:nvPr/>
          </p:nvSpPr>
          <p:spPr bwMode="auto">
            <a:xfrm>
              <a:off x="4129511" y="2142975"/>
              <a:ext cx="48691" cy="92669"/>
            </a:xfrm>
            <a:custGeom>
              <a:avLst/>
              <a:gdLst>
                <a:gd name="T0" fmla="*/ 33 w 37"/>
                <a:gd name="T1" fmla="*/ 8 h 71"/>
                <a:gd name="T2" fmla="*/ 33 w 37"/>
                <a:gd name="T3" fmla="*/ 57 h 71"/>
                <a:gd name="T4" fmla="*/ 23 w 37"/>
                <a:gd name="T5" fmla="*/ 67 h 71"/>
                <a:gd name="T6" fmla="*/ 13 w 37"/>
                <a:gd name="T7" fmla="*/ 67 h 71"/>
                <a:gd name="T8" fmla="*/ 4 w 37"/>
                <a:gd name="T9" fmla="*/ 57 h 71"/>
                <a:gd name="T10" fmla="*/ 4 w 37"/>
                <a:gd name="T11" fmla="*/ 0 h 71"/>
                <a:gd name="T12" fmla="*/ 0 w 37"/>
                <a:gd name="T13" fmla="*/ 0 h 71"/>
                <a:gd name="T14" fmla="*/ 0 w 37"/>
                <a:gd name="T15" fmla="*/ 57 h 71"/>
                <a:gd name="T16" fmla="*/ 13 w 37"/>
                <a:gd name="T17" fmla="*/ 71 h 71"/>
                <a:gd name="T18" fmla="*/ 23 w 37"/>
                <a:gd name="T19" fmla="*/ 71 h 71"/>
                <a:gd name="T20" fmla="*/ 37 w 37"/>
                <a:gd name="T21" fmla="*/ 57 h 71"/>
                <a:gd name="T22" fmla="*/ 37 w 37"/>
                <a:gd name="T23" fmla="*/ 8 h 71"/>
                <a:gd name="T24" fmla="*/ 33 w 37"/>
                <a:gd name="T25" fmla="*/ 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71">
                  <a:moveTo>
                    <a:pt x="33" y="8"/>
                  </a:moveTo>
                  <a:cubicBezTo>
                    <a:pt x="33" y="57"/>
                    <a:pt x="33" y="57"/>
                    <a:pt x="33" y="57"/>
                  </a:cubicBezTo>
                  <a:cubicBezTo>
                    <a:pt x="33" y="63"/>
                    <a:pt x="28" y="67"/>
                    <a:pt x="23" y="67"/>
                  </a:cubicBezTo>
                  <a:cubicBezTo>
                    <a:pt x="13" y="67"/>
                    <a:pt x="13" y="67"/>
                    <a:pt x="13" y="67"/>
                  </a:cubicBezTo>
                  <a:cubicBezTo>
                    <a:pt x="8" y="67"/>
                    <a:pt x="4" y="63"/>
                    <a:pt x="4" y="57"/>
                  </a:cubicBezTo>
                  <a:cubicBezTo>
                    <a:pt x="4" y="0"/>
                    <a:pt x="4" y="0"/>
                    <a:pt x="4" y="0"/>
                  </a:cubicBezTo>
                  <a:cubicBezTo>
                    <a:pt x="0" y="0"/>
                    <a:pt x="0" y="0"/>
                    <a:pt x="0" y="0"/>
                  </a:cubicBezTo>
                  <a:cubicBezTo>
                    <a:pt x="0" y="57"/>
                    <a:pt x="0" y="57"/>
                    <a:pt x="0" y="57"/>
                  </a:cubicBezTo>
                  <a:cubicBezTo>
                    <a:pt x="0" y="65"/>
                    <a:pt x="6" y="71"/>
                    <a:pt x="13" y="71"/>
                  </a:cubicBezTo>
                  <a:cubicBezTo>
                    <a:pt x="23" y="71"/>
                    <a:pt x="23" y="71"/>
                    <a:pt x="23" y="71"/>
                  </a:cubicBezTo>
                  <a:cubicBezTo>
                    <a:pt x="31" y="71"/>
                    <a:pt x="37" y="65"/>
                    <a:pt x="37" y="57"/>
                  </a:cubicBezTo>
                  <a:cubicBezTo>
                    <a:pt x="37" y="8"/>
                    <a:pt x="37" y="8"/>
                    <a:pt x="37" y="8"/>
                  </a:cubicBezTo>
                  <a:cubicBezTo>
                    <a:pt x="33" y="8"/>
                    <a:pt x="33" y="8"/>
                    <a:pt x="33" y="8"/>
                  </a:cubicBezTo>
                  <a:close/>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68" name="Freeform 57"/>
            <p:cNvSpPr>
              <a:spLocks/>
            </p:cNvSpPr>
            <p:nvPr/>
          </p:nvSpPr>
          <p:spPr bwMode="auto">
            <a:xfrm>
              <a:off x="3983439" y="1293246"/>
              <a:ext cx="997385" cy="654966"/>
            </a:xfrm>
            <a:custGeom>
              <a:avLst/>
              <a:gdLst>
                <a:gd name="T0" fmla="*/ 493 w 761"/>
                <a:gd name="T1" fmla="*/ 3 h 500"/>
                <a:gd name="T2" fmla="*/ 517 w 761"/>
                <a:gd name="T3" fmla="*/ 11 h 500"/>
                <a:gd name="T4" fmla="*/ 680 w 761"/>
                <a:gd name="T5" fmla="*/ 135 h 500"/>
                <a:gd name="T6" fmla="*/ 758 w 761"/>
                <a:gd name="T7" fmla="*/ 367 h 500"/>
                <a:gd name="T8" fmla="*/ 729 w 761"/>
                <a:gd name="T9" fmla="*/ 417 h 500"/>
                <a:gd name="T10" fmla="*/ 592 w 761"/>
                <a:gd name="T11" fmla="*/ 474 h 500"/>
                <a:gd name="T12" fmla="*/ 380 w 761"/>
                <a:gd name="T13" fmla="*/ 496 h 500"/>
                <a:gd name="T14" fmla="*/ 113 w 761"/>
                <a:gd name="T15" fmla="*/ 458 h 500"/>
                <a:gd name="T16" fmla="*/ 32 w 761"/>
                <a:gd name="T17" fmla="*/ 417 h 500"/>
                <a:gd name="T18" fmla="*/ 3 w 761"/>
                <a:gd name="T19" fmla="*/ 367 h 500"/>
                <a:gd name="T20" fmla="*/ 3 w 761"/>
                <a:gd name="T21" fmla="*/ 367 h 500"/>
                <a:gd name="T22" fmla="*/ 3 w 761"/>
                <a:gd name="T23" fmla="*/ 366 h 500"/>
                <a:gd name="T24" fmla="*/ 1 w 761"/>
                <a:gd name="T25" fmla="*/ 367 h 500"/>
                <a:gd name="T26" fmla="*/ 3 w 761"/>
                <a:gd name="T27" fmla="*/ 367 h 500"/>
                <a:gd name="T28" fmla="*/ 3 w 761"/>
                <a:gd name="T29" fmla="*/ 366 h 500"/>
                <a:gd name="T30" fmla="*/ 1 w 761"/>
                <a:gd name="T31" fmla="*/ 367 h 500"/>
                <a:gd name="T32" fmla="*/ 3 w 761"/>
                <a:gd name="T33" fmla="*/ 367 h 500"/>
                <a:gd name="T34" fmla="*/ 37 w 761"/>
                <a:gd name="T35" fmla="*/ 222 h 500"/>
                <a:gd name="T36" fmla="*/ 276 w 761"/>
                <a:gd name="T37" fmla="*/ 11 h 500"/>
                <a:gd name="T38" fmla="*/ 274 w 761"/>
                <a:gd name="T39" fmla="*/ 7 h 500"/>
                <a:gd name="T40" fmla="*/ 34 w 761"/>
                <a:gd name="T41" fmla="*/ 220 h 500"/>
                <a:gd name="T42" fmla="*/ 0 w 761"/>
                <a:gd name="T43" fmla="*/ 367 h 500"/>
                <a:gd name="T44" fmla="*/ 0 w 761"/>
                <a:gd name="T45" fmla="*/ 368 h 500"/>
                <a:gd name="T46" fmla="*/ 1 w 761"/>
                <a:gd name="T47" fmla="*/ 367 h 500"/>
                <a:gd name="T48" fmla="*/ 0 w 761"/>
                <a:gd name="T49" fmla="*/ 367 h 500"/>
                <a:gd name="T50" fmla="*/ 30 w 761"/>
                <a:gd name="T51" fmla="*/ 420 h 500"/>
                <a:gd name="T52" fmla="*/ 168 w 761"/>
                <a:gd name="T53" fmla="*/ 477 h 500"/>
                <a:gd name="T54" fmla="*/ 380 w 761"/>
                <a:gd name="T55" fmla="*/ 500 h 500"/>
                <a:gd name="T56" fmla="*/ 649 w 761"/>
                <a:gd name="T57" fmla="*/ 461 h 500"/>
                <a:gd name="T58" fmla="*/ 731 w 761"/>
                <a:gd name="T59" fmla="*/ 420 h 500"/>
                <a:gd name="T60" fmla="*/ 761 w 761"/>
                <a:gd name="T61" fmla="*/ 367 h 500"/>
                <a:gd name="T62" fmla="*/ 683 w 761"/>
                <a:gd name="T63" fmla="*/ 133 h 500"/>
                <a:gd name="T64" fmla="*/ 519 w 761"/>
                <a:gd name="T65" fmla="*/ 7 h 500"/>
                <a:gd name="T66" fmla="*/ 493 w 761"/>
                <a:gd name="T67" fmla="*/ 0 h 500"/>
                <a:gd name="T68" fmla="*/ 493 w 761"/>
                <a:gd name="T69" fmla="*/ 3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1" h="500">
                  <a:moveTo>
                    <a:pt x="493" y="3"/>
                  </a:moveTo>
                  <a:cubicBezTo>
                    <a:pt x="501" y="5"/>
                    <a:pt x="509" y="8"/>
                    <a:pt x="517" y="11"/>
                  </a:cubicBezTo>
                  <a:cubicBezTo>
                    <a:pt x="574" y="31"/>
                    <a:pt x="634" y="74"/>
                    <a:pt x="680" y="135"/>
                  </a:cubicBezTo>
                  <a:cubicBezTo>
                    <a:pt x="726" y="196"/>
                    <a:pt x="758" y="276"/>
                    <a:pt x="758" y="367"/>
                  </a:cubicBezTo>
                  <a:cubicBezTo>
                    <a:pt x="758" y="385"/>
                    <a:pt x="748" y="401"/>
                    <a:pt x="729" y="417"/>
                  </a:cubicBezTo>
                  <a:cubicBezTo>
                    <a:pt x="700" y="440"/>
                    <a:pt x="652" y="460"/>
                    <a:pt x="592" y="474"/>
                  </a:cubicBezTo>
                  <a:cubicBezTo>
                    <a:pt x="532" y="488"/>
                    <a:pt x="459" y="496"/>
                    <a:pt x="380" y="496"/>
                  </a:cubicBezTo>
                  <a:cubicBezTo>
                    <a:pt x="276" y="496"/>
                    <a:pt x="181" y="482"/>
                    <a:pt x="113" y="458"/>
                  </a:cubicBezTo>
                  <a:cubicBezTo>
                    <a:pt x="79" y="446"/>
                    <a:pt x="51" y="432"/>
                    <a:pt x="32" y="417"/>
                  </a:cubicBezTo>
                  <a:cubicBezTo>
                    <a:pt x="13" y="401"/>
                    <a:pt x="3" y="385"/>
                    <a:pt x="3" y="367"/>
                  </a:cubicBezTo>
                  <a:cubicBezTo>
                    <a:pt x="3" y="367"/>
                    <a:pt x="3" y="367"/>
                    <a:pt x="3" y="367"/>
                  </a:cubicBezTo>
                  <a:cubicBezTo>
                    <a:pt x="3" y="366"/>
                    <a:pt x="3" y="366"/>
                    <a:pt x="3" y="366"/>
                  </a:cubicBezTo>
                  <a:cubicBezTo>
                    <a:pt x="1" y="367"/>
                    <a:pt x="1" y="367"/>
                    <a:pt x="1" y="367"/>
                  </a:cubicBezTo>
                  <a:cubicBezTo>
                    <a:pt x="3" y="367"/>
                    <a:pt x="3" y="367"/>
                    <a:pt x="3" y="367"/>
                  </a:cubicBezTo>
                  <a:cubicBezTo>
                    <a:pt x="3" y="367"/>
                    <a:pt x="3" y="367"/>
                    <a:pt x="3" y="366"/>
                  </a:cubicBezTo>
                  <a:cubicBezTo>
                    <a:pt x="1" y="367"/>
                    <a:pt x="1" y="367"/>
                    <a:pt x="1" y="367"/>
                  </a:cubicBezTo>
                  <a:cubicBezTo>
                    <a:pt x="3" y="367"/>
                    <a:pt x="3" y="367"/>
                    <a:pt x="3" y="367"/>
                  </a:cubicBezTo>
                  <a:cubicBezTo>
                    <a:pt x="3" y="367"/>
                    <a:pt x="3" y="300"/>
                    <a:pt x="37" y="222"/>
                  </a:cubicBezTo>
                  <a:cubicBezTo>
                    <a:pt x="71" y="144"/>
                    <a:pt x="139" y="55"/>
                    <a:pt x="276" y="11"/>
                  </a:cubicBezTo>
                  <a:cubicBezTo>
                    <a:pt x="274" y="7"/>
                    <a:pt x="274" y="7"/>
                    <a:pt x="274" y="7"/>
                  </a:cubicBezTo>
                  <a:cubicBezTo>
                    <a:pt x="137" y="52"/>
                    <a:pt x="68" y="142"/>
                    <a:pt x="34" y="220"/>
                  </a:cubicBezTo>
                  <a:cubicBezTo>
                    <a:pt x="0" y="299"/>
                    <a:pt x="0" y="367"/>
                    <a:pt x="0" y="367"/>
                  </a:cubicBezTo>
                  <a:cubicBezTo>
                    <a:pt x="0" y="368"/>
                    <a:pt x="0" y="368"/>
                    <a:pt x="0" y="368"/>
                  </a:cubicBezTo>
                  <a:cubicBezTo>
                    <a:pt x="1" y="367"/>
                    <a:pt x="1" y="367"/>
                    <a:pt x="1" y="367"/>
                  </a:cubicBezTo>
                  <a:cubicBezTo>
                    <a:pt x="0" y="367"/>
                    <a:pt x="0" y="367"/>
                    <a:pt x="0" y="367"/>
                  </a:cubicBezTo>
                  <a:cubicBezTo>
                    <a:pt x="0" y="386"/>
                    <a:pt x="11" y="404"/>
                    <a:pt x="30" y="420"/>
                  </a:cubicBezTo>
                  <a:cubicBezTo>
                    <a:pt x="59" y="443"/>
                    <a:pt x="107" y="463"/>
                    <a:pt x="168" y="477"/>
                  </a:cubicBezTo>
                  <a:cubicBezTo>
                    <a:pt x="229" y="492"/>
                    <a:pt x="302" y="500"/>
                    <a:pt x="380" y="500"/>
                  </a:cubicBezTo>
                  <a:cubicBezTo>
                    <a:pt x="485" y="500"/>
                    <a:pt x="580" y="485"/>
                    <a:pt x="649" y="461"/>
                  </a:cubicBezTo>
                  <a:cubicBezTo>
                    <a:pt x="684" y="450"/>
                    <a:pt x="712" y="435"/>
                    <a:pt x="731" y="420"/>
                  </a:cubicBezTo>
                  <a:cubicBezTo>
                    <a:pt x="750" y="404"/>
                    <a:pt x="761" y="386"/>
                    <a:pt x="761" y="367"/>
                  </a:cubicBezTo>
                  <a:cubicBezTo>
                    <a:pt x="761" y="275"/>
                    <a:pt x="729" y="195"/>
                    <a:pt x="683" y="133"/>
                  </a:cubicBezTo>
                  <a:cubicBezTo>
                    <a:pt x="636" y="71"/>
                    <a:pt x="575" y="28"/>
                    <a:pt x="519" y="7"/>
                  </a:cubicBezTo>
                  <a:cubicBezTo>
                    <a:pt x="510" y="4"/>
                    <a:pt x="502" y="2"/>
                    <a:pt x="493" y="0"/>
                  </a:cubicBezTo>
                  <a:lnTo>
                    <a:pt x="493" y="3"/>
                  </a:lnTo>
                  <a:close/>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69" name="Freeform 58"/>
            <p:cNvSpPr>
              <a:spLocks/>
            </p:cNvSpPr>
            <p:nvPr/>
          </p:nvSpPr>
          <p:spPr bwMode="auto">
            <a:xfrm>
              <a:off x="4294434" y="1304240"/>
              <a:ext cx="383247" cy="119370"/>
            </a:xfrm>
            <a:custGeom>
              <a:avLst/>
              <a:gdLst>
                <a:gd name="T0" fmla="*/ 254 w 292"/>
                <a:gd name="T1" fmla="*/ 4 h 91"/>
                <a:gd name="T2" fmla="*/ 280 w 292"/>
                <a:gd name="T3" fmla="*/ 19 h 91"/>
                <a:gd name="T4" fmla="*/ 289 w 292"/>
                <a:gd name="T5" fmla="*/ 37 h 91"/>
                <a:gd name="T6" fmla="*/ 278 w 292"/>
                <a:gd name="T7" fmla="*/ 56 h 91"/>
                <a:gd name="T8" fmla="*/ 226 w 292"/>
                <a:gd name="T9" fmla="*/ 78 h 91"/>
                <a:gd name="T10" fmla="*/ 146 w 292"/>
                <a:gd name="T11" fmla="*/ 87 h 91"/>
                <a:gd name="T12" fmla="*/ 44 w 292"/>
                <a:gd name="T13" fmla="*/ 72 h 91"/>
                <a:gd name="T14" fmla="*/ 14 w 292"/>
                <a:gd name="T15" fmla="*/ 56 h 91"/>
                <a:gd name="T16" fmla="*/ 3 w 292"/>
                <a:gd name="T17" fmla="*/ 37 h 91"/>
                <a:gd name="T18" fmla="*/ 12 w 292"/>
                <a:gd name="T19" fmla="*/ 19 h 91"/>
                <a:gd name="T20" fmla="*/ 38 w 292"/>
                <a:gd name="T21" fmla="*/ 4 h 91"/>
                <a:gd name="T22" fmla="*/ 37 w 292"/>
                <a:gd name="T23" fmla="*/ 0 h 91"/>
                <a:gd name="T24" fmla="*/ 10 w 292"/>
                <a:gd name="T25" fmla="*/ 16 h 91"/>
                <a:gd name="T26" fmla="*/ 0 w 292"/>
                <a:gd name="T27" fmla="*/ 37 h 91"/>
                <a:gd name="T28" fmla="*/ 12 w 292"/>
                <a:gd name="T29" fmla="*/ 58 h 91"/>
                <a:gd name="T30" fmla="*/ 65 w 292"/>
                <a:gd name="T31" fmla="*/ 82 h 91"/>
                <a:gd name="T32" fmla="*/ 146 w 292"/>
                <a:gd name="T33" fmla="*/ 91 h 91"/>
                <a:gd name="T34" fmla="*/ 249 w 292"/>
                <a:gd name="T35" fmla="*/ 75 h 91"/>
                <a:gd name="T36" fmla="*/ 280 w 292"/>
                <a:gd name="T37" fmla="*/ 58 h 91"/>
                <a:gd name="T38" fmla="*/ 292 w 292"/>
                <a:gd name="T39" fmla="*/ 37 h 91"/>
                <a:gd name="T40" fmla="*/ 282 w 292"/>
                <a:gd name="T41" fmla="*/ 16 h 91"/>
                <a:gd name="T42" fmla="*/ 255 w 292"/>
                <a:gd name="T43" fmla="*/ 0 h 91"/>
                <a:gd name="T44" fmla="*/ 254 w 292"/>
                <a:gd name="T45" fmla="*/ 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2" h="91">
                  <a:moveTo>
                    <a:pt x="254" y="4"/>
                  </a:moveTo>
                  <a:cubicBezTo>
                    <a:pt x="265" y="8"/>
                    <a:pt x="274" y="13"/>
                    <a:pt x="280" y="19"/>
                  </a:cubicBezTo>
                  <a:cubicBezTo>
                    <a:pt x="286" y="25"/>
                    <a:pt x="289" y="31"/>
                    <a:pt x="289" y="37"/>
                  </a:cubicBezTo>
                  <a:cubicBezTo>
                    <a:pt x="289" y="43"/>
                    <a:pt x="285" y="49"/>
                    <a:pt x="278" y="56"/>
                  </a:cubicBezTo>
                  <a:cubicBezTo>
                    <a:pt x="267" y="65"/>
                    <a:pt x="249" y="73"/>
                    <a:pt x="226" y="78"/>
                  </a:cubicBezTo>
                  <a:cubicBezTo>
                    <a:pt x="203" y="84"/>
                    <a:pt x="176" y="87"/>
                    <a:pt x="146" y="87"/>
                  </a:cubicBezTo>
                  <a:cubicBezTo>
                    <a:pt x="106" y="87"/>
                    <a:pt x="70" y="81"/>
                    <a:pt x="44" y="72"/>
                  </a:cubicBezTo>
                  <a:cubicBezTo>
                    <a:pt x="32" y="67"/>
                    <a:pt x="21" y="62"/>
                    <a:pt x="14" y="56"/>
                  </a:cubicBezTo>
                  <a:cubicBezTo>
                    <a:pt x="7" y="49"/>
                    <a:pt x="3" y="43"/>
                    <a:pt x="3" y="37"/>
                  </a:cubicBezTo>
                  <a:cubicBezTo>
                    <a:pt x="3" y="31"/>
                    <a:pt x="6" y="25"/>
                    <a:pt x="12" y="19"/>
                  </a:cubicBezTo>
                  <a:cubicBezTo>
                    <a:pt x="18" y="13"/>
                    <a:pt x="27" y="8"/>
                    <a:pt x="38" y="4"/>
                  </a:cubicBezTo>
                  <a:cubicBezTo>
                    <a:pt x="37" y="0"/>
                    <a:pt x="37" y="0"/>
                    <a:pt x="37" y="0"/>
                  </a:cubicBezTo>
                  <a:cubicBezTo>
                    <a:pt x="25" y="5"/>
                    <a:pt x="16" y="10"/>
                    <a:pt x="10" y="16"/>
                  </a:cubicBezTo>
                  <a:cubicBezTo>
                    <a:pt x="3" y="22"/>
                    <a:pt x="0" y="29"/>
                    <a:pt x="0" y="37"/>
                  </a:cubicBezTo>
                  <a:cubicBezTo>
                    <a:pt x="0" y="44"/>
                    <a:pt x="4" y="52"/>
                    <a:pt x="12" y="58"/>
                  </a:cubicBezTo>
                  <a:cubicBezTo>
                    <a:pt x="23" y="68"/>
                    <a:pt x="42" y="76"/>
                    <a:pt x="65" y="82"/>
                  </a:cubicBezTo>
                  <a:cubicBezTo>
                    <a:pt x="88" y="87"/>
                    <a:pt x="116" y="91"/>
                    <a:pt x="146" y="91"/>
                  </a:cubicBezTo>
                  <a:cubicBezTo>
                    <a:pt x="186" y="91"/>
                    <a:pt x="222" y="85"/>
                    <a:pt x="249" y="75"/>
                  </a:cubicBezTo>
                  <a:cubicBezTo>
                    <a:pt x="262" y="71"/>
                    <a:pt x="273" y="65"/>
                    <a:pt x="280" y="58"/>
                  </a:cubicBezTo>
                  <a:cubicBezTo>
                    <a:pt x="288" y="52"/>
                    <a:pt x="292" y="44"/>
                    <a:pt x="292" y="37"/>
                  </a:cubicBezTo>
                  <a:cubicBezTo>
                    <a:pt x="292" y="29"/>
                    <a:pt x="288" y="22"/>
                    <a:pt x="282" y="16"/>
                  </a:cubicBezTo>
                  <a:cubicBezTo>
                    <a:pt x="276" y="10"/>
                    <a:pt x="267" y="5"/>
                    <a:pt x="255" y="0"/>
                  </a:cubicBezTo>
                  <a:lnTo>
                    <a:pt x="254" y="4"/>
                  </a:lnTo>
                  <a:close/>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70" name="Freeform 59"/>
            <p:cNvSpPr>
              <a:spLocks/>
            </p:cNvSpPr>
            <p:nvPr/>
          </p:nvSpPr>
          <p:spPr bwMode="auto">
            <a:xfrm>
              <a:off x="3829511" y="2044030"/>
              <a:ext cx="98953" cy="116229"/>
            </a:xfrm>
            <a:custGeom>
              <a:avLst/>
              <a:gdLst>
                <a:gd name="T0" fmla="*/ 74 w 76"/>
                <a:gd name="T1" fmla="*/ 0 h 89"/>
                <a:gd name="T2" fmla="*/ 37 w 76"/>
                <a:gd name="T3" fmla="*/ 25 h 89"/>
                <a:gd name="T4" fmla="*/ 12 w 76"/>
                <a:gd name="T5" fmla="*/ 54 h 89"/>
                <a:gd name="T6" fmla="*/ 0 w 76"/>
                <a:gd name="T7" fmla="*/ 89 h 89"/>
                <a:gd name="T8" fmla="*/ 3 w 76"/>
                <a:gd name="T9" fmla="*/ 89 h 89"/>
                <a:gd name="T10" fmla="*/ 15 w 76"/>
                <a:gd name="T11" fmla="*/ 56 h 89"/>
                <a:gd name="T12" fmla="*/ 53 w 76"/>
                <a:gd name="T13" fmla="*/ 18 h 89"/>
                <a:gd name="T14" fmla="*/ 69 w 76"/>
                <a:gd name="T15" fmla="*/ 7 h 89"/>
                <a:gd name="T16" fmla="*/ 74 w 76"/>
                <a:gd name="T17" fmla="*/ 4 h 89"/>
                <a:gd name="T18" fmla="*/ 76 w 76"/>
                <a:gd name="T19" fmla="*/ 3 h 89"/>
                <a:gd name="T20" fmla="*/ 74 w 76"/>
                <a:gd name="T2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89">
                  <a:moveTo>
                    <a:pt x="74" y="0"/>
                  </a:moveTo>
                  <a:cubicBezTo>
                    <a:pt x="74" y="0"/>
                    <a:pt x="56" y="10"/>
                    <a:pt x="37" y="25"/>
                  </a:cubicBezTo>
                  <a:cubicBezTo>
                    <a:pt x="28" y="33"/>
                    <a:pt x="19" y="43"/>
                    <a:pt x="12" y="54"/>
                  </a:cubicBezTo>
                  <a:cubicBezTo>
                    <a:pt x="5" y="65"/>
                    <a:pt x="0" y="77"/>
                    <a:pt x="0" y="89"/>
                  </a:cubicBezTo>
                  <a:cubicBezTo>
                    <a:pt x="3" y="89"/>
                    <a:pt x="3" y="89"/>
                    <a:pt x="3" y="89"/>
                  </a:cubicBezTo>
                  <a:cubicBezTo>
                    <a:pt x="3" y="78"/>
                    <a:pt x="8" y="66"/>
                    <a:pt x="15" y="56"/>
                  </a:cubicBezTo>
                  <a:cubicBezTo>
                    <a:pt x="25" y="40"/>
                    <a:pt x="40" y="27"/>
                    <a:pt x="53" y="18"/>
                  </a:cubicBezTo>
                  <a:cubicBezTo>
                    <a:pt x="59" y="13"/>
                    <a:pt x="65" y="9"/>
                    <a:pt x="69" y="7"/>
                  </a:cubicBezTo>
                  <a:cubicBezTo>
                    <a:pt x="71" y="6"/>
                    <a:pt x="73" y="5"/>
                    <a:pt x="74" y="4"/>
                  </a:cubicBezTo>
                  <a:cubicBezTo>
                    <a:pt x="75" y="3"/>
                    <a:pt x="76" y="3"/>
                    <a:pt x="76" y="3"/>
                  </a:cubicBezTo>
                  <a:lnTo>
                    <a:pt x="74" y="0"/>
                  </a:lnTo>
                  <a:close/>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sp>
          <p:nvSpPr>
            <p:cNvPr id="71" name="Freeform 60"/>
            <p:cNvSpPr>
              <a:spLocks/>
            </p:cNvSpPr>
            <p:nvPr/>
          </p:nvSpPr>
          <p:spPr bwMode="auto">
            <a:xfrm>
              <a:off x="5054636" y="2022057"/>
              <a:ext cx="84817" cy="53403"/>
            </a:xfrm>
            <a:custGeom>
              <a:avLst/>
              <a:gdLst>
                <a:gd name="T0" fmla="*/ 0 w 64"/>
                <a:gd name="T1" fmla="*/ 3 h 41"/>
                <a:gd name="T2" fmla="*/ 2 w 64"/>
                <a:gd name="T3" fmla="*/ 4 h 41"/>
                <a:gd name="T4" fmla="*/ 61 w 64"/>
                <a:gd name="T5" fmla="*/ 41 h 41"/>
                <a:gd name="T6" fmla="*/ 64 w 64"/>
                <a:gd name="T7" fmla="*/ 39 h 41"/>
                <a:gd name="T8" fmla="*/ 2 w 64"/>
                <a:gd name="T9" fmla="*/ 0 h 41"/>
                <a:gd name="T10" fmla="*/ 0 w 64"/>
                <a:gd name="T11" fmla="*/ 3 h 41"/>
              </a:gdLst>
              <a:ahLst/>
              <a:cxnLst>
                <a:cxn ang="0">
                  <a:pos x="T0" y="T1"/>
                </a:cxn>
                <a:cxn ang="0">
                  <a:pos x="T2" y="T3"/>
                </a:cxn>
                <a:cxn ang="0">
                  <a:pos x="T4" y="T5"/>
                </a:cxn>
                <a:cxn ang="0">
                  <a:pos x="T6" y="T7"/>
                </a:cxn>
                <a:cxn ang="0">
                  <a:pos x="T8" y="T9"/>
                </a:cxn>
                <a:cxn ang="0">
                  <a:pos x="T10" y="T11"/>
                </a:cxn>
              </a:cxnLst>
              <a:rect l="0" t="0" r="r" b="b"/>
              <a:pathLst>
                <a:path w="64" h="41">
                  <a:moveTo>
                    <a:pt x="0" y="3"/>
                  </a:moveTo>
                  <a:cubicBezTo>
                    <a:pt x="0" y="3"/>
                    <a:pt x="1" y="3"/>
                    <a:pt x="2" y="4"/>
                  </a:cubicBezTo>
                  <a:cubicBezTo>
                    <a:pt x="10" y="6"/>
                    <a:pt x="42" y="18"/>
                    <a:pt x="61" y="41"/>
                  </a:cubicBezTo>
                  <a:cubicBezTo>
                    <a:pt x="64" y="39"/>
                    <a:pt x="64" y="39"/>
                    <a:pt x="64" y="39"/>
                  </a:cubicBezTo>
                  <a:cubicBezTo>
                    <a:pt x="41" y="12"/>
                    <a:pt x="2" y="0"/>
                    <a:pt x="2" y="0"/>
                  </a:cubicBezTo>
                  <a:cubicBezTo>
                    <a:pt x="0" y="3"/>
                    <a:pt x="0" y="3"/>
                    <a:pt x="0" y="3"/>
                  </a:cubicBezTo>
                  <a:close/>
                </a:path>
              </a:pathLst>
            </a:custGeom>
            <a:grpFill/>
            <a:ln w="3175">
              <a:solidFill>
                <a:srgbClr val="014491"/>
              </a:solidFill>
              <a:round/>
              <a:headEnd/>
              <a:tailEnd/>
            </a:ln>
          </p:spPr>
          <p:txBody>
            <a:bodyPr vert="horz" wrap="square" lIns="121920" tIns="60960" rIns="121920" bIns="60960" numCol="1" anchor="t" anchorCtr="0" compatLnSpc="1">
              <a:prstTxWarp prst="textNoShape">
                <a:avLst/>
              </a:prstTxWarp>
            </a:bodyPr>
            <a:lstStyle/>
            <a:p>
              <a:pPr defTabSz="914377">
                <a:defRPr/>
              </a:pPr>
              <a:endParaRPr lang="fr-FR" sz="2400" dirty="0">
                <a:solidFill>
                  <a:srgbClr val="525668">
                    <a:lumMod val="75000"/>
                  </a:srgbClr>
                </a:solidFill>
                <a:latin typeface="Calibri"/>
              </a:endParaRPr>
            </a:p>
          </p:txBody>
        </p:sp>
      </p:grpSp>
      <p:sp>
        <p:nvSpPr>
          <p:cNvPr id="87" name="Rectangle 86"/>
          <p:cNvSpPr/>
          <p:nvPr/>
        </p:nvSpPr>
        <p:spPr>
          <a:xfrm>
            <a:off x="5335704" y="2833674"/>
            <a:ext cx="1864613" cy="535531"/>
          </a:xfrm>
          <a:prstGeom prst="rect">
            <a:avLst/>
          </a:prstGeom>
        </p:spPr>
        <p:txBody>
          <a:bodyPr wrap="none">
            <a:spAutoFit/>
          </a:bodyPr>
          <a:lstStyle/>
          <a:p>
            <a:pPr algn="ctr" defTabSz="711148">
              <a:lnSpc>
                <a:spcPct val="90000"/>
              </a:lnSpc>
              <a:spcBef>
                <a:spcPct val="0"/>
              </a:spcBef>
              <a:spcAft>
                <a:spcPct val="35000"/>
              </a:spcAft>
              <a:defRPr/>
            </a:pPr>
            <a:r>
              <a:rPr lang="en-US" sz="1600" dirty="0">
                <a:solidFill>
                  <a:prstClr val="white"/>
                </a:solidFill>
                <a:latin typeface="Segoe UI"/>
                <a:cs typeface="Calibri" panose="020F0502020204030204" pitchFamily="34" charset="0"/>
              </a:rPr>
              <a:t>Dimensions</a:t>
            </a:r>
            <a:br>
              <a:rPr lang="en-US" sz="1600" b="1" dirty="0">
                <a:solidFill>
                  <a:prstClr val="white"/>
                </a:solidFill>
                <a:latin typeface="Segoe UI"/>
                <a:cs typeface="Calibri" panose="020F0502020204030204" pitchFamily="34" charset="0"/>
              </a:rPr>
            </a:br>
            <a:r>
              <a:rPr lang="en-US" sz="1600" b="1" dirty="0">
                <a:solidFill>
                  <a:prstClr val="white"/>
                </a:solidFill>
                <a:latin typeface="Segoe UI Black"/>
                <a:cs typeface="Calibri" panose="020F0502020204030204" pitchFamily="34" charset="0"/>
              </a:rPr>
              <a:t>34 x 37 x 37 mm</a:t>
            </a:r>
          </a:p>
        </p:txBody>
      </p:sp>
      <p:sp>
        <p:nvSpPr>
          <p:cNvPr id="88" name="Rectangle 87"/>
          <p:cNvSpPr/>
          <p:nvPr/>
        </p:nvSpPr>
        <p:spPr>
          <a:xfrm>
            <a:off x="7448721" y="4324123"/>
            <a:ext cx="2014347" cy="1215452"/>
          </a:xfrm>
          <a:prstGeom prst="rect">
            <a:avLst/>
          </a:prstGeom>
          <a:solidFill>
            <a:srgbClr val="155FA0"/>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96000" bIns="60960" numCol="1" spcCol="0" rtlCol="0" fromWordArt="0" anchor="ctr" anchorCtr="0" forceAA="0" compatLnSpc="1">
            <a:prstTxWarp prst="textNoShape">
              <a:avLst/>
            </a:prstTxWarp>
            <a:noAutofit/>
          </a:bodyPr>
          <a:lstStyle/>
          <a:p>
            <a:pPr defTabSz="914377">
              <a:spcBef>
                <a:spcPts val="1600"/>
              </a:spcBef>
              <a:defRPr/>
            </a:pPr>
            <a:endParaRPr lang="en-US" sz="1600" dirty="0">
              <a:solidFill>
                <a:prstClr val="white"/>
              </a:solidFill>
              <a:latin typeface="Arial Narrow" panose="020B0606020202030204" pitchFamily="34" charset="0"/>
            </a:endParaRPr>
          </a:p>
        </p:txBody>
      </p:sp>
      <p:sp>
        <p:nvSpPr>
          <p:cNvPr id="89" name="Rectangle 88"/>
          <p:cNvSpPr/>
          <p:nvPr/>
        </p:nvSpPr>
        <p:spPr>
          <a:xfrm>
            <a:off x="7447473" y="2696249"/>
            <a:ext cx="2015595" cy="1567040"/>
          </a:xfrm>
          <a:prstGeom prst="rect">
            <a:avLst/>
          </a:prstGeom>
          <a:solidFill>
            <a:srgbClr val="155FA0"/>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96000" bIns="60960" numCol="1" spcCol="0" rtlCol="0" fromWordArt="0" anchor="ctr" anchorCtr="0" forceAA="0" compatLnSpc="1">
            <a:prstTxWarp prst="textNoShape">
              <a:avLst/>
            </a:prstTxWarp>
            <a:noAutofit/>
          </a:bodyPr>
          <a:lstStyle/>
          <a:p>
            <a:pPr defTabSz="914377">
              <a:spcBef>
                <a:spcPts val="1600"/>
              </a:spcBef>
              <a:defRPr/>
            </a:pPr>
            <a:endParaRPr lang="en-US" sz="1600" dirty="0">
              <a:solidFill>
                <a:prstClr val="white"/>
              </a:solidFill>
              <a:latin typeface="Arial Narrow" panose="020B0606020202030204" pitchFamily="34" charset="0"/>
            </a:endParaRPr>
          </a:p>
        </p:txBody>
      </p:sp>
      <p:sp>
        <p:nvSpPr>
          <p:cNvPr id="90" name="Rectangle 89"/>
          <p:cNvSpPr/>
          <p:nvPr/>
        </p:nvSpPr>
        <p:spPr>
          <a:xfrm>
            <a:off x="7189846" y="3117041"/>
            <a:ext cx="2494295" cy="568355"/>
          </a:xfrm>
          <a:prstGeom prst="rect">
            <a:avLst/>
          </a:prstGeom>
        </p:spPr>
        <p:txBody>
          <a:bodyPr wrap="square" lIns="121915" tIns="60957" rIns="121915" bIns="60957">
            <a:spAutoFit/>
          </a:bodyPr>
          <a:lstStyle/>
          <a:p>
            <a:pPr algn="ctr" defTabSz="914377">
              <a:lnSpc>
                <a:spcPct val="80000"/>
              </a:lnSpc>
              <a:spcBef>
                <a:spcPts val="400"/>
              </a:spcBef>
              <a:defRPr/>
            </a:pPr>
            <a:r>
              <a:rPr lang="en-US" sz="1600" dirty="0" err="1">
                <a:solidFill>
                  <a:prstClr val="white"/>
                </a:solidFill>
                <a:latin typeface="Segoe UI"/>
                <a:cs typeface="Calibri" panose="020F0502020204030204" pitchFamily="34" charset="0"/>
              </a:rPr>
              <a:t>Fiabilité</a:t>
            </a:r>
            <a:endParaRPr lang="en-US" sz="1600" dirty="0">
              <a:solidFill>
                <a:prstClr val="white"/>
              </a:solidFill>
              <a:latin typeface="Segoe UI"/>
              <a:cs typeface="Calibri" panose="020F0502020204030204" pitchFamily="34" charset="0"/>
            </a:endParaRPr>
          </a:p>
          <a:p>
            <a:pPr algn="ctr" defTabSz="914377">
              <a:lnSpc>
                <a:spcPct val="80000"/>
              </a:lnSpc>
              <a:spcBef>
                <a:spcPts val="400"/>
              </a:spcBef>
              <a:defRPr/>
            </a:pPr>
            <a:r>
              <a:rPr lang="en-US" sz="1600" b="1" dirty="0">
                <a:solidFill>
                  <a:prstClr val="white"/>
                </a:solidFill>
                <a:latin typeface="Segoe UI Black"/>
                <a:cs typeface="Calibri" panose="020F0502020204030204" pitchFamily="34" charset="0"/>
              </a:rPr>
              <a:t>MTBF &gt; 1,000,000 h</a:t>
            </a:r>
          </a:p>
        </p:txBody>
      </p:sp>
      <p:sp>
        <p:nvSpPr>
          <p:cNvPr id="91" name="Rectangle 90"/>
          <p:cNvSpPr/>
          <p:nvPr/>
        </p:nvSpPr>
        <p:spPr>
          <a:xfrm>
            <a:off x="7447474" y="4455718"/>
            <a:ext cx="2030900" cy="962309"/>
          </a:xfrm>
          <a:prstGeom prst="rect">
            <a:avLst/>
          </a:prstGeom>
        </p:spPr>
        <p:txBody>
          <a:bodyPr wrap="square" lIns="121915" tIns="60957" rIns="121915" bIns="60957">
            <a:spAutoFit/>
          </a:bodyPr>
          <a:lstStyle/>
          <a:p>
            <a:pPr algn="ctr" defTabSz="914377">
              <a:lnSpc>
                <a:spcPct val="80000"/>
              </a:lnSpc>
              <a:spcBef>
                <a:spcPts val="400"/>
              </a:spcBef>
              <a:defRPr/>
            </a:pPr>
            <a:r>
              <a:rPr lang="en-US" sz="1600" dirty="0">
                <a:solidFill>
                  <a:prstClr val="white"/>
                </a:solidFill>
                <a:latin typeface="Segoe UI"/>
                <a:cs typeface="Calibri" panose="020F0502020204030204" pitchFamily="34" charset="0"/>
              </a:rPr>
              <a:t>Temperature Resistance</a:t>
            </a:r>
          </a:p>
          <a:p>
            <a:pPr algn="ctr" defTabSz="914377">
              <a:lnSpc>
                <a:spcPct val="80000"/>
              </a:lnSpc>
              <a:spcBef>
                <a:spcPts val="400"/>
              </a:spcBef>
              <a:defRPr/>
            </a:pPr>
            <a:r>
              <a:rPr lang="en-US" sz="1600" b="1" dirty="0">
                <a:solidFill>
                  <a:prstClr val="white"/>
                </a:solidFill>
                <a:latin typeface="Segoe UI Black"/>
                <a:cs typeface="Calibri" panose="020F0502020204030204" pitchFamily="34" charset="0"/>
              </a:rPr>
              <a:t>&lt; -95°C</a:t>
            </a:r>
            <a:br>
              <a:rPr lang="en-US" sz="1600" b="1" dirty="0">
                <a:solidFill>
                  <a:prstClr val="white"/>
                </a:solidFill>
                <a:latin typeface="Segoe UI Black"/>
                <a:cs typeface="Calibri" panose="020F0502020204030204" pitchFamily="34" charset="0"/>
              </a:rPr>
            </a:br>
            <a:r>
              <a:rPr lang="en-US" sz="1600" b="1" dirty="0">
                <a:solidFill>
                  <a:prstClr val="white"/>
                </a:solidFill>
                <a:latin typeface="Segoe UI Black"/>
                <a:cs typeface="Calibri" panose="020F0502020204030204" pitchFamily="34" charset="0"/>
              </a:rPr>
              <a:t>&gt; +155°C</a:t>
            </a:r>
          </a:p>
        </p:txBody>
      </p:sp>
      <p:sp>
        <p:nvSpPr>
          <p:cNvPr id="92" name="Rectangle 91"/>
          <p:cNvSpPr/>
          <p:nvPr/>
        </p:nvSpPr>
        <p:spPr>
          <a:xfrm rot="5400000">
            <a:off x="7641801" y="812009"/>
            <a:ext cx="1626939" cy="2015595"/>
          </a:xfrm>
          <a:prstGeom prst="rect">
            <a:avLst/>
          </a:prstGeom>
          <a:solidFill>
            <a:srgbClr val="155FA0"/>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96000" bIns="60960" numCol="1" spcCol="0" rtlCol="0" fromWordArt="0" anchor="ctr" anchorCtr="0" forceAA="0" compatLnSpc="1">
            <a:prstTxWarp prst="textNoShape">
              <a:avLst/>
            </a:prstTxWarp>
            <a:noAutofit/>
          </a:bodyPr>
          <a:lstStyle/>
          <a:p>
            <a:pPr defTabSz="914377">
              <a:spcBef>
                <a:spcPts val="1600"/>
              </a:spcBef>
              <a:defRPr/>
            </a:pPr>
            <a:endParaRPr lang="en-US" sz="1600" dirty="0">
              <a:solidFill>
                <a:prstClr val="white"/>
              </a:solidFill>
              <a:latin typeface="Arial Narrow" panose="020B0606020202030204" pitchFamily="34" charset="0"/>
            </a:endParaRPr>
          </a:p>
        </p:txBody>
      </p:sp>
      <p:sp>
        <p:nvSpPr>
          <p:cNvPr id="93" name="Rectangle 92"/>
          <p:cNvSpPr/>
          <p:nvPr/>
        </p:nvSpPr>
        <p:spPr>
          <a:xfrm>
            <a:off x="7389565" y="1027651"/>
            <a:ext cx="2094855" cy="615553"/>
          </a:xfrm>
          <a:prstGeom prst="rect">
            <a:avLst/>
          </a:prstGeom>
          <a:noFill/>
          <a:effectLst>
            <a:glow rad="228600">
              <a:schemeClr val="accent4">
                <a:satMod val="175000"/>
                <a:alpha val="40000"/>
              </a:schemeClr>
            </a:glow>
          </a:effectLst>
        </p:spPr>
        <p:txBody>
          <a:bodyPr wrap="square" lIns="121920" tIns="60960" rIns="121920" bIns="60960">
            <a:spAutoFit/>
          </a:bodyPr>
          <a:lstStyle/>
          <a:p>
            <a:pPr algn="ctr" defTabSz="914377">
              <a:defRPr/>
            </a:pPr>
            <a:r>
              <a:rPr lang="en-US" sz="1600" b="1" cap="all" dirty="0" err="1">
                <a:solidFill>
                  <a:prstClr val="white"/>
                </a:solidFill>
                <a:latin typeface="Segoe UI Black"/>
              </a:rPr>
              <a:t>Durée</a:t>
            </a:r>
            <a:r>
              <a:rPr lang="en-US" sz="1600" b="1" cap="all" dirty="0">
                <a:solidFill>
                  <a:prstClr val="white"/>
                </a:solidFill>
                <a:latin typeface="Segoe UI Black"/>
              </a:rPr>
              <a:t> de Vie </a:t>
            </a:r>
            <a:r>
              <a:rPr lang="en-US" sz="1600" b="1" cap="all" dirty="0" err="1">
                <a:solidFill>
                  <a:prstClr val="white"/>
                </a:solidFill>
                <a:latin typeface="Segoe UI Black"/>
              </a:rPr>
              <a:t>illimitée</a:t>
            </a:r>
            <a:endParaRPr lang="en-US" sz="1600" b="1" cap="all" dirty="0">
              <a:solidFill>
                <a:prstClr val="white"/>
              </a:solidFill>
              <a:latin typeface="Segoe UI Black"/>
            </a:endParaRPr>
          </a:p>
        </p:txBody>
      </p:sp>
      <p:pic>
        <p:nvPicPr>
          <p:cNvPr id="94" name="Picture 6" descr="Résultat de recherche d'images pour &quot;icon diamond png&quot;"/>
          <p:cNvPicPr>
            <a:picLocks noChangeAspect="1" noChangeArrowheads="1"/>
          </p:cNvPicPr>
          <p:nvPr/>
        </p:nvPicPr>
        <p:blipFill>
          <a:blip r:embed="rId2" cstate="screen">
            <a:lum bright="70000" contrast="-70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8067640" y="1750211"/>
            <a:ext cx="751101" cy="780759"/>
          </a:xfrm>
          <a:prstGeom prst="rect">
            <a:avLst/>
          </a:prstGeom>
          <a:noFill/>
          <a:ln>
            <a:noFill/>
          </a:ln>
        </p:spPr>
      </p:pic>
      <p:sp>
        <p:nvSpPr>
          <p:cNvPr id="95" name="Rectangle 94"/>
          <p:cNvSpPr/>
          <p:nvPr/>
        </p:nvSpPr>
        <p:spPr>
          <a:xfrm>
            <a:off x="9571685" y="4324123"/>
            <a:ext cx="2022641" cy="1215453"/>
          </a:xfrm>
          <a:prstGeom prst="rect">
            <a:avLst/>
          </a:prstGeom>
          <a:solidFill>
            <a:srgbClr val="1E3C7D"/>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spcCol="0" rtlCol="0" anchor="ctr"/>
          <a:lstStyle/>
          <a:p>
            <a:pPr algn="ctr" defTabSz="914377">
              <a:defRPr/>
            </a:pPr>
            <a:endParaRPr lang="en-US" sz="2400" dirty="0">
              <a:solidFill>
                <a:prstClr val="white"/>
              </a:solidFill>
              <a:latin typeface="Calibri"/>
            </a:endParaRPr>
          </a:p>
        </p:txBody>
      </p:sp>
      <p:sp>
        <p:nvSpPr>
          <p:cNvPr id="96" name="Rectangle 95"/>
          <p:cNvSpPr/>
          <p:nvPr/>
        </p:nvSpPr>
        <p:spPr>
          <a:xfrm>
            <a:off x="9652296" y="4650987"/>
            <a:ext cx="1855627" cy="584775"/>
          </a:xfrm>
          <a:prstGeom prst="rect">
            <a:avLst/>
          </a:prstGeom>
        </p:spPr>
        <p:txBody>
          <a:bodyPr wrap="square" lIns="91440" tIns="45720" rIns="91440" bIns="45720" anchor="ctr">
            <a:spAutoFit/>
          </a:bodyPr>
          <a:lstStyle/>
          <a:p>
            <a:pPr algn="ctr" defTabSz="914377">
              <a:defRPr/>
            </a:pPr>
            <a:r>
              <a:rPr lang="en-US" sz="1600" b="1" dirty="0">
                <a:solidFill>
                  <a:prstClr val="white"/>
                </a:solidFill>
                <a:latin typeface="Segoe UI Black"/>
                <a:sym typeface="Wingdings" panose="05000000000000000000" pitchFamily="2" charset="2"/>
              </a:rPr>
              <a:t>TOTAL DISCRETION</a:t>
            </a:r>
            <a:endParaRPr lang="en-US" b="1" dirty="0">
              <a:solidFill>
                <a:prstClr val="white"/>
              </a:solidFill>
              <a:latin typeface="Segoe UI Black"/>
            </a:endParaRPr>
          </a:p>
        </p:txBody>
      </p:sp>
      <p:pic>
        <p:nvPicPr>
          <p:cNvPr id="97" name="Image 96"/>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5968937" y="1826756"/>
            <a:ext cx="625729" cy="625729"/>
          </a:xfrm>
          <a:prstGeom prst="rect">
            <a:avLst/>
          </a:prstGeom>
        </p:spPr>
      </p:pic>
      <p:sp>
        <p:nvSpPr>
          <p:cNvPr id="98" name="ZoneTexte 97"/>
          <p:cNvSpPr txBox="1"/>
          <p:nvPr/>
        </p:nvSpPr>
        <p:spPr>
          <a:xfrm>
            <a:off x="9449197" y="2721608"/>
            <a:ext cx="2261827" cy="830997"/>
          </a:xfrm>
          <a:prstGeom prst="rect">
            <a:avLst/>
          </a:prstGeom>
          <a:noFill/>
        </p:spPr>
        <p:txBody>
          <a:bodyPr wrap="square" rtlCol="0">
            <a:spAutoFit/>
          </a:bodyPr>
          <a:lstStyle/>
          <a:p>
            <a:pPr algn="ctr" defTabSz="914377">
              <a:defRPr/>
            </a:pPr>
            <a:r>
              <a:rPr lang="en-US" sz="1600" dirty="0">
                <a:solidFill>
                  <a:prstClr val="white"/>
                </a:solidFill>
              </a:rPr>
              <a:t>Design simple</a:t>
            </a:r>
            <a:endParaRPr lang="en-US" sz="1600" b="1" dirty="0">
              <a:solidFill>
                <a:prstClr val="white"/>
              </a:solidFill>
              <a:latin typeface="Segoe UI"/>
            </a:endParaRPr>
          </a:p>
          <a:p>
            <a:pPr algn="ctr" defTabSz="914377">
              <a:defRPr/>
            </a:pPr>
            <a:r>
              <a:rPr lang="en-US" sz="1600" b="1" dirty="0">
                <a:solidFill>
                  <a:prstClr val="white"/>
                </a:solidFill>
                <a:latin typeface="Segoe UI Black"/>
              </a:rPr>
              <a:t>3 pieces </a:t>
            </a:r>
            <a:r>
              <a:rPr lang="en-US" sz="1600" b="1" dirty="0" err="1">
                <a:solidFill>
                  <a:prstClr val="white"/>
                </a:solidFill>
                <a:latin typeface="Segoe UI Black"/>
              </a:rPr>
              <a:t>principales</a:t>
            </a:r>
            <a:endParaRPr lang="en-US" sz="1600" b="1" dirty="0">
              <a:solidFill>
                <a:prstClr val="white"/>
              </a:solidFill>
              <a:latin typeface="Segoe UI Black"/>
            </a:endParaRPr>
          </a:p>
          <a:p>
            <a:pPr algn="ctr" defTabSz="914377">
              <a:defRPr/>
            </a:pPr>
            <a:r>
              <a:rPr lang="en-US" sz="1600" b="1" dirty="0">
                <a:solidFill>
                  <a:prstClr val="white"/>
                </a:solidFill>
                <a:latin typeface="Segoe UI Black"/>
              </a:rPr>
              <a:t>(5 au total)</a:t>
            </a:r>
          </a:p>
        </p:txBody>
      </p:sp>
      <p:sp>
        <p:nvSpPr>
          <p:cNvPr id="99" name="Rectangle 98"/>
          <p:cNvSpPr/>
          <p:nvPr/>
        </p:nvSpPr>
        <p:spPr>
          <a:xfrm rot="5400000">
            <a:off x="9773052" y="812014"/>
            <a:ext cx="1626941" cy="2015593"/>
          </a:xfrm>
          <a:prstGeom prst="rect">
            <a:avLst/>
          </a:prstGeom>
          <a:solidFill>
            <a:srgbClr val="1E3C7D"/>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96000" bIns="60960" numCol="1" spcCol="0" rtlCol="0" fromWordArt="0" anchor="ctr" anchorCtr="0" forceAA="0" compatLnSpc="1">
            <a:prstTxWarp prst="textNoShape">
              <a:avLst/>
            </a:prstTxWarp>
            <a:noAutofit/>
          </a:bodyPr>
          <a:lstStyle/>
          <a:p>
            <a:pPr defTabSz="914377">
              <a:spcBef>
                <a:spcPts val="1600"/>
              </a:spcBef>
              <a:defRPr/>
            </a:pPr>
            <a:endParaRPr lang="en-US" sz="1600" dirty="0">
              <a:solidFill>
                <a:prstClr val="white"/>
              </a:solidFill>
              <a:latin typeface="Arial Narrow" panose="020B0606020202030204" pitchFamily="34" charset="0"/>
            </a:endParaRPr>
          </a:p>
        </p:txBody>
      </p:sp>
      <p:sp>
        <p:nvSpPr>
          <p:cNvPr id="100" name="Rectangle 99"/>
          <p:cNvSpPr/>
          <p:nvPr/>
        </p:nvSpPr>
        <p:spPr>
          <a:xfrm>
            <a:off x="9517340" y="1006339"/>
            <a:ext cx="2076981" cy="615553"/>
          </a:xfrm>
          <a:prstGeom prst="rect">
            <a:avLst/>
          </a:prstGeom>
          <a:noFill/>
          <a:effectLst>
            <a:glow rad="228600">
              <a:schemeClr val="accent4">
                <a:satMod val="175000"/>
                <a:alpha val="40000"/>
              </a:schemeClr>
            </a:glow>
          </a:effectLst>
        </p:spPr>
        <p:txBody>
          <a:bodyPr wrap="square" lIns="121920" tIns="60960" rIns="121920" bIns="60960">
            <a:spAutoFit/>
          </a:bodyPr>
          <a:lstStyle/>
          <a:p>
            <a:pPr algn="ctr" defTabSz="914377">
              <a:defRPr/>
            </a:pPr>
            <a:r>
              <a:rPr lang="en-US" sz="1600" b="1" dirty="0">
                <a:solidFill>
                  <a:prstClr val="white"/>
                </a:solidFill>
                <a:latin typeface="Segoe UI Black"/>
              </a:rPr>
              <a:t>ARCHITECTURE</a:t>
            </a:r>
          </a:p>
          <a:p>
            <a:pPr algn="ctr" defTabSz="914377">
              <a:defRPr/>
            </a:pPr>
            <a:r>
              <a:rPr lang="en-US" sz="1600" b="1" dirty="0">
                <a:solidFill>
                  <a:prstClr val="white"/>
                </a:solidFill>
                <a:latin typeface="Segoe UI Black"/>
              </a:rPr>
              <a:t>UNIQUE</a:t>
            </a:r>
          </a:p>
        </p:txBody>
      </p:sp>
      <p:sp>
        <p:nvSpPr>
          <p:cNvPr id="101" name="Rectangle 100"/>
          <p:cNvSpPr/>
          <p:nvPr/>
        </p:nvSpPr>
        <p:spPr>
          <a:xfrm>
            <a:off x="0" y="5818456"/>
            <a:ext cx="12192000" cy="365960"/>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defTabSz="914377">
              <a:lnSpc>
                <a:spcPct val="90000"/>
              </a:lnSpc>
              <a:spcBef>
                <a:spcPts val="600"/>
              </a:spcBef>
              <a:buSzPct val="51000"/>
              <a:defRPr/>
            </a:pPr>
            <a:r>
              <a:rPr lang="en-US" sz="1600" b="1" dirty="0">
                <a:solidFill>
                  <a:srgbClr val="000000"/>
                </a:solidFill>
                <a:latin typeface="Segoe UI"/>
              </a:rPr>
              <a:t>Navigation-grade </a:t>
            </a:r>
            <a:r>
              <a:rPr lang="en-US" sz="1600" dirty="0" err="1">
                <a:solidFill>
                  <a:srgbClr val="000000"/>
                </a:solidFill>
                <a:latin typeface="Segoe UI"/>
              </a:rPr>
              <a:t>qualifié</a:t>
            </a:r>
            <a:r>
              <a:rPr lang="en-US" sz="1600" b="1" dirty="0">
                <a:solidFill>
                  <a:srgbClr val="000000"/>
                </a:solidFill>
                <a:latin typeface="Segoe UI"/>
              </a:rPr>
              <a:t> </a:t>
            </a:r>
            <a:r>
              <a:rPr lang="en-US" sz="1600" dirty="0">
                <a:solidFill>
                  <a:srgbClr val="000000"/>
                </a:solidFill>
                <a:latin typeface="Segoe UI"/>
              </a:rPr>
              <a:t>: HRG Crystal™ </a:t>
            </a:r>
            <a:r>
              <a:rPr lang="fr-FR" sz="1600" dirty="0">
                <a:solidFill>
                  <a:srgbClr val="000000"/>
                </a:solidFill>
              </a:rPr>
              <a:t>est adapté à tous les besoins de </a:t>
            </a:r>
            <a:r>
              <a:rPr lang="fr-FR" sz="1600" b="1" dirty="0">
                <a:solidFill>
                  <a:srgbClr val="000000"/>
                </a:solidFill>
              </a:rPr>
              <a:t>performance</a:t>
            </a:r>
            <a:r>
              <a:rPr lang="fr-FR" sz="1600" dirty="0">
                <a:solidFill>
                  <a:srgbClr val="000000"/>
                </a:solidFill>
              </a:rPr>
              <a:t> et à toutes les </a:t>
            </a:r>
            <a:r>
              <a:rPr lang="fr-FR" sz="1600" b="1" dirty="0">
                <a:solidFill>
                  <a:srgbClr val="000000"/>
                </a:solidFill>
              </a:rPr>
              <a:t>applications</a:t>
            </a:r>
            <a:endParaRPr lang="en-US" sz="1600" b="1" dirty="0">
              <a:solidFill>
                <a:srgbClr val="000000"/>
              </a:solidFill>
              <a:latin typeface="Segoe UI"/>
            </a:endParaRPr>
          </a:p>
        </p:txBody>
      </p:sp>
      <p:pic>
        <p:nvPicPr>
          <p:cNvPr id="102" name="Image 101"/>
          <p:cNvPicPr>
            <a:picLocks noChangeAspect="1"/>
          </p:cNvPicPr>
          <p:nvPr/>
        </p:nvPicPr>
        <p:blipFill>
          <a:blip r:embed="rId6" cstate="screen">
            <a:extLst>
              <a:ext uri="{BEBA8EAE-BF5A-486C-A8C5-ECC9F3942E4B}">
                <a14:imgProps xmlns:a14="http://schemas.microsoft.com/office/drawing/2010/main">
                  <a14:imgLayer r:embed="rId7">
                    <a14:imgEffect>
                      <a14:backgroundRemoval t="0" b="100000" l="0" r="100000">
                        <a14:foregroundMark x1="52679" y1="42857" x2="52679" y2="42857"/>
                        <a14:foregroundMark x1="29464" y1="64286" x2="29464" y2="64286"/>
                        <a14:foregroundMark x1="55357" y1="68750" x2="55357" y2="68750"/>
                      </a14:backgroundRemoval>
                    </a14:imgEffect>
                    <a14:imgEffect>
                      <a14:brightnessContrast bright="100000"/>
                    </a14:imgEffect>
                  </a14:imgLayer>
                </a14:imgProps>
              </a:ext>
              <a:ext uri="{28A0092B-C50C-407E-A947-70E740481C1C}">
                <a14:useLocalDpi xmlns:a14="http://schemas.microsoft.com/office/drawing/2010/main"/>
              </a:ext>
            </a:extLst>
          </a:blip>
          <a:stretch>
            <a:fillRect/>
          </a:stretch>
        </p:blipFill>
        <p:spPr>
          <a:xfrm>
            <a:off x="10301483" y="1774840"/>
            <a:ext cx="622752" cy="622752"/>
          </a:xfrm>
          <a:prstGeom prst="rect">
            <a:avLst/>
          </a:prstGeom>
        </p:spPr>
      </p:pic>
      <p:pic>
        <p:nvPicPr>
          <p:cNvPr id="103" name="Picture 2" descr="C:\Users\FX592077\Documents\04-HRG\08-Images\Seulement 3 pièces iphone de haut.jpg"/>
          <p:cNvPicPr>
            <a:picLocks noChangeAspect="1" noChangeArrowheads="1"/>
          </p:cNvPicPr>
          <p:nvPr/>
        </p:nvPicPr>
        <p:blipFill rotWithShape="1">
          <a:blip r:embed="rId8" cstate="screen">
            <a:extLst>
              <a:ext uri="{BEBA8EAE-BF5A-486C-A8C5-ECC9F3942E4B}">
                <a14:imgProps xmlns:a14="http://schemas.microsoft.com/office/drawing/2010/main">
                  <a14:imgLayer r:embed="rId9">
                    <a14:imgEffect>
                      <a14:backgroundRemoval t="9910" b="90090" l="9174" r="88991"/>
                    </a14:imgEffect>
                  </a14:imgLayer>
                </a14:imgProps>
              </a:ext>
              <a:ext uri="{28A0092B-C50C-407E-A947-70E740481C1C}">
                <a14:useLocalDpi xmlns:a14="http://schemas.microsoft.com/office/drawing/2010/main"/>
              </a:ext>
            </a:extLst>
          </a:blip>
          <a:srcRect/>
          <a:stretch/>
        </p:blipFill>
        <p:spPr bwMode="auto">
          <a:xfrm>
            <a:off x="9698401" y="3536163"/>
            <a:ext cx="603083" cy="616624"/>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1"/>
          <p:cNvPicPr>
            <a:picLocks noChangeAspect="1" noChangeArrowheads="1"/>
          </p:cNvPicPr>
          <p:nvPr/>
        </p:nvPicPr>
        <p:blipFill rotWithShape="1">
          <a:blip r:embed="rId10" cstate="screen">
            <a:extLst>
              <a:ext uri="{BEBA8EAE-BF5A-486C-A8C5-ECC9F3942E4B}">
                <a14:imgProps xmlns:a14="http://schemas.microsoft.com/office/drawing/2010/main">
                  <a14:imgLayer r:embed="rId11">
                    <a14:imgEffect>
                      <a14:backgroundRemoval t="8929" b="89286" l="9649" r="90351"/>
                    </a14:imgEffect>
                  </a14:imgLayer>
                </a14:imgProps>
              </a:ext>
              <a:ext uri="{28A0092B-C50C-407E-A947-70E740481C1C}">
                <a14:useLocalDpi xmlns:a14="http://schemas.microsoft.com/office/drawing/2010/main"/>
              </a:ext>
            </a:extLst>
          </a:blip>
          <a:srcRect/>
          <a:stretch/>
        </p:blipFill>
        <p:spPr bwMode="auto">
          <a:xfrm>
            <a:off x="10314933" y="3626504"/>
            <a:ext cx="629707" cy="6227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5" name="Picture 2" descr="C:\Users\FX592077\Documents\04-HRG\08-Images\Photos resonnateurs 2.jpg"/>
          <p:cNvPicPr>
            <a:picLocks noChangeAspect="1" noChangeArrowheads="1"/>
          </p:cNvPicPr>
          <p:nvPr/>
        </p:nvPicPr>
        <p:blipFill rotWithShape="1">
          <a:blip r:embed="rId12" cstate="screen">
            <a:extLst>
              <a:ext uri="{BEBA8EAE-BF5A-486C-A8C5-ECC9F3942E4B}">
                <a14:imgProps xmlns:a14="http://schemas.microsoft.com/office/drawing/2010/main">
                  <a14:imgLayer r:embed="rId13">
                    <a14:imgEffect>
                      <a14:backgroundRemoval t="23699" b="89595" l="9357" r="73099"/>
                    </a14:imgEffect>
                  </a14:imgLayer>
                </a14:imgProps>
              </a:ext>
              <a:ext uri="{28A0092B-C50C-407E-A947-70E740481C1C}">
                <a14:useLocalDpi xmlns:a14="http://schemas.microsoft.com/office/drawing/2010/main"/>
              </a:ext>
            </a:extLst>
          </a:blip>
          <a:srcRect/>
          <a:stretch/>
        </p:blipFill>
        <p:spPr bwMode="auto">
          <a:xfrm rot="5400000">
            <a:off x="10806376" y="3338467"/>
            <a:ext cx="950757" cy="957749"/>
          </a:xfrm>
          <a:prstGeom prst="rect">
            <a:avLst/>
          </a:prstGeom>
          <a:noFill/>
          <a:extLst>
            <a:ext uri="{909E8E84-426E-40DD-AFC4-6F175D3DCCD1}">
              <a14:hiddenFill xmlns:a14="http://schemas.microsoft.com/office/drawing/2010/main">
                <a:solidFill>
                  <a:srgbClr val="FFFFFF"/>
                </a:solidFill>
              </a14:hiddenFill>
            </a:ext>
          </a:extLst>
        </p:spPr>
      </p:pic>
      <p:sp>
        <p:nvSpPr>
          <p:cNvPr id="3" name="Titre 2"/>
          <p:cNvSpPr>
            <a:spLocks noGrp="1"/>
          </p:cNvSpPr>
          <p:nvPr>
            <p:ph type="title"/>
          </p:nvPr>
        </p:nvSpPr>
        <p:spPr/>
        <p:txBody>
          <a:bodyPr/>
          <a:lstStyle/>
          <a:p>
            <a:r>
              <a:rPr lang="fr-FR" sz="2800" dirty="0"/>
              <a:t>HRG CRYSTAL™ : UN ATOUT DE TAILLE</a:t>
            </a:r>
          </a:p>
        </p:txBody>
      </p:sp>
      <p:sp>
        <p:nvSpPr>
          <p:cNvPr id="106" name="ZoneTexte 105"/>
          <p:cNvSpPr txBox="1"/>
          <p:nvPr/>
        </p:nvSpPr>
        <p:spPr>
          <a:xfrm>
            <a:off x="6686545" y="6332910"/>
            <a:ext cx="3325398" cy="276999"/>
          </a:xfrm>
          <a:prstGeom prst="rect">
            <a:avLst/>
          </a:prstGeom>
          <a:noFill/>
        </p:spPr>
        <p:txBody>
          <a:bodyPr wrap="none" rtlCol="0">
            <a:spAutoFit/>
          </a:bodyPr>
          <a:lstStyle/>
          <a:p>
            <a:pPr algn="ctr" defTabSz="914354">
              <a:defRPr/>
            </a:pPr>
            <a:r>
              <a:rPr lang="fr-FR" sz="1200" b="1" dirty="0">
                <a:solidFill>
                  <a:srgbClr val="FF0000"/>
                </a:solidFill>
                <a:latin typeface="Calibri"/>
              </a:rPr>
              <a:t>SAFRAN ELECTRONICS &amp; DEFENSE CONFIDENTIAL</a:t>
            </a:r>
          </a:p>
        </p:txBody>
      </p:sp>
      <p:sp>
        <p:nvSpPr>
          <p:cNvPr id="107" name="Ellipse 106"/>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1072477783"/>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43840" y="255777"/>
            <a:ext cx="11570789" cy="523220"/>
          </a:xfrm>
        </p:spPr>
        <p:txBody>
          <a:bodyPr/>
          <a:lstStyle/>
          <a:p>
            <a:r>
              <a:rPr lang="fr-FR" sz="2800" cap="all" dirty="0"/>
              <a:t>HRG Crystal™ : Technologie Dual </a:t>
            </a:r>
            <a:r>
              <a:rPr lang="fr-FR" sz="2800" cap="all" dirty="0" err="1"/>
              <a:t>Core</a:t>
            </a:r>
            <a:endParaRPr lang="fr-FR" sz="2800" cap="all" dirty="0"/>
          </a:p>
        </p:txBody>
      </p:sp>
      <p:sp>
        <p:nvSpPr>
          <p:cNvPr id="2" name="Espace réservé du contenu 1"/>
          <p:cNvSpPr>
            <a:spLocks noGrp="1"/>
          </p:cNvSpPr>
          <p:nvPr>
            <p:ph idx="4294967295"/>
          </p:nvPr>
        </p:nvSpPr>
        <p:spPr>
          <a:xfrm>
            <a:off x="243840" y="1104900"/>
            <a:ext cx="11948160" cy="5313363"/>
          </a:xfrm>
          <a:prstGeom prst="rect">
            <a:avLst/>
          </a:prstGeom>
        </p:spPr>
        <p:txBody>
          <a:bodyPr/>
          <a:lstStyle/>
          <a:p>
            <a:pPr marL="0" indent="0">
              <a:buNone/>
            </a:pPr>
            <a:r>
              <a:rPr lang="fr-FR" sz="1800" dirty="0">
                <a:solidFill>
                  <a:srgbClr val="1E3C7D"/>
                </a:solidFill>
                <a:latin typeface="+mj-lt"/>
              </a:rPr>
              <a:t>HRG Crystal™, grâce à l'auto-calibration gyroscopique autonome brevetée, apporte des performances de navigation inégalées</a:t>
            </a:r>
          </a:p>
          <a:p>
            <a:r>
              <a:rPr lang="fr-FR" sz="1400" dirty="0" err="1">
                <a:solidFill>
                  <a:srgbClr val="1E3C7D"/>
                </a:solidFill>
              </a:rPr>
              <a:t>Angular</a:t>
            </a:r>
            <a:r>
              <a:rPr lang="fr-FR" sz="1400" dirty="0">
                <a:solidFill>
                  <a:srgbClr val="1E3C7D"/>
                </a:solidFill>
              </a:rPr>
              <a:t> </a:t>
            </a:r>
            <a:r>
              <a:rPr lang="fr-FR" sz="1400" dirty="0" err="1">
                <a:solidFill>
                  <a:srgbClr val="1E3C7D"/>
                </a:solidFill>
              </a:rPr>
              <a:t>Random</a:t>
            </a:r>
            <a:r>
              <a:rPr lang="fr-FR" sz="1400" dirty="0">
                <a:solidFill>
                  <a:srgbClr val="1E3C7D"/>
                </a:solidFill>
              </a:rPr>
              <a:t> </a:t>
            </a:r>
            <a:r>
              <a:rPr lang="fr-FR" sz="1400" dirty="0" err="1">
                <a:solidFill>
                  <a:srgbClr val="1E3C7D"/>
                </a:solidFill>
              </a:rPr>
              <a:t>Walk</a:t>
            </a:r>
            <a:r>
              <a:rPr lang="fr-FR" sz="1400" dirty="0">
                <a:solidFill>
                  <a:srgbClr val="1E3C7D"/>
                </a:solidFill>
              </a:rPr>
              <a:t> &lt; 0.001°/√h</a:t>
            </a:r>
          </a:p>
          <a:p>
            <a:r>
              <a:rPr lang="fr-FR" sz="1400" dirty="0">
                <a:solidFill>
                  <a:srgbClr val="1E3C7D"/>
                </a:solidFill>
              </a:rPr>
              <a:t>Biais &lt; 0.005°/h, stabilité de biais &lt; 0.0001°/h</a:t>
            </a:r>
          </a:p>
          <a:p>
            <a:pPr lvl="1"/>
            <a:endParaRPr lang="fr-FR" sz="1532" dirty="0">
              <a:solidFill>
                <a:srgbClr val="1E3C7D"/>
              </a:solidFill>
            </a:endParaRPr>
          </a:p>
          <a:p>
            <a:pPr marL="0" indent="0">
              <a:buNone/>
            </a:pPr>
            <a:r>
              <a:rPr lang="fr-FR" sz="1800" dirty="0">
                <a:solidFill>
                  <a:srgbClr val="1E3C7D"/>
                </a:solidFill>
                <a:latin typeface="+mj-lt"/>
              </a:rPr>
              <a:t>HRG Crystal™ « Dual </a:t>
            </a:r>
            <a:r>
              <a:rPr lang="fr-FR" sz="1800" dirty="0" err="1">
                <a:solidFill>
                  <a:srgbClr val="1E3C7D"/>
                </a:solidFill>
                <a:latin typeface="+mj-lt"/>
              </a:rPr>
              <a:t>Core</a:t>
            </a:r>
            <a:r>
              <a:rPr lang="fr-FR" sz="1800" dirty="0">
                <a:solidFill>
                  <a:srgbClr val="1E3C7D"/>
                </a:solidFill>
                <a:latin typeface="+mj-lt"/>
              </a:rPr>
              <a:t> » utilise la redondance gyroscopique </a:t>
            </a:r>
          </a:p>
          <a:p>
            <a:r>
              <a:rPr lang="fr-FR" sz="1400" dirty="0">
                <a:solidFill>
                  <a:srgbClr val="1E3C7D"/>
                </a:solidFill>
              </a:rPr>
              <a:t>Auto-calibration alternative des erreurs de gyroscope sans utiliser les gyroscopes qui sont en phase de calibration pour la navigation. Biais du gyroscope &lt;&lt; 0,0001°/h</a:t>
            </a:r>
          </a:p>
          <a:p>
            <a:pPr lvl="2"/>
            <a:endParaRPr lang="fr-FR" sz="1400" dirty="0">
              <a:solidFill>
                <a:srgbClr val="1E3C7D"/>
              </a:solidFill>
            </a:endParaRPr>
          </a:p>
          <a:p>
            <a:endParaRPr lang="fr-FR" sz="1400" dirty="0">
              <a:solidFill>
                <a:srgbClr val="1E3C7D"/>
              </a:solidFill>
            </a:endParaRPr>
          </a:p>
          <a:p>
            <a:pPr lvl="1"/>
            <a:endParaRPr lang="fr-FR" sz="1400" dirty="0">
              <a:solidFill>
                <a:srgbClr val="1E3C7D"/>
              </a:solidFill>
            </a:endParaRPr>
          </a:p>
          <a:p>
            <a:endParaRPr lang="fr-FR" sz="1400" dirty="0">
              <a:solidFill>
                <a:srgbClr val="1E3C7D"/>
              </a:solidFill>
            </a:endParaRPr>
          </a:p>
          <a:p>
            <a:endParaRPr lang="fr-FR" sz="1400" dirty="0">
              <a:solidFill>
                <a:srgbClr val="1E3C7D"/>
              </a:solidFill>
            </a:endParaRPr>
          </a:p>
        </p:txBody>
      </p:sp>
      <p:pic>
        <p:nvPicPr>
          <p:cNvPr id="6" name="Imag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559666"/>
            <a:ext cx="12192000" cy="2699657"/>
          </a:xfrm>
          <a:prstGeom prst="rect">
            <a:avLst/>
          </a:prstGeom>
        </p:spPr>
      </p:pic>
      <p:sp>
        <p:nvSpPr>
          <p:cNvPr id="5" name="Ellipse 4"/>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1515405342"/>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43840" y="20008"/>
            <a:ext cx="11670792" cy="994759"/>
          </a:xfrm>
        </p:spPr>
        <p:txBody>
          <a:bodyPr/>
          <a:lstStyle/>
          <a:p>
            <a:r>
              <a:rPr lang="fr-FR" sz="2800" cap="all" dirty="0"/>
              <a:t>Technologie Dual </a:t>
            </a:r>
            <a:r>
              <a:rPr lang="fr-FR" sz="2800" cap="all" dirty="0" err="1"/>
              <a:t>core</a:t>
            </a:r>
            <a:r>
              <a:rPr lang="fr-FR" sz="2800" cap="all" dirty="0"/>
              <a:t> : </a:t>
            </a:r>
            <a:r>
              <a:rPr lang="fr-FR" cap="all" dirty="0"/>
              <a:t>une rupture technologique</a:t>
            </a:r>
            <a:endParaRPr lang="fr-FR" sz="2800" cap="all" dirty="0"/>
          </a:p>
        </p:txBody>
      </p:sp>
      <p:sp>
        <p:nvSpPr>
          <p:cNvPr id="2" name="Espace réservé du contenu 1"/>
          <p:cNvSpPr>
            <a:spLocks noGrp="1"/>
          </p:cNvSpPr>
          <p:nvPr>
            <p:ph idx="4294967295"/>
          </p:nvPr>
        </p:nvSpPr>
        <p:spPr>
          <a:xfrm>
            <a:off x="438912" y="3388484"/>
            <a:ext cx="11347704" cy="3029780"/>
          </a:xfrm>
          <a:prstGeom prst="rect">
            <a:avLst/>
          </a:prstGeom>
        </p:spPr>
        <p:txBody>
          <a:bodyPr/>
          <a:lstStyle/>
          <a:p>
            <a:pPr marL="0" indent="0" algn="just">
              <a:buNone/>
            </a:pPr>
            <a:r>
              <a:rPr lang="fr-FR" sz="1800" dirty="0">
                <a:solidFill>
                  <a:srgbClr val="1E3C7D"/>
                </a:solidFill>
                <a:latin typeface="+mj-lt"/>
              </a:rPr>
              <a:t>Avec les technologies de gyroscopes classiques, le gyroscope tri-axe redondant apporte une amélioration théorique de √2</a:t>
            </a:r>
          </a:p>
          <a:p>
            <a:pPr marL="0" indent="0" algn="just">
              <a:buNone/>
            </a:pPr>
            <a:r>
              <a:rPr lang="fr-FR" sz="1400" dirty="0">
                <a:solidFill>
                  <a:srgbClr val="1E3C7D"/>
                </a:solidFill>
              </a:rPr>
              <a:t>Habituellement, une modification drastique de la conception du capteur est nécessaire lorsque l'on recherche une amélioration des performances d'un facteur 10 (comme l'augmentation de la longueur du trajet laser pour RLG, la taille de la bobine de fibre pour FOG, ...)</a:t>
            </a:r>
          </a:p>
          <a:p>
            <a:pPr marL="0" indent="0" algn="just">
              <a:buNone/>
            </a:pPr>
            <a:endParaRPr lang="fr-FR" sz="1400" dirty="0">
              <a:solidFill>
                <a:srgbClr val="1E3C7D"/>
              </a:solidFill>
            </a:endParaRPr>
          </a:p>
          <a:p>
            <a:pPr marL="0" indent="0" algn="just">
              <a:buNone/>
            </a:pPr>
            <a:r>
              <a:rPr lang="fr-FR" sz="1800" dirty="0">
                <a:solidFill>
                  <a:srgbClr val="1E3C7D"/>
                </a:solidFill>
                <a:latin typeface="+mj-lt"/>
              </a:rPr>
              <a:t>L'architecture Dual </a:t>
            </a:r>
            <a:r>
              <a:rPr lang="fr-FR" sz="1800" dirty="0" err="1">
                <a:solidFill>
                  <a:srgbClr val="1E3C7D"/>
                </a:solidFill>
                <a:latin typeface="+mj-lt"/>
              </a:rPr>
              <a:t>Core</a:t>
            </a:r>
            <a:r>
              <a:rPr lang="fr-FR" sz="1800" dirty="0">
                <a:solidFill>
                  <a:srgbClr val="1E3C7D"/>
                </a:solidFill>
                <a:latin typeface="+mj-lt"/>
              </a:rPr>
              <a:t> apporte une amélioration d'un facteur &gt;10 sur le </a:t>
            </a:r>
            <a:r>
              <a:rPr lang="fr-FR" sz="1800" dirty="0" err="1">
                <a:solidFill>
                  <a:srgbClr val="1E3C7D"/>
                </a:solidFill>
                <a:latin typeface="+mj-lt"/>
              </a:rPr>
              <a:t>Random</a:t>
            </a:r>
            <a:r>
              <a:rPr lang="fr-FR" sz="1800" dirty="0">
                <a:solidFill>
                  <a:srgbClr val="1E3C7D"/>
                </a:solidFill>
                <a:latin typeface="+mj-lt"/>
              </a:rPr>
              <a:t> </a:t>
            </a:r>
            <a:r>
              <a:rPr lang="fr-FR" sz="1800" dirty="0" err="1">
                <a:solidFill>
                  <a:srgbClr val="1E3C7D"/>
                </a:solidFill>
                <a:latin typeface="+mj-lt"/>
              </a:rPr>
              <a:t>Walk</a:t>
            </a:r>
            <a:r>
              <a:rPr lang="fr-FR" sz="1800" dirty="0">
                <a:solidFill>
                  <a:srgbClr val="1E3C7D"/>
                </a:solidFill>
                <a:latin typeface="+mj-lt"/>
              </a:rPr>
              <a:t> angulaire et la dérive </a:t>
            </a:r>
            <a:r>
              <a:rPr lang="fr-FR" sz="1800" dirty="0" err="1">
                <a:solidFill>
                  <a:srgbClr val="1E3C7D"/>
                </a:solidFill>
                <a:latin typeface="+mj-lt"/>
              </a:rPr>
              <a:t>gyro</a:t>
            </a:r>
            <a:r>
              <a:rPr lang="fr-FR" sz="1800" dirty="0">
                <a:solidFill>
                  <a:srgbClr val="1E3C7D"/>
                </a:solidFill>
                <a:latin typeface="+mj-lt"/>
              </a:rPr>
              <a:t> en utilisant la redondance du même gyroscope.</a:t>
            </a:r>
          </a:p>
          <a:p>
            <a:pPr marL="0" indent="0" algn="just">
              <a:buNone/>
            </a:pPr>
            <a:r>
              <a:rPr lang="fr-FR" sz="1800" dirty="0">
                <a:solidFill>
                  <a:srgbClr val="1E3C7D"/>
                </a:solidFill>
                <a:latin typeface="+mj-lt"/>
              </a:rPr>
              <a:t>Le </a:t>
            </a:r>
            <a:r>
              <a:rPr lang="fr-FR" sz="1800" dirty="0" err="1">
                <a:solidFill>
                  <a:srgbClr val="1E3C7D"/>
                </a:solidFill>
                <a:latin typeface="+mj-lt"/>
              </a:rPr>
              <a:t>SWaP</a:t>
            </a:r>
            <a:r>
              <a:rPr lang="fr-FR" sz="1800" dirty="0">
                <a:solidFill>
                  <a:srgbClr val="1E3C7D"/>
                </a:solidFill>
                <a:latin typeface="+mj-lt"/>
              </a:rPr>
              <a:t> de la technologie HRG Crystal™ Dual </a:t>
            </a:r>
            <a:r>
              <a:rPr lang="fr-FR" sz="1800" dirty="0" err="1">
                <a:solidFill>
                  <a:srgbClr val="1E3C7D"/>
                </a:solidFill>
                <a:latin typeface="+mj-lt"/>
              </a:rPr>
              <a:t>Core</a:t>
            </a:r>
            <a:r>
              <a:rPr lang="fr-FR" sz="1800" dirty="0">
                <a:solidFill>
                  <a:srgbClr val="1E3C7D"/>
                </a:solidFill>
                <a:latin typeface="+mj-lt"/>
              </a:rPr>
              <a:t> est disruptif par rapport aux technologies gyroscopiques optiques, pour une bien meilleure performance</a:t>
            </a:r>
          </a:p>
        </p:txBody>
      </p:sp>
      <p:pic>
        <p:nvPicPr>
          <p:cNvPr id="5" name="Image 4"/>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10000" b="97647" l="0" r="98645"/>
                    </a14:imgEffect>
                  </a14:imgLayer>
                </a14:imgProps>
              </a:ext>
              <a:ext uri="{28A0092B-C50C-407E-A947-70E740481C1C}">
                <a14:useLocalDpi xmlns:a14="http://schemas.microsoft.com/office/drawing/2010/main"/>
              </a:ext>
            </a:extLst>
          </a:blip>
          <a:srcRect/>
          <a:stretch/>
        </p:blipFill>
        <p:spPr>
          <a:xfrm>
            <a:off x="2840468" y="700987"/>
            <a:ext cx="2280572" cy="2099226"/>
          </a:xfrm>
          <a:prstGeom prst="rect">
            <a:avLst/>
          </a:prstGeom>
        </p:spPr>
      </p:pic>
      <p:pic>
        <p:nvPicPr>
          <p:cNvPr id="15" name="Image 14"/>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9605" b="100000" l="8974" r="94444"/>
                    </a14:imgEffect>
                  </a14:imgLayer>
                </a14:imgProps>
              </a:ext>
              <a:ext uri="{28A0092B-C50C-407E-A947-70E740481C1C}">
                <a14:useLocalDpi xmlns:a14="http://schemas.microsoft.com/office/drawing/2010/main"/>
              </a:ext>
            </a:extLst>
          </a:blip>
          <a:srcRect/>
          <a:stretch/>
        </p:blipFill>
        <p:spPr>
          <a:xfrm>
            <a:off x="8301499" y="1193796"/>
            <a:ext cx="1358427" cy="1024127"/>
          </a:xfrm>
          <a:prstGeom prst="rect">
            <a:avLst/>
          </a:prstGeom>
        </p:spPr>
      </p:pic>
      <p:sp>
        <p:nvSpPr>
          <p:cNvPr id="7" name="ZoneTexte 6"/>
          <p:cNvSpPr txBox="1"/>
          <p:nvPr/>
        </p:nvSpPr>
        <p:spPr>
          <a:xfrm>
            <a:off x="2840468" y="2800213"/>
            <a:ext cx="2399189" cy="646331"/>
          </a:xfrm>
          <a:prstGeom prst="rect">
            <a:avLst/>
          </a:prstGeom>
          <a:noFill/>
        </p:spPr>
        <p:txBody>
          <a:bodyPr wrap="square" rtlCol="0">
            <a:spAutoFit/>
          </a:bodyPr>
          <a:lstStyle/>
          <a:p>
            <a:pPr algn="ctr"/>
            <a:r>
              <a:rPr lang="fr-FR" dirty="0">
                <a:latin typeface="+mj-lt"/>
              </a:rPr>
              <a:t>RLG</a:t>
            </a:r>
          </a:p>
          <a:p>
            <a:pPr algn="ctr"/>
            <a:r>
              <a:rPr lang="fr-FR" dirty="0"/>
              <a:t>6.2L – 7.3kg</a:t>
            </a:r>
          </a:p>
        </p:txBody>
      </p:sp>
      <p:sp>
        <p:nvSpPr>
          <p:cNvPr id="9" name="ZoneTexte 8"/>
          <p:cNvSpPr txBox="1"/>
          <p:nvPr/>
        </p:nvSpPr>
        <p:spPr>
          <a:xfrm>
            <a:off x="7104741" y="2306724"/>
            <a:ext cx="3751944" cy="923330"/>
          </a:xfrm>
          <a:prstGeom prst="rect">
            <a:avLst/>
          </a:prstGeom>
          <a:noFill/>
        </p:spPr>
        <p:txBody>
          <a:bodyPr wrap="square" rtlCol="0">
            <a:spAutoFit/>
          </a:bodyPr>
          <a:lstStyle/>
          <a:p>
            <a:pPr algn="ctr"/>
            <a:r>
              <a:rPr lang="fr-FR" dirty="0">
                <a:latin typeface="+mj-lt"/>
              </a:rPr>
              <a:t>HRG Crystal™ Dual </a:t>
            </a:r>
            <a:r>
              <a:rPr lang="fr-FR" dirty="0" err="1">
                <a:latin typeface="+mj-lt"/>
              </a:rPr>
              <a:t>Core</a:t>
            </a:r>
            <a:endParaRPr lang="fr-FR" dirty="0">
              <a:latin typeface="+mj-lt"/>
            </a:endParaRPr>
          </a:p>
          <a:p>
            <a:pPr algn="ctr"/>
            <a:r>
              <a:rPr lang="fr-FR" dirty="0"/>
              <a:t>1.8L – 2kg</a:t>
            </a:r>
          </a:p>
          <a:p>
            <a:pPr algn="ctr"/>
            <a:r>
              <a:rPr lang="fr-FR" dirty="0"/>
              <a:t>Biais &amp; </a:t>
            </a:r>
            <a:r>
              <a:rPr lang="fr-FR" dirty="0" err="1"/>
              <a:t>random</a:t>
            </a:r>
            <a:r>
              <a:rPr lang="fr-FR" dirty="0"/>
              <a:t> </a:t>
            </a:r>
            <a:r>
              <a:rPr lang="fr-FR" dirty="0" err="1"/>
              <a:t>walk</a:t>
            </a:r>
            <a:r>
              <a:rPr lang="fr-FR" dirty="0"/>
              <a:t> / 10</a:t>
            </a:r>
          </a:p>
        </p:txBody>
      </p:sp>
      <p:sp>
        <p:nvSpPr>
          <p:cNvPr id="8" name="Ellipse 7"/>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289568433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2A932389-6707-4138-604A-A53BF0D78CDF}"/>
              </a:ext>
            </a:extLst>
          </p:cNvPr>
          <p:cNvSpPr>
            <a:spLocks noGrp="1"/>
          </p:cNvSpPr>
          <p:nvPr>
            <p:ph type="ftr" sz="quarter" idx="3"/>
          </p:nvPr>
        </p:nvSpPr>
        <p:spPr>
          <a:xfrm>
            <a:off x="675986" y="6356516"/>
            <a:ext cx="8944271" cy="172501"/>
          </a:xfrm>
        </p:spPr>
        <p:txBody>
          <a:bodyPr anchor="ctr">
            <a:normAutofit/>
          </a:bodyPr>
          <a:lstStyle/>
          <a:p>
            <a:pPr>
              <a:lnSpc>
                <a:spcPct val="90000"/>
              </a:lnSpc>
              <a:spcAft>
                <a:spcPts val="800"/>
              </a:spcAft>
            </a:pPr>
            <a:r>
              <a:rPr lang="en-US" sz="267" dirty="0"/>
              <a:t>SAFRAN / CONFIDENTIAL</a:t>
            </a:r>
          </a:p>
        </p:txBody>
      </p:sp>
      <p:pic>
        <p:nvPicPr>
          <p:cNvPr id="3" name="Image 2">
            <a:extLst>
              <a:ext uri="{FF2B5EF4-FFF2-40B4-BE49-F238E27FC236}">
                <a16:creationId xmlns:a16="http://schemas.microsoft.com/office/drawing/2014/main" id="{1FFBECC1-8CE9-FEC8-8E1A-CAB0175C7F4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Ellipse 4"/>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3967041345"/>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sz="2800" dirty="0"/>
              <a:t>AM15 – </a:t>
            </a:r>
            <a:r>
              <a:rPr lang="fr-FR" dirty="0"/>
              <a:t>MEMS en silicium pendulaire haut de performances</a:t>
            </a:r>
            <a:endParaRPr lang="fr-FR" sz="2800" dirty="0"/>
          </a:p>
        </p:txBody>
      </p:sp>
      <p:sp>
        <p:nvSpPr>
          <p:cNvPr id="2" name="Espace réservé du contenu 1"/>
          <p:cNvSpPr>
            <a:spLocks noGrp="1"/>
          </p:cNvSpPr>
          <p:nvPr>
            <p:ph idx="4294967295"/>
          </p:nvPr>
        </p:nvSpPr>
        <p:spPr>
          <a:xfrm>
            <a:off x="243840" y="1536192"/>
            <a:ext cx="7261563" cy="4882071"/>
          </a:xfrm>
          <a:prstGeom prst="rect">
            <a:avLst/>
          </a:prstGeom>
        </p:spPr>
        <p:txBody>
          <a:bodyPr/>
          <a:lstStyle/>
          <a:p>
            <a:pPr marL="0" indent="0">
              <a:spcBef>
                <a:spcPts val="600"/>
              </a:spcBef>
              <a:buNone/>
            </a:pPr>
            <a:r>
              <a:rPr lang="fr-FR" sz="1600" dirty="0">
                <a:solidFill>
                  <a:srgbClr val="1E3C7D"/>
                </a:solidFill>
                <a:latin typeface="+mj-lt"/>
              </a:rPr>
              <a:t>Co-développement entre Safran </a:t>
            </a:r>
            <a:r>
              <a:rPr lang="fr-FR" sz="1600" dirty="0" err="1">
                <a:solidFill>
                  <a:srgbClr val="1E3C7D"/>
                </a:solidFill>
                <a:latin typeface="+mj-lt"/>
              </a:rPr>
              <a:t>Colibrys</a:t>
            </a:r>
            <a:r>
              <a:rPr lang="fr-FR" sz="1600" dirty="0">
                <a:solidFill>
                  <a:srgbClr val="1E3C7D"/>
                </a:solidFill>
                <a:latin typeface="+mj-lt"/>
              </a:rPr>
              <a:t> et Safran Electronics &amp; </a:t>
            </a:r>
            <a:r>
              <a:rPr lang="fr-FR" sz="1600" dirty="0" err="1">
                <a:solidFill>
                  <a:srgbClr val="1E3C7D"/>
                </a:solidFill>
                <a:latin typeface="+mj-lt"/>
              </a:rPr>
              <a:t>Defense</a:t>
            </a:r>
            <a:endParaRPr lang="fr-FR" sz="1600" dirty="0">
              <a:solidFill>
                <a:srgbClr val="1E3C7D"/>
              </a:solidFill>
              <a:latin typeface="+mj-lt"/>
            </a:endParaRPr>
          </a:p>
          <a:p>
            <a:pPr marL="0" indent="0">
              <a:spcBef>
                <a:spcPts val="600"/>
              </a:spcBef>
              <a:buNone/>
            </a:pPr>
            <a:endParaRPr lang="fr-FR" sz="1600" dirty="0">
              <a:solidFill>
                <a:srgbClr val="1E3C7D"/>
              </a:solidFill>
              <a:latin typeface="+mj-lt"/>
            </a:endParaRPr>
          </a:p>
          <a:p>
            <a:pPr marL="0" indent="0">
              <a:spcBef>
                <a:spcPts val="600"/>
              </a:spcBef>
              <a:buNone/>
            </a:pPr>
            <a:r>
              <a:rPr lang="fr-FR" sz="1600" dirty="0">
                <a:solidFill>
                  <a:srgbClr val="1E3C7D"/>
                </a:solidFill>
                <a:latin typeface="+mj-lt"/>
              </a:rPr>
              <a:t>Objectif : remplacer l'accéléromètre de navigation A600 de Safran dans les INS air, terre et mer par un accéléromètre au SWAP plus faible</a:t>
            </a:r>
          </a:p>
          <a:p>
            <a:pPr marL="0" indent="0">
              <a:spcBef>
                <a:spcPts val="600"/>
              </a:spcBef>
              <a:buNone/>
            </a:pPr>
            <a:endParaRPr lang="fr-FR" sz="1600" dirty="0">
              <a:solidFill>
                <a:srgbClr val="1E3C7D"/>
              </a:solidFill>
              <a:latin typeface="+mj-lt"/>
            </a:endParaRPr>
          </a:p>
          <a:p>
            <a:pPr marL="0" indent="0">
              <a:spcBef>
                <a:spcPts val="600"/>
              </a:spcBef>
              <a:buNone/>
            </a:pPr>
            <a:r>
              <a:rPr lang="fr-FR" sz="1600" dirty="0">
                <a:solidFill>
                  <a:srgbClr val="1E3C7D"/>
                </a:solidFill>
                <a:latin typeface="+mj-lt"/>
              </a:rPr>
              <a:t>Conception pour une grande stabilité de performances</a:t>
            </a:r>
          </a:p>
          <a:p>
            <a:pPr marL="0" indent="0">
              <a:spcBef>
                <a:spcPts val="600"/>
              </a:spcBef>
              <a:buNone/>
            </a:pPr>
            <a:r>
              <a:rPr lang="fr-FR" sz="1600" dirty="0">
                <a:solidFill>
                  <a:srgbClr val="1E3C7D"/>
                </a:solidFill>
                <a:latin typeface="+mj-lt"/>
              </a:rPr>
              <a:t>Packaging conçu pour minimiser les contraintes mécanique</a:t>
            </a:r>
          </a:p>
          <a:p>
            <a:pPr marL="0" indent="0">
              <a:spcBef>
                <a:spcPts val="600"/>
              </a:spcBef>
              <a:buNone/>
            </a:pPr>
            <a:endParaRPr lang="fr-FR" sz="1400" dirty="0">
              <a:solidFill>
                <a:srgbClr val="1E3C7D"/>
              </a:solidFill>
            </a:endParaRPr>
          </a:p>
          <a:p>
            <a:pPr marL="0" indent="0">
              <a:spcBef>
                <a:spcPts val="600"/>
              </a:spcBef>
              <a:buNone/>
            </a:pPr>
            <a:r>
              <a:rPr lang="fr-FR" sz="1600" dirty="0">
                <a:solidFill>
                  <a:srgbClr val="1E3C7D"/>
                </a:solidFill>
                <a:latin typeface="+mj-lt"/>
              </a:rPr>
              <a:t>200 pièces déjà fabriquées sur ligne industrielle (TRL6)</a:t>
            </a:r>
          </a:p>
          <a:p>
            <a:pPr marL="0" indent="0">
              <a:spcBef>
                <a:spcPts val="600"/>
              </a:spcBef>
              <a:buNone/>
            </a:pPr>
            <a:endParaRPr lang="fr-FR" sz="1600" dirty="0">
              <a:solidFill>
                <a:srgbClr val="1E3C7D"/>
              </a:solidFill>
              <a:latin typeface="+mj-lt"/>
            </a:endParaRPr>
          </a:p>
          <a:p>
            <a:pPr marL="0" indent="0">
              <a:spcBef>
                <a:spcPts val="600"/>
              </a:spcBef>
              <a:buNone/>
            </a:pPr>
            <a:r>
              <a:rPr lang="fr-FR" sz="1600" dirty="0">
                <a:solidFill>
                  <a:srgbClr val="1E3C7D"/>
                </a:solidFill>
                <a:latin typeface="+mj-lt"/>
              </a:rPr>
              <a:t>ITAR Free ; 100% propriétaire</a:t>
            </a:r>
            <a:endParaRPr lang="fr-FR" sz="1600" dirty="0">
              <a:solidFill>
                <a:srgbClr val="1E3C7D"/>
              </a:solidFill>
            </a:endParaRPr>
          </a:p>
          <a:p>
            <a:pPr lvl="1"/>
            <a:endParaRPr lang="fr-FR" dirty="0">
              <a:solidFill>
                <a:srgbClr val="1E3C7D"/>
              </a:solidFill>
            </a:endParaRPr>
          </a:p>
          <a:p>
            <a:endParaRPr lang="fr-FR" sz="1800" dirty="0">
              <a:solidFill>
                <a:srgbClr val="1E3C7D"/>
              </a:solidFill>
            </a:endParaRPr>
          </a:p>
          <a:p>
            <a:endParaRPr lang="fr-FR" sz="1800" dirty="0">
              <a:solidFill>
                <a:srgbClr val="1E3C7D"/>
              </a:solidFill>
            </a:endParaRPr>
          </a:p>
        </p:txBody>
      </p:sp>
      <p:pic>
        <p:nvPicPr>
          <p:cNvPr id="7" name="Imag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05403" y="3113082"/>
            <a:ext cx="4509591" cy="1205393"/>
          </a:xfrm>
          <a:prstGeom prst="rect">
            <a:avLst/>
          </a:prstGeom>
          <a:effectLst>
            <a:outerShdw blurRad="50800" dist="38100" dir="2700000" algn="tl" rotWithShape="0">
              <a:prstClr val="black">
                <a:alpha val="40000"/>
              </a:prstClr>
            </a:outerShdw>
          </a:effectLst>
        </p:spPr>
      </p:pic>
      <p:pic>
        <p:nvPicPr>
          <p:cNvPr id="8" name="Picture 7" descr="IMEMS RFQ  v6 Fig 6 a"/>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516459" y="1028736"/>
            <a:ext cx="2485220" cy="1328601"/>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 name="Image 8"/>
          <p:cNvPicPr>
            <a:picLocks noChangeAspect="1"/>
          </p:cNvPicPr>
          <p:nvPr/>
        </p:nvPicPr>
        <p:blipFill>
          <a:blip r:embed="rId4"/>
          <a:stretch>
            <a:fillRect/>
          </a:stretch>
        </p:blipFill>
        <p:spPr>
          <a:xfrm>
            <a:off x="10161009" y="1028734"/>
            <a:ext cx="1853984" cy="140268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0" name="ZoneTexte 9"/>
          <p:cNvSpPr txBox="1"/>
          <p:nvPr/>
        </p:nvSpPr>
        <p:spPr>
          <a:xfrm>
            <a:off x="7505403" y="2432330"/>
            <a:ext cx="2496277" cy="707694"/>
          </a:xfrm>
          <a:prstGeom prst="rect">
            <a:avLst/>
          </a:prstGeom>
          <a:noFill/>
        </p:spPr>
        <p:txBody>
          <a:bodyPr wrap="square" rtlCol="0">
            <a:spAutoFit/>
          </a:bodyPr>
          <a:lstStyle/>
          <a:p>
            <a:pPr algn="ctr" defTabSz="1219140"/>
            <a:r>
              <a:rPr lang="fr-FR" sz="1333" b="1" dirty="0">
                <a:solidFill>
                  <a:srgbClr val="000000"/>
                </a:solidFill>
                <a:latin typeface="Arial"/>
              </a:rPr>
              <a:t>MEMS </a:t>
            </a:r>
            <a:r>
              <a:rPr lang="fr-FR" sz="1333" b="1" dirty="0" err="1">
                <a:solidFill>
                  <a:srgbClr val="000000"/>
                </a:solidFill>
                <a:latin typeface="Arial"/>
              </a:rPr>
              <a:t>based</a:t>
            </a:r>
            <a:r>
              <a:rPr lang="fr-FR" sz="1333" b="1" dirty="0">
                <a:solidFill>
                  <a:srgbClr val="000000"/>
                </a:solidFill>
                <a:latin typeface="Arial"/>
              </a:rPr>
              <a:t> on 3 wafers </a:t>
            </a:r>
            <a:r>
              <a:rPr lang="fr-FR" sz="1333" b="1" dirty="0" err="1">
                <a:solidFill>
                  <a:srgbClr val="000000"/>
                </a:solidFill>
                <a:latin typeface="Arial"/>
              </a:rPr>
              <a:t>sealed</a:t>
            </a:r>
            <a:r>
              <a:rPr lang="fr-FR" sz="1333" b="1" dirty="0">
                <a:solidFill>
                  <a:srgbClr val="000000"/>
                </a:solidFill>
                <a:latin typeface="Arial"/>
              </a:rPr>
              <a:t> by SFB</a:t>
            </a:r>
          </a:p>
          <a:p>
            <a:pPr algn="ctr" defTabSz="1219140"/>
            <a:r>
              <a:rPr lang="fr-FR" sz="1333" b="1" dirty="0">
                <a:solidFill>
                  <a:srgbClr val="000000"/>
                </a:solidFill>
                <a:latin typeface="Arial"/>
              </a:rPr>
              <a:t> </a:t>
            </a:r>
          </a:p>
        </p:txBody>
      </p:sp>
      <p:sp>
        <p:nvSpPr>
          <p:cNvPr id="11" name="ZoneTexte 10"/>
          <p:cNvSpPr txBox="1"/>
          <p:nvPr/>
        </p:nvSpPr>
        <p:spPr>
          <a:xfrm>
            <a:off x="10112116" y="2432330"/>
            <a:ext cx="2079885" cy="502573"/>
          </a:xfrm>
          <a:prstGeom prst="rect">
            <a:avLst/>
          </a:prstGeom>
          <a:noFill/>
        </p:spPr>
        <p:txBody>
          <a:bodyPr wrap="square" rtlCol="0">
            <a:spAutoFit/>
          </a:bodyPr>
          <a:lstStyle/>
          <a:p>
            <a:pPr algn="ctr" defTabSz="1219140"/>
            <a:r>
              <a:rPr lang="fr-FR" sz="1333" b="1" dirty="0" err="1">
                <a:solidFill>
                  <a:srgbClr val="000000"/>
                </a:solidFill>
                <a:latin typeface="Arial"/>
              </a:rPr>
              <a:t>Exceptional</a:t>
            </a:r>
            <a:r>
              <a:rPr lang="fr-FR" sz="1333" b="1" dirty="0">
                <a:solidFill>
                  <a:srgbClr val="000000"/>
                </a:solidFill>
                <a:latin typeface="Arial"/>
              </a:rPr>
              <a:t> DRIE </a:t>
            </a:r>
            <a:r>
              <a:rPr lang="fr-FR" sz="1333" b="1" dirty="0" err="1">
                <a:solidFill>
                  <a:srgbClr val="000000"/>
                </a:solidFill>
                <a:latin typeface="Arial"/>
              </a:rPr>
              <a:t>quality</a:t>
            </a:r>
            <a:endParaRPr lang="fr-FR" sz="1333" b="1" dirty="0">
              <a:solidFill>
                <a:srgbClr val="000000"/>
              </a:solidFill>
              <a:latin typeface="Arial"/>
            </a:endParaRPr>
          </a:p>
        </p:txBody>
      </p:sp>
      <p:sp>
        <p:nvSpPr>
          <p:cNvPr id="12" name="ZoneTexte 11"/>
          <p:cNvSpPr txBox="1"/>
          <p:nvPr/>
        </p:nvSpPr>
        <p:spPr>
          <a:xfrm>
            <a:off x="7505403" y="4444857"/>
            <a:ext cx="4509589" cy="297454"/>
          </a:xfrm>
          <a:prstGeom prst="rect">
            <a:avLst/>
          </a:prstGeom>
          <a:noFill/>
        </p:spPr>
        <p:txBody>
          <a:bodyPr wrap="square" rtlCol="0">
            <a:spAutoFit/>
          </a:bodyPr>
          <a:lstStyle/>
          <a:p>
            <a:pPr algn="ctr" defTabSz="1219140"/>
            <a:r>
              <a:rPr lang="fr-FR" sz="1333" b="1" dirty="0">
                <a:solidFill>
                  <a:srgbClr val="000000"/>
                </a:solidFill>
                <a:latin typeface="Arial"/>
              </a:rPr>
              <a:t>32,5 x 23,2 x 4,6 mm</a:t>
            </a:r>
            <a:r>
              <a:rPr lang="fr-FR" sz="1333" b="1" baseline="30000" dirty="0">
                <a:solidFill>
                  <a:srgbClr val="000000"/>
                </a:solidFill>
                <a:latin typeface="Arial"/>
              </a:rPr>
              <a:t> </a:t>
            </a:r>
            <a:r>
              <a:rPr lang="fr-FR" sz="1333" b="1" dirty="0">
                <a:solidFill>
                  <a:srgbClr val="000000"/>
                </a:solidFill>
                <a:latin typeface="Arial"/>
              </a:rPr>
              <a:t>– 9,5 grams – 280 mW</a:t>
            </a:r>
          </a:p>
        </p:txBody>
      </p:sp>
      <p:pic>
        <p:nvPicPr>
          <p:cNvPr id="13" name="Espace réservé du contenu 4"/>
          <p:cNvPicPr>
            <a:picLocks/>
          </p:cNvPicPr>
          <p:nvPr/>
        </p:nvPicPr>
        <p:blipFill>
          <a:blip r:embed="rId5" cstate="screen">
            <a:extLst>
              <a:ext uri="{28A0092B-C50C-407E-A947-70E740481C1C}">
                <a14:useLocalDpi xmlns:a14="http://schemas.microsoft.com/office/drawing/2010/main"/>
              </a:ext>
            </a:extLst>
          </a:blip>
          <a:stretch>
            <a:fillRect/>
          </a:stretch>
        </p:blipFill>
        <p:spPr bwMode="gray">
          <a:xfrm>
            <a:off x="7414799" y="4988741"/>
            <a:ext cx="2002549" cy="1351719"/>
          </a:xfrm>
          <a:prstGeom prst="rect">
            <a:avLst/>
          </a:prstGeom>
        </p:spPr>
      </p:pic>
      <p:sp>
        <p:nvSpPr>
          <p:cNvPr id="14" name="ZoneTexte 13"/>
          <p:cNvSpPr txBox="1"/>
          <p:nvPr/>
        </p:nvSpPr>
        <p:spPr>
          <a:xfrm>
            <a:off x="9564625" y="4797921"/>
            <a:ext cx="2451956" cy="152823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defTabSz="1219140">
              <a:spcAft>
                <a:spcPts val="800"/>
              </a:spcAft>
            </a:pPr>
            <a:r>
              <a:rPr lang="fr-FR" sz="1333" b="1" dirty="0">
                <a:solidFill>
                  <a:srgbClr val="000000"/>
                </a:solidFill>
                <a:latin typeface="+mj-lt"/>
              </a:rPr>
              <a:t>Caractéristiques de l'IMU HRG/AM301 similaires à celles obtenues avec l'IMU HRG/A600</a:t>
            </a:r>
          </a:p>
          <a:p>
            <a:pPr algn="ctr" defTabSz="1219140">
              <a:spcAft>
                <a:spcPts val="800"/>
              </a:spcAft>
            </a:pPr>
            <a:endParaRPr lang="fr-FR" sz="1333" b="1" dirty="0">
              <a:solidFill>
                <a:srgbClr val="000000"/>
              </a:solidFill>
              <a:latin typeface="+mj-lt"/>
            </a:endParaRPr>
          </a:p>
          <a:p>
            <a:pPr algn="ctr" defTabSz="1219140">
              <a:spcAft>
                <a:spcPts val="800"/>
              </a:spcAft>
            </a:pPr>
            <a:r>
              <a:rPr lang="fr-FR" sz="1333" b="1" dirty="0">
                <a:solidFill>
                  <a:srgbClr val="000000"/>
                </a:solidFill>
                <a:latin typeface="+mj-lt"/>
              </a:rPr>
              <a:t>SWAP-C amélioré</a:t>
            </a:r>
          </a:p>
        </p:txBody>
      </p:sp>
      <p:sp>
        <p:nvSpPr>
          <p:cNvPr id="15" name="Ellipse 14"/>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805963171"/>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sz="2800" cap="all" dirty="0"/>
              <a:t>AM15 – Performance</a:t>
            </a:r>
          </a:p>
        </p:txBody>
      </p:sp>
      <p:sp>
        <p:nvSpPr>
          <p:cNvPr id="26" name="Espace réservé du contenu 1"/>
          <p:cNvSpPr>
            <a:spLocks noGrp="1"/>
          </p:cNvSpPr>
          <p:nvPr>
            <p:ph idx="4294967295"/>
          </p:nvPr>
        </p:nvSpPr>
        <p:spPr>
          <a:xfrm>
            <a:off x="-1" y="1618488"/>
            <a:ext cx="6001503" cy="4547362"/>
          </a:xfrm>
          <a:prstGeom prst="rect">
            <a:avLst/>
          </a:prstGeom>
        </p:spPr>
        <p:txBody>
          <a:bodyPr/>
          <a:lstStyle/>
          <a:p>
            <a:r>
              <a:rPr lang="fr-FR" sz="1800" dirty="0">
                <a:solidFill>
                  <a:srgbClr val="1E3C7D"/>
                </a:solidFill>
              </a:rPr>
              <a:t>Pour la navigation, les performances dépendent de la stabilité et de la </a:t>
            </a:r>
            <a:r>
              <a:rPr lang="fr-FR" sz="1800" b="1" dirty="0">
                <a:solidFill>
                  <a:srgbClr val="1E3C7D"/>
                </a:solidFill>
              </a:rPr>
              <a:t>répétabilité du biais et du facteur d'échelle</a:t>
            </a:r>
          </a:p>
          <a:p>
            <a:pPr lvl="1">
              <a:spcAft>
                <a:spcPts val="800"/>
              </a:spcAft>
            </a:pPr>
            <a:r>
              <a:rPr lang="fr-FR" dirty="0">
                <a:solidFill>
                  <a:srgbClr val="1E3C7D"/>
                </a:solidFill>
              </a:rPr>
              <a:t>Biais requis inférieur à 100 µg, facteur d'échelle inférieur à 100 ppm, désalignement inférieur à 100 µrad</a:t>
            </a:r>
          </a:p>
          <a:p>
            <a:pPr lvl="1">
              <a:spcAft>
                <a:spcPts val="800"/>
              </a:spcAft>
            </a:pPr>
            <a:r>
              <a:rPr lang="fr-FR" dirty="0">
                <a:solidFill>
                  <a:srgbClr val="1E3C7D"/>
                </a:solidFill>
              </a:rPr>
              <a:t>Les performances testées sur l'AM301 </a:t>
            </a:r>
            <a:r>
              <a:rPr lang="fr-FR" b="1" dirty="0">
                <a:solidFill>
                  <a:srgbClr val="1E3C7D"/>
                </a:solidFill>
              </a:rPr>
              <a:t>sont équivalentes à celles de l'accéléromètre de navigation A600 de Safran</a:t>
            </a:r>
          </a:p>
          <a:p>
            <a:endParaRPr lang="fr-FR" sz="1800" dirty="0">
              <a:solidFill>
                <a:srgbClr val="1E3C7D"/>
              </a:solidFill>
            </a:endParaRPr>
          </a:p>
          <a:p>
            <a:r>
              <a:rPr lang="fr-FR" sz="1800" dirty="0">
                <a:solidFill>
                  <a:srgbClr val="1E3C7D"/>
                </a:solidFill>
              </a:rPr>
              <a:t>Pour l’alignement, la performance est liée au </a:t>
            </a:r>
            <a:r>
              <a:rPr lang="fr-FR" sz="1800" b="1" dirty="0">
                <a:solidFill>
                  <a:srgbClr val="1E3C7D"/>
                </a:solidFill>
              </a:rPr>
              <a:t>warm-up </a:t>
            </a:r>
          </a:p>
          <a:p>
            <a:pPr lvl="1">
              <a:spcAft>
                <a:spcPts val="800"/>
              </a:spcAft>
            </a:pPr>
            <a:r>
              <a:rPr lang="fr-FR" dirty="0">
                <a:solidFill>
                  <a:srgbClr val="1E3C7D"/>
                </a:solidFill>
              </a:rPr>
              <a:t>Un warm-up inférieur à 3µg/min est nécessaire pour atteindre une erreur d'azimut de 1mil</a:t>
            </a:r>
          </a:p>
        </p:txBody>
      </p:sp>
      <p:pic>
        <p:nvPicPr>
          <p:cNvPr id="39" name="Image 38"/>
          <p:cNvPicPr>
            <a:picLocks noChangeAspect="1"/>
          </p:cNvPicPr>
          <p:nvPr/>
        </p:nvPicPr>
        <p:blipFill>
          <a:blip r:embed="rId2"/>
          <a:stretch>
            <a:fillRect/>
          </a:stretch>
        </p:blipFill>
        <p:spPr>
          <a:xfrm>
            <a:off x="7553372" y="4676030"/>
            <a:ext cx="2720992" cy="1762351"/>
          </a:xfrm>
          <a:prstGeom prst="rect">
            <a:avLst/>
          </a:prstGeom>
        </p:spPr>
      </p:pic>
      <p:pic>
        <p:nvPicPr>
          <p:cNvPr id="44" name="Image 43"/>
          <p:cNvPicPr>
            <a:picLocks noChangeAspect="1"/>
          </p:cNvPicPr>
          <p:nvPr/>
        </p:nvPicPr>
        <p:blipFill rotWithShape="1">
          <a:blip r:embed="rId3" cstate="screen">
            <a:extLst>
              <a:ext uri="{28A0092B-C50C-407E-A947-70E740481C1C}">
                <a14:useLocalDpi xmlns:a14="http://schemas.microsoft.com/office/drawing/2010/main"/>
              </a:ext>
            </a:extLst>
          </a:blip>
          <a:srcRect r="33687"/>
          <a:stretch/>
        </p:blipFill>
        <p:spPr>
          <a:xfrm>
            <a:off x="5769931" y="730248"/>
            <a:ext cx="6287875" cy="1819592"/>
          </a:xfrm>
          <a:prstGeom prst="rect">
            <a:avLst/>
          </a:prstGeom>
        </p:spPr>
      </p:pic>
      <p:sp>
        <p:nvSpPr>
          <p:cNvPr id="48" name="Rectangle 47"/>
          <p:cNvSpPr/>
          <p:nvPr/>
        </p:nvSpPr>
        <p:spPr>
          <a:xfrm>
            <a:off x="7861500" y="856166"/>
            <a:ext cx="1796977" cy="297454"/>
          </a:xfrm>
          <a:prstGeom prst="rect">
            <a:avLst/>
          </a:prstGeom>
        </p:spPr>
        <p:txBody>
          <a:bodyPr wrap="square">
            <a:spAutoFit/>
          </a:bodyPr>
          <a:lstStyle/>
          <a:p>
            <a:pPr defTabSz="1219140"/>
            <a:r>
              <a:rPr lang="en-US" sz="1333" b="1" dirty="0">
                <a:solidFill>
                  <a:srgbClr val="00B050"/>
                </a:solidFill>
                <a:latin typeface="Arial"/>
              </a:rPr>
              <a:t>&lt;30µg</a:t>
            </a:r>
            <a:r>
              <a:rPr lang="en-US" sz="1333" b="1" baseline="-25000" dirty="0">
                <a:solidFill>
                  <a:srgbClr val="00B050"/>
                </a:solidFill>
                <a:latin typeface="Arial"/>
              </a:rPr>
              <a:t>RMS</a:t>
            </a:r>
            <a:endParaRPr lang="en-US" sz="1333" b="1" dirty="0">
              <a:solidFill>
                <a:srgbClr val="00B050"/>
              </a:solidFill>
              <a:latin typeface="Arial"/>
            </a:endParaRPr>
          </a:p>
        </p:txBody>
      </p:sp>
      <p:sp>
        <p:nvSpPr>
          <p:cNvPr id="49" name="Rectangle 48"/>
          <p:cNvSpPr/>
          <p:nvPr/>
        </p:nvSpPr>
        <p:spPr>
          <a:xfrm>
            <a:off x="10864748" y="883647"/>
            <a:ext cx="2019584" cy="297454"/>
          </a:xfrm>
          <a:prstGeom prst="rect">
            <a:avLst/>
          </a:prstGeom>
        </p:spPr>
        <p:txBody>
          <a:bodyPr wrap="square">
            <a:spAutoFit/>
          </a:bodyPr>
          <a:lstStyle/>
          <a:p>
            <a:pPr defTabSz="1219140"/>
            <a:r>
              <a:rPr lang="en-US" sz="1333" b="1" dirty="0">
                <a:solidFill>
                  <a:srgbClr val="00B050"/>
                </a:solidFill>
                <a:latin typeface="Arial"/>
              </a:rPr>
              <a:t>&lt;30ppm</a:t>
            </a:r>
            <a:r>
              <a:rPr lang="en-US" sz="1333" b="1" baseline="-25000" dirty="0">
                <a:solidFill>
                  <a:srgbClr val="00B050"/>
                </a:solidFill>
                <a:latin typeface="Arial"/>
              </a:rPr>
              <a:t>RMS</a:t>
            </a:r>
            <a:endParaRPr lang="en-US" sz="1333" b="1" dirty="0">
              <a:solidFill>
                <a:srgbClr val="00B050"/>
              </a:solidFill>
              <a:latin typeface="Arial"/>
            </a:endParaRPr>
          </a:p>
        </p:txBody>
      </p:sp>
      <p:sp>
        <p:nvSpPr>
          <p:cNvPr id="51" name="Rectangle 50"/>
          <p:cNvSpPr/>
          <p:nvPr/>
        </p:nvSpPr>
        <p:spPr>
          <a:xfrm>
            <a:off x="8913869" y="4835500"/>
            <a:ext cx="1165956" cy="297454"/>
          </a:xfrm>
          <a:prstGeom prst="rect">
            <a:avLst/>
          </a:prstGeom>
        </p:spPr>
        <p:txBody>
          <a:bodyPr wrap="square">
            <a:spAutoFit/>
          </a:bodyPr>
          <a:lstStyle/>
          <a:p>
            <a:pPr defTabSz="1219140"/>
            <a:r>
              <a:rPr lang="en-US" sz="1333" b="1" dirty="0">
                <a:solidFill>
                  <a:srgbClr val="00B050"/>
                </a:solidFill>
                <a:latin typeface="Arial"/>
              </a:rPr>
              <a:t>&lt;3µg/min</a:t>
            </a:r>
          </a:p>
        </p:txBody>
      </p:sp>
      <p:grpSp>
        <p:nvGrpSpPr>
          <p:cNvPr id="2" name="Groupe 1"/>
          <p:cNvGrpSpPr/>
          <p:nvPr/>
        </p:nvGrpSpPr>
        <p:grpSpPr>
          <a:xfrm>
            <a:off x="6001503" y="2671285"/>
            <a:ext cx="6178636" cy="1861003"/>
            <a:chOff x="4620680" y="2049184"/>
            <a:chExt cx="4633977" cy="1395752"/>
          </a:xfrm>
        </p:grpSpPr>
        <p:pic>
          <p:nvPicPr>
            <p:cNvPr id="43" name="Image 42"/>
            <p:cNvPicPr>
              <a:picLocks noChangeAspect="1"/>
            </p:cNvPicPr>
            <p:nvPr/>
          </p:nvPicPr>
          <p:blipFill>
            <a:blip r:embed="rId4"/>
            <a:stretch>
              <a:fillRect/>
            </a:stretch>
          </p:blipFill>
          <p:spPr>
            <a:xfrm>
              <a:off x="6901411" y="2049184"/>
              <a:ext cx="2353246" cy="1395752"/>
            </a:xfrm>
            <a:prstGeom prst="rect">
              <a:avLst/>
            </a:prstGeom>
          </p:spPr>
        </p:pic>
        <p:pic>
          <p:nvPicPr>
            <p:cNvPr id="28" name="Image 27"/>
            <p:cNvPicPr>
              <a:picLocks noChangeAspect="1"/>
            </p:cNvPicPr>
            <p:nvPr/>
          </p:nvPicPr>
          <p:blipFill rotWithShape="1">
            <a:blip r:embed="rId3" cstate="screen">
              <a:extLst>
                <a:ext uri="{28A0092B-C50C-407E-A947-70E740481C1C}">
                  <a14:useLocalDpi xmlns:a14="http://schemas.microsoft.com/office/drawing/2010/main"/>
                </a:ext>
              </a:extLst>
            </a:blip>
            <a:srcRect l="67277"/>
            <a:stretch/>
          </p:blipFill>
          <p:spPr>
            <a:xfrm>
              <a:off x="4620680" y="2064713"/>
              <a:ext cx="2327086" cy="1364694"/>
            </a:xfrm>
            <a:prstGeom prst="rect">
              <a:avLst/>
            </a:prstGeom>
          </p:spPr>
        </p:pic>
      </p:grpSp>
      <p:sp>
        <p:nvSpPr>
          <p:cNvPr id="50" name="Rectangle 49"/>
          <p:cNvSpPr/>
          <p:nvPr/>
        </p:nvSpPr>
        <p:spPr>
          <a:xfrm>
            <a:off x="7853441" y="2879051"/>
            <a:ext cx="2026176" cy="297454"/>
          </a:xfrm>
          <a:prstGeom prst="rect">
            <a:avLst/>
          </a:prstGeom>
        </p:spPr>
        <p:txBody>
          <a:bodyPr wrap="square">
            <a:spAutoFit/>
          </a:bodyPr>
          <a:lstStyle/>
          <a:p>
            <a:pPr defTabSz="1219140"/>
            <a:r>
              <a:rPr lang="en-US" sz="1333" b="1" dirty="0">
                <a:solidFill>
                  <a:srgbClr val="00B050"/>
                </a:solidFill>
                <a:latin typeface="Arial"/>
              </a:rPr>
              <a:t>&lt;15µrad</a:t>
            </a:r>
            <a:r>
              <a:rPr lang="en-US" sz="1333" b="1" baseline="-25000" dirty="0">
                <a:solidFill>
                  <a:srgbClr val="00B050"/>
                </a:solidFill>
                <a:latin typeface="Arial"/>
              </a:rPr>
              <a:t>RMS</a:t>
            </a:r>
            <a:endParaRPr lang="en-US" sz="1333" b="1" dirty="0">
              <a:solidFill>
                <a:srgbClr val="00B050"/>
              </a:solidFill>
              <a:latin typeface="Arial"/>
            </a:endParaRPr>
          </a:p>
        </p:txBody>
      </p:sp>
      <p:sp>
        <p:nvSpPr>
          <p:cNvPr id="47" name="ZoneTexte 46"/>
          <p:cNvSpPr txBox="1"/>
          <p:nvPr/>
        </p:nvSpPr>
        <p:spPr>
          <a:xfrm>
            <a:off x="9594685" y="2534086"/>
            <a:ext cx="2211631" cy="338554"/>
          </a:xfrm>
          <a:prstGeom prst="rect">
            <a:avLst/>
          </a:prstGeom>
          <a:noFill/>
        </p:spPr>
        <p:txBody>
          <a:bodyPr wrap="none" rtlCol="0">
            <a:spAutoFit/>
          </a:bodyPr>
          <a:lstStyle/>
          <a:p>
            <a:pPr algn="ctr" defTabSz="1219140"/>
            <a:r>
              <a:rPr lang="en-US" sz="1600" b="1" dirty="0">
                <a:solidFill>
                  <a:srgbClr val="000000"/>
                </a:solidFill>
                <a:latin typeface="Arial"/>
              </a:rPr>
              <a:t>Turn-on repeatability</a:t>
            </a:r>
          </a:p>
        </p:txBody>
      </p:sp>
      <p:sp>
        <p:nvSpPr>
          <p:cNvPr id="29" name="ZoneTexte 28"/>
          <p:cNvSpPr txBox="1"/>
          <p:nvPr/>
        </p:nvSpPr>
        <p:spPr>
          <a:xfrm>
            <a:off x="6458723" y="2529620"/>
            <a:ext cx="2412840" cy="338554"/>
          </a:xfrm>
          <a:prstGeom prst="rect">
            <a:avLst/>
          </a:prstGeom>
          <a:noFill/>
        </p:spPr>
        <p:txBody>
          <a:bodyPr wrap="none" rtlCol="0">
            <a:spAutoFit/>
          </a:bodyPr>
          <a:lstStyle/>
          <a:p>
            <a:pPr algn="ctr" defTabSz="1219140"/>
            <a:r>
              <a:rPr lang="en-US" sz="1600" b="1" dirty="0" err="1">
                <a:solidFill>
                  <a:srgbClr val="000000"/>
                </a:solidFill>
                <a:latin typeface="Arial"/>
              </a:rPr>
              <a:t>Misalignement</a:t>
            </a:r>
            <a:r>
              <a:rPr lang="en-US" sz="1600" b="1" dirty="0">
                <a:solidFill>
                  <a:srgbClr val="000000"/>
                </a:solidFill>
                <a:latin typeface="Arial"/>
              </a:rPr>
              <a:t> T° stab.</a:t>
            </a:r>
          </a:p>
        </p:txBody>
      </p:sp>
      <p:sp>
        <p:nvSpPr>
          <p:cNvPr id="30" name="ZoneTexte 29"/>
          <p:cNvSpPr txBox="1"/>
          <p:nvPr/>
        </p:nvSpPr>
        <p:spPr>
          <a:xfrm>
            <a:off x="6428479" y="550242"/>
            <a:ext cx="2473327" cy="338554"/>
          </a:xfrm>
          <a:prstGeom prst="rect">
            <a:avLst/>
          </a:prstGeom>
          <a:noFill/>
        </p:spPr>
        <p:txBody>
          <a:bodyPr wrap="square" rtlCol="0">
            <a:spAutoFit/>
          </a:bodyPr>
          <a:lstStyle/>
          <a:p>
            <a:pPr algn="ctr" defTabSz="1219140"/>
            <a:r>
              <a:rPr lang="en-US" sz="1600" b="1" dirty="0">
                <a:solidFill>
                  <a:srgbClr val="000000"/>
                </a:solidFill>
                <a:latin typeface="Arial"/>
              </a:rPr>
              <a:t>Bias T° stab.</a:t>
            </a:r>
          </a:p>
        </p:txBody>
      </p:sp>
      <p:sp>
        <p:nvSpPr>
          <p:cNvPr id="31" name="ZoneTexte 30"/>
          <p:cNvSpPr txBox="1"/>
          <p:nvPr/>
        </p:nvSpPr>
        <p:spPr>
          <a:xfrm>
            <a:off x="9549706" y="550221"/>
            <a:ext cx="2473327" cy="338554"/>
          </a:xfrm>
          <a:prstGeom prst="rect">
            <a:avLst/>
          </a:prstGeom>
          <a:noFill/>
        </p:spPr>
        <p:txBody>
          <a:bodyPr wrap="square" rtlCol="0">
            <a:spAutoFit/>
          </a:bodyPr>
          <a:lstStyle/>
          <a:p>
            <a:pPr algn="ctr" defTabSz="1219140"/>
            <a:r>
              <a:rPr lang="en-US" sz="1600" b="1" dirty="0">
                <a:solidFill>
                  <a:srgbClr val="000000"/>
                </a:solidFill>
                <a:latin typeface="Arial"/>
              </a:rPr>
              <a:t>Scale factor T° stab.</a:t>
            </a:r>
          </a:p>
        </p:txBody>
      </p:sp>
      <p:sp>
        <p:nvSpPr>
          <p:cNvPr id="32" name="ZoneTexte 31"/>
          <p:cNvSpPr txBox="1"/>
          <p:nvPr/>
        </p:nvSpPr>
        <p:spPr>
          <a:xfrm>
            <a:off x="7317390" y="4512076"/>
            <a:ext cx="3384645" cy="338554"/>
          </a:xfrm>
          <a:prstGeom prst="rect">
            <a:avLst/>
          </a:prstGeom>
          <a:noFill/>
        </p:spPr>
        <p:txBody>
          <a:bodyPr wrap="none" rtlCol="0">
            <a:spAutoFit/>
          </a:bodyPr>
          <a:lstStyle/>
          <a:p>
            <a:pPr algn="ctr" defTabSz="1219140"/>
            <a:r>
              <a:rPr lang="en-US" sz="1600" b="1" dirty="0">
                <a:solidFill>
                  <a:srgbClr val="000000"/>
                </a:solidFill>
                <a:latin typeface="Arial"/>
              </a:rPr>
              <a:t>Warm-up in cold start conditions</a:t>
            </a:r>
          </a:p>
        </p:txBody>
      </p:sp>
      <p:sp>
        <p:nvSpPr>
          <p:cNvPr id="24" name="Ellipse 23"/>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3234504124"/>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2718" y="1197686"/>
            <a:ext cx="11173239" cy="504825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399"/>
          </a:p>
        </p:txBody>
      </p:sp>
      <p:sp>
        <p:nvSpPr>
          <p:cNvPr id="155" name="Ellipse 197">
            <a:extLst>
              <a:ext uri="{FF2B5EF4-FFF2-40B4-BE49-F238E27FC236}">
                <a16:creationId xmlns:a16="http://schemas.microsoft.com/office/drawing/2014/main" id="{78CDD9B1-F066-4E70-AF5D-864C1B35E552}"/>
              </a:ext>
            </a:extLst>
          </p:cNvPr>
          <p:cNvSpPr/>
          <p:nvPr/>
        </p:nvSpPr>
        <p:spPr>
          <a:xfrm>
            <a:off x="3508652" y="3972575"/>
            <a:ext cx="1008000" cy="1008453"/>
          </a:xfrm>
          <a:prstGeom prst="ellipse">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GB" sz="2400" dirty="0">
              <a:solidFill>
                <a:prstClr val="white"/>
              </a:solidFill>
              <a:latin typeface="Arial"/>
            </a:endParaRPr>
          </a:p>
        </p:txBody>
      </p:sp>
      <p:sp>
        <p:nvSpPr>
          <p:cNvPr id="154" name="Ellipse 196">
            <a:extLst>
              <a:ext uri="{FF2B5EF4-FFF2-40B4-BE49-F238E27FC236}">
                <a16:creationId xmlns:a16="http://schemas.microsoft.com/office/drawing/2014/main" id="{75614FE3-62B6-46C5-A847-4ACF0C94E47E}"/>
              </a:ext>
            </a:extLst>
          </p:cNvPr>
          <p:cNvSpPr/>
          <p:nvPr/>
        </p:nvSpPr>
        <p:spPr>
          <a:xfrm>
            <a:off x="1810012" y="4004288"/>
            <a:ext cx="1008000" cy="1008453"/>
          </a:xfrm>
          <a:prstGeom prst="ellipse">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GB" sz="2400">
              <a:solidFill>
                <a:prstClr val="white"/>
              </a:solidFill>
              <a:latin typeface="Arial"/>
            </a:endParaRPr>
          </a:p>
        </p:txBody>
      </p:sp>
      <p:sp>
        <p:nvSpPr>
          <p:cNvPr id="147" name="Ellipse 198">
            <a:extLst>
              <a:ext uri="{FF2B5EF4-FFF2-40B4-BE49-F238E27FC236}">
                <a16:creationId xmlns:a16="http://schemas.microsoft.com/office/drawing/2014/main" id="{3268F703-3F15-4FD5-942E-5E19EBB05F04}"/>
              </a:ext>
            </a:extLst>
          </p:cNvPr>
          <p:cNvSpPr/>
          <p:nvPr/>
        </p:nvSpPr>
        <p:spPr>
          <a:xfrm rot="799919">
            <a:off x="3797081" y="3124706"/>
            <a:ext cx="1447844" cy="753904"/>
          </a:xfrm>
          <a:prstGeom prst="ellipse">
            <a:avLst/>
          </a:prstGeom>
          <a:solidFill>
            <a:schemeClr val="bg1">
              <a:alpha val="48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GB" sz="2400">
              <a:solidFill>
                <a:prstClr val="white"/>
              </a:solidFill>
              <a:latin typeface="Arial"/>
            </a:endParaRPr>
          </a:p>
        </p:txBody>
      </p:sp>
      <p:sp>
        <p:nvSpPr>
          <p:cNvPr id="148" name="Ellipse 199">
            <a:extLst>
              <a:ext uri="{FF2B5EF4-FFF2-40B4-BE49-F238E27FC236}">
                <a16:creationId xmlns:a16="http://schemas.microsoft.com/office/drawing/2014/main" id="{9D1E3895-2B7F-49F7-B3DD-76647EF9AB5A}"/>
              </a:ext>
            </a:extLst>
          </p:cNvPr>
          <p:cNvSpPr/>
          <p:nvPr/>
        </p:nvSpPr>
        <p:spPr>
          <a:xfrm rot="406853">
            <a:off x="4347282" y="1971278"/>
            <a:ext cx="1962711" cy="1174851"/>
          </a:xfrm>
          <a:prstGeom prst="ellipse">
            <a:avLst/>
          </a:prstGeom>
          <a:solidFill>
            <a:schemeClr val="bg1">
              <a:alpha val="48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GB" sz="2400">
              <a:solidFill>
                <a:srgbClr val="00C18B">
                  <a:lumMod val="75000"/>
                </a:srgbClr>
              </a:solidFill>
              <a:latin typeface="Arial"/>
            </a:endParaRPr>
          </a:p>
        </p:txBody>
      </p:sp>
      <p:sp>
        <p:nvSpPr>
          <p:cNvPr id="2" name="Title 1"/>
          <p:cNvSpPr>
            <a:spLocks noGrp="1"/>
          </p:cNvSpPr>
          <p:nvPr>
            <p:ph type="title"/>
          </p:nvPr>
        </p:nvSpPr>
        <p:spPr>
          <a:xfrm>
            <a:off x="243840" y="235163"/>
            <a:ext cx="11704323" cy="584775"/>
          </a:xfrm>
        </p:spPr>
        <p:txBody>
          <a:bodyPr/>
          <a:lstStyle/>
          <a:p>
            <a:r>
              <a:rPr lang="fr-FR" sz="3200" cap="all" dirty="0"/>
              <a:t>AM15 – SWAP-C</a:t>
            </a:r>
            <a:endParaRPr lang="en-US" cap="all" dirty="0"/>
          </a:p>
        </p:txBody>
      </p:sp>
      <p:sp>
        <p:nvSpPr>
          <p:cNvPr id="4" name="Titre 2"/>
          <p:cNvSpPr txBox="1">
            <a:spLocks/>
          </p:cNvSpPr>
          <p:nvPr/>
        </p:nvSpPr>
        <p:spPr>
          <a:xfrm>
            <a:off x="0" y="0"/>
            <a:ext cx="0" cy="0"/>
          </a:xfrm>
          <a:prstGeom prst="rect">
            <a:avLst/>
          </a:prstGeom>
          <a:noFill/>
        </p:spPr>
        <p:txBody>
          <a:bodyPr wrap="square" rtlCol="0">
            <a:spAutoFit/>
          </a:bodyPr>
          <a:lstStyle>
            <a:lvl1pPr algn="l" defTabSz="1219692" rtl="0" eaLnBrk="1" latinLnBrk="0" hangingPunct="1">
              <a:spcBef>
                <a:spcPct val="0"/>
              </a:spcBef>
              <a:buNone/>
              <a:defRPr lang="fr-FR" sz="2932" b="0" i="0" kern="1200" cap="none" spc="0" baseline="0" dirty="0">
                <a:solidFill>
                  <a:schemeClr val="accent4"/>
                </a:solidFill>
                <a:latin typeface="+mj-lt"/>
                <a:ea typeface="+mn-ea"/>
                <a:cs typeface="+mn-cs"/>
              </a:defRPr>
            </a:lvl1pPr>
          </a:lstStyle>
          <a:p>
            <a:r>
              <a:rPr lang="da-DK"/>
              <a:t>Accelerometers Technologies – US DARPA Chart</a:t>
            </a:r>
          </a:p>
        </p:txBody>
      </p:sp>
      <p:sp>
        <p:nvSpPr>
          <p:cNvPr id="5" name="Rectangle 4">
            <a:extLst>
              <a:ext uri="{FF2B5EF4-FFF2-40B4-BE49-F238E27FC236}">
                <a16:creationId xmlns:a16="http://schemas.microsoft.com/office/drawing/2014/main" id="{762F24CC-81D3-4459-B25E-656C72A626BA}"/>
              </a:ext>
            </a:extLst>
          </p:cNvPr>
          <p:cNvSpPr/>
          <p:nvPr/>
        </p:nvSpPr>
        <p:spPr>
          <a:xfrm>
            <a:off x="529100" y="1674029"/>
            <a:ext cx="7469528" cy="4441383"/>
          </a:xfrm>
          <a:prstGeom prst="rect">
            <a:avLst/>
          </a:prstGeom>
          <a:gradFill flip="none" rotWithShape="1">
            <a:gsLst>
              <a:gs pos="0">
                <a:srgbClr val="769CB1">
                  <a:lumMod val="5000"/>
                  <a:lumOff val="95000"/>
                  <a:alpha val="0"/>
                </a:srgbClr>
              </a:gs>
              <a:gs pos="100000">
                <a:srgbClr val="769CB1">
                  <a:alpha val="70000"/>
                </a:srgbClr>
              </a:gs>
            </a:gsLst>
            <a:lin ang="8100000" scaled="1"/>
            <a:tileRect/>
          </a:gradFill>
          <a:ln w="3175" cap="flat" cmpd="sng" algn="ctr">
            <a:solidFill>
              <a:sysClr val="window" lastClr="FFFFFF">
                <a:alpha val="70000"/>
              </a:sysClr>
            </a:solidFill>
            <a:prstDash val="solid"/>
            <a:miter lim="800000"/>
          </a:ln>
          <a:effectLst/>
        </p:spPr>
        <p:txBody>
          <a:bodyPr rtlCol="0" anchor="ctr"/>
          <a:lstStyle/>
          <a:p>
            <a:pPr algn="ctr" defTabSz="1218804">
              <a:defRPr/>
            </a:pPr>
            <a:endParaRPr lang="fr-FR" sz="2399" kern="0">
              <a:solidFill>
                <a:prstClr val="white"/>
              </a:solidFill>
              <a:latin typeface="Arial"/>
            </a:endParaRPr>
          </a:p>
        </p:txBody>
      </p:sp>
      <p:sp>
        <p:nvSpPr>
          <p:cNvPr id="6" name="ZoneTexte 146">
            <a:extLst>
              <a:ext uri="{FF2B5EF4-FFF2-40B4-BE49-F238E27FC236}">
                <a16:creationId xmlns:a16="http://schemas.microsoft.com/office/drawing/2014/main" id="{EE961A98-A0D7-413B-B776-7D61A88A622E}"/>
              </a:ext>
            </a:extLst>
          </p:cNvPr>
          <p:cNvSpPr txBox="1"/>
          <p:nvPr/>
        </p:nvSpPr>
        <p:spPr>
          <a:xfrm>
            <a:off x="7004214" y="1383671"/>
            <a:ext cx="1024639" cy="256352"/>
          </a:xfrm>
          <a:prstGeom prst="rect">
            <a:avLst/>
          </a:prstGeom>
          <a:noFill/>
        </p:spPr>
        <p:txBody>
          <a:bodyPr wrap="none" rtlCol="0" anchor="ctr" anchorCtr="0">
            <a:spAutoFit/>
          </a:bodyPr>
          <a:lstStyle/>
          <a:p>
            <a:pPr defTabSz="1218804">
              <a:defRPr/>
            </a:pPr>
            <a:r>
              <a:rPr lang="fr-FR" sz="1066" kern="0" dirty="0">
                <a:solidFill>
                  <a:srgbClr val="122552"/>
                </a:solidFill>
              </a:rPr>
              <a:t>MECHANICAL</a:t>
            </a:r>
          </a:p>
        </p:txBody>
      </p:sp>
      <p:sp>
        <p:nvSpPr>
          <p:cNvPr id="7" name="ZoneTexte 147">
            <a:extLst>
              <a:ext uri="{FF2B5EF4-FFF2-40B4-BE49-F238E27FC236}">
                <a16:creationId xmlns:a16="http://schemas.microsoft.com/office/drawing/2014/main" id="{224DEA40-03A5-49BE-82F3-B7B26634ABF7}"/>
              </a:ext>
            </a:extLst>
          </p:cNvPr>
          <p:cNvSpPr txBox="1"/>
          <p:nvPr/>
        </p:nvSpPr>
        <p:spPr>
          <a:xfrm>
            <a:off x="6234523" y="1383671"/>
            <a:ext cx="572593" cy="256352"/>
          </a:xfrm>
          <a:prstGeom prst="rect">
            <a:avLst/>
          </a:prstGeom>
          <a:noFill/>
        </p:spPr>
        <p:txBody>
          <a:bodyPr wrap="none" rtlCol="0" anchor="ctr" anchorCtr="0">
            <a:spAutoFit/>
          </a:bodyPr>
          <a:lstStyle/>
          <a:p>
            <a:pPr defTabSz="1218804">
              <a:defRPr/>
            </a:pPr>
            <a:r>
              <a:rPr lang="fr-FR" sz="1066" kern="0" dirty="0">
                <a:solidFill>
                  <a:srgbClr val="122552">
                    <a:lumMod val="75000"/>
                    <a:lumOff val="25000"/>
                  </a:srgbClr>
                </a:solidFill>
              </a:rPr>
              <a:t>MEMS</a:t>
            </a:r>
          </a:p>
        </p:txBody>
      </p:sp>
      <p:grpSp>
        <p:nvGrpSpPr>
          <p:cNvPr id="8" name="Groupe 148"/>
          <p:cNvGrpSpPr/>
          <p:nvPr/>
        </p:nvGrpSpPr>
        <p:grpSpPr>
          <a:xfrm>
            <a:off x="6157738" y="1437705"/>
            <a:ext cx="148286" cy="148286"/>
            <a:chOff x="4473606" y="1402362"/>
            <a:chExt cx="111249" cy="111249"/>
          </a:xfrm>
        </p:grpSpPr>
        <p:sp>
          <p:nvSpPr>
            <p:cNvPr id="9" name="Ellipse 149">
              <a:extLst>
                <a:ext uri="{FF2B5EF4-FFF2-40B4-BE49-F238E27FC236}">
                  <a16:creationId xmlns:a16="http://schemas.microsoft.com/office/drawing/2014/main" id="{6CA304A8-2412-465F-AD91-B8676B5A40F4}"/>
                </a:ext>
              </a:extLst>
            </p:cNvPr>
            <p:cNvSpPr/>
            <p:nvPr/>
          </p:nvSpPr>
          <p:spPr>
            <a:xfrm rot="10800000">
              <a:off x="4473606" y="1402362"/>
              <a:ext cx="111249" cy="111249"/>
            </a:xfrm>
            <a:prstGeom prst="ellipse">
              <a:avLst/>
            </a:prstGeom>
            <a:solidFill>
              <a:sysClr val="window" lastClr="FFFFFF">
                <a:alpha val="29000"/>
              </a:sysClr>
            </a:solidFill>
            <a:ln w="6350" cap="flat" cmpd="sng" algn="ctr">
              <a:solidFill>
                <a:srgbClr val="122552">
                  <a:lumMod val="75000"/>
                  <a:lumOff val="25000"/>
                </a:srgbClr>
              </a:solidFill>
              <a:prstDash val="solid"/>
            </a:ln>
            <a:effectLst/>
          </p:spPr>
          <p:txBody>
            <a:bodyPr rtlCol="0" anchor="ctr"/>
            <a:lstStyle/>
            <a:p>
              <a:pPr algn="ctr" defTabSz="1218804">
                <a:defRPr/>
              </a:pPr>
              <a:endParaRPr lang="fr-FR" sz="2399" kern="0" dirty="0">
                <a:solidFill>
                  <a:srgbClr val="122552">
                    <a:lumMod val="75000"/>
                    <a:lumOff val="25000"/>
                  </a:srgbClr>
                </a:solidFill>
                <a:latin typeface="Arial"/>
              </a:endParaRPr>
            </a:p>
          </p:txBody>
        </p:sp>
        <p:sp>
          <p:nvSpPr>
            <p:cNvPr id="10" name="Ellipse 150">
              <a:extLst>
                <a:ext uri="{FF2B5EF4-FFF2-40B4-BE49-F238E27FC236}">
                  <a16:creationId xmlns:a16="http://schemas.microsoft.com/office/drawing/2014/main" id="{D9071D7D-A8C9-489D-8D64-B3B566635F82}"/>
                </a:ext>
              </a:extLst>
            </p:cNvPr>
            <p:cNvSpPr/>
            <p:nvPr/>
          </p:nvSpPr>
          <p:spPr>
            <a:xfrm rot="10800000">
              <a:off x="4505580" y="1433108"/>
              <a:ext cx="50878" cy="50878"/>
            </a:xfrm>
            <a:prstGeom prst="ellipse">
              <a:avLst/>
            </a:prstGeom>
            <a:solidFill>
              <a:srgbClr val="122552">
                <a:lumMod val="75000"/>
                <a:lumOff val="25000"/>
              </a:srgbClr>
            </a:solidFill>
            <a:ln w="9525" cap="flat" cmpd="sng" algn="ctr">
              <a:noFill/>
              <a:prstDash val="solid"/>
            </a:ln>
            <a:effectLst/>
          </p:spPr>
          <p:txBody>
            <a:bodyPr rtlCol="0" anchor="ctr"/>
            <a:lstStyle/>
            <a:p>
              <a:pPr algn="ctr" defTabSz="1218804">
                <a:defRPr/>
              </a:pPr>
              <a:endParaRPr lang="fr-FR" sz="2399" kern="0" dirty="0">
                <a:solidFill>
                  <a:srgbClr val="122552">
                    <a:lumMod val="75000"/>
                    <a:lumOff val="25000"/>
                  </a:srgbClr>
                </a:solidFill>
                <a:latin typeface="Arial"/>
              </a:endParaRPr>
            </a:p>
          </p:txBody>
        </p:sp>
      </p:grpSp>
      <p:grpSp>
        <p:nvGrpSpPr>
          <p:cNvPr id="11" name="Groupe 151">
            <a:extLst>
              <a:ext uri="{FF2B5EF4-FFF2-40B4-BE49-F238E27FC236}">
                <a16:creationId xmlns:a16="http://schemas.microsoft.com/office/drawing/2014/main" id="{12AFB88E-7C96-4826-A23C-DB248E881421}"/>
              </a:ext>
            </a:extLst>
          </p:cNvPr>
          <p:cNvGrpSpPr/>
          <p:nvPr/>
        </p:nvGrpSpPr>
        <p:grpSpPr>
          <a:xfrm rot="10800000">
            <a:off x="6927428" y="1437705"/>
            <a:ext cx="148286" cy="148286"/>
            <a:chOff x="4580140" y="3103195"/>
            <a:chExt cx="144302" cy="144302"/>
          </a:xfrm>
        </p:grpSpPr>
        <p:sp>
          <p:nvSpPr>
            <p:cNvPr id="12" name="Ellipse 152">
              <a:extLst>
                <a:ext uri="{FF2B5EF4-FFF2-40B4-BE49-F238E27FC236}">
                  <a16:creationId xmlns:a16="http://schemas.microsoft.com/office/drawing/2014/main" id="{00FBF0DF-B43B-42A9-A6DF-7800FC5A0668}"/>
                </a:ext>
              </a:extLst>
            </p:cNvPr>
            <p:cNvSpPr/>
            <p:nvPr/>
          </p:nvSpPr>
          <p:spPr>
            <a:xfrm>
              <a:off x="4580140" y="3103195"/>
              <a:ext cx="144302" cy="144302"/>
            </a:xfrm>
            <a:prstGeom prst="ellipse">
              <a:avLst/>
            </a:prstGeom>
            <a:solidFill>
              <a:sysClr val="window" lastClr="FFFFFF">
                <a:alpha val="29000"/>
              </a:sysClr>
            </a:solidFill>
            <a:ln w="6350" cap="flat" cmpd="sng" algn="ctr">
              <a:solidFill>
                <a:srgbClr val="00C18B"/>
              </a:solidFill>
              <a:prstDash val="solid"/>
            </a:ln>
            <a:effectLst/>
          </p:spPr>
          <p:txBody>
            <a:bodyPr rtlCol="0" anchor="ctr"/>
            <a:lstStyle/>
            <a:p>
              <a:pPr algn="ctr" defTabSz="1218804">
                <a:defRPr/>
              </a:pPr>
              <a:endParaRPr lang="fr-FR" sz="2399" kern="0" dirty="0">
                <a:solidFill>
                  <a:srgbClr val="122552"/>
                </a:solidFill>
                <a:latin typeface="Arial"/>
              </a:endParaRPr>
            </a:p>
          </p:txBody>
        </p:sp>
        <p:sp>
          <p:nvSpPr>
            <p:cNvPr id="13" name="Ellipse 153">
              <a:extLst>
                <a:ext uri="{FF2B5EF4-FFF2-40B4-BE49-F238E27FC236}">
                  <a16:creationId xmlns:a16="http://schemas.microsoft.com/office/drawing/2014/main" id="{33BB8B0D-ECEE-4F47-82CC-C2665E1CCB2A}"/>
                </a:ext>
              </a:extLst>
            </p:cNvPr>
            <p:cNvSpPr/>
            <p:nvPr/>
          </p:nvSpPr>
          <p:spPr>
            <a:xfrm>
              <a:off x="4616961" y="3141622"/>
              <a:ext cx="65992" cy="65994"/>
            </a:xfrm>
            <a:prstGeom prst="ellipse">
              <a:avLst/>
            </a:prstGeom>
            <a:solidFill>
              <a:srgbClr val="00C18B"/>
            </a:solidFill>
            <a:ln w="9525" cap="flat" cmpd="sng" algn="ctr">
              <a:noFill/>
              <a:prstDash val="solid"/>
            </a:ln>
            <a:effectLst/>
          </p:spPr>
          <p:txBody>
            <a:bodyPr rtlCol="0" anchor="ctr"/>
            <a:lstStyle/>
            <a:p>
              <a:pPr algn="ctr" defTabSz="1218804">
                <a:defRPr/>
              </a:pPr>
              <a:endParaRPr lang="fr-FR" sz="2399" kern="0" dirty="0">
                <a:solidFill>
                  <a:srgbClr val="122552"/>
                </a:solidFill>
                <a:latin typeface="Arial"/>
              </a:endParaRPr>
            </a:p>
          </p:txBody>
        </p:sp>
      </p:grpSp>
      <p:sp>
        <p:nvSpPr>
          <p:cNvPr id="14" name="Rectangle 13">
            <a:extLst>
              <a:ext uri="{FF2B5EF4-FFF2-40B4-BE49-F238E27FC236}">
                <a16:creationId xmlns:a16="http://schemas.microsoft.com/office/drawing/2014/main" id="{5644DDE5-D867-4549-B543-41FBB8A2EF91}"/>
              </a:ext>
            </a:extLst>
          </p:cNvPr>
          <p:cNvSpPr>
            <a:spLocks noChangeArrowheads="1"/>
          </p:cNvSpPr>
          <p:nvPr/>
        </p:nvSpPr>
        <p:spPr bwMode="auto">
          <a:xfrm>
            <a:off x="1859349" y="2016459"/>
            <a:ext cx="5152133" cy="3488854"/>
          </a:xfrm>
          <a:prstGeom prst="rect">
            <a:avLst/>
          </a:prstGeom>
          <a:gradFill flip="none" rotWithShape="1">
            <a:gsLst>
              <a:gs pos="80000">
                <a:srgbClr val="769CB1">
                  <a:lumMod val="5000"/>
                  <a:lumOff val="95000"/>
                  <a:alpha val="0"/>
                </a:srgbClr>
              </a:gs>
              <a:gs pos="100000">
                <a:sysClr val="window" lastClr="FFFFFF">
                  <a:alpha val="33000"/>
                </a:sysClr>
              </a:gs>
            </a:gsLst>
            <a:path path="circle">
              <a:fillToRect l="100000" b="100000"/>
            </a:path>
            <a:tileRect t="-100000" r="-100000"/>
          </a:gradFill>
          <a:ln w="6350" cap="flat" cmpd="sng" algn="ctr">
            <a:noFill/>
            <a:prstDash val="solid"/>
          </a:ln>
          <a:effectLst/>
        </p:spPr>
        <p:txBody>
          <a:bodyPr rtlCol="0" anchor="ctr"/>
          <a:lstStyle/>
          <a:p>
            <a:pPr algn="ctr" defTabSz="1218804">
              <a:defRPr/>
            </a:pPr>
            <a:endParaRPr lang="fr-FR" altLang="fr-FR" sz="2399" kern="0" dirty="0">
              <a:solidFill>
                <a:prstClr val="white"/>
              </a:solidFill>
              <a:latin typeface="Arial"/>
            </a:endParaRPr>
          </a:p>
        </p:txBody>
      </p:sp>
      <p:sp>
        <p:nvSpPr>
          <p:cNvPr id="15" name="ZoneTexte 155">
            <a:extLst>
              <a:ext uri="{FF2B5EF4-FFF2-40B4-BE49-F238E27FC236}">
                <a16:creationId xmlns:a16="http://schemas.microsoft.com/office/drawing/2014/main" id="{1BBFADAD-D4BD-40A0-B8BB-EDF87511D262}"/>
              </a:ext>
            </a:extLst>
          </p:cNvPr>
          <p:cNvSpPr txBox="1"/>
          <p:nvPr/>
        </p:nvSpPr>
        <p:spPr>
          <a:xfrm>
            <a:off x="1848484" y="5710883"/>
            <a:ext cx="5213923" cy="330934"/>
          </a:xfrm>
          <a:prstGeom prst="rect">
            <a:avLst/>
          </a:prstGeom>
          <a:noFill/>
          <a:ln w="6350">
            <a:noFill/>
          </a:ln>
        </p:spPr>
        <p:txBody>
          <a:bodyPr wrap="none" lIns="47985" tIns="0" rIns="0" bIns="0" anchor="ctr">
            <a:noAutofit/>
          </a:bodyPr>
          <a:lstStyle>
            <a:defPPr>
              <a:defRPr lang="fr-FR"/>
            </a:defPPr>
            <a:lvl1pPr>
              <a:defRPr sz="800" b="1">
                <a:latin typeface="+mj-lt"/>
              </a:defRPr>
            </a:lvl1pPr>
          </a:lstStyle>
          <a:p>
            <a:pPr algn="ctr" defTabSz="1218804">
              <a:defRPr/>
            </a:pPr>
            <a:r>
              <a:rPr lang="fr-FR" sz="1066" kern="0" dirty="0" err="1">
                <a:solidFill>
                  <a:srgbClr val="122552"/>
                </a:solidFill>
                <a:latin typeface="Arial"/>
              </a:rPr>
              <a:t>SWaP</a:t>
            </a:r>
            <a:r>
              <a:rPr lang="fr-FR" sz="1066" kern="0" dirty="0">
                <a:solidFill>
                  <a:srgbClr val="122552"/>
                </a:solidFill>
                <a:latin typeface="Arial"/>
              </a:rPr>
              <a:t>-C [$-m3-kg-W]</a:t>
            </a:r>
          </a:p>
        </p:txBody>
      </p:sp>
      <p:grpSp>
        <p:nvGrpSpPr>
          <p:cNvPr id="16" name="Groupe 156">
            <a:extLst>
              <a:ext uri="{FF2B5EF4-FFF2-40B4-BE49-F238E27FC236}">
                <a16:creationId xmlns:a16="http://schemas.microsoft.com/office/drawing/2014/main" id="{818B6E9A-762F-403A-A954-31622E0D176F}"/>
              </a:ext>
            </a:extLst>
          </p:cNvPr>
          <p:cNvGrpSpPr/>
          <p:nvPr/>
        </p:nvGrpSpPr>
        <p:grpSpPr>
          <a:xfrm>
            <a:off x="1271360" y="2008182"/>
            <a:ext cx="582211" cy="3489559"/>
            <a:chOff x="3622301" y="848659"/>
            <a:chExt cx="479158" cy="2871893"/>
          </a:xfrm>
        </p:grpSpPr>
        <p:sp>
          <p:nvSpPr>
            <p:cNvPr id="17" name="ZoneTexte 157">
              <a:extLst>
                <a:ext uri="{FF2B5EF4-FFF2-40B4-BE49-F238E27FC236}">
                  <a16:creationId xmlns:a16="http://schemas.microsoft.com/office/drawing/2014/main" id="{1CAB155E-D424-4DFC-971A-D2C91C07466A}"/>
                </a:ext>
              </a:extLst>
            </p:cNvPr>
            <p:cNvSpPr txBox="1"/>
            <p:nvPr/>
          </p:nvSpPr>
          <p:spPr>
            <a:xfrm>
              <a:off x="3622301" y="1024446"/>
              <a:ext cx="479158" cy="210977"/>
            </a:xfrm>
            <a:prstGeom prst="rect">
              <a:avLst/>
            </a:prstGeom>
            <a:noFill/>
          </p:spPr>
          <p:txBody>
            <a:bodyPr wrap="none" rtlCol="0" anchor="ctr" anchorCtr="0">
              <a:spAutoFit/>
            </a:bodyPr>
            <a:lstStyle/>
            <a:p>
              <a:pPr algn="r" defTabSz="1218804">
                <a:defRPr/>
              </a:pPr>
              <a:r>
                <a:rPr lang="fr-FR" sz="1066" kern="0" dirty="0">
                  <a:solidFill>
                    <a:srgbClr val="122552"/>
                  </a:solidFill>
                </a:rPr>
                <a:t>10,000</a:t>
              </a:r>
            </a:p>
          </p:txBody>
        </p:sp>
        <p:sp>
          <p:nvSpPr>
            <p:cNvPr id="18" name="ZoneTexte 158">
              <a:extLst>
                <a:ext uri="{FF2B5EF4-FFF2-40B4-BE49-F238E27FC236}">
                  <a16:creationId xmlns:a16="http://schemas.microsoft.com/office/drawing/2014/main" id="{78A66E38-CD53-4C79-8154-9152A0A5E0CB}"/>
                </a:ext>
              </a:extLst>
            </p:cNvPr>
            <p:cNvSpPr txBox="1"/>
            <p:nvPr/>
          </p:nvSpPr>
          <p:spPr>
            <a:xfrm>
              <a:off x="3682987" y="1668457"/>
              <a:ext cx="418472" cy="210977"/>
            </a:xfrm>
            <a:prstGeom prst="rect">
              <a:avLst/>
            </a:prstGeom>
            <a:noFill/>
          </p:spPr>
          <p:txBody>
            <a:bodyPr wrap="none" rtlCol="0" anchor="ctr" anchorCtr="0">
              <a:spAutoFit/>
            </a:bodyPr>
            <a:lstStyle/>
            <a:p>
              <a:pPr algn="r" defTabSz="1218804">
                <a:defRPr/>
              </a:pPr>
              <a:r>
                <a:rPr lang="fr-FR" sz="1066" kern="0" dirty="0">
                  <a:solidFill>
                    <a:srgbClr val="122552"/>
                  </a:solidFill>
                </a:rPr>
                <a:t>1,000</a:t>
              </a:r>
            </a:p>
          </p:txBody>
        </p:sp>
        <p:sp>
          <p:nvSpPr>
            <p:cNvPr id="19" name="ZoneTexte 159">
              <a:extLst>
                <a:ext uri="{FF2B5EF4-FFF2-40B4-BE49-F238E27FC236}">
                  <a16:creationId xmlns:a16="http://schemas.microsoft.com/office/drawing/2014/main" id="{3E337355-4195-48C5-B5A5-F7088AF623D8}"/>
                </a:ext>
              </a:extLst>
            </p:cNvPr>
            <p:cNvSpPr txBox="1"/>
            <p:nvPr/>
          </p:nvSpPr>
          <p:spPr>
            <a:xfrm>
              <a:off x="3767421" y="2315165"/>
              <a:ext cx="334038" cy="210977"/>
            </a:xfrm>
            <a:prstGeom prst="rect">
              <a:avLst/>
            </a:prstGeom>
            <a:noFill/>
          </p:spPr>
          <p:txBody>
            <a:bodyPr wrap="none" rtlCol="0" anchor="ctr" anchorCtr="0">
              <a:spAutoFit/>
            </a:bodyPr>
            <a:lstStyle/>
            <a:p>
              <a:pPr algn="r" defTabSz="1218804">
                <a:defRPr/>
              </a:pPr>
              <a:r>
                <a:rPr lang="fr-FR" sz="1066" kern="0" dirty="0">
                  <a:solidFill>
                    <a:srgbClr val="122552"/>
                  </a:solidFill>
                </a:rPr>
                <a:t>100</a:t>
              </a:r>
            </a:p>
          </p:txBody>
        </p:sp>
        <p:grpSp>
          <p:nvGrpSpPr>
            <p:cNvPr id="20" name="Groupe 160">
              <a:extLst>
                <a:ext uri="{FF2B5EF4-FFF2-40B4-BE49-F238E27FC236}">
                  <a16:creationId xmlns:a16="http://schemas.microsoft.com/office/drawing/2014/main" id="{4F22FE25-35AF-45A3-9713-C80AB5C25FBD}"/>
                </a:ext>
              </a:extLst>
            </p:cNvPr>
            <p:cNvGrpSpPr/>
            <p:nvPr/>
          </p:nvGrpSpPr>
          <p:grpSpPr>
            <a:xfrm>
              <a:off x="4058511" y="848659"/>
              <a:ext cx="41648" cy="2871893"/>
              <a:chOff x="1117332" y="1496178"/>
              <a:chExt cx="114300" cy="2465608"/>
            </a:xfrm>
          </p:grpSpPr>
          <p:cxnSp>
            <p:nvCxnSpPr>
              <p:cNvPr id="22" name="Connecteur droit 162">
                <a:extLst>
                  <a:ext uri="{FF2B5EF4-FFF2-40B4-BE49-F238E27FC236}">
                    <a16:creationId xmlns:a16="http://schemas.microsoft.com/office/drawing/2014/main" id="{63E1F260-FC26-46D4-ACC9-386FC5099D34}"/>
                  </a:ext>
                </a:extLst>
              </p:cNvPr>
              <p:cNvCxnSpPr>
                <a:cxnSpLocks/>
              </p:cNvCxnSpPr>
              <p:nvPr/>
            </p:nvCxnSpPr>
            <p:spPr>
              <a:xfrm flipV="1">
                <a:off x="1231632" y="1496178"/>
                <a:ext cx="0" cy="2465608"/>
              </a:xfrm>
              <a:prstGeom prst="line">
                <a:avLst/>
              </a:prstGeom>
              <a:noFill/>
              <a:ln w="9525" cap="flat" cmpd="sng" algn="ctr">
                <a:solidFill>
                  <a:sysClr val="window" lastClr="FFFFFF"/>
                </a:solidFill>
                <a:prstDash val="solid"/>
              </a:ln>
              <a:effectLst/>
            </p:spPr>
          </p:cxnSp>
          <p:cxnSp>
            <p:nvCxnSpPr>
              <p:cNvPr id="23" name="Connecteur droit 163">
                <a:extLst>
                  <a:ext uri="{FF2B5EF4-FFF2-40B4-BE49-F238E27FC236}">
                    <a16:creationId xmlns:a16="http://schemas.microsoft.com/office/drawing/2014/main" id="{A52345BD-EAA5-4799-92EA-917B5A6B8925}"/>
                  </a:ext>
                </a:extLst>
              </p:cNvPr>
              <p:cNvCxnSpPr>
                <a:cxnSpLocks/>
              </p:cNvCxnSpPr>
              <p:nvPr/>
            </p:nvCxnSpPr>
            <p:spPr>
              <a:xfrm flipH="1">
                <a:off x="1117332" y="1737196"/>
                <a:ext cx="114300" cy="0"/>
              </a:xfrm>
              <a:prstGeom prst="line">
                <a:avLst/>
              </a:prstGeom>
              <a:noFill/>
              <a:ln w="9525" cap="flat" cmpd="sng" algn="ctr">
                <a:solidFill>
                  <a:sysClr val="window" lastClr="FFFFFF"/>
                </a:solidFill>
                <a:prstDash val="solid"/>
              </a:ln>
              <a:effectLst/>
            </p:spPr>
          </p:cxnSp>
          <p:cxnSp>
            <p:nvCxnSpPr>
              <p:cNvPr id="24" name="Connecteur droit 164">
                <a:extLst>
                  <a:ext uri="{FF2B5EF4-FFF2-40B4-BE49-F238E27FC236}">
                    <a16:creationId xmlns:a16="http://schemas.microsoft.com/office/drawing/2014/main" id="{CB34A126-27A1-49E2-847A-BDD9E1BAB193}"/>
                  </a:ext>
                </a:extLst>
              </p:cNvPr>
              <p:cNvCxnSpPr>
                <a:cxnSpLocks/>
              </p:cNvCxnSpPr>
              <p:nvPr/>
            </p:nvCxnSpPr>
            <p:spPr>
              <a:xfrm flipH="1">
                <a:off x="1117332" y="2290565"/>
                <a:ext cx="114300" cy="0"/>
              </a:xfrm>
              <a:prstGeom prst="line">
                <a:avLst/>
              </a:prstGeom>
              <a:noFill/>
              <a:ln w="9525" cap="flat" cmpd="sng" algn="ctr">
                <a:solidFill>
                  <a:sysClr val="window" lastClr="FFFFFF"/>
                </a:solidFill>
                <a:prstDash val="solid"/>
              </a:ln>
              <a:effectLst/>
            </p:spPr>
          </p:cxnSp>
          <p:cxnSp>
            <p:nvCxnSpPr>
              <p:cNvPr id="25" name="Connecteur droit 165">
                <a:extLst>
                  <a:ext uri="{FF2B5EF4-FFF2-40B4-BE49-F238E27FC236}">
                    <a16:creationId xmlns:a16="http://schemas.microsoft.com/office/drawing/2014/main" id="{AE470AF5-AB19-4B15-888E-18DD2C7D474A}"/>
                  </a:ext>
                </a:extLst>
              </p:cNvPr>
              <p:cNvCxnSpPr>
                <a:cxnSpLocks/>
              </p:cNvCxnSpPr>
              <p:nvPr/>
            </p:nvCxnSpPr>
            <p:spPr>
              <a:xfrm flipH="1">
                <a:off x="1117332" y="2845783"/>
                <a:ext cx="114300" cy="0"/>
              </a:xfrm>
              <a:prstGeom prst="line">
                <a:avLst/>
              </a:prstGeom>
              <a:noFill/>
              <a:ln w="9525" cap="flat" cmpd="sng" algn="ctr">
                <a:solidFill>
                  <a:sysClr val="window" lastClr="FFFFFF"/>
                </a:solidFill>
                <a:prstDash val="solid"/>
              </a:ln>
              <a:effectLst/>
            </p:spPr>
          </p:cxnSp>
          <p:cxnSp>
            <p:nvCxnSpPr>
              <p:cNvPr id="26" name="Connecteur droit 166">
                <a:extLst>
                  <a:ext uri="{FF2B5EF4-FFF2-40B4-BE49-F238E27FC236}">
                    <a16:creationId xmlns:a16="http://schemas.microsoft.com/office/drawing/2014/main" id="{5DFA932B-1E66-4D46-88D0-D3FA179BD41C}"/>
                  </a:ext>
                </a:extLst>
              </p:cNvPr>
              <p:cNvCxnSpPr>
                <a:cxnSpLocks/>
              </p:cNvCxnSpPr>
              <p:nvPr/>
            </p:nvCxnSpPr>
            <p:spPr>
              <a:xfrm flipH="1">
                <a:off x="1117332" y="3403803"/>
                <a:ext cx="114300" cy="0"/>
              </a:xfrm>
              <a:prstGeom prst="line">
                <a:avLst/>
              </a:prstGeom>
              <a:noFill/>
              <a:ln w="9525" cap="flat" cmpd="sng" algn="ctr">
                <a:solidFill>
                  <a:sysClr val="window" lastClr="FFFFFF"/>
                </a:solidFill>
                <a:prstDash val="solid"/>
              </a:ln>
              <a:effectLst/>
            </p:spPr>
          </p:cxnSp>
        </p:grpSp>
        <p:sp>
          <p:nvSpPr>
            <p:cNvPr id="21" name="ZoneTexte 161">
              <a:extLst>
                <a:ext uri="{FF2B5EF4-FFF2-40B4-BE49-F238E27FC236}">
                  <a16:creationId xmlns:a16="http://schemas.microsoft.com/office/drawing/2014/main" id="{F1734E5F-043D-43D8-85BA-F9E20C426FF9}"/>
                </a:ext>
              </a:extLst>
            </p:cNvPr>
            <p:cNvSpPr txBox="1"/>
            <p:nvPr/>
          </p:nvSpPr>
          <p:spPr>
            <a:xfrm>
              <a:off x="3823916" y="2961872"/>
              <a:ext cx="273352" cy="210977"/>
            </a:xfrm>
            <a:prstGeom prst="rect">
              <a:avLst/>
            </a:prstGeom>
            <a:noFill/>
          </p:spPr>
          <p:txBody>
            <a:bodyPr wrap="none" rtlCol="0" anchor="ctr" anchorCtr="0">
              <a:spAutoFit/>
            </a:bodyPr>
            <a:lstStyle/>
            <a:p>
              <a:pPr algn="r" defTabSz="1218804">
                <a:defRPr/>
              </a:pPr>
              <a:r>
                <a:rPr lang="fr-FR" sz="1066" kern="0" dirty="0">
                  <a:solidFill>
                    <a:srgbClr val="122552"/>
                  </a:solidFill>
                </a:rPr>
                <a:t>10</a:t>
              </a:r>
            </a:p>
          </p:txBody>
        </p:sp>
      </p:grpSp>
      <p:sp>
        <p:nvSpPr>
          <p:cNvPr id="27" name="ZoneTexte 167">
            <a:extLst>
              <a:ext uri="{FF2B5EF4-FFF2-40B4-BE49-F238E27FC236}">
                <a16:creationId xmlns:a16="http://schemas.microsoft.com/office/drawing/2014/main" id="{4534D457-68C5-490B-83D2-0DC501665920}"/>
              </a:ext>
            </a:extLst>
          </p:cNvPr>
          <p:cNvSpPr txBox="1"/>
          <p:nvPr/>
        </p:nvSpPr>
        <p:spPr>
          <a:xfrm rot="16200000">
            <a:off x="-572976" y="3650245"/>
            <a:ext cx="3489560" cy="197512"/>
          </a:xfrm>
          <a:prstGeom prst="rect">
            <a:avLst/>
          </a:prstGeom>
          <a:noFill/>
          <a:ln w="6350">
            <a:noFill/>
          </a:ln>
        </p:spPr>
        <p:txBody>
          <a:bodyPr wrap="none" lIns="47985" tIns="0" rIns="0" bIns="0" anchor="ctr">
            <a:noAutofit/>
          </a:bodyPr>
          <a:lstStyle>
            <a:defPPr>
              <a:defRPr lang="fr-FR"/>
            </a:defPPr>
            <a:lvl1pPr>
              <a:defRPr sz="800" b="1">
                <a:solidFill>
                  <a:schemeClr val="accent2"/>
                </a:solidFill>
                <a:latin typeface="+mj-lt"/>
              </a:defRPr>
            </a:lvl1pPr>
          </a:lstStyle>
          <a:p>
            <a:pPr algn="ctr" defTabSz="1218804">
              <a:defRPr/>
            </a:pPr>
            <a:r>
              <a:rPr lang="fr-FR" sz="1066" kern="0" dirty="0">
                <a:solidFill>
                  <a:srgbClr val="122552"/>
                </a:solidFill>
                <a:latin typeface="Arial"/>
              </a:rPr>
              <a:t>Time to 10m CEP </a:t>
            </a:r>
            <a:r>
              <a:rPr lang="fr-FR" sz="1066" kern="0" dirty="0" err="1">
                <a:solidFill>
                  <a:srgbClr val="122552"/>
                </a:solidFill>
                <a:latin typeface="Arial"/>
              </a:rPr>
              <a:t>Error</a:t>
            </a:r>
            <a:r>
              <a:rPr lang="fr-FR" sz="1066" kern="0" dirty="0">
                <a:solidFill>
                  <a:srgbClr val="122552"/>
                </a:solidFill>
                <a:latin typeface="Arial"/>
              </a:rPr>
              <a:t> [s]</a:t>
            </a:r>
          </a:p>
        </p:txBody>
      </p:sp>
      <p:grpSp>
        <p:nvGrpSpPr>
          <p:cNvPr id="28" name="Groupe 168">
            <a:extLst>
              <a:ext uri="{FF2B5EF4-FFF2-40B4-BE49-F238E27FC236}">
                <a16:creationId xmlns:a16="http://schemas.microsoft.com/office/drawing/2014/main" id="{15CB6AFE-D488-448E-99E2-C823E240E2A9}"/>
              </a:ext>
            </a:extLst>
          </p:cNvPr>
          <p:cNvGrpSpPr/>
          <p:nvPr/>
        </p:nvGrpSpPr>
        <p:grpSpPr>
          <a:xfrm>
            <a:off x="1856690" y="5493782"/>
            <a:ext cx="5168878" cy="54275"/>
            <a:chOff x="1090736" y="3983160"/>
            <a:chExt cx="7084500" cy="124177"/>
          </a:xfrm>
        </p:grpSpPr>
        <p:cxnSp>
          <p:nvCxnSpPr>
            <p:cNvPr id="29" name="Connecteur droit 169">
              <a:extLst>
                <a:ext uri="{FF2B5EF4-FFF2-40B4-BE49-F238E27FC236}">
                  <a16:creationId xmlns:a16="http://schemas.microsoft.com/office/drawing/2014/main" id="{B55BBC48-B2A7-4EFD-96A9-D3B6B81A89DB}"/>
                </a:ext>
              </a:extLst>
            </p:cNvPr>
            <p:cNvCxnSpPr>
              <a:cxnSpLocks/>
            </p:cNvCxnSpPr>
            <p:nvPr/>
          </p:nvCxnSpPr>
          <p:spPr>
            <a:xfrm flipH="1">
              <a:off x="1090736" y="3992586"/>
              <a:ext cx="7084500" cy="0"/>
            </a:xfrm>
            <a:prstGeom prst="line">
              <a:avLst/>
            </a:prstGeom>
            <a:noFill/>
            <a:ln w="9525" cap="flat" cmpd="sng" algn="ctr">
              <a:solidFill>
                <a:sysClr val="window" lastClr="FFFFFF"/>
              </a:solidFill>
              <a:prstDash val="solid"/>
            </a:ln>
            <a:effectLst/>
          </p:spPr>
        </p:cxnSp>
        <p:cxnSp>
          <p:nvCxnSpPr>
            <p:cNvPr id="30" name="Connecteur droit 170">
              <a:extLst>
                <a:ext uri="{FF2B5EF4-FFF2-40B4-BE49-F238E27FC236}">
                  <a16:creationId xmlns:a16="http://schemas.microsoft.com/office/drawing/2014/main" id="{1EF5BDC7-3C63-44CB-B366-5D5A9124A8D4}"/>
                </a:ext>
              </a:extLst>
            </p:cNvPr>
            <p:cNvCxnSpPr>
              <a:cxnSpLocks/>
            </p:cNvCxnSpPr>
            <p:nvPr/>
          </p:nvCxnSpPr>
          <p:spPr>
            <a:xfrm>
              <a:off x="1939326" y="3983160"/>
              <a:ext cx="2" cy="124177"/>
            </a:xfrm>
            <a:prstGeom prst="line">
              <a:avLst/>
            </a:prstGeom>
            <a:noFill/>
            <a:ln w="9525" cap="flat" cmpd="sng" algn="ctr">
              <a:solidFill>
                <a:sysClr val="window" lastClr="FFFFFF"/>
              </a:solidFill>
              <a:prstDash val="solid"/>
            </a:ln>
            <a:effectLst/>
          </p:spPr>
        </p:cxnSp>
        <p:cxnSp>
          <p:nvCxnSpPr>
            <p:cNvPr id="31" name="Connecteur droit 171">
              <a:extLst>
                <a:ext uri="{FF2B5EF4-FFF2-40B4-BE49-F238E27FC236}">
                  <a16:creationId xmlns:a16="http://schemas.microsoft.com/office/drawing/2014/main" id="{724672FD-C380-4E7B-ADA5-2FFF4C8C4166}"/>
                </a:ext>
              </a:extLst>
            </p:cNvPr>
            <p:cNvCxnSpPr>
              <a:cxnSpLocks/>
            </p:cNvCxnSpPr>
            <p:nvPr/>
          </p:nvCxnSpPr>
          <p:spPr>
            <a:xfrm>
              <a:off x="2900687" y="3983160"/>
              <a:ext cx="2" cy="124177"/>
            </a:xfrm>
            <a:prstGeom prst="line">
              <a:avLst/>
            </a:prstGeom>
            <a:noFill/>
            <a:ln w="9525" cap="flat" cmpd="sng" algn="ctr">
              <a:solidFill>
                <a:sysClr val="window" lastClr="FFFFFF"/>
              </a:solidFill>
              <a:prstDash val="solid"/>
            </a:ln>
            <a:effectLst/>
          </p:spPr>
        </p:cxnSp>
        <p:cxnSp>
          <p:nvCxnSpPr>
            <p:cNvPr id="32" name="Connecteur droit 172">
              <a:extLst>
                <a:ext uri="{FF2B5EF4-FFF2-40B4-BE49-F238E27FC236}">
                  <a16:creationId xmlns:a16="http://schemas.microsoft.com/office/drawing/2014/main" id="{5D854EA3-CF9A-442B-BC09-B4BC1AC91F02}"/>
                </a:ext>
              </a:extLst>
            </p:cNvPr>
            <p:cNvCxnSpPr>
              <a:cxnSpLocks/>
            </p:cNvCxnSpPr>
            <p:nvPr/>
          </p:nvCxnSpPr>
          <p:spPr>
            <a:xfrm>
              <a:off x="3735050" y="3983160"/>
              <a:ext cx="2" cy="124177"/>
            </a:xfrm>
            <a:prstGeom prst="line">
              <a:avLst/>
            </a:prstGeom>
            <a:noFill/>
            <a:ln w="9525" cap="flat" cmpd="sng" algn="ctr">
              <a:solidFill>
                <a:sysClr val="window" lastClr="FFFFFF"/>
              </a:solidFill>
              <a:prstDash val="solid"/>
            </a:ln>
            <a:effectLst/>
          </p:spPr>
        </p:cxnSp>
        <p:cxnSp>
          <p:nvCxnSpPr>
            <p:cNvPr id="33" name="Connecteur droit 173">
              <a:extLst>
                <a:ext uri="{FF2B5EF4-FFF2-40B4-BE49-F238E27FC236}">
                  <a16:creationId xmlns:a16="http://schemas.microsoft.com/office/drawing/2014/main" id="{8BAD9AA4-0F33-4B2E-868E-47EA6BDC7CE0}"/>
                </a:ext>
              </a:extLst>
            </p:cNvPr>
            <p:cNvCxnSpPr>
              <a:cxnSpLocks/>
            </p:cNvCxnSpPr>
            <p:nvPr/>
          </p:nvCxnSpPr>
          <p:spPr>
            <a:xfrm>
              <a:off x="4590741" y="3983160"/>
              <a:ext cx="2" cy="124177"/>
            </a:xfrm>
            <a:prstGeom prst="line">
              <a:avLst/>
            </a:prstGeom>
            <a:noFill/>
            <a:ln w="9525" cap="flat" cmpd="sng" algn="ctr">
              <a:solidFill>
                <a:sysClr val="window" lastClr="FFFFFF"/>
              </a:solidFill>
              <a:prstDash val="solid"/>
            </a:ln>
            <a:effectLst/>
          </p:spPr>
        </p:cxnSp>
        <p:cxnSp>
          <p:nvCxnSpPr>
            <p:cNvPr id="34" name="Connecteur droit 174">
              <a:extLst>
                <a:ext uri="{FF2B5EF4-FFF2-40B4-BE49-F238E27FC236}">
                  <a16:creationId xmlns:a16="http://schemas.microsoft.com/office/drawing/2014/main" id="{88F59410-7897-4B37-B82C-95379D4DF6FC}"/>
                </a:ext>
              </a:extLst>
            </p:cNvPr>
            <p:cNvCxnSpPr>
              <a:cxnSpLocks/>
            </p:cNvCxnSpPr>
            <p:nvPr/>
          </p:nvCxnSpPr>
          <p:spPr>
            <a:xfrm>
              <a:off x="5489487" y="3983160"/>
              <a:ext cx="2" cy="124177"/>
            </a:xfrm>
            <a:prstGeom prst="line">
              <a:avLst/>
            </a:prstGeom>
            <a:noFill/>
            <a:ln w="9525" cap="flat" cmpd="sng" algn="ctr">
              <a:solidFill>
                <a:sysClr val="window" lastClr="FFFFFF"/>
              </a:solidFill>
              <a:prstDash val="solid"/>
            </a:ln>
            <a:effectLst/>
          </p:spPr>
        </p:cxnSp>
        <p:cxnSp>
          <p:nvCxnSpPr>
            <p:cNvPr id="35" name="Connecteur droit 175">
              <a:extLst>
                <a:ext uri="{FF2B5EF4-FFF2-40B4-BE49-F238E27FC236}">
                  <a16:creationId xmlns:a16="http://schemas.microsoft.com/office/drawing/2014/main" id="{A55667F8-8432-491B-B972-862A7A6C3546}"/>
                </a:ext>
              </a:extLst>
            </p:cNvPr>
            <p:cNvCxnSpPr>
              <a:cxnSpLocks/>
            </p:cNvCxnSpPr>
            <p:nvPr/>
          </p:nvCxnSpPr>
          <p:spPr>
            <a:xfrm>
              <a:off x="6367906" y="3983160"/>
              <a:ext cx="2" cy="124177"/>
            </a:xfrm>
            <a:prstGeom prst="line">
              <a:avLst/>
            </a:prstGeom>
            <a:noFill/>
            <a:ln w="9525" cap="flat" cmpd="sng" algn="ctr">
              <a:solidFill>
                <a:sysClr val="window" lastClr="FFFFFF"/>
              </a:solidFill>
              <a:prstDash val="solid"/>
            </a:ln>
            <a:effectLst/>
          </p:spPr>
        </p:cxnSp>
        <p:cxnSp>
          <p:nvCxnSpPr>
            <p:cNvPr id="36" name="Connecteur droit 176">
              <a:extLst>
                <a:ext uri="{FF2B5EF4-FFF2-40B4-BE49-F238E27FC236}">
                  <a16:creationId xmlns:a16="http://schemas.microsoft.com/office/drawing/2014/main" id="{A3ABBDEE-E268-4EFE-B03B-CA98CFA693E2}"/>
                </a:ext>
              </a:extLst>
            </p:cNvPr>
            <p:cNvCxnSpPr>
              <a:cxnSpLocks/>
            </p:cNvCxnSpPr>
            <p:nvPr/>
          </p:nvCxnSpPr>
          <p:spPr>
            <a:xfrm>
              <a:off x="7285522" y="3983160"/>
              <a:ext cx="2" cy="124177"/>
            </a:xfrm>
            <a:prstGeom prst="line">
              <a:avLst/>
            </a:prstGeom>
            <a:noFill/>
            <a:ln w="9525" cap="flat" cmpd="sng" algn="ctr">
              <a:solidFill>
                <a:sysClr val="window" lastClr="FFFFFF"/>
              </a:solidFill>
              <a:prstDash val="solid"/>
            </a:ln>
            <a:effectLst/>
          </p:spPr>
        </p:cxnSp>
      </p:grpSp>
      <p:sp>
        <p:nvSpPr>
          <p:cNvPr id="37" name="ZoneTexte 177">
            <a:extLst>
              <a:ext uri="{FF2B5EF4-FFF2-40B4-BE49-F238E27FC236}">
                <a16:creationId xmlns:a16="http://schemas.microsoft.com/office/drawing/2014/main" id="{55EB2A6E-B40E-4962-92DA-879A8277076D}"/>
              </a:ext>
            </a:extLst>
          </p:cNvPr>
          <p:cNvSpPr txBox="1"/>
          <p:nvPr/>
        </p:nvSpPr>
        <p:spPr>
          <a:xfrm>
            <a:off x="1599799" y="5563241"/>
            <a:ext cx="558166" cy="164019"/>
          </a:xfrm>
          <a:prstGeom prst="rect">
            <a:avLst/>
          </a:prstGeom>
          <a:noFill/>
        </p:spPr>
        <p:txBody>
          <a:bodyPr wrap="none" tIns="0" bIns="0" rtlCol="0" anchor="ctr" anchorCtr="0">
            <a:spAutoFit/>
          </a:bodyPr>
          <a:lstStyle/>
          <a:p>
            <a:pPr algn="r" defTabSz="1218804">
              <a:defRPr/>
            </a:pPr>
            <a:r>
              <a:rPr lang="fr-FR" sz="1066" kern="0" dirty="0">
                <a:solidFill>
                  <a:srgbClr val="122552"/>
                </a:solidFill>
              </a:rPr>
              <a:t>1.E-20</a:t>
            </a:r>
          </a:p>
        </p:txBody>
      </p:sp>
      <p:sp>
        <p:nvSpPr>
          <p:cNvPr id="38" name="ZoneTexte 178">
            <a:extLst>
              <a:ext uri="{FF2B5EF4-FFF2-40B4-BE49-F238E27FC236}">
                <a16:creationId xmlns:a16="http://schemas.microsoft.com/office/drawing/2014/main" id="{1BD8DF75-8E62-498E-A5FD-0592E3BB48D1}"/>
              </a:ext>
            </a:extLst>
          </p:cNvPr>
          <p:cNvSpPr txBox="1"/>
          <p:nvPr/>
        </p:nvSpPr>
        <p:spPr>
          <a:xfrm>
            <a:off x="2189735" y="5563241"/>
            <a:ext cx="558166" cy="164019"/>
          </a:xfrm>
          <a:prstGeom prst="rect">
            <a:avLst/>
          </a:prstGeom>
          <a:noFill/>
        </p:spPr>
        <p:txBody>
          <a:bodyPr wrap="none" tIns="0" bIns="0" rtlCol="0" anchor="ctr" anchorCtr="0">
            <a:spAutoFit/>
          </a:bodyPr>
          <a:lstStyle/>
          <a:p>
            <a:pPr algn="ctr" defTabSz="1218804">
              <a:defRPr/>
            </a:pPr>
            <a:r>
              <a:rPr lang="fr-FR" sz="1066" kern="0" dirty="0">
                <a:solidFill>
                  <a:srgbClr val="122552"/>
                </a:solidFill>
              </a:rPr>
              <a:t>1.E-17</a:t>
            </a:r>
          </a:p>
        </p:txBody>
      </p:sp>
      <p:sp>
        <p:nvSpPr>
          <p:cNvPr id="39" name="ZoneTexte 179">
            <a:extLst>
              <a:ext uri="{FF2B5EF4-FFF2-40B4-BE49-F238E27FC236}">
                <a16:creationId xmlns:a16="http://schemas.microsoft.com/office/drawing/2014/main" id="{271DFD34-BDCA-4FBE-9A6C-B002B2850346}"/>
              </a:ext>
            </a:extLst>
          </p:cNvPr>
          <p:cNvSpPr txBox="1"/>
          <p:nvPr/>
        </p:nvSpPr>
        <p:spPr>
          <a:xfrm>
            <a:off x="2898154" y="5563241"/>
            <a:ext cx="558166" cy="164019"/>
          </a:xfrm>
          <a:prstGeom prst="rect">
            <a:avLst/>
          </a:prstGeom>
          <a:noFill/>
        </p:spPr>
        <p:txBody>
          <a:bodyPr wrap="none" tIns="0" bIns="0" rtlCol="0" anchor="ctr" anchorCtr="0">
            <a:spAutoFit/>
          </a:bodyPr>
          <a:lstStyle/>
          <a:p>
            <a:pPr algn="ctr" defTabSz="1218804">
              <a:defRPr/>
            </a:pPr>
            <a:r>
              <a:rPr lang="fr-FR" sz="1066" kern="0" dirty="0">
                <a:solidFill>
                  <a:srgbClr val="122552"/>
                </a:solidFill>
              </a:rPr>
              <a:t>1.E-14</a:t>
            </a:r>
          </a:p>
        </p:txBody>
      </p:sp>
      <p:sp>
        <p:nvSpPr>
          <p:cNvPr id="40" name="ZoneTexte 180">
            <a:extLst>
              <a:ext uri="{FF2B5EF4-FFF2-40B4-BE49-F238E27FC236}">
                <a16:creationId xmlns:a16="http://schemas.microsoft.com/office/drawing/2014/main" id="{EA746C47-2015-4326-AD4F-77A7C7012966}"/>
              </a:ext>
            </a:extLst>
          </p:cNvPr>
          <p:cNvSpPr txBox="1"/>
          <p:nvPr/>
        </p:nvSpPr>
        <p:spPr>
          <a:xfrm>
            <a:off x="3507654" y="5563241"/>
            <a:ext cx="558166" cy="164019"/>
          </a:xfrm>
          <a:prstGeom prst="rect">
            <a:avLst/>
          </a:prstGeom>
          <a:noFill/>
        </p:spPr>
        <p:txBody>
          <a:bodyPr wrap="none" tIns="0" bIns="0" rtlCol="0" anchor="ctr" anchorCtr="0">
            <a:spAutoFit/>
          </a:bodyPr>
          <a:lstStyle/>
          <a:p>
            <a:pPr algn="ctr" defTabSz="1218804">
              <a:defRPr/>
            </a:pPr>
            <a:r>
              <a:rPr lang="fr-FR" sz="1066" kern="0" dirty="0">
                <a:solidFill>
                  <a:srgbClr val="122552"/>
                </a:solidFill>
              </a:rPr>
              <a:t>1.E-11</a:t>
            </a:r>
          </a:p>
        </p:txBody>
      </p:sp>
      <p:sp>
        <p:nvSpPr>
          <p:cNvPr id="41" name="ZoneTexte 181">
            <a:extLst>
              <a:ext uri="{FF2B5EF4-FFF2-40B4-BE49-F238E27FC236}">
                <a16:creationId xmlns:a16="http://schemas.microsoft.com/office/drawing/2014/main" id="{9FD7A92F-A2CB-44C0-AB3A-981481C4D285}"/>
              </a:ext>
            </a:extLst>
          </p:cNvPr>
          <p:cNvSpPr txBox="1"/>
          <p:nvPr/>
        </p:nvSpPr>
        <p:spPr>
          <a:xfrm>
            <a:off x="4131224" y="5563241"/>
            <a:ext cx="558166" cy="164019"/>
          </a:xfrm>
          <a:prstGeom prst="rect">
            <a:avLst/>
          </a:prstGeom>
          <a:noFill/>
        </p:spPr>
        <p:txBody>
          <a:bodyPr wrap="none" tIns="0" bIns="0" rtlCol="0" anchor="ctr" anchorCtr="0">
            <a:spAutoFit/>
          </a:bodyPr>
          <a:lstStyle/>
          <a:p>
            <a:pPr algn="ctr" defTabSz="1218804">
              <a:defRPr/>
            </a:pPr>
            <a:r>
              <a:rPr lang="fr-FR" sz="1066" kern="0" dirty="0">
                <a:solidFill>
                  <a:srgbClr val="122552"/>
                </a:solidFill>
              </a:rPr>
              <a:t>1.E-08</a:t>
            </a:r>
          </a:p>
        </p:txBody>
      </p:sp>
      <p:sp>
        <p:nvSpPr>
          <p:cNvPr id="42" name="ZoneTexte 182">
            <a:extLst>
              <a:ext uri="{FF2B5EF4-FFF2-40B4-BE49-F238E27FC236}">
                <a16:creationId xmlns:a16="http://schemas.microsoft.com/office/drawing/2014/main" id="{477E1CBE-E5E8-4178-B1C7-F38A12E86E4D}"/>
              </a:ext>
            </a:extLst>
          </p:cNvPr>
          <p:cNvSpPr txBox="1"/>
          <p:nvPr/>
        </p:nvSpPr>
        <p:spPr>
          <a:xfrm>
            <a:off x="4767718" y="5563241"/>
            <a:ext cx="596638" cy="164019"/>
          </a:xfrm>
          <a:prstGeom prst="rect">
            <a:avLst/>
          </a:prstGeom>
          <a:noFill/>
        </p:spPr>
        <p:txBody>
          <a:bodyPr wrap="none" tIns="0" bIns="0" rtlCol="0" anchor="ctr" anchorCtr="0">
            <a:spAutoFit/>
          </a:bodyPr>
          <a:lstStyle/>
          <a:p>
            <a:pPr algn="ctr" defTabSz="1218804">
              <a:defRPr/>
            </a:pPr>
            <a:r>
              <a:rPr lang="fr-FR" sz="1066" kern="0" dirty="0">
                <a:solidFill>
                  <a:srgbClr val="122552"/>
                </a:solidFill>
              </a:rPr>
              <a:t>1.E+05</a:t>
            </a:r>
          </a:p>
        </p:txBody>
      </p:sp>
      <p:sp>
        <p:nvSpPr>
          <p:cNvPr id="43" name="ZoneTexte 183">
            <a:extLst>
              <a:ext uri="{FF2B5EF4-FFF2-40B4-BE49-F238E27FC236}">
                <a16:creationId xmlns:a16="http://schemas.microsoft.com/office/drawing/2014/main" id="{C240D35A-404A-4C62-8050-16B5F16CF37B}"/>
              </a:ext>
            </a:extLst>
          </p:cNvPr>
          <p:cNvSpPr txBox="1"/>
          <p:nvPr/>
        </p:nvSpPr>
        <p:spPr>
          <a:xfrm>
            <a:off x="5408617" y="5563241"/>
            <a:ext cx="596638" cy="164019"/>
          </a:xfrm>
          <a:prstGeom prst="rect">
            <a:avLst/>
          </a:prstGeom>
          <a:noFill/>
        </p:spPr>
        <p:txBody>
          <a:bodyPr wrap="none" tIns="0" bIns="0" rtlCol="0" anchor="ctr" anchorCtr="0">
            <a:spAutoFit/>
          </a:bodyPr>
          <a:lstStyle/>
          <a:p>
            <a:pPr algn="ctr" defTabSz="1218804">
              <a:defRPr/>
            </a:pPr>
            <a:r>
              <a:rPr lang="fr-FR" sz="1066" kern="0" dirty="0">
                <a:solidFill>
                  <a:srgbClr val="122552"/>
                </a:solidFill>
              </a:rPr>
              <a:t>1.E+02</a:t>
            </a:r>
          </a:p>
        </p:txBody>
      </p:sp>
      <p:sp>
        <p:nvSpPr>
          <p:cNvPr id="44" name="ZoneTexte 184">
            <a:extLst>
              <a:ext uri="{FF2B5EF4-FFF2-40B4-BE49-F238E27FC236}">
                <a16:creationId xmlns:a16="http://schemas.microsoft.com/office/drawing/2014/main" id="{DE5279FA-205F-45E7-9BEB-D7CE6FB4115F}"/>
              </a:ext>
            </a:extLst>
          </p:cNvPr>
          <p:cNvSpPr txBox="1"/>
          <p:nvPr/>
        </p:nvSpPr>
        <p:spPr>
          <a:xfrm>
            <a:off x="6079338" y="5563241"/>
            <a:ext cx="596638" cy="164019"/>
          </a:xfrm>
          <a:prstGeom prst="rect">
            <a:avLst/>
          </a:prstGeom>
          <a:noFill/>
        </p:spPr>
        <p:txBody>
          <a:bodyPr wrap="none" tIns="0" bIns="0" rtlCol="0" anchor="ctr" anchorCtr="0">
            <a:spAutoFit/>
          </a:bodyPr>
          <a:lstStyle/>
          <a:p>
            <a:pPr algn="ctr" defTabSz="1218804">
              <a:defRPr/>
            </a:pPr>
            <a:r>
              <a:rPr lang="fr-FR" sz="1066" kern="0" dirty="0">
                <a:solidFill>
                  <a:srgbClr val="122552"/>
                </a:solidFill>
              </a:rPr>
              <a:t>1.E+01</a:t>
            </a:r>
          </a:p>
        </p:txBody>
      </p:sp>
      <p:sp>
        <p:nvSpPr>
          <p:cNvPr id="45" name="ZoneTexte 185">
            <a:extLst>
              <a:ext uri="{FF2B5EF4-FFF2-40B4-BE49-F238E27FC236}">
                <a16:creationId xmlns:a16="http://schemas.microsoft.com/office/drawing/2014/main" id="{FE49C5D0-841A-4594-BBC6-06506924492E}"/>
              </a:ext>
            </a:extLst>
          </p:cNvPr>
          <p:cNvSpPr txBox="1"/>
          <p:nvPr/>
        </p:nvSpPr>
        <p:spPr>
          <a:xfrm>
            <a:off x="1590080" y="5342213"/>
            <a:ext cx="258404" cy="256352"/>
          </a:xfrm>
          <a:prstGeom prst="rect">
            <a:avLst/>
          </a:prstGeom>
          <a:noFill/>
        </p:spPr>
        <p:txBody>
          <a:bodyPr wrap="none" rtlCol="0" anchor="ctr" anchorCtr="0">
            <a:spAutoFit/>
          </a:bodyPr>
          <a:lstStyle/>
          <a:p>
            <a:pPr algn="r" defTabSz="1218804">
              <a:defRPr/>
            </a:pPr>
            <a:r>
              <a:rPr lang="fr-FR" sz="1066" kern="0" dirty="0">
                <a:solidFill>
                  <a:srgbClr val="122552"/>
                </a:solidFill>
              </a:rPr>
              <a:t>1</a:t>
            </a:r>
          </a:p>
        </p:txBody>
      </p:sp>
      <p:grpSp>
        <p:nvGrpSpPr>
          <p:cNvPr id="46" name="Groupe 186"/>
          <p:cNvGrpSpPr/>
          <p:nvPr/>
        </p:nvGrpSpPr>
        <p:grpSpPr>
          <a:xfrm>
            <a:off x="1774809" y="2168977"/>
            <a:ext cx="5239184" cy="2393742"/>
            <a:chOff x="1185395" y="1950985"/>
            <a:chExt cx="3930601" cy="1795861"/>
          </a:xfrm>
        </p:grpSpPr>
        <p:sp>
          <p:nvSpPr>
            <p:cNvPr id="47" name="ZoneTexte 187">
              <a:extLst>
                <a:ext uri="{FF2B5EF4-FFF2-40B4-BE49-F238E27FC236}">
                  <a16:creationId xmlns:a16="http://schemas.microsoft.com/office/drawing/2014/main" id="{144A3E9C-1729-49E3-8201-EA554DA49FD7}"/>
                </a:ext>
              </a:extLst>
            </p:cNvPr>
            <p:cNvSpPr txBox="1"/>
            <p:nvPr/>
          </p:nvSpPr>
          <p:spPr>
            <a:xfrm>
              <a:off x="1185395" y="2126333"/>
              <a:ext cx="49" cy="123052"/>
            </a:xfrm>
            <a:prstGeom prst="rect">
              <a:avLst/>
            </a:prstGeom>
            <a:noFill/>
          </p:spPr>
          <p:txBody>
            <a:bodyPr wrap="none" lIns="0" tIns="0" rIns="0" bIns="0" rtlCol="0">
              <a:spAutoFit/>
            </a:bodyPr>
            <a:lstStyle/>
            <a:p>
              <a:pPr algn="r" defTabSz="1218804">
                <a:defRPr/>
              </a:pPr>
              <a:endParaRPr lang="en-GB" sz="1066" kern="0" dirty="0">
                <a:solidFill>
                  <a:srgbClr val="122552"/>
                </a:solidFill>
              </a:endParaRPr>
            </a:p>
          </p:txBody>
        </p:sp>
        <p:cxnSp>
          <p:nvCxnSpPr>
            <p:cNvPr id="48" name="Connecteur droit 188">
              <a:extLst>
                <a:ext uri="{FF2B5EF4-FFF2-40B4-BE49-F238E27FC236}">
                  <a16:creationId xmlns:a16="http://schemas.microsoft.com/office/drawing/2014/main" id="{12EE7EC3-F308-42E4-82D3-FCF855194304}"/>
                </a:ext>
              </a:extLst>
            </p:cNvPr>
            <p:cNvCxnSpPr>
              <a:cxnSpLocks/>
            </p:cNvCxnSpPr>
            <p:nvPr/>
          </p:nvCxnSpPr>
          <p:spPr>
            <a:xfrm flipH="1">
              <a:off x="1239106" y="3119024"/>
              <a:ext cx="3876890" cy="0"/>
            </a:xfrm>
            <a:prstGeom prst="line">
              <a:avLst/>
            </a:prstGeom>
            <a:solidFill>
              <a:sysClr val="window" lastClr="FFFFFF"/>
            </a:solidFill>
            <a:ln w="9525" cap="flat" cmpd="sng" algn="ctr">
              <a:solidFill>
                <a:srgbClr val="769CB1"/>
              </a:solidFill>
              <a:prstDash val="sysDot"/>
            </a:ln>
            <a:effectLst/>
          </p:spPr>
        </p:cxnSp>
        <p:cxnSp>
          <p:nvCxnSpPr>
            <p:cNvPr id="49" name="Connecteur droit 189">
              <a:extLst>
                <a:ext uri="{FF2B5EF4-FFF2-40B4-BE49-F238E27FC236}">
                  <a16:creationId xmlns:a16="http://schemas.microsoft.com/office/drawing/2014/main" id="{19A17F90-8037-4FD0-A38E-D5BD7DC5293E}"/>
                </a:ext>
              </a:extLst>
            </p:cNvPr>
            <p:cNvCxnSpPr>
              <a:cxnSpLocks/>
            </p:cNvCxnSpPr>
            <p:nvPr/>
          </p:nvCxnSpPr>
          <p:spPr>
            <a:xfrm flipH="1">
              <a:off x="1239106" y="2673830"/>
              <a:ext cx="3876890" cy="0"/>
            </a:xfrm>
            <a:prstGeom prst="line">
              <a:avLst/>
            </a:prstGeom>
            <a:solidFill>
              <a:sysClr val="window" lastClr="FFFFFF"/>
            </a:solidFill>
            <a:ln w="9525" cap="flat" cmpd="sng" algn="ctr">
              <a:solidFill>
                <a:srgbClr val="769CB1"/>
              </a:solidFill>
              <a:prstDash val="sysDot"/>
            </a:ln>
            <a:effectLst/>
          </p:spPr>
        </p:cxnSp>
        <p:grpSp>
          <p:nvGrpSpPr>
            <p:cNvPr id="50" name="Groupe 190"/>
            <p:cNvGrpSpPr/>
            <p:nvPr/>
          </p:nvGrpSpPr>
          <p:grpSpPr>
            <a:xfrm>
              <a:off x="2783817" y="3550378"/>
              <a:ext cx="111600" cy="111600"/>
              <a:chOff x="2783817" y="3550378"/>
              <a:chExt cx="111600" cy="111600"/>
            </a:xfrm>
          </p:grpSpPr>
          <p:sp>
            <p:nvSpPr>
              <p:cNvPr id="84" name="Ellipse 224">
                <a:extLst>
                  <a:ext uri="{FF2B5EF4-FFF2-40B4-BE49-F238E27FC236}">
                    <a16:creationId xmlns:a16="http://schemas.microsoft.com/office/drawing/2014/main" id="{3918B1A8-D9DC-4655-989C-B9FDE1808DCC}"/>
                  </a:ext>
                </a:extLst>
              </p:cNvPr>
              <p:cNvSpPr/>
              <p:nvPr/>
            </p:nvSpPr>
            <p:spPr>
              <a:xfrm rot="10800000">
                <a:off x="2783817" y="3550378"/>
                <a:ext cx="111600" cy="111600"/>
              </a:xfrm>
              <a:prstGeom prst="ellipse">
                <a:avLst/>
              </a:prstGeom>
              <a:solidFill>
                <a:sysClr val="window" lastClr="FFFFFF">
                  <a:alpha val="58000"/>
                </a:sysClr>
              </a:solidFill>
              <a:ln w="6350" cap="flat" cmpd="sng" algn="ctr">
                <a:solidFill>
                  <a:srgbClr val="122552">
                    <a:lumMod val="75000"/>
                    <a:lumOff val="25000"/>
                  </a:srgbClr>
                </a:solidFill>
                <a:prstDash val="solid"/>
              </a:ln>
              <a:effectLst/>
            </p:spPr>
            <p:txBody>
              <a:bodyPr rtlCol="0" anchor="ctr"/>
              <a:lstStyle/>
              <a:p>
                <a:pPr algn="ctr" defTabSz="1218804">
                  <a:defRPr/>
                </a:pPr>
                <a:endParaRPr lang="fr-FR" sz="2399" kern="0" dirty="0">
                  <a:solidFill>
                    <a:prstClr val="white"/>
                  </a:solidFill>
                  <a:latin typeface="Arial"/>
                </a:endParaRPr>
              </a:p>
            </p:txBody>
          </p:sp>
          <p:sp>
            <p:nvSpPr>
              <p:cNvPr id="85" name="Ellipse 225">
                <a:extLst>
                  <a:ext uri="{FF2B5EF4-FFF2-40B4-BE49-F238E27FC236}">
                    <a16:creationId xmlns:a16="http://schemas.microsoft.com/office/drawing/2014/main" id="{74353DB2-0B7F-4135-9A47-4CD52938D487}"/>
                  </a:ext>
                </a:extLst>
              </p:cNvPr>
              <p:cNvSpPr/>
              <p:nvPr/>
            </p:nvSpPr>
            <p:spPr>
              <a:xfrm rot="10800000">
                <a:off x="2814417" y="3580978"/>
                <a:ext cx="50400" cy="50400"/>
              </a:xfrm>
              <a:prstGeom prst="ellipse">
                <a:avLst/>
              </a:prstGeom>
              <a:solidFill>
                <a:srgbClr val="122552">
                  <a:lumMod val="75000"/>
                  <a:lumOff val="25000"/>
                </a:srgbClr>
              </a:solidFill>
              <a:ln w="9525" cap="flat" cmpd="sng" algn="ctr">
                <a:noFill/>
                <a:prstDash val="solid"/>
              </a:ln>
              <a:effectLst/>
            </p:spPr>
            <p:txBody>
              <a:bodyPr rtlCol="0" anchor="ctr"/>
              <a:lstStyle/>
              <a:p>
                <a:pPr algn="ctr" defTabSz="1218804">
                  <a:defRPr/>
                </a:pPr>
                <a:endParaRPr lang="fr-FR" sz="2399" kern="0" dirty="0">
                  <a:solidFill>
                    <a:prstClr val="white"/>
                  </a:solidFill>
                  <a:latin typeface="Arial"/>
                </a:endParaRPr>
              </a:p>
            </p:txBody>
          </p:sp>
        </p:grpSp>
        <p:grpSp>
          <p:nvGrpSpPr>
            <p:cNvPr id="51" name="Groupe 191"/>
            <p:cNvGrpSpPr/>
            <p:nvPr/>
          </p:nvGrpSpPr>
          <p:grpSpPr>
            <a:xfrm>
              <a:off x="3529088" y="2929921"/>
              <a:ext cx="111600" cy="111600"/>
              <a:chOff x="3529088" y="2929921"/>
              <a:chExt cx="111600" cy="111600"/>
            </a:xfrm>
          </p:grpSpPr>
          <p:sp>
            <p:nvSpPr>
              <p:cNvPr id="82" name="Ellipse 222">
                <a:extLst>
                  <a:ext uri="{FF2B5EF4-FFF2-40B4-BE49-F238E27FC236}">
                    <a16:creationId xmlns:a16="http://schemas.microsoft.com/office/drawing/2014/main" id="{28EF2919-E75A-4205-ABE1-C9EC9F23FE2F}"/>
                  </a:ext>
                </a:extLst>
              </p:cNvPr>
              <p:cNvSpPr/>
              <p:nvPr/>
            </p:nvSpPr>
            <p:spPr>
              <a:xfrm rot="10800000">
                <a:off x="3529088" y="2929921"/>
                <a:ext cx="111600" cy="111600"/>
              </a:xfrm>
              <a:prstGeom prst="ellipse">
                <a:avLst/>
              </a:prstGeom>
              <a:solidFill>
                <a:sysClr val="window" lastClr="FFFFFF">
                  <a:alpha val="58000"/>
                </a:sysClr>
              </a:solidFill>
              <a:ln w="6350" cap="flat" cmpd="sng" algn="ctr">
                <a:solidFill>
                  <a:srgbClr val="122552">
                    <a:lumMod val="75000"/>
                    <a:lumOff val="25000"/>
                  </a:srgbClr>
                </a:solidFill>
                <a:prstDash val="solid"/>
              </a:ln>
              <a:effectLst/>
            </p:spPr>
            <p:txBody>
              <a:bodyPr rtlCol="0" anchor="ctr"/>
              <a:lstStyle/>
              <a:p>
                <a:pPr algn="ctr" defTabSz="1218804">
                  <a:defRPr/>
                </a:pPr>
                <a:endParaRPr lang="fr-FR" sz="2399" kern="0" dirty="0">
                  <a:solidFill>
                    <a:prstClr val="white"/>
                  </a:solidFill>
                  <a:latin typeface="Arial"/>
                </a:endParaRPr>
              </a:p>
            </p:txBody>
          </p:sp>
          <p:sp>
            <p:nvSpPr>
              <p:cNvPr id="83" name="Ellipse 223">
                <a:extLst>
                  <a:ext uri="{FF2B5EF4-FFF2-40B4-BE49-F238E27FC236}">
                    <a16:creationId xmlns:a16="http://schemas.microsoft.com/office/drawing/2014/main" id="{5AB69D1E-ED14-4C1C-B6A4-8FEBC89A6590}"/>
                  </a:ext>
                </a:extLst>
              </p:cNvPr>
              <p:cNvSpPr/>
              <p:nvPr/>
            </p:nvSpPr>
            <p:spPr>
              <a:xfrm rot="10800000">
                <a:off x="3559688" y="2960521"/>
                <a:ext cx="50400" cy="50400"/>
              </a:xfrm>
              <a:prstGeom prst="ellipse">
                <a:avLst/>
              </a:prstGeom>
              <a:solidFill>
                <a:srgbClr val="122552">
                  <a:lumMod val="75000"/>
                  <a:lumOff val="25000"/>
                </a:srgbClr>
              </a:solidFill>
              <a:ln w="9525" cap="flat" cmpd="sng" algn="ctr">
                <a:noFill/>
                <a:prstDash val="solid"/>
              </a:ln>
              <a:effectLst/>
            </p:spPr>
            <p:txBody>
              <a:bodyPr rtlCol="0" anchor="ctr"/>
              <a:lstStyle/>
              <a:p>
                <a:pPr algn="ctr" defTabSz="1218804">
                  <a:defRPr/>
                </a:pPr>
                <a:endParaRPr lang="fr-FR" sz="2399" kern="0" dirty="0">
                  <a:solidFill>
                    <a:prstClr val="white"/>
                  </a:solidFill>
                  <a:latin typeface="Arial"/>
                </a:endParaRPr>
              </a:p>
            </p:txBody>
          </p:sp>
        </p:grpSp>
        <p:grpSp>
          <p:nvGrpSpPr>
            <p:cNvPr id="52" name="Groupe 192"/>
            <p:cNvGrpSpPr/>
            <p:nvPr/>
          </p:nvGrpSpPr>
          <p:grpSpPr>
            <a:xfrm>
              <a:off x="3845095" y="2518260"/>
              <a:ext cx="111600" cy="111600"/>
              <a:chOff x="3845095" y="2518260"/>
              <a:chExt cx="111600" cy="111600"/>
            </a:xfrm>
          </p:grpSpPr>
          <p:sp>
            <p:nvSpPr>
              <p:cNvPr id="80" name="Ellipse 220">
                <a:extLst>
                  <a:ext uri="{FF2B5EF4-FFF2-40B4-BE49-F238E27FC236}">
                    <a16:creationId xmlns:a16="http://schemas.microsoft.com/office/drawing/2014/main" id="{7B6BBD6C-CD1D-45E5-BF1B-DE6C05355941}"/>
                  </a:ext>
                </a:extLst>
              </p:cNvPr>
              <p:cNvSpPr/>
              <p:nvPr/>
            </p:nvSpPr>
            <p:spPr>
              <a:xfrm rot="10800000">
                <a:off x="3845095" y="2518260"/>
                <a:ext cx="111600" cy="111600"/>
              </a:xfrm>
              <a:prstGeom prst="ellipse">
                <a:avLst/>
              </a:prstGeom>
              <a:solidFill>
                <a:sysClr val="window" lastClr="FFFFFF">
                  <a:alpha val="58000"/>
                </a:sysClr>
              </a:solidFill>
              <a:ln w="6350" cap="flat" cmpd="sng" algn="ctr">
                <a:solidFill>
                  <a:srgbClr val="122552">
                    <a:lumMod val="75000"/>
                    <a:lumOff val="25000"/>
                  </a:srgbClr>
                </a:solidFill>
                <a:prstDash val="solid"/>
              </a:ln>
              <a:effectLst/>
            </p:spPr>
            <p:txBody>
              <a:bodyPr rtlCol="0" anchor="ctr"/>
              <a:lstStyle/>
              <a:p>
                <a:pPr algn="ctr" defTabSz="1218804">
                  <a:defRPr/>
                </a:pPr>
                <a:endParaRPr lang="fr-FR" sz="2399" kern="0" dirty="0">
                  <a:solidFill>
                    <a:prstClr val="white"/>
                  </a:solidFill>
                  <a:latin typeface="Arial"/>
                </a:endParaRPr>
              </a:p>
            </p:txBody>
          </p:sp>
          <p:sp>
            <p:nvSpPr>
              <p:cNvPr id="81" name="Ellipse 221">
                <a:extLst>
                  <a:ext uri="{FF2B5EF4-FFF2-40B4-BE49-F238E27FC236}">
                    <a16:creationId xmlns:a16="http://schemas.microsoft.com/office/drawing/2014/main" id="{59F88102-5786-48CB-BD96-2E80CFA3E63E}"/>
                  </a:ext>
                </a:extLst>
              </p:cNvPr>
              <p:cNvSpPr/>
              <p:nvPr/>
            </p:nvSpPr>
            <p:spPr>
              <a:xfrm rot="10800000">
                <a:off x="3875695" y="2548860"/>
                <a:ext cx="50400" cy="50400"/>
              </a:xfrm>
              <a:prstGeom prst="ellipse">
                <a:avLst/>
              </a:prstGeom>
              <a:solidFill>
                <a:srgbClr val="122552">
                  <a:lumMod val="75000"/>
                  <a:lumOff val="25000"/>
                </a:srgbClr>
              </a:solidFill>
              <a:ln w="9525" cap="flat" cmpd="sng" algn="ctr">
                <a:noFill/>
                <a:prstDash val="solid"/>
              </a:ln>
              <a:effectLst/>
            </p:spPr>
            <p:txBody>
              <a:bodyPr rtlCol="0" anchor="ctr"/>
              <a:lstStyle/>
              <a:p>
                <a:pPr algn="ctr" defTabSz="1218804">
                  <a:defRPr/>
                </a:pPr>
                <a:endParaRPr lang="fr-FR" sz="2399" kern="0" dirty="0">
                  <a:solidFill>
                    <a:prstClr val="white"/>
                  </a:solidFill>
                  <a:latin typeface="Arial"/>
                </a:endParaRPr>
              </a:p>
            </p:txBody>
          </p:sp>
        </p:grpSp>
        <p:grpSp>
          <p:nvGrpSpPr>
            <p:cNvPr id="53" name="Groupe 193">
              <a:extLst>
                <a:ext uri="{FF2B5EF4-FFF2-40B4-BE49-F238E27FC236}">
                  <a16:creationId xmlns:a16="http://schemas.microsoft.com/office/drawing/2014/main" id="{855A6545-2E5B-4D48-8B42-50042C1A9836}"/>
                </a:ext>
              </a:extLst>
            </p:cNvPr>
            <p:cNvGrpSpPr/>
            <p:nvPr/>
          </p:nvGrpSpPr>
          <p:grpSpPr>
            <a:xfrm>
              <a:off x="3868826" y="2276527"/>
              <a:ext cx="111600" cy="111600"/>
              <a:chOff x="4840295" y="2884112"/>
              <a:chExt cx="141656" cy="102639"/>
            </a:xfrm>
          </p:grpSpPr>
          <p:sp>
            <p:nvSpPr>
              <p:cNvPr id="78" name="Ellipse 218">
                <a:extLst>
                  <a:ext uri="{FF2B5EF4-FFF2-40B4-BE49-F238E27FC236}">
                    <a16:creationId xmlns:a16="http://schemas.microsoft.com/office/drawing/2014/main" id="{626F2628-A9C6-4B4D-A4DF-7BB1DC43B30A}"/>
                  </a:ext>
                </a:extLst>
              </p:cNvPr>
              <p:cNvSpPr/>
              <p:nvPr/>
            </p:nvSpPr>
            <p:spPr>
              <a:xfrm rot="10800000">
                <a:off x="4840295" y="2884112"/>
                <a:ext cx="141656" cy="102639"/>
              </a:xfrm>
              <a:prstGeom prst="ellipse">
                <a:avLst/>
              </a:prstGeom>
              <a:solidFill>
                <a:sysClr val="window" lastClr="FFFFFF">
                  <a:alpha val="58000"/>
                </a:sysClr>
              </a:solidFill>
              <a:ln w="6350" cap="flat" cmpd="sng" algn="ctr">
                <a:solidFill>
                  <a:srgbClr val="00C18B"/>
                </a:solidFill>
                <a:prstDash val="solid"/>
              </a:ln>
              <a:effectLst/>
            </p:spPr>
            <p:txBody>
              <a:bodyPr rtlCol="0" anchor="ctr"/>
              <a:lstStyle/>
              <a:p>
                <a:pPr algn="ctr" defTabSz="1218804">
                  <a:defRPr/>
                </a:pPr>
                <a:endParaRPr lang="fr-FR" sz="2399" kern="0" dirty="0">
                  <a:solidFill>
                    <a:prstClr val="white"/>
                  </a:solidFill>
                  <a:latin typeface="Arial"/>
                </a:endParaRPr>
              </a:p>
            </p:txBody>
          </p:sp>
          <p:sp>
            <p:nvSpPr>
              <p:cNvPr id="79" name="Ellipse 219">
                <a:extLst>
                  <a:ext uri="{FF2B5EF4-FFF2-40B4-BE49-F238E27FC236}">
                    <a16:creationId xmlns:a16="http://schemas.microsoft.com/office/drawing/2014/main" id="{7442C639-A139-46EB-9C63-59EB8F058862}"/>
                  </a:ext>
                </a:extLst>
              </p:cNvPr>
              <p:cNvSpPr/>
              <p:nvPr/>
            </p:nvSpPr>
            <p:spPr>
              <a:xfrm rot="10800000">
                <a:off x="4879136" y="2912255"/>
                <a:ext cx="63974" cy="46353"/>
              </a:xfrm>
              <a:prstGeom prst="ellipse">
                <a:avLst/>
              </a:prstGeom>
              <a:solidFill>
                <a:srgbClr val="00C18B"/>
              </a:solidFill>
              <a:ln w="9525" cap="flat" cmpd="sng" algn="ctr">
                <a:noFill/>
                <a:prstDash val="solid"/>
              </a:ln>
              <a:effectLst/>
            </p:spPr>
            <p:txBody>
              <a:bodyPr rtlCol="0" anchor="ctr"/>
              <a:lstStyle/>
              <a:p>
                <a:pPr algn="ctr" defTabSz="1218804">
                  <a:defRPr/>
                </a:pPr>
                <a:endParaRPr lang="fr-FR" sz="2399" kern="0" dirty="0">
                  <a:solidFill>
                    <a:prstClr val="white"/>
                  </a:solidFill>
                  <a:latin typeface="Arial"/>
                </a:endParaRPr>
              </a:p>
            </p:txBody>
          </p:sp>
        </p:grpSp>
        <p:grpSp>
          <p:nvGrpSpPr>
            <p:cNvPr id="54" name="Groupe 194">
              <a:extLst>
                <a:ext uri="{FF2B5EF4-FFF2-40B4-BE49-F238E27FC236}">
                  <a16:creationId xmlns:a16="http://schemas.microsoft.com/office/drawing/2014/main" id="{F3598A82-773A-4B84-931B-36A20B45A9F2}"/>
                </a:ext>
              </a:extLst>
            </p:cNvPr>
            <p:cNvGrpSpPr/>
            <p:nvPr/>
          </p:nvGrpSpPr>
          <p:grpSpPr>
            <a:xfrm>
              <a:off x="3535353" y="2276527"/>
              <a:ext cx="111600" cy="111600"/>
              <a:chOff x="4840295" y="2884112"/>
              <a:chExt cx="141656" cy="102639"/>
            </a:xfrm>
          </p:grpSpPr>
          <p:sp>
            <p:nvSpPr>
              <p:cNvPr id="76" name="Ellipse 216">
                <a:extLst>
                  <a:ext uri="{FF2B5EF4-FFF2-40B4-BE49-F238E27FC236}">
                    <a16:creationId xmlns:a16="http://schemas.microsoft.com/office/drawing/2014/main" id="{10C83C14-93A7-4E20-96AF-49ACAD6A8FA0}"/>
                  </a:ext>
                </a:extLst>
              </p:cNvPr>
              <p:cNvSpPr/>
              <p:nvPr/>
            </p:nvSpPr>
            <p:spPr>
              <a:xfrm rot="10800000">
                <a:off x="4840295" y="2884112"/>
                <a:ext cx="141656" cy="102639"/>
              </a:xfrm>
              <a:prstGeom prst="ellipse">
                <a:avLst/>
              </a:prstGeom>
              <a:solidFill>
                <a:sysClr val="window" lastClr="FFFFFF">
                  <a:alpha val="58000"/>
                </a:sysClr>
              </a:solidFill>
              <a:ln w="6350" cap="flat" cmpd="sng" algn="ctr">
                <a:solidFill>
                  <a:srgbClr val="00C18B"/>
                </a:solidFill>
                <a:prstDash val="solid"/>
              </a:ln>
              <a:effectLst/>
            </p:spPr>
            <p:txBody>
              <a:bodyPr rtlCol="0" anchor="ctr"/>
              <a:lstStyle/>
              <a:p>
                <a:pPr algn="ctr" defTabSz="1218804">
                  <a:defRPr/>
                </a:pPr>
                <a:endParaRPr lang="fr-FR" sz="2399" kern="0" dirty="0">
                  <a:solidFill>
                    <a:prstClr val="white"/>
                  </a:solidFill>
                  <a:latin typeface="Arial"/>
                </a:endParaRPr>
              </a:p>
            </p:txBody>
          </p:sp>
          <p:sp>
            <p:nvSpPr>
              <p:cNvPr id="77" name="Ellipse 217">
                <a:extLst>
                  <a:ext uri="{FF2B5EF4-FFF2-40B4-BE49-F238E27FC236}">
                    <a16:creationId xmlns:a16="http://schemas.microsoft.com/office/drawing/2014/main" id="{6C26F10A-9766-4298-8BC3-0074460E0D05}"/>
                  </a:ext>
                </a:extLst>
              </p:cNvPr>
              <p:cNvSpPr/>
              <p:nvPr/>
            </p:nvSpPr>
            <p:spPr>
              <a:xfrm rot="10800000">
                <a:off x="4879136" y="2912255"/>
                <a:ext cx="63974" cy="46353"/>
              </a:xfrm>
              <a:prstGeom prst="ellipse">
                <a:avLst/>
              </a:prstGeom>
              <a:solidFill>
                <a:srgbClr val="00C18B"/>
              </a:solidFill>
              <a:ln w="9525" cap="flat" cmpd="sng" algn="ctr">
                <a:noFill/>
                <a:prstDash val="solid"/>
              </a:ln>
              <a:effectLst/>
            </p:spPr>
            <p:txBody>
              <a:bodyPr rtlCol="0" anchor="ctr"/>
              <a:lstStyle/>
              <a:p>
                <a:pPr algn="ctr" defTabSz="1218804">
                  <a:defRPr/>
                </a:pPr>
                <a:endParaRPr lang="fr-FR" sz="2399" kern="0" dirty="0">
                  <a:solidFill>
                    <a:prstClr val="white"/>
                  </a:solidFill>
                  <a:latin typeface="Arial"/>
                </a:endParaRPr>
              </a:p>
            </p:txBody>
          </p:sp>
        </p:grpSp>
        <p:grpSp>
          <p:nvGrpSpPr>
            <p:cNvPr id="55" name="Groupe 195"/>
            <p:cNvGrpSpPr/>
            <p:nvPr/>
          </p:nvGrpSpPr>
          <p:grpSpPr>
            <a:xfrm>
              <a:off x="3890786" y="2039567"/>
              <a:ext cx="111600" cy="111600"/>
              <a:chOff x="3890786" y="2039567"/>
              <a:chExt cx="111600" cy="111600"/>
            </a:xfrm>
          </p:grpSpPr>
          <p:sp>
            <p:nvSpPr>
              <p:cNvPr id="74" name="Ellipse 214">
                <a:extLst>
                  <a:ext uri="{FF2B5EF4-FFF2-40B4-BE49-F238E27FC236}">
                    <a16:creationId xmlns:a16="http://schemas.microsoft.com/office/drawing/2014/main" id="{A81FA6BC-9A57-46BC-A349-4C77471721B4}"/>
                  </a:ext>
                </a:extLst>
              </p:cNvPr>
              <p:cNvSpPr/>
              <p:nvPr/>
            </p:nvSpPr>
            <p:spPr>
              <a:xfrm rot="10800000">
                <a:off x="3890786" y="2039567"/>
                <a:ext cx="111600" cy="111600"/>
              </a:xfrm>
              <a:prstGeom prst="ellipse">
                <a:avLst/>
              </a:prstGeom>
              <a:solidFill>
                <a:sysClr val="window" lastClr="FFFFFF">
                  <a:alpha val="58000"/>
                </a:sysClr>
              </a:solidFill>
              <a:ln w="6350" cap="flat" cmpd="sng" algn="ctr">
                <a:solidFill>
                  <a:srgbClr val="122552">
                    <a:lumMod val="75000"/>
                    <a:lumOff val="25000"/>
                  </a:srgbClr>
                </a:solidFill>
                <a:prstDash val="solid"/>
              </a:ln>
              <a:effectLst/>
            </p:spPr>
            <p:txBody>
              <a:bodyPr rtlCol="0" anchor="ctr"/>
              <a:lstStyle/>
              <a:p>
                <a:pPr algn="ctr" defTabSz="1218804">
                  <a:defRPr/>
                </a:pPr>
                <a:endParaRPr lang="fr-FR" sz="2399" kern="0" dirty="0">
                  <a:solidFill>
                    <a:prstClr val="white"/>
                  </a:solidFill>
                  <a:latin typeface="Arial"/>
                </a:endParaRPr>
              </a:p>
            </p:txBody>
          </p:sp>
          <p:sp>
            <p:nvSpPr>
              <p:cNvPr id="75" name="Ellipse 215">
                <a:extLst>
                  <a:ext uri="{FF2B5EF4-FFF2-40B4-BE49-F238E27FC236}">
                    <a16:creationId xmlns:a16="http://schemas.microsoft.com/office/drawing/2014/main" id="{88A12FA9-521B-4DD2-BFA2-CCFC5199F17D}"/>
                  </a:ext>
                </a:extLst>
              </p:cNvPr>
              <p:cNvSpPr/>
              <p:nvPr/>
            </p:nvSpPr>
            <p:spPr>
              <a:xfrm rot="10800000">
                <a:off x="3921386" y="2070167"/>
                <a:ext cx="50400" cy="50400"/>
              </a:xfrm>
              <a:prstGeom prst="ellipse">
                <a:avLst/>
              </a:prstGeom>
              <a:solidFill>
                <a:srgbClr val="122552">
                  <a:lumMod val="75000"/>
                  <a:lumOff val="25000"/>
                </a:srgbClr>
              </a:solidFill>
              <a:ln w="9525" cap="flat" cmpd="sng" algn="ctr">
                <a:noFill/>
                <a:prstDash val="solid"/>
              </a:ln>
              <a:effectLst/>
            </p:spPr>
            <p:txBody>
              <a:bodyPr rtlCol="0" anchor="ctr"/>
              <a:lstStyle/>
              <a:p>
                <a:pPr algn="ctr" defTabSz="1218804">
                  <a:defRPr/>
                </a:pPr>
                <a:endParaRPr lang="fr-FR" sz="2399" kern="0" dirty="0">
                  <a:solidFill>
                    <a:prstClr val="white"/>
                  </a:solidFill>
                  <a:latin typeface="Arial"/>
                </a:endParaRPr>
              </a:p>
            </p:txBody>
          </p:sp>
        </p:grpSp>
        <p:grpSp>
          <p:nvGrpSpPr>
            <p:cNvPr id="56" name="Groupe 196"/>
            <p:cNvGrpSpPr/>
            <p:nvPr/>
          </p:nvGrpSpPr>
          <p:grpSpPr>
            <a:xfrm>
              <a:off x="3219884" y="2047258"/>
              <a:ext cx="111600" cy="111600"/>
              <a:chOff x="3219884" y="2047258"/>
              <a:chExt cx="111600" cy="111600"/>
            </a:xfrm>
          </p:grpSpPr>
          <p:sp>
            <p:nvSpPr>
              <p:cNvPr id="72" name="Ellipse 212">
                <a:extLst>
                  <a:ext uri="{FF2B5EF4-FFF2-40B4-BE49-F238E27FC236}">
                    <a16:creationId xmlns:a16="http://schemas.microsoft.com/office/drawing/2014/main" id="{A907241A-4942-4E6C-BA60-838852349AA0}"/>
                  </a:ext>
                </a:extLst>
              </p:cNvPr>
              <p:cNvSpPr/>
              <p:nvPr/>
            </p:nvSpPr>
            <p:spPr>
              <a:xfrm rot="10800000">
                <a:off x="3219884" y="2047258"/>
                <a:ext cx="111600" cy="111600"/>
              </a:xfrm>
              <a:prstGeom prst="ellipse">
                <a:avLst/>
              </a:prstGeom>
              <a:solidFill>
                <a:sysClr val="window" lastClr="FFFFFF">
                  <a:alpha val="58000"/>
                </a:sysClr>
              </a:solidFill>
              <a:ln w="6350" cap="flat" cmpd="sng" algn="ctr">
                <a:solidFill>
                  <a:srgbClr val="122552">
                    <a:lumMod val="75000"/>
                    <a:lumOff val="25000"/>
                  </a:srgbClr>
                </a:solidFill>
                <a:prstDash val="solid"/>
              </a:ln>
              <a:effectLst/>
            </p:spPr>
            <p:txBody>
              <a:bodyPr rtlCol="0" anchor="ctr"/>
              <a:lstStyle/>
              <a:p>
                <a:pPr algn="ctr" defTabSz="1218804">
                  <a:defRPr/>
                </a:pPr>
                <a:endParaRPr lang="fr-FR" sz="2399" kern="0" dirty="0">
                  <a:solidFill>
                    <a:prstClr val="white"/>
                  </a:solidFill>
                  <a:latin typeface="Arial"/>
                </a:endParaRPr>
              </a:p>
            </p:txBody>
          </p:sp>
          <p:sp>
            <p:nvSpPr>
              <p:cNvPr id="73" name="Ellipse 213">
                <a:extLst>
                  <a:ext uri="{FF2B5EF4-FFF2-40B4-BE49-F238E27FC236}">
                    <a16:creationId xmlns:a16="http://schemas.microsoft.com/office/drawing/2014/main" id="{142B35C5-BCEE-4E30-BE50-851C203804FF}"/>
                  </a:ext>
                </a:extLst>
              </p:cNvPr>
              <p:cNvSpPr/>
              <p:nvPr/>
            </p:nvSpPr>
            <p:spPr>
              <a:xfrm rot="10800000">
                <a:off x="3250484" y="2077858"/>
                <a:ext cx="50400" cy="50400"/>
              </a:xfrm>
              <a:prstGeom prst="ellipse">
                <a:avLst/>
              </a:prstGeom>
              <a:solidFill>
                <a:srgbClr val="122552">
                  <a:lumMod val="75000"/>
                  <a:lumOff val="25000"/>
                </a:srgbClr>
              </a:solidFill>
              <a:ln w="9525" cap="flat" cmpd="sng" algn="ctr">
                <a:noFill/>
                <a:prstDash val="solid"/>
              </a:ln>
              <a:effectLst/>
            </p:spPr>
            <p:txBody>
              <a:bodyPr rtlCol="0" anchor="ctr"/>
              <a:lstStyle/>
              <a:p>
                <a:pPr algn="ctr" defTabSz="1218804">
                  <a:defRPr/>
                </a:pPr>
                <a:endParaRPr lang="fr-FR" sz="2399" kern="0" dirty="0">
                  <a:solidFill>
                    <a:prstClr val="white"/>
                  </a:solidFill>
                  <a:latin typeface="Arial"/>
                </a:endParaRPr>
              </a:p>
            </p:txBody>
          </p:sp>
        </p:grpSp>
        <p:grpSp>
          <p:nvGrpSpPr>
            <p:cNvPr id="57" name="Groupe 197"/>
            <p:cNvGrpSpPr/>
            <p:nvPr/>
          </p:nvGrpSpPr>
          <p:grpSpPr>
            <a:xfrm>
              <a:off x="2827635" y="2766362"/>
              <a:ext cx="111600" cy="111600"/>
              <a:chOff x="2827635" y="2766362"/>
              <a:chExt cx="111600" cy="111600"/>
            </a:xfrm>
          </p:grpSpPr>
          <p:sp>
            <p:nvSpPr>
              <p:cNvPr id="70" name="Ellipse 210">
                <a:extLst>
                  <a:ext uri="{FF2B5EF4-FFF2-40B4-BE49-F238E27FC236}">
                    <a16:creationId xmlns:a16="http://schemas.microsoft.com/office/drawing/2014/main" id="{928C925A-FDA6-4C0B-9E6A-17395799510D}"/>
                  </a:ext>
                </a:extLst>
              </p:cNvPr>
              <p:cNvSpPr/>
              <p:nvPr/>
            </p:nvSpPr>
            <p:spPr>
              <a:xfrm rot="10800000">
                <a:off x="2827635" y="2766362"/>
                <a:ext cx="111600" cy="111600"/>
              </a:xfrm>
              <a:prstGeom prst="ellipse">
                <a:avLst/>
              </a:prstGeom>
              <a:solidFill>
                <a:sysClr val="window" lastClr="FFFFFF">
                  <a:alpha val="58000"/>
                </a:sysClr>
              </a:solidFill>
              <a:ln w="6350" cap="flat" cmpd="sng" algn="ctr">
                <a:solidFill>
                  <a:srgbClr val="122552">
                    <a:lumMod val="75000"/>
                    <a:lumOff val="25000"/>
                  </a:srgbClr>
                </a:solidFill>
                <a:prstDash val="solid"/>
              </a:ln>
              <a:effectLst/>
            </p:spPr>
            <p:txBody>
              <a:bodyPr rtlCol="0" anchor="ctr"/>
              <a:lstStyle/>
              <a:p>
                <a:pPr algn="ctr" defTabSz="1218804">
                  <a:defRPr/>
                </a:pPr>
                <a:endParaRPr lang="fr-FR" sz="2399" kern="0" dirty="0">
                  <a:solidFill>
                    <a:prstClr val="white"/>
                  </a:solidFill>
                  <a:latin typeface="Arial"/>
                </a:endParaRPr>
              </a:p>
            </p:txBody>
          </p:sp>
          <p:sp>
            <p:nvSpPr>
              <p:cNvPr id="71" name="Ellipse 211">
                <a:extLst>
                  <a:ext uri="{FF2B5EF4-FFF2-40B4-BE49-F238E27FC236}">
                    <a16:creationId xmlns:a16="http://schemas.microsoft.com/office/drawing/2014/main" id="{CCDF50DD-E892-4BB1-A60F-B9FBFD4835EF}"/>
                  </a:ext>
                </a:extLst>
              </p:cNvPr>
              <p:cNvSpPr/>
              <p:nvPr/>
            </p:nvSpPr>
            <p:spPr>
              <a:xfrm rot="10800000">
                <a:off x="2858235" y="2796962"/>
                <a:ext cx="50400" cy="50400"/>
              </a:xfrm>
              <a:prstGeom prst="ellipse">
                <a:avLst/>
              </a:prstGeom>
              <a:solidFill>
                <a:srgbClr val="122552">
                  <a:lumMod val="75000"/>
                  <a:lumOff val="25000"/>
                </a:srgbClr>
              </a:solidFill>
              <a:ln w="9525" cap="flat" cmpd="sng" algn="ctr">
                <a:noFill/>
                <a:prstDash val="solid"/>
              </a:ln>
              <a:effectLst/>
            </p:spPr>
            <p:txBody>
              <a:bodyPr rtlCol="0" anchor="ctr"/>
              <a:lstStyle/>
              <a:p>
                <a:pPr algn="ctr" defTabSz="1218804">
                  <a:defRPr/>
                </a:pPr>
                <a:endParaRPr lang="fr-FR" sz="2399" kern="0" dirty="0">
                  <a:solidFill>
                    <a:prstClr val="white"/>
                  </a:solidFill>
                  <a:latin typeface="Arial"/>
                </a:endParaRPr>
              </a:p>
            </p:txBody>
          </p:sp>
        </p:grpSp>
        <p:grpSp>
          <p:nvGrpSpPr>
            <p:cNvPr id="58" name="Groupe 198"/>
            <p:cNvGrpSpPr/>
            <p:nvPr/>
          </p:nvGrpSpPr>
          <p:grpSpPr>
            <a:xfrm>
              <a:off x="1264300" y="3635246"/>
              <a:ext cx="111600" cy="111600"/>
              <a:chOff x="1264300" y="3635246"/>
              <a:chExt cx="111600" cy="111600"/>
            </a:xfrm>
          </p:grpSpPr>
          <p:sp>
            <p:nvSpPr>
              <p:cNvPr id="68" name="Ellipse 208">
                <a:extLst>
                  <a:ext uri="{FF2B5EF4-FFF2-40B4-BE49-F238E27FC236}">
                    <a16:creationId xmlns:a16="http://schemas.microsoft.com/office/drawing/2014/main" id="{B458F852-266D-4D1B-ABE5-7A01C920AE57}"/>
                  </a:ext>
                </a:extLst>
              </p:cNvPr>
              <p:cNvSpPr/>
              <p:nvPr/>
            </p:nvSpPr>
            <p:spPr>
              <a:xfrm rot="10800000">
                <a:off x="1264300" y="3635246"/>
                <a:ext cx="111600" cy="111600"/>
              </a:xfrm>
              <a:prstGeom prst="ellipse">
                <a:avLst/>
              </a:prstGeom>
              <a:solidFill>
                <a:sysClr val="window" lastClr="FFFFFF">
                  <a:alpha val="58000"/>
                </a:sysClr>
              </a:solidFill>
              <a:ln w="6350" cap="flat" cmpd="sng" algn="ctr">
                <a:solidFill>
                  <a:srgbClr val="122552">
                    <a:lumMod val="75000"/>
                    <a:lumOff val="25000"/>
                  </a:srgbClr>
                </a:solidFill>
                <a:prstDash val="solid"/>
              </a:ln>
              <a:effectLst/>
            </p:spPr>
            <p:txBody>
              <a:bodyPr rtlCol="0" anchor="ctr"/>
              <a:lstStyle/>
              <a:p>
                <a:pPr algn="ctr" defTabSz="1218804">
                  <a:defRPr/>
                </a:pPr>
                <a:endParaRPr lang="fr-FR" sz="2399" kern="0" dirty="0">
                  <a:solidFill>
                    <a:prstClr val="white"/>
                  </a:solidFill>
                  <a:latin typeface="Arial"/>
                </a:endParaRPr>
              </a:p>
            </p:txBody>
          </p:sp>
          <p:sp>
            <p:nvSpPr>
              <p:cNvPr id="69" name="Ellipse 209">
                <a:extLst>
                  <a:ext uri="{FF2B5EF4-FFF2-40B4-BE49-F238E27FC236}">
                    <a16:creationId xmlns:a16="http://schemas.microsoft.com/office/drawing/2014/main" id="{5364919B-95C2-4770-8297-8F4851EEC107}"/>
                  </a:ext>
                </a:extLst>
              </p:cNvPr>
              <p:cNvSpPr/>
              <p:nvPr/>
            </p:nvSpPr>
            <p:spPr>
              <a:xfrm rot="10800000">
                <a:off x="1294900" y="3665846"/>
                <a:ext cx="50400" cy="50400"/>
              </a:xfrm>
              <a:prstGeom prst="ellipse">
                <a:avLst/>
              </a:prstGeom>
              <a:solidFill>
                <a:srgbClr val="122552">
                  <a:lumMod val="75000"/>
                  <a:lumOff val="25000"/>
                </a:srgbClr>
              </a:solidFill>
              <a:ln w="9525" cap="flat" cmpd="sng" algn="ctr">
                <a:noFill/>
                <a:prstDash val="solid"/>
              </a:ln>
              <a:effectLst/>
            </p:spPr>
            <p:txBody>
              <a:bodyPr rtlCol="0" anchor="ctr"/>
              <a:lstStyle/>
              <a:p>
                <a:pPr algn="ctr" defTabSz="1218804">
                  <a:defRPr/>
                </a:pPr>
                <a:endParaRPr lang="fr-FR" sz="2399" kern="0" dirty="0">
                  <a:solidFill>
                    <a:prstClr val="white"/>
                  </a:solidFill>
                  <a:latin typeface="Arial"/>
                </a:endParaRPr>
              </a:p>
            </p:txBody>
          </p:sp>
        </p:grpSp>
        <p:grpSp>
          <p:nvGrpSpPr>
            <p:cNvPr id="59" name="Groupe 199"/>
            <p:cNvGrpSpPr/>
            <p:nvPr/>
          </p:nvGrpSpPr>
          <p:grpSpPr>
            <a:xfrm>
              <a:off x="1554982" y="3635246"/>
              <a:ext cx="111600" cy="111600"/>
              <a:chOff x="1554982" y="3635246"/>
              <a:chExt cx="111600" cy="111600"/>
            </a:xfrm>
          </p:grpSpPr>
          <p:sp>
            <p:nvSpPr>
              <p:cNvPr id="66" name="Ellipse 206">
                <a:extLst>
                  <a:ext uri="{FF2B5EF4-FFF2-40B4-BE49-F238E27FC236}">
                    <a16:creationId xmlns:a16="http://schemas.microsoft.com/office/drawing/2014/main" id="{13DADDDE-9B0B-4020-83CB-55F89AED5506}"/>
                  </a:ext>
                </a:extLst>
              </p:cNvPr>
              <p:cNvSpPr/>
              <p:nvPr/>
            </p:nvSpPr>
            <p:spPr>
              <a:xfrm rot="10800000">
                <a:off x="1554982" y="3635246"/>
                <a:ext cx="111600" cy="111600"/>
              </a:xfrm>
              <a:prstGeom prst="ellipse">
                <a:avLst/>
              </a:prstGeom>
              <a:solidFill>
                <a:sysClr val="window" lastClr="FFFFFF">
                  <a:alpha val="58000"/>
                </a:sysClr>
              </a:solidFill>
              <a:ln w="6350" cap="flat" cmpd="sng" algn="ctr">
                <a:solidFill>
                  <a:srgbClr val="122552">
                    <a:lumMod val="75000"/>
                    <a:lumOff val="25000"/>
                  </a:srgbClr>
                </a:solidFill>
                <a:prstDash val="solid"/>
              </a:ln>
              <a:effectLst/>
            </p:spPr>
            <p:txBody>
              <a:bodyPr rtlCol="0" anchor="ctr"/>
              <a:lstStyle/>
              <a:p>
                <a:pPr algn="ctr" defTabSz="1218804">
                  <a:defRPr/>
                </a:pPr>
                <a:endParaRPr lang="fr-FR" sz="2399" kern="0" dirty="0">
                  <a:solidFill>
                    <a:prstClr val="white"/>
                  </a:solidFill>
                  <a:latin typeface="Arial"/>
                </a:endParaRPr>
              </a:p>
            </p:txBody>
          </p:sp>
          <p:sp>
            <p:nvSpPr>
              <p:cNvPr id="67" name="Ellipse 207">
                <a:extLst>
                  <a:ext uri="{FF2B5EF4-FFF2-40B4-BE49-F238E27FC236}">
                    <a16:creationId xmlns:a16="http://schemas.microsoft.com/office/drawing/2014/main" id="{F3E8BAD3-C883-4098-AC17-9324B7414BE1}"/>
                  </a:ext>
                </a:extLst>
              </p:cNvPr>
              <p:cNvSpPr/>
              <p:nvPr/>
            </p:nvSpPr>
            <p:spPr>
              <a:xfrm rot="10800000">
                <a:off x="1585582" y="3665846"/>
                <a:ext cx="50400" cy="50400"/>
              </a:xfrm>
              <a:prstGeom prst="ellipse">
                <a:avLst/>
              </a:prstGeom>
              <a:solidFill>
                <a:srgbClr val="122552">
                  <a:lumMod val="75000"/>
                  <a:lumOff val="25000"/>
                </a:srgbClr>
              </a:solidFill>
              <a:ln w="9525" cap="flat" cmpd="sng" algn="ctr">
                <a:noFill/>
                <a:prstDash val="solid"/>
              </a:ln>
              <a:effectLst/>
            </p:spPr>
            <p:txBody>
              <a:bodyPr rtlCol="0" anchor="ctr"/>
              <a:lstStyle/>
              <a:p>
                <a:pPr algn="ctr" defTabSz="1218804">
                  <a:defRPr/>
                </a:pPr>
                <a:endParaRPr lang="fr-FR" sz="2399" kern="0" dirty="0">
                  <a:solidFill>
                    <a:prstClr val="white"/>
                  </a:solidFill>
                  <a:latin typeface="Arial"/>
                </a:endParaRPr>
              </a:p>
            </p:txBody>
          </p:sp>
        </p:grpSp>
        <p:sp>
          <p:nvSpPr>
            <p:cNvPr id="60" name="ZoneTexte 200">
              <a:extLst>
                <a:ext uri="{FF2B5EF4-FFF2-40B4-BE49-F238E27FC236}">
                  <a16:creationId xmlns:a16="http://schemas.microsoft.com/office/drawing/2014/main" id="{8BAF1B69-9D8A-405E-812F-BE7EC3741ABE}"/>
                </a:ext>
              </a:extLst>
            </p:cNvPr>
            <p:cNvSpPr txBox="1"/>
            <p:nvPr/>
          </p:nvSpPr>
          <p:spPr>
            <a:xfrm>
              <a:off x="1286861" y="2518546"/>
              <a:ext cx="303061" cy="123052"/>
            </a:xfrm>
            <a:prstGeom prst="rect">
              <a:avLst/>
            </a:prstGeom>
            <a:noFill/>
          </p:spPr>
          <p:txBody>
            <a:bodyPr wrap="none" lIns="0" tIns="0" rIns="0" bIns="0" rtlCol="0">
              <a:spAutoFit/>
            </a:bodyPr>
            <a:lstStyle/>
            <a:p>
              <a:pPr defTabSz="1218804">
                <a:defRPr/>
              </a:pPr>
              <a:r>
                <a:rPr lang="fr-FR" sz="1066" b="1" kern="0" dirty="0">
                  <a:solidFill>
                    <a:srgbClr val="769CB1"/>
                  </a:solidFill>
                </a:rPr>
                <a:t>18min</a:t>
              </a:r>
              <a:endParaRPr lang="en-GB" sz="1066" b="1" kern="0" dirty="0">
                <a:solidFill>
                  <a:srgbClr val="769CB1"/>
                </a:solidFill>
              </a:endParaRPr>
            </a:p>
          </p:txBody>
        </p:sp>
        <p:sp>
          <p:nvSpPr>
            <p:cNvPr id="61" name="ZoneTexte 201">
              <a:extLst>
                <a:ext uri="{FF2B5EF4-FFF2-40B4-BE49-F238E27FC236}">
                  <a16:creationId xmlns:a16="http://schemas.microsoft.com/office/drawing/2014/main" id="{FB4EBB9A-2D99-4815-A3B0-10E559A0DF80}"/>
                </a:ext>
              </a:extLst>
            </p:cNvPr>
            <p:cNvSpPr txBox="1"/>
            <p:nvPr/>
          </p:nvSpPr>
          <p:spPr>
            <a:xfrm>
              <a:off x="1286861" y="2967881"/>
              <a:ext cx="222486" cy="123052"/>
            </a:xfrm>
            <a:prstGeom prst="rect">
              <a:avLst/>
            </a:prstGeom>
            <a:noFill/>
          </p:spPr>
          <p:txBody>
            <a:bodyPr wrap="none" lIns="0" tIns="0" rIns="0" bIns="0" rtlCol="0">
              <a:spAutoFit/>
            </a:bodyPr>
            <a:lstStyle/>
            <a:p>
              <a:pPr defTabSz="1218804">
                <a:defRPr/>
              </a:pPr>
              <a:r>
                <a:rPr lang="fr-FR" sz="1066" b="1" kern="0" dirty="0">
                  <a:solidFill>
                    <a:srgbClr val="769CB1"/>
                  </a:solidFill>
                </a:rPr>
                <a:t>180s</a:t>
              </a:r>
              <a:endParaRPr lang="en-GB" sz="1066" b="1" kern="0" dirty="0">
                <a:solidFill>
                  <a:srgbClr val="769CB1"/>
                </a:solidFill>
              </a:endParaRPr>
            </a:p>
          </p:txBody>
        </p:sp>
        <p:sp>
          <p:nvSpPr>
            <p:cNvPr id="62" name="ZoneTexte 202">
              <a:extLst>
                <a:ext uri="{FF2B5EF4-FFF2-40B4-BE49-F238E27FC236}">
                  <a16:creationId xmlns:a16="http://schemas.microsoft.com/office/drawing/2014/main" id="{3501557D-5AC7-4CA0-8FB5-5ACC8E128263}"/>
                </a:ext>
              </a:extLst>
            </p:cNvPr>
            <p:cNvSpPr txBox="1"/>
            <p:nvPr/>
          </p:nvSpPr>
          <p:spPr>
            <a:xfrm>
              <a:off x="2323267" y="2523122"/>
              <a:ext cx="536115" cy="230904"/>
            </a:xfrm>
            <a:prstGeom prst="rect">
              <a:avLst/>
            </a:prstGeom>
            <a:noFill/>
          </p:spPr>
          <p:txBody>
            <a:bodyPr wrap="square" lIns="0" tIns="0" rIns="0" bIns="0" rtlCol="0" anchor="ctr" anchorCtr="1">
              <a:spAutoFit/>
            </a:bodyPr>
            <a:lstStyle/>
            <a:p>
              <a:pPr defTabSz="1218804">
                <a:defRPr/>
              </a:pPr>
              <a:r>
                <a:rPr lang="en-GB" sz="1000" b="1" kern="0" dirty="0">
                  <a:solidFill>
                    <a:schemeClr val="bg1"/>
                  </a:solidFill>
                  <a:effectLst>
                    <a:outerShdw blurRad="38100" dist="38100" dir="2700000" algn="tl">
                      <a:srgbClr val="000000">
                        <a:alpha val="43137"/>
                      </a:srgbClr>
                    </a:outerShdw>
                  </a:effectLst>
                </a:rPr>
                <a:t>SAFRAN</a:t>
              </a:r>
            </a:p>
            <a:p>
              <a:pPr defTabSz="1218804">
                <a:defRPr/>
              </a:pPr>
              <a:r>
                <a:rPr lang="en-GB" sz="1000" b="1" kern="0" dirty="0">
                  <a:solidFill>
                    <a:schemeClr val="bg1"/>
                  </a:solidFill>
                  <a:effectLst>
                    <a:outerShdw blurRad="38100" dist="38100" dir="2700000" algn="tl">
                      <a:srgbClr val="000000">
                        <a:alpha val="43137"/>
                      </a:srgbClr>
                    </a:outerShdw>
                  </a:effectLst>
                </a:rPr>
                <a:t>MS1000</a:t>
              </a:r>
            </a:p>
          </p:txBody>
        </p:sp>
        <p:sp>
          <p:nvSpPr>
            <p:cNvPr id="63" name="ZoneTexte 203">
              <a:extLst>
                <a:ext uri="{FF2B5EF4-FFF2-40B4-BE49-F238E27FC236}">
                  <a16:creationId xmlns:a16="http://schemas.microsoft.com/office/drawing/2014/main" id="{94CC8575-39C6-4881-897A-B98FC3F1FC39}"/>
                </a:ext>
              </a:extLst>
            </p:cNvPr>
            <p:cNvSpPr txBox="1"/>
            <p:nvPr/>
          </p:nvSpPr>
          <p:spPr>
            <a:xfrm>
              <a:off x="4052243" y="2011270"/>
              <a:ext cx="317493" cy="107707"/>
            </a:xfrm>
            <a:prstGeom prst="rect">
              <a:avLst/>
            </a:prstGeom>
            <a:noFill/>
          </p:spPr>
          <p:txBody>
            <a:bodyPr wrap="none" lIns="0" tIns="0" rIns="0" bIns="0" rtlCol="0" anchor="ctr" anchorCtr="1">
              <a:spAutoFit/>
            </a:bodyPr>
            <a:lstStyle/>
            <a:p>
              <a:pPr defTabSz="1218804">
                <a:defRPr/>
              </a:pPr>
              <a:r>
                <a:rPr lang="en-GB" sz="933" kern="0" dirty="0">
                  <a:solidFill>
                    <a:srgbClr val="122552">
                      <a:lumMod val="75000"/>
                      <a:lumOff val="25000"/>
                    </a:srgbClr>
                  </a:solidFill>
                </a:rPr>
                <a:t>QA2000</a:t>
              </a:r>
            </a:p>
          </p:txBody>
        </p:sp>
        <p:sp>
          <p:nvSpPr>
            <p:cNvPr id="64" name="ZoneTexte 204">
              <a:extLst>
                <a:ext uri="{FF2B5EF4-FFF2-40B4-BE49-F238E27FC236}">
                  <a16:creationId xmlns:a16="http://schemas.microsoft.com/office/drawing/2014/main" id="{F61E6F2E-BEAF-440F-BBC5-514EA6CE4CE7}"/>
                </a:ext>
              </a:extLst>
            </p:cNvPr>
            <p:cNvSpPr txBox="1"/>
            <p:nvPr/>
          </p:nvSpPr>
          <p:spPr>
            <a:xfrm>
              <a:off x="4002387" y="2497919"/>
              <a:ext cx="168367" cy="107707"/>
            </a:xfrm>
            <a:prstGeom prst="rect">
              <a:avLst/>
            </a:prstGeom>
            <a:noFill/>
          </p:spPr>
          <p:txBody>
            <a:bodyPr wrap="none" lIns="0" tIns="0" rIns="0" bIns="0" rtlCol="0" anchor="ctr" anchorCtr="1">
              <a:spAutoFit/>
            </a:bodyPr>
            <a:lstStyle/>
            <a:p>
              <a:pPr defTabSz="1218804">
                <a:defRPr/>
              </a:pPr>
              <a:r>
                <a:rPr lang="en-GB" sz="933" kern="0">
                  <a:solidFill>
                    <a:srgbClr val="122552">
                      <a:lumMod val="75000"/>
                      <a:lumOff val="25000"/>
                    </a:srgbClr>
                  </a:solidFill>
                </a:rPr>
                <a:t>SiAc</a:t>
              </a:r>
              <a:endParaRPr lang="en-GB" sz="933" kern="0" dirty="0">
                <a:solidFill>
                  <a:srgbClr val="122552">
                    <a:lumMod val="75000"/>
                    <a:lumOff val="25000"/>
                  </a:srgbClr>
                </a:solidFill>
              </a:endParaRPr>
            </a:p>
          </p:txBody>
        </p:sp>
        <p:sp>
          <p:nvSpPr>
            <p:cNvPr id="65" name="ZoneTexte 205">
              <a:extLst>
                <a:ext uri="{FF2B5EF4-FFF2-40B4-BE49-F238E27FC236}">
                  <a16:creationId xmlns:a16="http://schemas.microsoft.com/office/drawing/2014/main" id="{40759388-F21D-4B68-B5A5-9B5299CED59B}"/>
                </a:ext>
              </a:extLst>
            </p:cNvPr>
            <p:cNvSpPr txBox="1"/>
            <p:nvPr/>
          </p:nvSpPr>
          <p:spPr>
            <a:xfrm>
              <a:off x="2588967" y="1950985"/>
              <a:ext cx="644958" cy="318647"/>
            </a:xfrm>
            <a:prstGeom prst="rect">
              <a:avLst/>
            </a:prstGeom>
            <a:noFill/>
          </p:spPr>
          <p:txBody>
            <a:bodyPr wrap="square" rtlCol="0" anchor="ctr" anchorCtr="0">
              <a:spAutoFit/>
            </a:bodyPr>
            <a:lstStyle>
              <a:defPPr>
                <a:defRPr lang="fr-FR"/>
              </a:defPPr>
              <a:lvl1pPr marR="0" lvl="0" indent="0" algn="r" fontAlgn="auto">
                <a:lnSpc>
                  <a:spcPct val="90000"/>
                </a:lnSpc>
                <a:spcBef>
                  <a:spcPts val="0"/>
                </a:spcBef>
                <a:spcAft>
                  <a:spcPts val="0"/>
                </a:spcAft>
                <a:buClrTx/>
                <a:buSzTx/>
                <a:buFontTx/>
                <a:buNone/>
                <a:tabLst/>
                <a:defRPr sz="900" b="1"/>
              </a:lvl1pPr>
            </a:lstStyle>
            <a:p>
              <a:pPr algn="ctr" defTabSz="1218804">
                <a:defRPr/>
              </a:pPr>
              <a:r>
                <a:rPr lang="en-GB" sz="1200" kern="0" dirty="0">
                  <a:solidFill>
                    <a:schemeClr val="bg1"/>
                  </a:solidFill>
                  <a:effectLst>
                    <a:outerShdw blurRad="38100" dist="38100" dir="2700000" algn="tl">
                      <a:srgbClr val="000000">
                        <a:alpha val="43137"/>
                      </a:srgbClr>
                    </a:outerShdw>
                  </a:effectLst>
                </a:rPr>
                <a:t>SAFRAN AM15</a:t>
              </a:r>
            </a:p>
          </p:txBody>
        </p:sp>
      </p:grpSp>
      <p:sp>
        <p:nvSpPr>
          <p:cNvPr id="86" name="Forme libre 226"/>
          <p:cNvSpPr/>
          <p:nvPr/>
        </p:nvSpPr>
        <p:spPr>
          <a:xfrm>
            <a:off x="1861897" y="2244274"/>
            <a:ext cx="3614443" cy="2328899"/>
          </a:xfrm>
          <a:custGeom>
            <a:avLst/>
            <a:gdLst>
              <a:gd name="connsiteX0" fmla="*/ 0 w 3983421"/>
              <a:gd name="connsiteY0" fmla="*/ 1734207 h 1747213"/>
              <a:gd name="connsiteX1" fmla="*/ 1639614 w 3983421"/>
              <a:gd name="connsiteY1" fmla="*/ 1492469 h 1747213"/>
              <a:gd name="connsiteX2" fmla="*/ 2711669 w 3983421"/>
              <a:gd name="connsiteY2" fmla="*/ 0 h 1747213"/>
              <a:gd name="connsiteX3" fmla="*/ 2711669 w 3983421"/>
              <a:gd name="connsiteY3" fmla="*/ 0 h 1747213"/>
              <a:gd name="connsiteX4" fmla="*/ 3983421 w 3983421"/>
              <a:gd name="connsiteY4" fmla="*/ 231227 h 1747213"/>
              <a:gd name="connsiteX0" fmla="*/ 0 w 2711669"/>
              <a:gd name="connsiteY0" fmla="*/ 1734207 h 1747213"/>
              <a:gd name="connsiteX1" fmla="*/ 1639614 w 2711669"/>
              <a:gd name="connsiteY1" fmla="*/ 1492469 h 1747213"/>
              <a:gd name="connsiteX2" fmla="*/ 2711669 w 2711669"/>
              <a:gd name="connsiteY2" fmla="*/ 0 h 1747213"/>
              <a:gd name="connsiteX3" fmla="*/ 2711669 w 2711669"/>
              <a:gd name="connsiteY3" fmla="*/ 0 h 1747213"/>
            </a:gdLst>
            <a:ahLst/>
            <a:cxnLst>
              <a:cxn ang="0">
                <a:pos x="connsiteX0" y="connsiteY0"/>
              </a:cxn>
              <a:cxn ang="0">
                <a:pos x="connsiteX1" y="connsiteY1"/>
              </a:cxn>
              <a:cxn ang="0">
                <a:pos x="connsiteX2" y="connsiteY2"/>
              </a:cxn>
              <a:cxn ang="0">
                <a:pos x="connsiteX3" y="connsiteY3"/>
              </a:cxn>
            </a:cxnLst>
            <a:rect l="l" t="t" r="r" b="b"/>
            <a:pathLst>
              <a:path w="2711669" h="1747213">
                <a:moveTo>
                  <a:pt x="0" y="1734207"/>
                </a:moveTo>
                <a:cubicBezTo>
                  <a:pt x="593834" y="1757855"/>
                  <a:pt x="1187669" y="1781504"/>
                  <a:pt x="1639614" y="1492469"/>
                </a:cubicBezTo>
                <a:cubicBezTo>
                  <a:pt x="2091559" y="1203434"/>
                  <a:pt x="2711669" y="0"/>
                  <a:pt x="2711669" y="0"/>
                </a:cubicBezTo>
                <a:lnTo>
                  <a:pt x="2711669" y="0"/>
                </a:lnTo>
              </a:path>
            </a:pathLst>
          </a:custGeom>
          <a:noFill/>
          <a:ln w="19050" cap="flat" cmpd="sng" algn="ctr">
            <a:solidFill>
              <a:srgbClr val="939AA2"/>
            </a:solidFill>
            <a:prstDash val="solid"/>
            <a:headEnd type="none" w="sm" len="sm"/>
            <a:tailEnd type="triangle" w="sm" len="sm"/>
          </a:ln>
          <a:effectLst/>
        </p:spPr>
        <p:txBody>
          <a:bodyPr rtlCol="0" anchor="ctr"/>
          <a:lstStyle/>
          <a:p>
            <a:pPr algn="ctr" defTabSz="1218804">
              <a:defRPr/>
            </a:pPr>
            <a:endParaRPr lang="en-US" sz="1866" kern="0">
              <a:solidFill>
                <a:srgbClr val="122552"/>
              </a:solidFill>
              <a:latin typeface="Arial"/>
            </a:endParaRPr>
          </a:p>
        </p:txBody>
      </p:sp>
      <p:sp>
        <p:nvSpPr>
          <p:cNvPr id="87" name="Forme libre : forme 42">
            <a:extLst>
              <a:ext uri="{FF2B5EF4-FFF2-40B4-BE49-F238E27FC236}">
                <a16:creationId xmlns:a16="http://schemas.microsoft.com/office/drawing/2014/main" id="{2B60DF3D-167E-495A-95DB-899E4B8D4803}"/>
              </a:ext>
            </a:extLst>
          </p:cNvPr>
          <p:cNvSpPr/>
          <p:nvPr/>
        </p:nvSpPr>
        <p:spPr>
          <a:xfrm rot="299983">
            <a:off x="4077376" y="2120079"/>
            <a:ext cx="488364" cy="1258529"/>
          </a:xfrm>
          <a:custGeom>
            <a:avLst/>
            <a:gdLst>
              <a:gd name="connsiteX0" fmla="*/ 6096000 w 6096000"/>
              <a:gd name="connsiteY0" fmla="*/ 0 h 1651000"/>
              <a:gd name="connsiteX1" fmla="*/ 5060950 w 6096000"/>
              <a:gd name="connsiteY1" fmla="*/ 958850 h 1651000"/>
              <a:gd name="connsiteX2" fmla="*/ 0 w 6096000"/>
              <a:gd name="connsiteY2" fmla="*/ 1651000 h 1651000"/>
              <a:gd name="connsiteX0" fmla="*/ 6096000 w 6096000"/>
              <a:gd name="connsiteY0" fmla="*/ 0 h 1651000"/>
              <a:gd name="connsiteX1" fmla="*/ 5060950 w 6096000"/>
              <a:gd name="connsiteY1" fmla="*/ 958850 h 1651000"/>
              <a:gd name="connsiteX2" fmla="*/ 0 w 6096000"/>
              <a:gd name="connsiteY2" fmla="*/ 1651000 h 1651000"/>
              <a:gd name="connsiteX0" fmla="*/ 6096000 w 6096000"/>
              <a:gd name="connsiteY0" fmla="*/ 0 h 1651000"/>
              <a:gd name="connsiteX1" fmla="*/ 5060950 w 6096000"/>
              <a:gd name="connsiteY1" fmla="*/ 958850 h 1651000"/>
              <a:gd name="connsiteX2" fmla="*/ 0 w 6096000"/>
              <a:gd name="connsiteY2" fmla="*/ 1651000 h 1651000"/>
              <a:gd name="connsiteX0" fmla="*/ 6096000 w 6096000"/>
              <a:gd name="connsiteY0" fmla="*/ 0 h 1651000"/>
              <a:gd name="connsiteX1" fmla="*/ 5060950 w 6096000"/>
              <a:gd name="connsiteY1" fmla="*/ 958850 h 1651000"/>
              <a:gd name="connsiteX2" fmla="*/ 0 w 6096000"/>
              <a:gd name="connsiteY2" fmla="*/ 1651000 h 1651000"/>
              <a:gd name="connsiteX0" fmla="*/ 6096000 w 6096000"/>
              <a:gd name="connsiteY0" fmla="*/ 0 h 1653599"/>
              <a:gd name="connsiteX1" fmla="*/ 5060950 w 6096000"/>
              <a:gd name="connsiteY1" fmla="*/ 958850 h 1653599"/>
              <a:gd name="connsiteX2" fmla="*/ 0 w 6096000"/>
              <a:gd name="connsiteY2" fmla="*/ 1651000 h 1653599"/>
              <a:gd name="connsiteX0" fmla="*/ 6096000 w 6096000"/>
              <a:gd name="connsiteY0" fmla="*/ 0 h 1655024"/>
              <a:gd name="connsiteX1" fmla="*/ 5060950 w 6096000"/>
              <a:gd name="connsiteY1" fmla="*/ 958850 h 1655024"/>
              <a:gd name="connsiteX2" fmla="*/ 0 w 6096000"/>
              <a:gd name="connsiteY2" fmla="*/ 1651000 h 1655024"/>
              <a:gd name="connsiteX0" fmla="*/ 6127750 w 6127750"/>
              <a:gd name="connsiteY0" fmla="*/ 0 h 1764224"/>
              <a:gd name="connsiteX1" fmla="*/ 5060950 w 6127750"/>
              <a:gd name="connsiteY1" fmla="*/ 1069975 h 1764224"/>
              <a:gd name="connsiteX2" fmla="*/ 0 w 6127750"/>
              <a:gd name="connsiteY2" fmla="*/ 1762125 h 1764224"/>
              <a:gd name="connsiteX0" fmla="*/ 6127750 w 6127750"/>
              <a:gd name="connsiteY0" fmla="*/ 0 h 1764734"/>
              <a:gd name="connsiteX1" fmla="*/ 5060950 w 6127750"/>
              <a:gd name="connsiteY1" fmla="*/ 1069975 h 1764734"/>
              <a:gd name="connsiteX2" fmla="*/ 0 w 6127750"/>
              <a:gd name="connsiteY2" fmla="*/ 1762125 h 1764734"/>
              <a:gd name="connsiteX0" fmla="*/ 6127750 w 6127750"/>
              <a:gd name="connsiteY0" fmla="*/ 0 h 1765983"/>
              <a:gd name="connsiteX1" fmla="*/ 5060950 w 6127750"/>
              <a:gd name="connsiteY1" fmla="*/ 1069975 h 1765983"/>
              <a:gd name="connsiteX2" fmla="*/ 0 w 6127750"/>
              <a:gd name="connsiteY2" fmla="*/ 1762125 h 1765983"/>
              <a:gd name="connsiteX0" fmla="*/ 1066800 w 1066800"/>
              <a:gd name="connsiteY0" fmla="*/ 0 h 1069975"/>
              <a:gd name="connsiteX1" fmla="*/ 0 w 1066800"/>
              <a:gd name="connsiteY1" fmla="*/ 1069975 h 1069975"/>
              <a:gd name="connsiteX0" fmla="*/ 1002365 w 1002365"/>
              <a:gd name="connsiteY0" fmla="*/ 0 h 1164429"/>
              <a:gd name="connsiteX1" fmla="*/ 0 w 1002365"/>
              <a:gd name="connsiteY1" fmla="*/ 1164428 h 1164429"/>
              <a:gd name="connsiteX0" fmla="*/ 1002365 w 1002365"/>
              <a:gd name="connsiteY0" fmla="*/ 0 h 1164428"/>
              <a:gd name="connsiteX1" fmla="*/ 0 w 1002365"/>
              <a:gd name="connsiteY1" fmla="*/ 1164428 h 1164428"/>
              <a:gd name="connsiteX0" fmla="*/ 1097208 w 1097208"/>
              <a:gd name="connsiteY0" fmla="*/ 0 h 1087463"/>
              <a:gd name="connsiteX1" fmla="*/ 0 w 1097208"/>
              <a:gd name="connsiteY1" fmla="*/ 1087463 h 1087463"/>
              <a:gd name="connsiteX0" fmla="*/ 1097208 w 1097208"/>
              <a:gd name="connsiteY0" fmla="*/ 0 h 1087463"/>
              <a:gd name="connsiteX1" fmla="*/ 0 w 1097208"/>
              <a:gd name="connsiteY1" fmla="*/ 1087463 h 1087463"/>
              <a:gd name="connsiteX0" fmla="*/ 1018905 w 1018905"/>
              <a:gd name="connsiteY0" fmla="*/ 0 h 1082896"/>
              <a:gd name="connsiteX1" fmla="*/ 0 w 1018905"/>
              <a:gd name="connsiteY1" fmla="*/ 1082896 h 1082896"/>
              <a:gd name="connsiteX0" fmla="*/ 1018905 w 1018905"/>
              <a:gd name="connsiteY0" fmla="*/ 0 h 1082896"/>
              <a:gd name="connsiteX1" fmla="*/ 0 w 1018905"/>
              <a:gd name="connsiteY1" fmla="*/ 1082896 h 1082896"/>
              <a:gd name="connsiteX0" fmla="*/ 1066485 w 1066485"/>
              <a:gd name="connsiteY0" fmla="*/ 0 h 1270392"/>
              <a:gd name="connsiteX1" fmla="*/ 1 w 1066485"/>
              <a:gd name="connsiteY1" fmla="*/ 1270392 h 1270392"/>
            </a:gdLst>
            <a:ahLst/>
            <a:cxnLst>
              <a:cxn ang="0">
                <a:pos x="connsiteX0" y="connsiteY0"/>
              </a:cxn>
              <a:cxn ang="0">
                <a:pos x="connsiteX1" y="connsiteY1"/>
              </a:cxn>
            </a:cxnLst>
            <a:rect l="l" t="t" r="r" b="b"/>
            <a:pathLst>
              <a:path w="1066485" h="1270392">
                <a:moveTo>
                  <a:pt x="1066485" y="0"/>
                </a:moveTo>
                <a:cubicBezTo>
                  <a:pt x="1045318" y="129117"/>
                  <a:pt x="825029" y="848207"/>
                  <a:pt x="1" y="1270392"/>
                </a:cubicBezTo>
              </a:path>
            </a:pathLst>
          </a:custGeom>
          <a:noFill/>
          <a:ln w="38100" cap="flat" cmpd="sng" algn="ctr">
            <a:solidFill>
              <a:srgbClr val="3399FF"/>
            </a:solidFill>
            <a:prstDash val="sysDot"/>
            <a:headEnd type="triangle" w="sm" len="sm"/>
            <a:tailEnd type="none"/>
          </a:ln>
          <a:effectLst/>
        </p:spPr>
        <p:txBody>
          <a:bodyPr rtlCol="0" anchor="ctr"/>
          <a:lstStyle/>
          <a:p>
            <a:pPr algn="ctr" defTabSz="1218804">
              <a:defRPr/>
            </a:pPr>
            <a:endParaRPr lang="fr-FR" sz="1866" kern="0">
              <a:solidFill>
                <a:srgbClr val="122552"/>
              </a:solidFill>
              <a:latin typeface="Arial"/>
            </a:endParaRPr>
          </a:p>
        </p:txBody>
      </p:sp>
      <p:sp>
        <p:nvSpPr>
          <p:cNvPr id="88" name="Rectangle 87">
            <a:extLst>
              <a:ext uri="{FF2B5EF4-FFF2-40B4-BE49-F238E27FC236}">
                <a16:creationId xmlns:a16="http://schemas.microsoft.com/office/drawing/2014/main" id="{57EB3107-2508-4FD9-8FB5-9FA84B6FC012}"/>
              </a:ext>
            </a:extLst>
          </p:cNvPr>
          <p:cNvSpPr/>
          <p:nvPr/>
        </p:nvSpPr>
        <p:spPr>
          <a:xfrm>
            <a:off x="8286092" y="2197105"/>
            <a:ext cx="3338911" cy="682238"/>
          </a:xfrm>
          <a:prstGeom prst="rect">
            <a:avLst/>
          </a:prstGeom>
        </p:spPr>
        <p:txBody>
          <a:bodyPr wrap="square">
            <a:spAutoFit/>
          </a:bodyPr>
          <a:lstStyle/>
          <a:p>
            <a:pPr algn="ctr">
              <a:lnSpc>
                <a:spcPts val="2266"/>
              </a:lnSpc>
            </a:pPr>
            <a:r>
              <a:rPr lang="fr-FR" sz="1333" dirty="0"/>
              <a:t>State-of-the-Art</a:t>
            </a:r>
          </a:p>
          <a:p>
            <a:pPr algn="ctr">
              <a:lnSpc>
                <a:spcPts val="2266"/>
              </a:lnSpc>
            </a:pPr>
            <a:r>
              <a:rPr lang="fr-FR" sz="2399" b="1" dirty="0">
                <a:solidFill>
                  <a:schemeClr val="tx2"/>
                </a:solidFill>
              </a:rPr>
              <a:t>ACCELEROMETERS</a:t>
            </a:r>
          </a:p>
        </p:txBody>
      </p:sp>
      <p:pic>
        <p:nvPicPr>
          <p:cNvPr id="89" name="Picture 2">
            <a:extLst>
              <a:ext uri="{FF2B5EF4-FFF2-40B4-BE49-F238E27FC236}">
                <a16:creationId xmlns:a16="http://schemas.microsoft.com/office/drawing/2014/main" id="{34A6BE6A-6C07-40A2-AF57-5A030386F9D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9339052" y="1346213"/>
            <a:ext cx="1223449" cy="665728"/>
          </a:xfrm>
          <a:prstGeom prst="rect">
            <a:avLst/>
          </a:prstGeom>
          <a:noFill/>
          <a:extLst>
            <a:ext uri="{909E8E84-426E-40DD-AFC4-6F175D3DCCD1}">
              <a14:hiddenFill xmlns:a14="http://schemas.microsoft.com/office/drawing/2010/main">
                <a:solidFill>
                  <a:srgbClr val="FFFFFF"/>
                </a:solidFill>
              </a14:hiddenFill>
            </a:ext>
          </a:extLst>
        </p:spPr>
      </p:pic>
      <p:grpSp>
        <p:nvGrpSpPr>
          <p:cNvPr id="90" name="Groupe 230">
            <a:extLst>
              <a:ext uri="{FF2B5EF4-FFF2-40B4-BE49-F238E27FC236}">
                <a16:creationId xmlns:a16="http://schemas.microsoft.com/office/drawing/2014/main" id="{3C3719B8-2919-4708-9B02-79C543488F4B}"/>
              </a:ext>
            </a:extLst>
          </p:cNvPr>
          <p:cNvGrpSpPr/>
          <p:nvPr/>
        </p:nvGrpSpPr>
        <p:grpSpPr>
          <a:xfrm>
            <a:off x="9428838" y="3418012"/>
            <a:ext cx="1034251" cy="1262968"/>
            <a:chOff x="7160028" y="2003537"/>
            <a:chExt cx="906016" cy="1106376"/>
          </a:xfrm>
        </p:grpSpPr>
        <p:grpSp>
          <p:nvGrpSpPr>
            <p:cNvPr id="91" name="Group 279">
              <a:extLst>
                <a:ext uri="{FF2B5EF4-FFF2-40B4-BE49-F238E27FC236}">
                  <a16:creationId xmlns:a16="http://schemas.microsoft.com/office/drawing/2014/main" id="{77456B99-3ACF-4868-87A1-0E7CA237FCAD}"/>
                </a:ext>
              </a:extLst>
            </p:cNvPr>
            <p:cNvGrpSpPr>
              <a:grpSpLocks noChangeAspect="1"/>
            </p:cNvGrpSpPr>
            <p:nvPr/>
          </p:nvGrpSpPr>
          <p:grpSpPr bwMode="auto">
            <a:xfrm>
              <a:off x="7229431" y="2101159"/>
              <a:ext cx="767210" cy="933213"/>
              <a:chOff x="2068" y="836"/>
              <a:chExt cx="1625" cy="1606"/>
            </a:xfrm>
            <a:solidFill>
              <a:schemeClr val="accent3"/>
            </a:solidFill>
          </p:grpSpPr>
          <p:sp>
            <p:nvSpPr>
              <p:cNvPr id="93" name="Freeform 282">
                <a:extLst>
                  <a:ext uri="{FF2B5EF4-FFF2-40B4-BE49-F238E27FC236}">
                    <a16:creationId xmlns:a16="http://schemas.microsoft.com/office/drawing/2014/main" id="{E2BADF59-6CCA-4E90-AA29-B6D6AEC9F952}"/>
                  </a:ext>
                </a:extLst>
              </p:cNvPr>
              <p:cNvSpPr>
                <a:spLocks noEditPoints="1"/>
              </p:cNvSpPr>
              <p:nvPr/>
            </p:nvSpPr>
            <p:spPr bwMode="auto">
              <a:xfrm>
                <a:off x="2212" y="1150"/>
                <a:ext cx="579" cy="801"/>
              </a:xfrm>
              <a:custGeom>
                <a:avLst/>
                <a:gdLst>
                  <a:gd name="T0" fmla="*/ 579 w 579"/>
                  <a:gd name="T1" fmla="*/ 801 h 801"/>
                  <a:gd name="T2" fmla="*/ 0 w 579"/>
                  <a:gd name="T3" fmla="*/ 801 h 801"/>
                  <a:gd name="T4" fmla="*/ 0 w 579"/>
                  <a:gd name="T5" fmla="*/ 0 h 801"/>
                  <a:gd name="T6" fmla="*/ 579 w 579"/>
                  <a:gd name="T7" fmla="*/ 0 h 801"/>
                  <a:gd name="T8" fmla="*/ 579 w 579"/>
                  <a:gd name="T9" fmla="*/ 801 h 801"/>
                  <a:gd name="T10" fmla="*/ 10 w 579"/>
                  <a:gd name="T11" fmla="*/ 791 h 801"/>
                  <a:gd name="T12" fmla="*/ 569 w 579"/>
                  <a:gd name="T13" fmla="*/ 791 h 801"/>
                  <a:gd name="T14" fmla="*/ 569 w 579"/>
                  <a:gd name="T15" fmla="*/ 9 h 801"/>
                  <a:gd name="T16" fmla="*/ 10 w 579"/>
                  <a:gd name="T17" fmla="*/ 9 h 801"/>
                  <a:gd name="T18" fmla="*/ 10 w 579"/>
                  <a:gd name="T19" fmla="*/ 791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9" h="801">
                    <a:moveTo>
                      <a:pt x="579" y="801"/>
                    </a:moveTo>
                    <a:lnTo>
                      <a:pt x="0" y="801"/>
                    </a:lnTo>
                    <a:lnTo>
                      <a:pt x="0" y="0"/>
                    </a:lnTo>
                    <a:lnTo>
                      <a:pt x="579" y="0"/>
                    </a:lnTo>
                    <a:lnTo>
                      <a:pt x="579" y="801"/>
                    </a:lnTo>
                    <a:close/>
                    <a:moveTo>
                      <a:pt x="10" y="791"/>
                    </a:moveTo>
                    <a:lnTo>
                      <a:pt x="569" y="791"/>
                    </a:lnTo>
                    <a:lnTo>
                      <a:pt x="569" y="9"/>
                    </a:lnTo>
                    <a:lnTo>
                      <a:pt x="10" y="9"/>
                    </a:lnTo>
                    <a:lnTo>
                      <a:pt x="10" y="791"/>
                    </a:ln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sp>
            <p:nvSpPr>
              <p:cNvPr id="94" name="Freeform 283">
                <a:extLst>
                  <a:ext uri="{FF2B5EF4-FFF2-40B4-BE49-F238E27FC236}">
                    <a16:creationId xmlns:a16="http://schemas.microsoft.com/office/drawing/2014/main" id="{E8CE8677-6911-40DE-81BE-0A74317E7CF3}"/>
                  </a:ext>
                </a:extLst>
              </p:cNvPr>
              <p:cNvSpPr>
                <a:spLocks noEditPoints="1"/>
              </p:cNvSpPr>
              <p:nvPr/>
            </p:nvSpPr>
            <p:spPr bwMode="auto">
              <a:xfrm>
                <a:off x="2985" y="965"/>
                <a:ext cx="671" cy="792"/>
              </a:xfrm>
              <a:custGeom>
                <a:avLst/>
                <a:gdLst>
                  <a:gd name="T0" fmla="*/ 671 w 671"/>
                  <a:gd name="T1" fmla="*/ 792 h 792"/>
                  <a:gd name="T2" fmla="*/ 0 w 671"/>
                  <a:gd name="T3" fmla="*/ 792 h 792"/>
                  <a:gd name="T4" fmla="*/ 0 w 671"/>
                  <a:gd name="T5" fmla="*/ 0 h 792"/>
                  <a:gd name="T6" fmla="*/ 671 w 671"/>
                  <a:gd name="T7" fmla="*/ 0 h 792"/>
                  <a:gd name="T8" fmla="*/ 671 w 671"/>
                  <a:gd name="T9" fmla="*/ 792 h 792"/>
                  <a:gd name="T10" fmla="*/ 9 w 671"/>
                  <a:gd name="T11" fmla="*/ 783 h 792"/>
                  <a:gd name="T12" fmla="*/ 661 w 671"/>
                  <a:gd name="T13" fmla="*/ 783 h 792"/>
                  <a:gd name="T14" fmla="*/ 661 w 671"/>
                  <a:gd name="T15" fmla="*/ 10 h 792"/>
                  <a:gd name="T16" fmla="*/ 9 w 671"/>
                  <a:gd name="T17" fmla="*/ 10 h 792"/>
                  <a:gd name="T18" fmla="*/ 9 w 671"/>
                  <a:gd name="T19" fmla="*/ 783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1" h="792">
                    <a:moveTo>
                      <a:pt x="671" y="792"/>
                    </a:moveTo>
                    <a:lnTo>
                      <a:pt x="0" y="792"/>
                    </a:lnTo>
                    <a:lnTo>
                      <a:pt x="0" y="0"/>
                    </a:lnTo>
                    <a:lnTo>
                      <a:pt x="671" y="0"/>
                    </a:lnTo>
                    <a:lnTo>
                      <a:pt x="671" y="792"/>
                    </a:lnTo>
                    <a:close/>
                    <a:moveTo>
                      <a:pt x="9" y="783"/>
                    </a:moveTo>
                    <a:lnTo>
                      <a:pt x="661" y="783"/>
                    </a:lnTo>
                    <a:lnTo>
                      <a:pt x="661" y="10"/>
                    </a:lnTo>
                    <a:lnTo>
                      <a:pt x="9" y="10"/>
                    </a:lnTo>
                    <a:lnTo>
                      <a:pt x="9" y="783"/>
                    </a:ln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sp>
            <p:nvSpPr>
              <p:cNvPr id="95" name="Freeform 284">
                <a:extLst>
                  <a:ext uri="{FF2B5EF4-FFF2-40B4-BE49-F238E27FC236}">
                    <a16:creationId xmlns:a16="http://schemas.microsoft.com/office/drawing/2014/main" id="{C7E3ED86-9A82-4F45-BF6B-1E1F691EFCD5}"/>
                  </a:ext>
                </a:extLst>
              </p:cNvPr>
              <p:cNvSpPr>
                <a:spLocks noEditPoints="1"/>
              </p:cNvSpPr>
              <p:nvPr/>
            </p:nvSpPr>
            <p:spPr bwMode="auto">
              <a:xfrm>
                <a:off x="2068" y="2128"/>
                <a:ext cx="879" cy="68"/>
              </a:xfrm>
              <a:custGeom>
                <a:avLst/>
                <a:gdLst>
                  <a:gd name="T0" fmla="*/ 749 w 879"/>
                  <a:gd name="T1" fmla="*/ 68 h 68"/>
                  <a:gd name="T2" fmla="*/ 718 w 879"/>
                  <a:gd name="T3" fmla="*/ 68 h 68"/>
                  <a:gd name="T4" fmla="*/ 718 w 879"/>
                  <a:gd name="T5" fmla="*/ 35 h 68"/>
                  <a:gd name="T6" fmla="*/ 324 w 879"/>
                  <a:gd name="T7" fmla="*/ 35 h 68"/>
                  <a:gd name="T8" fmla="*/ 324 w 879"/>
                  <a:gd name="T9" fmla="*/ 68 h 68"/>
                  <a:gd name="T10" fmla="*/ 295 w 879"/>
                  <a:gd name="T11" fmla="*/ 68 h 68"/>
                  <a:gd name="T12" fmla="*/ 295 w 879"/>
                  <a:gd name="T13" fmla="*/ 35 h 68"/>
                  <a:gd name="T14" fmla="*/ 0 w 879"/>
                  <a:gd name="T15" fmla="*/ 35 h 68"/>
                  <a:gd name="T16" fmla="*/ 0 w 879"/>
                  <a:gd name="T17" fmla="*/ 0 h 68"/>
                  <a:gd name="T18" fmla="*/ 879 w 879"/>
                  <a:gd name="T19" fmla="*/ 0 h 68"/>
                  <a:gd name="T20" fmla="*/ 879 w 879"/>
                  <a:gd name="T21" fmla="*/ 35 h 68"/>
                  <a:gd name="T22" fmla="*/ 749 w 879"/>
                  <a:gd name="T23" fmla="*/ 35 h 68"/>
                  <a:gd name="T24" fmla="*/ 749 w 879"/>
                  <a:gd name="T25" fmla="*/ 68 h 68"/>
                  <a:gd name="T26" fmla="*/ 728 w 879"/>
                  <a:gd name="T27" fmla="*/ 59 h 68"/>
                  <a:gd name="T28" fmla="*/ 739 w 879"/>
                  <a:gd name="T29" fmla="*/ 59 h 68"/>
                  <a:gd name="T30" fmla="*/ 739 w 879"/>
                  <a:gd name="T31" fmla="*/ 26 h 68"/>
                  <a:gd name="T32" fmla="*/ 869 w 879"/>
                  <a:gd name="T33" fmla="*/ 26 h 68"/>
                  <a:gd name="T34" fmla="*/ 869 w 879"/>
                  <a:gd name="T35" fmla="*/ 9 h 68"/>
                  <a:gd name="T36" fmla="*/ 9 w 879"/>
                  <a:gd name="T37" fmla="*/ 9 h 68"/>
                  <a:gd name="T38" fmla="*/ 9 w 879"/>
                  <a:gd name="T39" fmla="*/ 26 h 68"/>
                  <a:gd name="T40" fmla="*/ 305 w 879"/>
                  <a:gd name="T41" fmla="*/ 26 h 68"/>
                  <a:gd name="T42" fmla="*/ 305 w 879"/>
                  <a:gd name="T43" fmla="*/ 59 h 68"/>
                  <a:gd name="T44" fmla="*/ 314 w 879"/>
                  <a:gd name="T45" fmla="*/ 59 h 68"/>
                  <a:gd name="T46" fmla="*/ 314 w 879"/>
                  <a:gd name="T47" fmla="*/ 26 h 68"/>
                  <a:gd name="T48" fmla="*/ 728 w 879"/>
                  <a:gd name="T49" fmla="*/ 26 h 68"/>
                  <a:gd name="T50" fmla="*/ 728 w 879"/>
                  <a:gd name="T51" fmla="*/ 5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79" h="68">
                    <a:moveTo>
                      <a:pt x="749" y="68"/>
                    </a:moveTo>
                    <a:lnTo>
                      <a:pt x="718" y="68"/>
                    </a:lnTo>
                    <a:lnTo>
                      <a:pt x="718" y="35"/>
                    </a:lnTo>
                    <a:lnTo>
                      <a:pt x="324" y="35"/>
                    </a:lnTo>
                    <a:lnTo>
                      <a:pt x="324" y="68"/>
                    </a:lnTo>
                    <a:lnTo>
                      <a:pt x="295" y="68"/>
                    </a:lnTo>
                    <a:lnTo>
                      <a:pt x="295" y="35"/>
                    </a:lnTo>
                    <a:lnTo>
                      <a:pt x="0" y="35"/>
                    </a:lnTo>
                    <a:lnTo>
                      <a:pt x="0" y="0"/>
                    </a:lnTo>
                    <a:lnTo>
                      <a:pt x="879" y="0"/>
                    </a:lnTo>
                    <a:lnTo>
                      <a:pt x="879" y="35"/>
                    </a:lnTo>
                    <a:lnTo>
                      <a:pt x="749" y="35"/>
                    </a:lnTo>
                    <a:lnTo>
                      <a:pt x="749" y="68"/>
                    </a:lnTo>
                    <a:close/>
                    <a:moveTo>
                      <a:pt x="728" y="59"/>
                    </a:moveTo>
                    <a:lnTo>
                      <a:pt x="739" y="59"/>
                    </a:lnTo>
                    <a:lnTo>
                      <a:pt x="739" y="26"/>
                    </a:lnTo>
                    <a:lnTo>
                      <a:pt x="869" y="26"/>
                    </a:lnTo>
                    <a:lnTo>
                      <a:pt x="869" y="9"/>
                    </a:lnTo>
                    <a:lnTo>
                      <a:pt x="9" y="9"/>
                    </a:lnTo>
                    <a:lnTo>
                      <a:pt x="9" y="26"/>
                    </a:lnTo>
                    <a:lnTo>
                      <a:pt x="305" y="26"/>
                    </a:lnTo>
                    <a:lnTo>
                      <a:pt x="305" y="59"/>
                    </a:lnTo>
                    <a:lnTo>
                      <a:pt x="314" y="59"/>
                    </a:lnTo>
                    <a:lnTo>
                      <a:pt x="314" y="26"/>
                    </a:lnTo>
                    <a:lnTo>
                      <a:pt x="728" y="26"/>
                    </a:lnTo>
                    <a:lnTo>
                      <a:pt x="728" y="59"/>
                    </a:ln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sp>
            <p:nvSpPr>
              <p:cNvPr id="96" name="Freeform 285">
                <a:extLst>
                  <a:ext uri="{FF2B5EF4-FFF2-40B4-BE49-F238E27FC236}">
                    <a16:creationId xmlns:a16="http://schemas.microsoft.com/office/drawing/2014/main" id="{1A8987D0-069D-42AD-9AC4-76A87E5D7231}"/>
                  </a:ext>
                </a:extLst>
              </p:cNvPr>
              <p:cNvSpPr>
                <a:spLocks noEditPoints="1"/>
              </p:cNvSpPr>
              <p:nvPr/>
            </p:nvSpPr>
            <p:spPr bwMode="auto">
              <a:xfrm>
                <a:off x="2129" y="2029"/>
                <a:ext cx="45" cy="45"/>
              </a:xfrm>
              <a:custGeom>
                <a:avLst/>
                <a:gdLst>
                  <a:gd name="T0" fmla="*/ 9 w 19"/>
                  <a:gd name="T1" fmla="*/ 19 h 19"/>
                  <a:gd name="T2" fmla="*/ 0 w 19"/>
                  <a:gd name="T3" fmla="*/ 10 h 19"/>
                  <a:gd name="T4" fmla="*/ 9 w 19"/>
                  <a:gd name="T5" fmla="*/ 0 h 19"/>
                  <a:gd name="T6" fmla="*/ 19 w 19"/>
                  <a:gd name="T7" fmla="*/ 10 h 19"/>
                  <a:gd name="T8" fmla="*/ 9 w 19"/>
                  <a:gd name="T9" fmla="*/ 19 h 19"/>
                  <a:gd name="T10" fmla="*/ 9 w 19"/>
                  <a:gd name="T11" fmla="*/ 4 h 19"/>
                  <a:gd name="T12" fmla="*/ 4 w 19"/>
                  <a:gd name="T13" fmla="*/ 10 h 19"/>
                  <a:gd name="T14" fmla="*/ 9 w 19"/>
                  <a:gd name="T15" fmla="*/ 15 h 19"/>
                  <a:gd name="T16" fmla="*/ 15 w 19"/>
                  <a:gd name="T17" fmla="*/ 10 h 19"/>
                  <a:gd name="T18" fmla="*/ 9 w 19"/>
                  <a:gd name="T19"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19">
                    <a:moveTo>
                      <a:pt x="9" y="19"/>
                    </a:moveTo>
                    <a:cubicBezTo>
                      <a:pt x="4" y="19"/>
                      <a:pt x="0" y="15"/>
                      <a:pt x="0" y="10"/>
                    </a:cubicBezTo>
                    <a:cubicBezTo>
                      <a:pt x="0" y="4"/>
                      <a:pt x="4" y="0"/>
                      <a:pt x="9" y="0"/>
                    </a:cubicBezTo>
                    <a:cubicBezTo>
                      <a:pt x="14" y="0"/>
                      <a:pt x="19" y="4"/>
                      <a:pt x="19" y="10"/>
                    </a:cubicBezTo>
                    <a:cubicBezTo>
                      <a:pt x="19" y="15"/>
                      <a:pt x="14" y="19"/>
                      <a:pt x="9" y="19"/>
                    </a:cubicBezTo>
                    <a:close/>
                    <a:moveTo>
                      <a:pt x="9" y="4"/>
                    </a:moveTo>
                    <a:cubicBezTo>
                      <a:pt x="6" y="4"/>
                      <a:pt x="4" y="6"/>
                      <a:pt x="4" y="10"/>
                    </a:cubicBezTo>
                    <a:cubicBezTo>
                      <a:pt x="4" y="13"/>
                      <a:pt x="6" y="15"/>
                      <a:pt x="9" y="15"/>
                    </a:cubicBezTo>
                    <a:cubicBezTo>
                      <a:pt x="12" y="15"/>
                      <a:pt x="15" y="13"/>
                      <a:pt x="15" y="10"/>
                    </a:cubicBezTo>
                    <a:cubicBezTo>
                      <a:pt x="15" y="6"/>
                      <a:pt x="12" y="4"/>
                      <a:pt x="9" y="4"/>
                    </a:cubicBez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sp>
            <p:nvSpPr>
              <p:cNvPr id="97" name="Freeform 286">
                <a:extLst>
                  <a:ext uri="{FF2B5EF4-FFF2-40B4-BE49-F238E27FC236}">
                    <a16:creationId xmlns:a16="http://schemas.microsoft.com/office/drawing/2014/main" id="{294AAFB6-BE67-4B3F-A0F2-197A141762F4}"/>
                  </a:ext>
                </a:extLst>
              </p:cNvPr>
              <p:cNvSpPr>
                <a:spLocks noEditPoints="1"/>
              </p:cNvSpPr>
              <p:nvPr/>
            </p:nvSpPr>
            <p:spPr bwMode="auto">
              <a:xfrm>
                <a:off x="2843" y="2029"/>
                <a:ext cx="45" cy="45"/>
              </a:xfrm>
              <a:custGeom>
                <a:avLst/>
                <a:gdLst>
                  <a:gd name="T0" fmla="*/ 10 w 19"/>
                  <a:gd name="T1" fmla="*/ 19 h 19"/>
                  <a:gd name="T2" fmla="*/ 0 w 19"/>
                  <a:gd name="T3" fmla="*/ 10 h 19"/>
                  <a:gd name="T4" fmla="*/ 10 w 19"/>
                  <a:gd name="T5" fmla="*/ 0 h 19"/>
                  <a:gd name="T6" fmla="*/ 19 w 19"/>
                  <a:gd name="T7" fmla="*/ 10 h 19"/>
                  <a:gd name="T8" fmla="*/ 10 w 19"/>
                  <a:gd name="T9" fmla="*/ 19 h 19"/>
                  <a:gd name="T10" fmla="*/ 10 w 19"/>
                  <a:gd name="T11" fmla="*/ 4 h 19"/>
                  <a:gd name="T12" fmla="*/ 4 w 19"/>
                  <a:gd name="T13" fmla="*/ 10 h 19"/>
                  <a:gd name="T14" fmla="*/ 10 w 19"/>
                  <a:gd name="T15" fmla="*/ 15 h 19"/>
                  <a:gd name="T16" fmla="*/ 15 w 19"/>
                  <a:gd name="T17" fmla="*/ 10 h 19"/>
                  <a:gd name="T18" fmla="*/ 10 w 19"/>
                  <a:gd name="T19"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19">
                    <a:moveTo>
                      <a:pt x="10" y="19"/>
                    </a:moveTo>
                    <a:cubicBezTo>
                      <a:pt x="4" y="19"/>
                      <a:pt x="0" y="15"/>
                      <a:pt x="0" y="10"/>
                    </a:cubicBezTo>
                    <a:cubicBezTo>
                      <a:pt x="0" y="4"/>
                      <a:pt x="4" y="0"/>
                      <a:pt x="10" y="0"/>
                    </a:cubicBezTo>
                    <a:cubicBezTo>
                      <a:pt x="15" y="0"/>
                      <a:pt x="19" y="4"/>
                      <a:pt x="19" y="10"/>
                    </a:cubicBezTo>
                    <a:cubicBezTo>
                      <a:pt x="19" y="15"/>
                      <a:pt x="15" y="19"/>
                      <a:pt x="10" y="19"/>
                    </a:cubicBezTo>
                    <a:close/>
                    <a:moveTo>
                      <a:pt x="10" y="4"/>
                    </a:moveTo>
                    <a:cubicBezTo>
                      <a:pt x="7" y="4"/>
                      <a:pt x="4" y="6"/>
                      <a:pt x="4" y="10"/>
                    </a:cubicBezTo>
                    <a:cubicBezTo>
                      <a:pt x="4" y="13"/>
                      <a:pt x="7" y="15"/>
                      <a:pt x="10" y="15"/>
                    </a:cubicBezTo>
                    <a:cubicBezTo>
                      <a:pt x="13" y="15"/>
                      <a:pt x="15" y="13"/>
                      <a:pt x="15" y="10"/>
                    </a:cubicBezTo>
                    <a:cubicBezTo>
                      <a:pt x="15" y="6"/>
                      <a:pt x="13" y="4"/>
                      <a:pt x="10" y="4"/>
                    </a:cubicBez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sp>
            <p:nvSpPr>
              <p:cNvPr id="98" name="Freeform 287">
                <a:extLst>
                  <a:ext uri="{FF2B5EF4-FFF2-40B4-BE49-F238E27FC236}">
                    <a16:creationId xmlns:a16="http://schemas.microsoft.com/office/drawing/2014/main" id="{A8420ADF-C42D-40DA-BB3C-467CAD26E6AE}"/>
                  </a:ext>
                </a:extLst>
              </p:cNvPr>
              <p:cNvSpPr>
                <a:spLocks noEditPoints="1"/>
              </p:cNvSpPr>
              <p:nvPr/>
            </p:nvSpPr>
            <p:spPr bwMode="auto">
              <a:xfrm>
                <a:off x="2136" y="965"/>
                <a:ext cx="45" cy="45"/>
              </a:xfrm>
              <a:custGeom>
                <a:avLst/>
                <a:gdLst>
                  <a:gd name="T0" fmla="*/ 10 w 19"/>
                  <a:gd name="T1" fmla="*/ 19 h 19"/>
                  <a:gd name="T2" fmla="*/ 0 w 19"/>
                  <a:gd name="T3" fmla="*/ 10 h 19"/>
                  <a:gd name="T4" fmla="*/ 10 w 19"/>
                  <a:gd name="T5" fmla="*/ 0 h 19"/>
                  <a:gd name="T6" fmla="*/ 19 w 19"/>
                  <a:gd name="T7" fmla="*/ 10 h 19"/>
                  <a:gd name="T8" fmla="*/ 10 w 19"/>
                  <a:gd name="T9" fmla="*/ 19 h 19"/>
                  <a:gd name="T10" fmla="*/ 10 w 19"/>
                  <a:gd name="T11" fmla="*/ 4 h 19"/>
                  <a:gd name="T12" fmla="*/ 4 w 19"/>
                  <a:gd name="T13" fmla="*/ 10 h 19"/>
                  <a:gd name="T14" fmla="*/ 10 w 19"/>
                  <a:gd name="T15" fmla="*/ 15 h 19"/>
                  <a:gd name="T16" fmla="*/ 15 w 19"/>
                  <a:gd name="T17" fmla="*/ 10 h 19"/>
                  <a:gd name="T18" fmla="*/ 10 w 19"/>
                  <a:gd name="T19"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19">
                    <a:moveTo>
                      <a:pt x="10" y="19"/>
                    </a:moveTo>
                    <a:cubicBezTo>
                      <a:pt x="4" y="19"/>
                      <a:pt x="0" y="15"/>
                      <a:pt x="0" y="10"/>
                    </a:cubicBezTo>
                    <a:cubicBezTo>
                      <a:pt x="0" y="5"/>
                      <a:pt x="4" y="0"/>
                      <a:pt x="10" y="0"/>
                    </a:cubicBezTo>
                    <a:cubicBezTo>
                      <a:pt x="15" y="0"/>
                      <a:pt x="19" y="5"/>
                      <a:pt x="19" y="10"/>
                    </a:cubicBezTo>
                    <a:cubicBezTo>
                      <a:pt x="19" y="15"/>
                      <a:pt x="15" y="19"/>
                      <a:pt x="10" y="19"/>
                    </a:cubicBezTo>
                    <a:close/>
                    <a:moveTo>
                      <a:pt x="10" y="4"/>
                    </a:moveTo>
                    <a:cubicBezTo>
                      <a:pt x="6" y="4"/>
                      <a:pt x="4" y="7"/>
                      <a:pt x="4" y="10"/>
                    </a:cubicBezTo>
                    <a:cubicBezTo>
                      <a:pt x="4" y="13"/>
                      <a:pt x="6" y="15"/>
                      <a:pt x="10" y="15"/>
                    </a:cubicBezTo>
                    <a:cubicBezTo>
                      <a:pt x="13" y="15"/>
                      <a:pt x="15" y="13"/>
                      <a:pt x="15" y="10"/>
                    </a:cubicBezTo>
                    <a:cubicBezTo>
                      <a:pt x="15" y="7"/>
                      <a:pt x="13" y="4"/>
                      <a:pt x="10" y="4"/>
                    </a:cubicBez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sp>
            <p:nvSpPr>
              <p:cNvPr id="99" name="Freeform 288">
                <a:extLst>
                  <a:ext uri="{FF2B5EF4-FFF2-40B4-BE49-F238E27FC236}">
                    <a16:creationId xmlns:a16="http://schemas.microsoft.com/office/drawing/2014/main" id="{A6EA2A56-2BED-482A-8801-C7C541862ACB}"/>
                  </a:ext>
                </a:extLst>
              </p:cNvPr>
              <p:cNvSpPr>
                <a:spLocks noEditPoints="1"/>
              </p:cNvSpPr>
              <p:nvPr/>
            </p:nvSpPr>
            <p:spPr bwMode="auto">
              <a:xfrm>
                <a:off x="2852" y="965"/>
                <a:ext cx="45" cy="45"/>
              </a:xfrm>
              <a:custGeom>
                <a:avLst/>
                <a:gdLst>
                  <a:gd name="T0" fmla="*/ 9 w 19"/>
                  <a:gd name="T1" fmla="*/ 19 h 19"/>
                  <a:gd name="T2" fmla="*/ 0 w 19"/>
                  <a:gd name="T3" fmla="*/ 10 h 19"/>
                  <a:gd name="T4" fmla="*/ 9 w 19"/>
                  <a:gd name="T5" fmla="*/ 0 h 19"/>
                  <a:gd name="T6" fmla="*/ 19 w 19"/>
                  <a:gd name="T7" fmla="*/ 10 h 19"/>
                  <a:gd name="T8" fmla="*/ 9 w 19"/>
                  <a:gd name="T9" fmla="*/ 19 h 19"/>
                  <a:gd name="T10" fmla="*/ 9 w 19"/>
                  <a:gd name="T11" fmla="*/ 4 h 19"/>
                  <a:gd name="T12" fmla="*/ 4 w 19"/>
                  <a:gd name="T13" fmla="*/ 10 h 19"/>
                  <a:gd name="T14" fmla="*/ 9 w 19"/>
                  <a:gd name="T15" fmla="*/ 15 h 19"/>
                  <a:gd name="T16" fmla="*/ 15 w 19"/>
                  <a:gd name="T17" fmla="*/ 10 h 19"/>
                  <a:gd name="T18" fmla="*/ 9 w 19"/>
                  <a:gd name="T19"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19">
                    <a:moveTo>
                      <a:pt x="9" y="19"/>
                    </a:moveTo>
                    <a:cubicBezTo>
                      <a:pt x="4" y="19"/>
                      <a:pt x="0" y="15"/>
                      <a:pt x="0" y="10"/>
                    </a:cubicBezTo>
                    <a:cubicBezTo>
                      <a:pt x="0" y="5"/>
                      <a:pt x="4" y="0"/>
                      <a:pt x="9" y="0"/>
                    </a:cubicBezTo>
                    <a:cubicBezTo>
                      <a:pt x="14" y="0"/>
                      <a:pt x="19" y="5"/>
                      <a:pt x="19" y="10"/>
                    </a:cubicBezTo>
                    <a:cubicBezTo>
                      <a:pt x="19" y="15"/>
                      <a:pt x="14" y="19"/>
                      <a:pt x="9" y="19"/>
                    </a:cubicBezTo>
                    <a:close/>
                    <a:moveTo>
                      <a:pt x="9" y="4"/>
                    </a:moveTo>
                    <a:cubicBezTo>
                      <a:pt x="6" y="4"/>
                      <a:pt x="4" y="7"/>
                      <a:pt x="4" y="10"/>
                    </a:cubicBezTo>
                    <a:cubicBezTo>
                      <a:pt x="4" y="13"/>
                      <a:pt x="6" y="15"/>
                      <a:pt x="9" y="15"/>
                    </a:cubicBezTo>
                    <a:cubicBezTo>
                      <a:pt x="12" y="15"/>
                      <a:pt x="15" y="13"/>
                      <a:pt x="15" y="10"/>
                    </a:cubicBezTo>
                    <a:cubicBezTo>
                      <a:pt x="15" y="7"/>
                      <a:pt x="12" y="4"/>
                      <a:pt x="9" y="4"/>
                    </a:cubicBez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sp>
            <p:nvSpPr>
              <p:cNvPr id="100" name="Freeform 289">
                <a:extLst>
                  <a:ext uri="{FF2B5EF4-FFF2-40B4-BE49-F238E27FC236}">
                    <a16:creationId xmlns:a16="http://schemas.microsoft.com/office/drawing/2014/main" id="{05B370C9-2DDB-447A-8EAA-F922D9DE357F}"/>
                  </a:ext>
                </a:extLst>
              </p:cNvPr>
              <p:cNvSpPr>
                <a:spLocks noEditPoints="1"/>
              </p:cNvSpPr>
              <p:nvPr/>
            </p:nvSpPr>
            <p:spPr bwMode="auto">
              <a:xfrm>
                <a:off x="2184" y="1119"/>
                <a:ext cx="45" cy="45"/>
              </a:xfrm>
              <a:custGeom>
                <a:avLst/>
                <a:gdLst>
                  <a:gd name="T0" fmla="*/ 9 w 19"/>
                  <a:gd name="T1" fmla="*/ 19 h 19"/>
                  <a:gd name="T2" fmla="*/ 0 w 19"/>
                  <a:gd name="T3" fmla="*/ 9 h 19"/>
                  <a:gd name="T4" fmla="*/ 9 w 19"/>
                  <a:gd name="T5" fmla="*/ 0 h 19"/>
                  <a:gd name="T6" fmla="*/ 19 w 19"/>
                  <a:gd name="T7" fmla="*/ 9 h 19"/>
                  <a:gd name="T8" fmla="*/ 9 w 19"/>
                  <a:gd name="T9" fmla="*/ 19 h 19"/>
                  <a:gd name="T10" fmla="*/ 9 w 19"/>
                  <a:gd name="T11" fmla="*/ 4 h 19"/>
                  <a:gd name="T12" fmla="*/ 4 w 19"/>
                  <a:gd name="T13" fmla="*/ 9 h 19"/>
                  <a:gd name="T14" fmla="*/ 9 w 19"/>
                  <a:gd name="T15" fmla="*/ 15 h 19"/>
                  <a:gd name="T16" fmla="*/ 15 w 19"/>
                  <a:gd name="T17" fmla="*/ 9 h 19"/>
                  <a:gd name="T18" fmla="*/ 9 w 19"/>
                  <a:gd name="T19"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19">
                    <a:moveTo>
                      <a:pt x="9" y="19"/>
                    </a:moveTo>
                    <a:cubicBezTo>
                      <a:pt x="4" y="19"/>
                      <a:pt x="0" y="15"/>
                      <a:pt x="0" y="9"/>
                    </a:cubicBezTo>
                    <a:cubicBezTo>
                      <a:pt x="0" y="4"/>
                      <a:pt x="4" y="0"/>
                      <a:pt x="9" y="0"/>
                    </a:cubicBezTo>
                    <a:cubicBezTo>
                      <a:pt x="14" y="0"/>
                      <a:pt x="19" y="4"/>
                      <a:pt x="19" y="9"/>
                    </a:cubicBezTo>
                    <a:cubicBezTo>
                      <a:pt x="19" y="15"/>
                      <a:pt x="14" y="19"/>
                      <a:pt x="9" y="19"/>
                    </a:cubicBezTo>
                    <a:close/>
                    <a:moveTo>
                      <a:pt x="9" y="4"/>
                    </a:moveTo>
                    <a:cubicBezTo>
                      <a:pt x="6" y="4"/>
                      <a:pt x="4" y="6"/>
                      <a:pt x="4" y="9"/>
                    </a:cubicBezTo>
                    <a:cubicBezTo>
                      <a:pt x="4" y="12"/>
                      <a:pt x="6" y="15"/>
                      <a:pt x="9" y="15"/>
                    </a:cubicBezTo>
                    <a:cubicBezTo>
                      <a:pt x="12" y="15"/>
                      <a:pt x="15" y="12"/>
                      <a:pt x="15" y="9"/>
                    </a:cubicBezTo>
                    <a:cubicBezTo>
                      <a:pt x="15" y="6"/>
                      <a:pt x="12" y="4"/>
                      <a:pt x="9" y="4"/>
                    </a:cubicBez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sp>
            <p:nvSpPr>
              <p:cNvPr id="101" name="Freeform 290">
                <a:extLst>
                  <a:ext uri="{FF2B5EF4-FFF2-40B4-BE49-F238E27FC236}">
                    <a16:creationId xmlns:a16="http://schemas.microsoft.com/office/drawing/2014/main" id="{92E0631A-DFE3-4198-9E05-2223993456CF}"/>
                  </a:ext>
                </a:extLst>
              </p:cNvPr>
              <p:cNvSpPr>
                <a:spLocks noEditPoints="1"/>
              </p:cNvSpPr>
              <p:nvPr/>
            </p:nvSpPr>
            <p:spPr bwMode="auto">
              <a:xfrm>
                <a:off x="2805" y="1235"/>
                <a:ext cx="45" cy="45"/>
              </a:xfrm>
              <a:custGeom>
                <a:avLst/>
                <a:gdLst>
                  <a:gd name="T0" fmla="*/ 10 w 19"/>
                  <a:gd name="T1" fmla="*/ 19 h 19"/>
                  <a:gd name="T2" fmla="*/ 0 w 19"/>
                  <a:gd name="T3" fmla="*/ 10 h 19"/>
                  <a:gd name="T4" fmla="*/ 10 w 19"/>
                  <a:gd name="T5" fmla="*/ 0 h 19"/>
                  <a:gd name="T6" fmla="*/ 19 w 19"/>
                  <a:gd name="T7" fmla="*/ 10 h 19"/>
                  <a:gd name="T8" fmla="*/ 10 w 19"/>
                  <a:gd name="T9" fmla="*/ 19 h 19"/>
                  <a:gd name="T10" fmla="*/ 10 w 19"/>
                  <a:gd name="T11" fmla="*/ 4 h 19"/>
                  <a:gd name="T12" fmla="*/ 4 w 19"/>
                  <a:gd name="T13" fmla="*/ 10 h 19"/>
                  <a:gd name="T14" fmla="*/ 10 w 19"/>
                  <a:gd name="T15" fmla="*/ 15 h 19"/>
                  <a:gd name="T16" fmla="*/ 15 w 19"/>
                  <a:gd name="T17" fmla="*/ 10 h 19"/>
                  <a:gd name="T18" fmla="*/ 10 w 19"/>
                  <a:gd name="T19"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19">
                    <a:moveTo>
                      <a:pt x="10" y="19"/>
                    </a:moveTo>
                    <a:cubicBezTo>
                      <a:pt x="5" y="19"/>
                      <a:pt x="0" y="15"/>
                      <a:pt x="0" y="10"/>
                    </a:cubicBezTo>
                    <a:cubicBezTo>
                      <a:pt x="0" y="4"/>
                      <a:pt x="5" y="0"/>
                      <a:pt x="10" y="0"/>
                    </a:cubicBezTo>
                    <a:cubicBezTo>
                      <a:pt x="15" y="0"/>
                      <a:pt x="19" y="4"/>
                      <a:pt x="19" y="10"/>
                    </a:cubicBezTo>
                    <a:cubicBezTo>
                      <a:pt x="19" y="15"/>
                      <a:pt x="15" y="19"/>
                      <a:pt x="10" y="19"/>
                    </a:cubicBezTo>
                    <a:close/>
                    <a:moveTo>
                      <a:pt x="10" y="4"/>
                    </a:moveTo>
                    <a:cubicBezTo>
                      <a:pt x="7" y="4"/>
                      <a:pt x="4" y="6"/>
                      <a:pt x="4" y="10"/>
                    </a:cubicBezTo>
                    <a:cubicBezTo>
                      <a:pt x="4" y="13"/>
                      <a:pt x="7" y="15"/>
                      <a:pt x="10" y="15"/>
                    </a:cubicBezTo>
                    <a:cubicBezTo>
                      <a:pt x="13" y="15"/>
                      <a:pt x="15" y="13"/>
                      <a:pt x="15" y="10"/>
                    </a:cubicBezTo>
                    <a:cubicBezTo>
                      <a:pt x="15" y="6"/>
                      <a:pt x="13" y="4"/>
                      <a:pt x="10" y="4"/>
                    </a:cubicBez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sp>
            <p:nvSpPr>
              <p:cNvPr id="102" name="Freeform 291">
                <a:extLst>
                  <a:ext uri="{FF2B5EF4-FFF2-40B4-BE49-F238E27FC236}">
                    <a16:creationId xmlns:a16="http://schemas.microsoft.com/office/drawing/2014/main" id="{45D30540-2B54-4AF2-AB64-05F18D801694}"/>
                  </a:ext>
                </a:extLst>
              </p:cNvPr>
              <p:cNvSpPr>
                <a:spLocks noEditPoints="1"/>
              </p:cNvSpPr>
              <p:nvPr/>
            </p:nvSpPr>
            <p:spPr bwMode="auto">
              <a:xfrm>
                <a:off x="2611" y="1046"/>
                <a:ext cx="90" cy="90"/>
              </a:xfrm>
              <a:custGeom>
                <a:avLst/>
                <a:gdLst>
                  <a:gd name="T0" fmla="*/ 90 w 90"/>
                  <a:gd name="T1" fmla="*/ 90 h 90"/>
                  <a:gd name="T2" fmla="*/ 0 w 90"/>
                  <a:gd name="T3" fmla="*/ 90 h 90"/>
                  <a:gd name="T4" fmla="*/ 0 w 90"/>
                  <a:gd name="T5" fmla="*/ 0 h 90"/>
                  <a:gd name="T6" fmla="*/ 90 w 90"/>
                  <a:gd name="T7" fmla="*/ 0 h 90"/>
                  <a:gd name="T8" fmla="*/ 90 w 90"/>
                  <a:gd name="T9" fmla="*/ 90 h 90"/>
                  <a:gd name="T10" fmla="*/ 10 w 90"/>
                  <a:gd name="T11" fmla="*/ 80 h 90"/>
                  <a:gd name="T12" fmla="*/ 81 w 90"/>
                  <a:gd name="T13" fmla="*/ 80 h 90"/>
                  <a:gd name="T14" fmla="*/ 81 w 90"/>
                  <a:gd name="T15" fmla="*/ 9 h 90"/>
                  <a:gd name="T16" fmla="*/ 10 w 90"/>
                  <a:gd name="T17" fmla="*/ 9 h 90"/>
                  <a:gd name="T18" fmla="*/ 10 w 90"/>
                  <a:gd name="T19" fmla="*/ 8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90">
                    <a:moveTo>
                      <a:pt x="90" y="90"/>
                    </a:moveTo>
                    <a:lnTo>
                      <a:pt x="0" y="90"/>
                    </a:lnTo>
                    <a:lnTo>
                      <a:pt x="0" y="0"/>
                    </a:lnTo>
                    <a:lnTo>
                      <a:pt x="90" y="0"/>
                    </a:lnTo>
                    <a:lnTo>
                      <a:pt x="90" y="90"/>
                    </a:lnTo>
                    <a:close/>
                    <a:moveTo>
                      <a:pt x="10" y="80"/>
                    </a:moveTo>
                    <a:lnTo>
                      <a:pt x="81" y="80"/>
                    </a:lnTo>
                    <a:lnTo>
                      <a:pt x="81" y="9"/>
                    </a:lnTo>
                    <a:lnTo>
                      <a:pt x="10" y="9"/>
                    </a:lnTo>
                    <a:lnTo>
                      <a:pt x="10" y="80"/>
                    </a:ln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sp>
            <p:nvSpPr>
              <p:cNvPr id="103" name="Freeform 292">
                <a:extLst>
                  <a:ext uri="{FF2B5EF4-FFF2-40B4-BE49-F238E27FC236}">
                    <a16:creationId xmlns:a16="http://schemas.microsoft.com/office/drawing/2014/main" id="{6E0B5E1E-5E91-48B8-AC28-94C79A3A5BE8}"/>
                  </a:ext>
                </a:extLst>
              </p:cNvPr>
              <p:cNvSpPr>
                <a:spLocks noEditPoints="1"/>
              </p:cNvSpPr>
              <p:nvPr/>
            </p:nvSpPr>
            <p:spPr bwMode="auto">
              <a:xfrm>
                <a:off x="2611" y="1126"/>
                <a:ext cx="90" cy="33"/>
              </a:xfrm>
              <a:custGeom>
                <a:avLst/>
                <a:gdLst>
                  <a:gd name="T0" fmla="*/ 90 w 90"/>
                  <a:gd name="T1" fmla="*/ 33 h 33"/>
                  <a:gd name="T2" fmla="*/ 0 w 90"/>
                  <a:gd name="T3" fmla="*/ 33 h 33"/>
                  <a:gd name="T4" fmla="*/ 0 w 90"/>
                  <a:gd name="T5" fmla="*/ 0 h 33"/>
                  <a:gd name="T6" fmla="*/ 90 w 90"/>
                  <a:gd name="T7" fmla="*/ 0 h 33"/>
                  <a:gd name="T8" fmla="*/ 90 w 90"/>
                  <a:gd name="T9" fmla="*/ 33 h 33"/>
                  <a:gd name="T10" fmla="*/ 10 w 90"/>
                  <a:gd name="T11" fmla="*/ 24 h 33"/>
                  <a:gd name="T12" fmla="*/ 81 w 90"/>
                  <a:gd name="T13" fmla="*/ 24 h 33"/>
                  <a:gd name="T14" fmla="*/ 81 w 90"/>
                  <a:gd name="T15" fmla="*/ 10 h 33"/>
                  <a:gd name="T16" fmla="*/ 10 w 90"/>
                  <a:gd name="T17" fmla="*/ 10 h 33"/>
                  <a:gd name="T18" fmla="*/ 10 w 90"/>
                  <a:gd name="T19" fmla="*/ 2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33">
                    <a:moveTo>
                      <a:pt x="90" y="33"/>
                    </a:moveTo>
                    <a:lnTo>
                      <a:pt x="0" y="33"/>
                    </a:lnTo>
                    <a:lnTo>
                      <a:pt x="0" y="0"/>
                    </a:lnTo>
                    <a:lnTo>
                      <a:pt x="90" y="0"/>
                    </a:lnTo>
                    <a:lnTo>
                      <a:pt x="90" y="33"/>
                    </a:lnTo>
                    <a:close/>
                    <a:moveTo>
                      <a:pt x="10" y="24"/>
                    </a:moveTo>
                    <a:lnTo>
                      <a:pt x="81" y="24"/>
                    </a:lnTo>
                    <a:lnTo>
                      <a:pt x="81" y="10"/>
                    </a:lnTo>
                    <a:lnTo>
                      <a:pt x="10" y="10"/>
                    </a:lnTo>
                    <a:lnTo>
                      <a:pt x="10" y="24"/>
                    </a:ln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sp>
            <p:nvSpPr>
              <p:cNvPr id="104" name="Freeform 293">
                <a:extLst>
                  <a:ext uri="{FF2B5EF4-FFF2-40B4-BE49-F238E27FC236}">
                    <a16:creationId xmlns:a16="http://schemas.microsoft.com/office/drawing/2014/main" id="{4ED6C0E2-3C65-442B-9941-B0E8DAAE33F2}"/>
                  </a:ext>
                </a:extLst>
              </p:cNvPr>
              <p:cNvSpPr>
                <a:spLocks noEditPoints="1"/>
              </p:cNvSpPr>
              <p:nvPr/>
            </p:nvSpPr>
            <p:spPr bwMode="auto">
              <a:xfrm>
                <a:off x="2481" y="1055"/>
                <a:ext cx="59" cy="88"/>
              </a:xfrm>
              <a:custGeom>
                <a:avLst/>
                <a:gdLst>
                  <a:gd name="T0" fmla="*/ 59 w 59"/>
                  <a:gd name="T1" fmla="*/ 88 h 88"/>
                  <a:gd name="T2" fmla="*/ 0 w 59"/>
                  <a:gd name="T3" fmla="*/ 88 h 88"/>
                  <a:gd name="T4" fmla="*/ 0 w 59"/>
                  <a:gd name="T5" fmla="*/ 0 h 88"/>
                  <a:gd name="T6" fmla="*/ 59 w 59"/>
                  <a:gd name="T7" fmla="*/ 0 h 88"/>
                  <a:gd name="T8" fmla="*/ 59 w 59"/>
                  <a:gd name="T9" fmla="*/ 88 h 88"/>
                  <a:gd name="T10" fmla="*/ 10 w 59"/>
                  <a:gd name="T11" fmla="*/ 78 h 88"/>
                  <a:gd name="T12" fmla="*/ 50 w 59"/>
                  <a:gd name="T13" fmla="*/ 78 h 88"/>
                  <a:gd name="T14" fmla="*/ 50 w 59"/>
                  <a:gd name="T15" fmla="*/ 10 h 88"/>
                  <a:gd name="T16" fmla="*/ 10 w 59"/>
                  <a:gd name="T17" fmla="*/ 10 h 88"/>
                  <a:gd name="T18" fmla="*/ 10 w 59"/>
                  <a:gd name="T19" fmla="*/ 7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88">
                    <a:moveTo>
                      <a:pt x="59" y="88"/>
                    </a:moveTo>
                    <a:lnTo>
                      <a:pt x="0" y="88"/>
                    </a:lnTo>
                    <a:lnTo>
                      <a:pt x="0" y="0"/>
                    </a:lnTo>
                    <a:lnTo>
                      <a:pt x="59" y="0"/>
                    </a:lnTo>
                    <a:lnTo>
                      <a:pt x="59" y="88"/>
                    </a:lnTo>
                    <a:close/>
                    <a:moveTo>
                      <a:pt x="10" y="78"/>
                    </a:moveTo>
                    <a:lnTo>
                      <a:pt x="50" y="78"/>
                    </a:lnTo>
                    <a:lnTo>
                      <a:pt x="50" y="10"/>
                    </a:lnTo>
                    <a:lnTo>
                      <a:pt x="10" y="10"/>
                    </a:lnTo>
                    <a:lnTo>
                      <a:pt x="10" y="78"/>
                    </a:ln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sp>
            <p:nvSpPr>
              <p:cNvPr id="105" name="Freeform 294">
                <a:extLst>
                  <a:ext uri="{FF2B5EF4-FFF2-40B4-BE49-F238E27FC236}">
                    <a16:creationId xmlns:a16="http://schemas.microsoft.com/office/drawing/2014/main" id="{8219B1C1-468E-43C5-A732-7F71F511F1F4}"/>
                  </a:ext>
                </a:extLst>
              </p:cNvPr>
              <p:cNvSpPr>
                <a:spLocks noEditPoints="1"/>
              </p:cNvSpPr>
              <p:nvPr/>
            </p:nvSpPr>
            <p:spPr bwMode="auto">
              <a:xfrm>
                <a:off x="2259" y="1062"/>
                <a:ext cx="211" cy="97"/>
              </a:xfrm>
              <a:custGeom>
                <a:avLst/>
                <a:gdLst>
                  <a:gd name="T0" fmla="*/ 211 w 211"/>
                  <a:gd name="T1" fmla="*/ 97 h 97"/>
                  <a:gd name="T2" fmla="*/ 0 w 211"/>
                  <a:gd name="T3" fmla="*/ 97 h 97"/>
                  <a:gd name="T4" fmla="*/ 0 w 211"/>
                  <a:gd name="T5" fmla="*/ 0 h 97"/>
                  <a:gd name="T6" fmla="*/ 211 w 211"/>
                  <a:gd name="T7" fmla="*/ 0 h 97"/>
                  <a:gd name="T8" fmla="*/ 211 w 211"/>
                  <a:gd name="T9" fmla="*/ 97 h 97"/>
                  <a:gd name="T10" fmla="*/ 10 w 211"/>
                  <a:gd name="T11" fmla="*/ 88 h 97"/>
                  <a:gd name="T12" fmla="*/ 201 w 211"/>
                  <a:gd name="T13" fmla="*/ 88 h 97"/>
                  <a:gd name="T14" fmla="*/ 201 w 211"/>
                  <a:gd name="T15" fmla="*/ 10 h 97"/>
                  <a:gd name="T16" fmla="*/ 10 w 211"/>
                  <a:gd name="T17" fmla="*/ 10 h 97"/>
                  <a:gd name="T18" fmla="*/ 10 w 211"/>
                  <a:gd name="T19" fmla="*/ 8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97">
                    <a:moveTo>
                      <a:pt x="211" y="97"/>
                    </a:moveTo>
                    <a:lnTo>
                      <a:pt x="0" y="97"/>
                    </a:lnTo>
                    <a:lnTo>
                      <a:pt x="0" y="0"/>
                    </a:lnTo>
                    <a:lnTo>
                      <a:pt x="211" y="0"/>
                    </a:lnTo>
                    <a:lnTo>
                      <a:pt x="211" y="97"/>
                    </a:lnTo>
                    <a:close/>
                    <a:moveTo>
                      <a:pt x="10" y="88"/>
                    </a:moveTo>
                    <a:lnTo>
                      <a:pt x="201" y="88"/>
                    </a:lnTo>
                    <a:lnTo>
                      <a:pt x="201" y="10"/>
                    </a:lnTo>
                    <a:lnTo>
                      <a:pt x="10" y="10"/>
                    </a:lnTo>
                    <a:lnTo>
                      <a:pt x="10" y="88"/>
                    </a:ln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sp>
            <p:nvSpPr>
              <p:cNvPr id="106" name="Freeform 295">
                <a:extLst>
                  <a:ext uri="{FF2B5EF4-FFF2-40B4-BE49-F238E27FC236}">
                    <a16:creationId xmlns:a16="http://schemas.microsoft.com/office/drawing/2014/main" id="{B1E335CE-D92F-4556-8977-EEDEE145D90F}"/>
                  </a:ext>
                </a:extLst>
              </p:cNvPr>
              <p:cNvSpPr>
                <a:spLocks noEditPoints="1"/>
              </p:cNvSpPr>
              <p:nvPr/>
            </p:nvSpPr>
            <p:spPr bwMode="auto">
              <a:xfrm>
                <a:off x="2316" y="836"/>
                <a:ext cx="95" cy="47"/>
              </a:xfrm>
              <a:custGeom>
                <a:avLst/>
                <a:gdLst>
                  <a:gd name="T0" fmla="*/ 30 w 40"/>
                  <a:gd name="T1" fmla="*/ 20 h 20"/>
                  <a:gd name="T2" fmla="*/ 10 w 40"/>
                  <a:gd name="T3" fmla="*/ 20 h 20"/>
                  <a:gd name="T4" fmla="*/ 0 w 40"/>
                  <a:gd name="T5" fmla="*/ 10 h 20"/>
                  <a:gd name="T6" fmla="*/ 10 w 40"/>
                  <a:gd name="T7" fmla="*/ 0 h 20"/>
                  <a:gd name="T8" fmla="*/ 30 w 40"/>
                  <a:gd name="T9" fmla="*/ 0 h 20"/>
                  <a:gd name="T10" fmla="*/ 40 w 40"/>
                  <a:gd name="T11" fmla="*/ 10 h 20"/>
                  <a:gd name="T12" fmla="*/ 30 w 40"/>
                  <a:gd name="T13" fmla="*/ 20 h 20"/>
                  <a:gd name="T14" fmla="*/ 10 w 40"/>
                  <a:gd name="T15" fmla="*/ 4 h 20"/>
                  <a:gd name="T16" fmla="*/ 4 w 40"/>
                  <a:gd name="T17" fmla="*/ 10 h 20"/>
                  <a:gd name="T18" fmla="*/ 10 w 40"/>
                  <a:gd name="T19" fmla="*/ 16 h 20"/>
                  <a:gd name="T20" fmla="*/ 30 w 40"/>
                  <a:gd name="T21" fmla="*/ 16 h 20"/>
                  <a:gd name="T22" fmla="*/ 36 w 40"/>
                  <a:gd name="T23" fmla="*/ 10 h 20"/>
                  <a:gd name="T24" fmla="*/ 30 w 40"/>
                  <a:gd name="T25" fmla="*/ 4 h 20"/>
                  <a:gd name="T26" fmla="*/ 10 w 40"/>
                  <a:gd name="T2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20">
                    <a:moveTo>
                      <a:pt x="30" y="20"/>
                    </a:moveTo>
                    <a:cubicBezTo>
                      <a:pt x="10" y="20"/>
                      <a:pt x="10" y="20"/>
                      <a:pt x="10" y="20"/>
                    </a:cubicBezTo>
                    <a:cubicBezTo>
                      <a:pt x="4" y="20"/>
                      <a:pt x="0" y="15"/>
                      <a:pt x="0" y="10"/>
                    </a:cubicBezTo>
                    <a:cubicBezTo>
                      <a:pt x="0" y="4"/>
                      <a:pt x="4" y="0"/>
                      <a:pt x="10" y="0"/>
                    </a:cubicBezTo>
                    <a:cubicBezTo>
                      <a:pt x="30" y="0"/>
                      <a:pt x="30" y="0"/>
                      <a:pt x="30" y="0"/>
                    </a:cubicBezTo>
                    <a:cubicBezTo>
                      <a:pt x="35" y="0"/>
                      <a:pt x="40" y="4"/>
                      <a:pt x="40" y="10"/>
                    </a:cubicBezTo>
                    <a:cubicBezTo>
                      <a:pt x="40" y="15"/>
                      <a:pt x="35" y="20"/>
                      <a:pt x="30" y="20"/>
                    </a:cubicBezTo>
                    <a:close/>
                    <a:moveTo>
                      <a:pt x="10" y="4"/>
                    </a:moveTo>
                    <a:cubicBezTo>
                      <a:pt x="7" y="4"/>
                      <a:pt x="4" y="7"/>
                      <a:pt x="4" y="10"/>
                    </a:cubicBezTo>
                    <a:cubicBezTo>
                      <a:pt x="4" y="13"/>
                      <a:pt x="7" y="16"/>
                      <a:pt x="10" y="16"/>
                    </a:cubicBezTo>
                    <a:cubicBezTo>
                      <a:pt x="30" y="16"/>
                      <a:pt x="30" y="16"/>
                      <a:pt x="30" y="16"/>
                    </a:cubicBezTo>
                    <a:cubicBezTo>
                      <a:pt x="33" y="16"/>
                      <a:pt x="36" y="13"/>
                      <a:pt x="36" y="10"/>
                    </a:cubicBezTo>
                    <a:cubicBezTo>
                      <a:pt x="36" y="7"/>
                      <a:pt x="33" y="4"/>
                      <a:pt x="30" y="4"/>
                    </a:cubicBezTo>
                    <a:lnTo>
                      <a:pt x="10" y="4"/>
                    </a:ln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sp>
            <p:nvSpPr>
              <p:cNvPr id="107" name="Freeform 296">
                <a:extLst>
                  <a:ext uri="{FF2B5EF4-FFF2-40B4-BE49-F238E27FC236}">
                    <a16:creationId xmlns:a16="http://schemas.microsoft.com/office/drawing/2014/main" id="{FB621A5B-3151-450D-B3C3-9A9CF69CB615}"/>
                  </a:ext>
                </a:extLst>
              </p:cNvPr>
              <p:cNvSpPr>
                <a:spLocks noEditPoints="1"/>
              </p:cNvSpPr>
              <p:nvPr/>
            </p:nvSpPr>
            <p:spPr bwMode="auto">
              <a:xfrm>
                <a:off x="2477" y="836"/>
                <a:ext cx="94" cy="47"/>
              </a:xfrm>
              <a:custGeom>
                <a:avLst/>
                <a:gdLst>
                  <a:gd name="T0" fmla="*/ 30 w 40"/>
                  <a:gd name="T1" fmla="*/ 20 h 20"/>
                  <a:gd name="T2" fmla="*/ 10 w 40"/>
                  <a:gd name="T3" fmla="*/ 20 h 20"/>
                  <a:gd name="T4" fmla="*/ 0 w 40"/>
                  <a:gd name="T5" fmla="*/ 10 h 20"/>
                  <a:gd name="T6" fmla="*/ 10 w 40"/>
                  <a:gd name="T7" fmla="*/ 0 h 20"/>
                  <a:gd name="T8" fmla="*/ 30 w 40"/>
                  <a:gd name="T9" fmla="*/ 0 h 20"/>
                  <a:gd name="T10" fmla="*/ 40 w 40"/>
                  <a:gd name="T11" fmla="*/ 10 h 20"/>
                  <a:gd name="T12" fmla="*/ 30 w 40"/>
                  <a:gd name="T13" fmla="*/ 20 h 20"/>
                  <a:gd name="T14" fmla="*/ 10 w 40"/>
                  <a:gd name="T15" fmla="*/ 4 h 20"/>
                  <a:gd name="T16" fmla="*/ 4 w 40"/>
                  <a:gd name="T17" fmla="*/ 10 h 20"/>
                  <a:gd name="T18" fmla="*/ 10 w 40"/>
                  <a:gd name="T19" fmla="*/ 16 h 20"/>
                  <a:gd name="T20" fmla="*/ 30 w 40"/>
                  <a:gd name="T21" fmla="*/ 16 h 20"/>
                  <a:gd name="T22" fmla="*/ 36 w 40"/>
                  <a:gd name="T23" fmla="*/ 10 h 20"/>
                  <a:gd name="T24" fmla="*/ 30 w 40"/>
                  <a:gd name="T25" fmla="*/ 4 h 20"/>
                  <a:gd name="T26" fmla="*/ 10 w 40"/>
                  <a:gd name="T2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20">
                    <a:moveTo>
                      <a:pt x="30" y="20"/>
                    </a:moveTo>
                    <a:cubicBezTo>
                      <a:pt x="10" y="20"/>
                      <a:pt x="10" y="20"/>
                      <a:pt x="10" y="20"/>
                    </a:cubicBezTo>
                    <a:cubicBezTo>
                      <a:pt x="4" y="20"/>
                      <a:pt x="0" y="15"/>
                      <a:pt x="0" y="10"/>
                    </a:cubicBezTo>
                    <a:cubicBezTo>
                      <a:pt x="0" y="4"/>
                      <a:pt x="4" y="0"/>
                      <a:pt x="10" y="0"/>
                    </a:cubicBezTo>
                    <a:cubicBezTo>
                      <a:pt x="30" y="0"/>
                      <a:pt x="30" y="0"/>
                      <a:pt x="30" y="0"/>
                    </a:cubicBezTo>
                    <a:cubicBezTo>
                      <a:pt x="35" y="0"/>
                      <a:pt x="40" y="4"/>
                      <a:pt x="40" y="10"/>
                    </a:cubicBezTo>
                    <a:cubicBezTo>
                      <a:pt x="40" y="15"/>
                      <a:pt x="35" y="20"/>
                      <a:pt x="30" y="20"/>
                    </a:cubicBezTo>
                    <a:close/>
                    <a:moveTo>
                      <a:pt x="10" y="4"/>
                    </a:moveTo>
                    <a:cubicBezTo>
                      <a:pt x="7" y="4"/>
                      <a:pt x="4" y="7"/>
                      <a:pt x="4" y="10"/>
                    </a:cubicBezTo>
                    <a:cubicBezTo>
                      <a:pt x="4" y="13"/>
                      <a:pt x="7" y="16"/>
                      <a:pt x="10" y="16"/>
                    </a:cubicBezTo>
                    <a:cubicBezTo>
                      <a:pt x="30" y="16"/>
                      <a:pt x="30" y="16"/>
                      <a:pt x="30" y="16"/>
                    </a:cubicBezTo>
                    <a:cubicBezTo>
                      <a:pt x="33" y="16"/>
                      <a:pt x="36" y="13"/>
                      <a:pt x="36" y="10"/>
                    </a:cubicBezTo>
                    <a:cubicBezTo>
                      <a:pt x="36" y="7"/>
                      <a:pt x="33" y="4"/>
                      <a:pt x="30" y="4"/>
                    </a:cubicBezTo>
                    <a:lnTo>
                      <a:pt x="10" y="4"/>
                    </a:ln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sp>
            <p:nvSpPr>
              <p:cNvPr id="108" name="Freeform 297">
                <a:extLst>
                  <a:ext uri="{FF2B5EF4-FFF2-40B4-BE49-F238E27FC236}">
                    <a16:creationId xmlns:a16="http://schemas.microsoft.com/office/drawing/2014/main" id="{40355E7D-7A7D-40B0-B4E3-D4A8CF31F9ED}"/>
                  </a:ext>
                </a:extLst>
              </p:cNvPr>
              <p:cNvSpPr>
                <a:spLocks noEditPoints="1"/>
              </p:cNvSpPr>
              <p:nvPr/>
            </p:nvSpPr>
            <p:spPr bwMode="auto">
              <a:xfrm>
                <a:off x="2926" y="2251"/>
                <a:ext cx="92" cy="47"/>
              </a:xfrm>
              <a:custGeom>
                <a:avLst/>
                <a:gdLst>
                  <a:gd name="T0" fmla="*/ 29 w 39"/>
                  <a:gd name="T1" fmla="*/ 20 h 20"/>
                  <a:gd name="T2" fmla="*/ 10 w 39"/>
                  <a:gd name="T3" fmla="*/ 20 h 20"/>
                  <a:gd name="T4" fmla="*/ 0 w 39"/>
                  <a:gd name="T5" fmla="*/ 10 h 20"/>
                  <a:gd name="T6" fmla="*/ 10 w 39"/>
                  <a:gd name="T7" fmla="*/ 0 h 20"/>
                  <a:gd name="T8" fmla="*/ 29 w 39"/>
                  <a:gd name="T9" fmla="*/ 0 h 20"/>
                  <a:gd name="T10" fmla="*/ 39 w 39"/>
                  <a:gd name="T11" fmla="*/ 10 h 20"/>
                  <a:gd name="T12" fmla="*/ 29 w 39"/>
                  <a:gd name="T13" fmla="*/ 20 h 20"/>
                  <a:gd name="T14" fmla="*/ 10 w 39"/>
                  <a:gd name="T15" fmla="*/ 4 h 20"/>
                  <a:gd name="T16" fmla="*/ 4 w 39"/>
                  <a:gd name="T17" fmla="*/ 10 h 20"/>
                  <a:gd name="T18" fmla="*/ 10 w 39"/>
                  <a:gd name="T19" fmla="*/ 16 h 20"/>
                  <a:gd name="T20" fmla="*/ 29 w 39"/>
                  <a:gd name="T21" fmla="*/ 16 h 20"/>
                  <a:gd name="T22" fmla="*/ 35 w 39"/>
                  <a:gd name="T23" fmla="*/ 10 h 20"/>
                  <a:gd name="T24" fmla="*/ 29 w 39"/>
                  <a:gd name="T25" fmla="*/ 4 h 20"/>
                  <a:gd name="T26" fmla="*/ 10 w 39"/>
                  <a:gd name="T2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0">
                    <a:moveTo>
                      <a:pt x="29" y="20"/>
                    </a:moveTo>
                    <a:cubicBezTo>
                      <a:pt x="10" y="20"/>
                      <a:pt x="10" y="20"/>
                      <a:pt x="10" y="20"/>
                    </a:cubicBezTo>
                    <a:cubicBezTo>
                      <a:pt x="4" y="20"/>
                      <a:pt x="0" y="15"/>
                      <a:pt x="0" y="10"/>
                    </a:cubicBezTo>
                    <a:cubicBezTo>
                      <a:pt x="0" y="4"/>
                      <a:pt x="4" y="0"/>
                      <a:pt x="10" y="0"/>
                    </a:cubicBezTo>
                    <a:cubicBezTo>
                      <a:pt x="29" y="0"/>
                      <a:pt x="29" y="0"/>
                      <a:pt x="29" y="0"/>
                    </a:cubicBezTo>
                    <a:cubicBezTo>
                      <a:pt x="35" y="0"/>
                      <a:pt x="39" y="4"/>
                      <a:pt x="39" y="10"/>
                    </a:cubicBezTo>
                    <a:cubicBezTo>
                      <a:pt x="39" y="15"/>
                      <a:pt x="35" y="20"/>
                      <a:pt x="29" y="20"/>
                    </a:cubicBezTo>
                    <a:close/>
                    <a:moveTo>
                      <a:pt x="10" y="4"/>
                    </a:moveTo>
                    <a:cubicBezTo>
                      <a:pt x="6" y="4"/>
                      <a:pt x="4" y="6"/>
                      <a:pt x="4" y="10"/>
                    </a:cubicBezTo>
                    <a:cubicBezTo>
                      <a:pt x="4" y="13"/>
                      <a:pt x="6" y="16"/>
                      <a:pt x="10" y="16"/>
                    </a:cubicBezTo>
                    <a:cubicBezTo>
                      <a:pt x="29" y="16"/>
                      <a:pt x="29" y="16"/>
                      <a:pt x="29" y="16"/>
                    </a:cubicBezTo>
                    <a:cubicBezTo>
                      <a:pt x="32" y="16"/>
                      <a:pt x="35" y="13"/>
                      <a:pt x="35" y="10"/>
                    </a:cubicBezTo>
                    <a:cubicBezTo>
                      <a:pt x="35" y="6"/>
                      <a:pt x="32" y="4"/>
                      <a:pt x="29" y="4"/>
                    </a:cubicBezTo>
                    <a:lnTo>
                      <a:pt x="10" y="4"/>
                    </a:ln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sp>
            <p:nvSpPr>
              <p:cNvPr id="109" name="Freeform 298">
                <a:extLst>
                  <a:ext uri="{FF2B5EF4-FFF2-40B4-BE49-F238E27FC236}">
                    <a16:creationId xmlns:a16="http://schemas.microsoft.com/office/drawing/2014/main" id="{0D4F6952-2ABC-4558-BFAB-F45D5B8D75E1}"/>
                  </a:ext>
                </a:extLst>
              </p:cNvPr>
              <p:cNvSpPr>
                <a:spLocks noEditPoints="1"/>
              </p:cNvSpPr>
              <p:nvPr/>
            </p:nvSpPr>
            <p:spPr bwMode="auto">
              <a:xfrm>
                <a:off x="2094" y="2312"/>
                <a:ext cx="94" cy="48"/>
              </a:xfrm>
              <a:custGeom>
                <a:avLst/>
                <a:gdLst>
                  <a:gd name="T0" fmla="*/ 30 w 40"/>
                  <a:gd name="T1" fmla="*/ 20 h 20"/>
                  <a:gd name="T2" fmla="*/ 10 w 40"/>
                  <a:gd name="T3" fmla="*/ 20 h 20"/>
                  <a:gd name="T4" fmla="*/ 0 w 40"/>
                  <a:gd name="T5" fmla="*/ 10 h 20"/>
                  <a:gd name="T6" fmla="*/ 10 w 40"/>
                  <a:gd name="T7" fmla="*/ 0 h 20"/>
                  <a:gd name="T8" fmla="*/ 30 w 40"/>
                  <a:gd name="T9" fmla="*/ 0 h 20"/>
                  <a:gd name="T10" fmla="*/ 40 w 40"/>
                  <a:gd name="T11" fmla="*/ 10 h 20"/>
                  <a:gd name="T12" fmla="*/ 30 w 40"/>
                  <a:gd name="T13" fmla="*/ 20 h 20"/>
                  <a:gd name="T14" fmla="*/ 10 w 40"/>
                  <a:gd name="T15" fmla="*/ 4 h 20"/>
                  <a:gd name="T16" fmla="*/ 4 w 40"/>
                  <a:gd name="T17" fmla="*/ 10 h 20"/>
                  <a:gd name="T18" fmla="*/ 10 w 40"/>
                  <a:gd name="T19" fmla="*/ 16 h 20"/>
                  <a:gd name="T20" fmla="*/ 30 w 40"/>
                  <a:gd name="T21" fmla="*/ 16 h 20"/>
                  <a:gd name="T22" fmla="*/ 36 w 40"/>
                  <a:gd name="T23" fmla="*/ 10 h 20"/>
                  <a:gd name="T24" fmla="*/ 30 w 40"/>
                  <a:gd name="T25" fmla="*/ 4 h 20"/>
                  <a:gd name="T26" fmla="*/ 10 w 40"/>
                  <a:gd name="T2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20">
                    <a:moveTo>
                      <a:pt x="30" y="20"/>
                    </a:moveTo>
                    <a:cubicBezTo>
                      <a:pt x="10" y="20"/>
                      <a:pt x="10" y="20"/>
                      <a:pt x="10" y="20"/>
                    </a:cubicBezTo>
                    <a:cubicBezTo>
                      <a:pt x="5" y="20"/>
                      <a:pt x="0" y="16"/>
                      <a:pt x="0" y="10"/>
                    </a:cubicBezTo>
                    <a:cubicBezTo>
                      <a:pt x="0" y="5"/>
                      <a:pt x="5" y="0"/>
                      <a:pt x="10" y="0"/>
                    </a:cubicBezTo>
                    <a:cubicBezTo>
                      <a:pt x="30" y="0"/>
                      <a:pt x="30" y="0"/>
                      <a:pt x="30" y="0"/>
                    </a:cubicBezTo>
                    <a:cubicBezTo>
                      <a:pt x="35" y="0"/>
                      <a:pt x="40" y="5"/>
                      <a:pt x="40" y="10"/>
                    </a:cubicBezTo>
                    <a:cubicBezTo>
                      <a:pt x="40" y="16"/>
                      <a:pt x="35" y="20"/>
                      <a:pt x="30" y="20"/>
                    </a:cubicBezTo>
                    <a:close/>
                    <a:moveTo>
                      <a:pt x="10" y="4"/>
                    </a:moveTo>
                    <a:cubicBezTo>
                      <a:pt x="7" y="4"/>
                      <a:pt x="4" y="7"/>
                      <a:pt x="4" y="10"/>
                    </a:cubicBezTo>
                    <a:cubicBezTo>
                      <a:pt x="4" y="14"/>
                      <a:pt x="7" y="16"/>
                      <a:pt x="10" y="16"/>
                    </a:cubicBezTo>
                    <a:cubicBezTo>
                      <a:pt x="30" y="16"/>
                      <a:pt x="30" y="16"/>
                      <a:pt x="30" y="16"/>
                    </a:cubicBezTo>
                    <a:cubicBezTo>
                      <a:pt x="33" y="16"/>
                      <a:pt x="36" y="14"/>
                      <a:pt x="36" y="10"/>
                    </a:cubicBezTo>
                    <a:cubicBezTo>
                      <a:pt x="36" y="7"/>
                      <a:pt x="33" y="4"/>
                      <a:pt x="30" y="4"/>
                    </a:cubicBezTo>
                    <a:lnTo>
                      <a:pt x="10" y="4"/>
                    </a:ln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sp>
            <p:nvSpPr>
              <p:cNvPr id="110" name="Freeform 299">
                <a:extLst>
                  <a:ext uri="{FF2B5EF4-FFF2-40B4-BE49-F238E27FC236}">
                    <a16:creationId xmlns:a16="http://schemas.microsoft.com/office/drawing/2014/main" id="{143CF5DE-32C3-48B6-8374-428D3BBDCAE6}"/>
                  </a:ext>
                </a:extLst>
              </p:cNvPr>
              <p:cNvSpPr>
                <a:spLocks noEditPoints="1"/>
              </p:cNvSpPr>
              <p:nvPr/>
            </p:nvSpPr>
            <p:spPr bwMode="auto">
              <a:xfrm>
                <a:off x="2926" y="2312"/>
                <a:ext cx="92" cy="48"/>
              </a:xfrm>
              <a:custGeom>
                <a:avLst/>
                <a:gdLst>
                  <a:gd name="T0" fmla="*/ 29 w 39"/>
                  <a:gd name="T1" fmla="*/ 20 h 20"/>
                  <a:gd name="T2" fmla="*/ 10 w 39"/>
                  <a:gd name="T3" fmla="*/ 20 h 20"/>
                  <a:gd name="T4" fmla="*/ 0 w 39"/>
                  <a:gd name="T5" fmla="*/ 10 h 20"/>
                  <a:gd name="T6" fmla="*/ 10 w 39"/>
                  <a:gd name="T7" fmla="*/ 0 h 20"/>
                  <a:gd name="T8" fmla="*/ 29 w 39"/>
                  <a:gd name="T9" fmla="*/ 0 h 20"/>
                  <a:gd name="T10" fmla="*/ 39 w 39"/>
                  <a:gd name="T11" fmla="*/ 10 h 20"/>
                  <a:gd name="T12" fmla="*/ 29 w 39"/>
                  <a:gd name="T13" fmla="*/ 20 h 20"/>
                  <a:gd name="T14" fmla="*/ 10 w 39"/>
                  <a:gd name="T15" fmla="*/ 4 h 20"/>
                  <a:gd name="T16" fmla="*/ 4 w 39"/>
                  <a:gd name="T17" fmla="*/ 10 h 20"/>
                  <a:gd name="T18" fmla="*/ 10 w 39"/>
                  <a:gd name="T19" fmla="*/ 16 h 20"/>
                  <a:gd name="T20" fmla="*/ 29 w 39"/>
                  <a:gd name="T21" fmla="*/ 16 h 20"/>
                  <a:gd name="T22" fmla="*/ 35 w 39"/>
                  <a:gd name="T23" fmla="*/ 10 h 20"/>
                  <a:gd name="T24" fmla="*/ 29 w 39"/>
                  <a:gd name="T25" fmla="*/ 4 h 20"/>
                  <a:gd name="T26" fmla="*/ 10 w 39"/>
                  <a:gd name="T2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0">
                    <a:moveTo>
                      <a:pt x="29" y="20"/>
                    </a:moveTo>
                    <a:cubicBezTo>
                      <a:pt x="10" y="20"/>
                      <a:pt x="10" y="20"/>
                      <a:pt x="10" y="20"/>
                    </a:cubicBezTo>
                    <a:cubicBezTo>
                      <a:pt x="4" y="20"/>
                      <a:pt x="0" y="16"/>
                      <a:pt x="0" y="10"/>
                    </a:cubicBezTo>
                    <a:cubicBezTo>
                      <a:pt x="0" y="5"/>
                      <a:pt x="4" y="0"/>
                      <a:pt x="10" y="0"/>
                    </a:cubicBezTo>
                    <a:cubicBezTo>
                      <a:pt x="29" y="0"/>
                      <a:pt x="29" y="0"/>
                      <a:pt x="29" y="0"/>
                    </a:cubicBezTo>
                    <a:cubicBezTo>
                      <a:pt x="35" y="0"/>
                      <a:pt x="39" y="5"/>
                      <a:pt x="39" y="10"/>
                    </a:cubicBezTo>
                    <a:cubicBezTo>
                      <a:pt x="39" y="16"/>
                      <a:pt x="35" y="20"/>
                      <a:pt x="29" y="20"/>
                    </a:cubicBezTo>
                    <a:close/>
                    <a:moveTo>
                      <a:pt x="10" y="4"/>
                    </a:moveTo>
                    <a:cubicBezTo>
                      <a:pt x="6" y="4"/>
                      <a:pt x="4" y="7"/>
                      <a:pt x="4" y="10"/>
                    </a:cubicBezTo>
                    <a:cubicBezTo>
                      <a:pt x="4" y="14"/>
                      <a:pt x="6" y="16"/>
                      <a:pt x="10" y="16"/>
                    </a:cubicBezTo>
                    <a:cubicBezTo>
                      <a:pt x="29" y="16"/>
                      <a:pt x="29" y="16"/>
                      <a:pt x="29" y="16"/>
                    </a:cubicBezTo>
                    <a:cubicBezTo>
                      <a:pt x="32" y="16"/>
                      <a:pt x="35" y="14"/>
                      <a:pt x="35" y="10"/>
                    </a:cubicBezTo>
                    <a:cubicBezTo>
                      <a:pt x="35" y="7"/>
                      <a:pt x="32" y="4"/>
                      <a:pt x="29" y="4"/>
                    </a:cubicBezTo>
                    <a:lnTo>
                      <a:pt x="10" y="4"/>
                    </a:ln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sp>
            <p:nvSpPr>
              <p:cNvPr id="111" name="Freeform 300">
                <a:extLst>
                  <a:ext uri="{FF2B5EF4-FFF2-40B4-BE49-F238E27FC236}">
                    <a16:creationId xmlns:a16="http://schemas.microsoft.com/office/drawing/2014/main" id="{2BEF0D8D-FF50-4F27-8BB8-5DD123A65175}"/>
                  </a:ext>
                </a:extLst>
              </p:cNvPr>
              <p:cNvSpPr>
                <a:spLocks noEditPoints="1"/>
              </p:cNvSpPr>
              <p:nvPr/>
            </p:nvSpPr>
            <p:spPr bwMode="auto">
              <a:xfrm>
                <a:off x="2621" y="836"/>
                <a:ext cx="92" cy="47"/>
              </a:xfrm>
              <a:custGeom>
                <a:avLst/>
                <a:gdLst>
                  <a:gd name="T0" fmla="*/ 29 w 39"/>
                  <a:gd name="T1" fmla="*/ 20 h 20"/>
                  <a:gd name="T2" fmla="*/ 9 w 39"/>
                  <a:gd name="T3" fmla="*/ 20 h 20"/>
                  <a:gd name="T4" fmla="*/ 0 w 39"/>
                  <a:gd name="T5" fmla="*/ 10 h 20"/>
                  <a:gd name="T6" fmla="*/ 9 w 39"/>
                  <a:gd name="T7" fmla="*/ 0 h 20"/>
                  <a:gd name="T8" fmla="*/ 29 w 39"/>
                  <a:gd name="T9" fmla="*/ 0 h 20"/>
                  <a:gd name="T10" fmla="*/ 39 w 39"/>
                  <a:gd name="T11" fmla="*/ 10 h 20"/>
                  <a:gd name="T12" fmla="*/ 29 w 39"/>
                  <a:gd name="T13" fmla="*/ 20 h 20"/>
                  <a:gd name="T14" fmla="*/ 9 w 39"/>
                  <a:gd name="T15" fmla="*/ 4 h 20"/>
                  <a:gd name="T16" fmla="*/ 4 w 39"/>
                  <a:gd name="T17" fmla="*/ 10 h 20"/>
                  <a:gd name="T18" fmla="*/ 9 w 39"/>
                  <a:gd name="T19" fmla="*/ 16 h 20"/>
                  <a:gd name="T20" fmla="*/ 29 w 39"/>
                  <a:gd name="T21" fmla="*/ 16 h 20"/>
                  <a:gd name="T22" fmla="*/ 35 w 39"/>
                  <a:gd name="T23" fmla="*/ 10 h 20"/>
                  <a:gd name="T24" fmla="*/ 29 w 39"/>
                  <a:gd name="T25" fmla="*/ 4 h 20"/>
                  <a:gd name="T26" fmla="*/ 9 w 39"/>
                  <a:gd name="T2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0">
                    <a:moveTo>
                      <a:pt x="29" y="20"/>
                    </a:moveTo>
                    <a:cubicBezTo>
                      <a:pt x="9" y="20"/>
                      <a:pt x="9" y="20"/>
                      <a:pt x="9" y="20"/>
                    </a:cubicBezTo>
                    <a:cubicBezTo>
                      <a:pt x="4" y="20"/>
                      <a:pt x="0" y="15"/>
                      <a:pt x="0" y="10"/>
                    </a:cubicBezTo>
                    <a:cubicBezTo>
                      <a:pt x="0" y="4"/>
                      <a:pt x="4" y="0"/>
                      <a:pt x="9" y="0"/>
                    </a:cubicBezTo>
                    <a:cubicBezTo>
                      <a:pt x="29" y="0"/>
                      <a:pt x="29" y="0"/>
                      <a:pt x="29" y="0"/>
                    </a:cubicBezTo>
                    <a:cubicBezTo>
                      <a:pt x="35" y="0"/>
                      <a:pt x="39" y="4"/>
                      <a:pt x="39" y="10"/>
                    </a:cubicBezTo>
                    <a:cubicBezTo>
                      <a:pt x="39" y="15"/>
                      <a:pt x="35" y="20"/>
                      <a:pt x="29" y="20"/>
                    </a:cubicBezTo>
                    <a:close/>
                    <a:moveTo>
                      <a:pt x="9" y="4"/>
                    </a:moveTo>
                    <a:cubicBezTo>
                      <a:pt x="6" y="4"/>
                      <a:pt x="4" y="7"/>
                      <a:pt x="4" y="10"/>
                    </a:cubicBezTo>
                    <a:cubicBezTo>
                      <a:pt x="4" y="13"/>
                      <a:pt x="6" y="16"/>
                      <a:pt x="9" y="16"/>
                    </a:cubicBezTo>
                    <a:cubicBezTo>
                      <a:pt x="29" y="16"/>
                      <a:pt x="29" y="16"/>
                      <a:pt x="29" y="16"/>
                    </a:cubicBezTo>
                    <a:cubicBezTo>
                      <a:pt x="32" y="16"/>
                      <a:pt x="35" y="13"/>
                      <a:pt x="35" y="10"/>
                    </a:cubicBezTo>
                    <a:cubicBezTo>
                      <a:pt x="35" y="7"/>
                      <a:pt x="32" y="4"/>
                      <a:pt x="29" y="4"/>
                    </a:cubicBezTo>
                    <a:lnTo>
                      <a:pt x="9" y="4"/>
                    </a:ln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sp>
            <p:nvSpPr>
              <p:cNvPr id="112" name="Freeform 301">
                <a:extLst>
                  <a:ext uri="{FF2B5EF4-FFF2-40B4-BE49-F238E27FC236}">
                    <a16:creationId xmlns:a16="http://schemas.microsoft.com/office/drawing/2014/main" id="{FDF0E135-91BE-4CC3-A535-711FB53B0798}"/>
                  </a:ext>
                </a:extLst>
              </p:cNvPr>
              <p:cNvSpPr>
                <a:spLocks noEditPoints="1"/>
              </p:cNvSpPr>
              <p:nvPr/>
            </p:nvSpPr>
            <p:spPr bwMode="auto">
              <a:xfrm>
                <a:off x="3065" y="840"/>
                <a:ext cx="47" cy="95"/>
              </a:xfrm>
              <a:custGeom>
                <a:avLst/>
                <a:gdLst>
                  <a:gd name="T0" fmla="*/ 10 w 20"/>
                  <a:gd name="T1" fmla="*/ 40 h 40"/>
                  <a:gd name="T2" fmla="*/ 0 w 20"/>
                  <a:gd name="T3" fmla="*/ 30 h 40"/>
                  <a:gd name="T4" fmla="*/ 0 w 20"/>
                  <a:gd name="T5" fmla="*/ 10 h 40"/>
                  <a:gd name="T6" fmla="*/ 10 w 20"/>
                  <a:gd name="T7" fmla="*/ 0 h 40"/>
                  <a:gd name="T8" fmla="*/ 20 w 20"/>
                  <a:gd name="T9" fmla="*/ 10 h 40"/>
                  <a:gd name="T10" fmla="*/ 20 w 20"/>
                  <a:gd name="T11" fmla="*/ 30 h 40"/>
                  <a:gd name="T12" fmla="*/ 10 w 20"/>
                  <a:gd name="T13" fmla="*/ 40 h 40"/>
                  <a:gd name="T14" fmla="*/ 10 w 20"/>
                  <a:gd name="T15" fmla="*/ 4 h 40"/>
                  <a:gd name="T16" fmla="*/ 4 w 20"/>
                  <a:gd name="T17" fmla="*/ 10 h 40"/>
                  <a:gd name="T18" fmla="*/ 4 w 20"/>
                  <a:gd name="T19" fmla="*/ 30 h 40"/>
                  <a:gd name="T20" fmla="*/ 10 w 20"/>
                  <a:gd name="T21" fmla="*/ 36 h 40"/>
                  <a:gd name="T22" fmla="*/ 16 w 20"/>
                  <a:gd name="T23" fmla="*/ 30 h 40"/>
                  <a:gd name="T24" fmla="*/ 16 w 20"/>
                  <a:gd name="T25" fmla="*/ 10 h 40"/>
                  <a:gd name="T26" fmla="*/ 10 w 20"/>
                  <a:gd name="T2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40">
                    <a:moveTo>
                      <a:pt x="10" y="40"/>
                    </a:moveTo>
                    <a:cubicBezTo>
                      <a:pt x="4" y="40"/>
                      <a:pt x="0" y="35"/>
                      <a:pt x="0" y="30"/>
                    </a:cubicBezTo>
                    <a:cubicBezTo>
                      <a:pt x="0" y="10"/>
                      <a:pt x="0" y="10"/>
                      <a:pt x="0" y="10"/>
                    </a:cubicBezTo>
                    <a:cubicBezTo>
                      <a:pt x="0" y="5"/>
                      <a:pt x="4" y="0"/>
                      <a:pt x="10" y="0"/>
                    </a:cubicBezTo>
                    <a:cubicBezTo>
                      <a:pt x="15" y="0"/>
                      <a:pt x="20" y="5"/>
                      <a:pt x="20" y="10"/>
                    </a:cubicBezTo>
                    <a:cubicBezTo>
                      <a:pt x="20" y="30"/>
                      <a:pt x="20" y="30"/>
                      <a:pt x="20" y="30"/>
                    </a:cubicBezTo>
                    <a:cubicBezTo>
                      <a:pt x="20" y="35"/>
                      <a:pt x="15" y="40"/>
                      <a:pt x="10" y="40"/>
                    </a:cubicBezTo>
                    <a:close/>
                    <a:moveTo>
                      <a:pt x="10" y="4"/>
                    </a:moveTo>
                    <a:cubicBezTo>
                      <a:pt x="7" y="4"/>
                      <a:pt x="4" y="7"/>
                      <a:pt x="4" y="10"/>
                    </a:cubicBezTo>
                    <a:cubicBezTo>
                      <a:pt x="4" y="30"/>
                      <a:pt x="4" y="30"/>
                      <a:pt x="4" y="30"/>
                    </a:cubicBezTo>
                    <a:cubicBezTo>
                      <a:pt x="4" y="33"/>
                      <a:pt x="7" y="36"/>
                      <a:pt x="10" y="36"/>
                    </a:cubicBezTo>
                    <a:cubicBezTo>
                      <a:pt x="13" y="36"/>
                      <a:pt x="16" y="33"/>
                      <a:pt x="16" y="30"/>
                    </a:cubicBezTo>
                    <a:cubicBezTo>
                      <a:pt x="16" y="10"/>
                      <a:pt x="16" y="10"/>
                      <a:pt x="16" y="10"/>
                    </a:cubicBezTo>
                    <a:cubicBezTo>
                      <a:pt x="16" y="7"/>
                      <a:pt x="13" y="4"/>
                      <a:pt x="10" y="4"/>
                    </a:cubicBez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sp>
            <p:nvSpPr>
              <p:cNvPr id="113" name="Freeform 302">
                <a:extLst>
                  <a:ext uri="{FF2B5EF4-FFF2-40B4-BE49-F238E27FC236}">
                    <a16:creationId xmlns:a16="http://schemas.microsoft.com/office/drawing/2014/main" id="{84AE5327-2581-417F-B348-FD93809181CC}"/>
                  </a:ext>
                </a:extLst>
              </p:cNvPr>
              <p:cNvSpPr>
                <a:spLocks noEditPoints="1"/>
              </p:cNvSpPr>
              <p:nvPr/>
            </p:nvSpPr>
            <p:spPr bwMode="auto">
              <a:xfrm>
                <a:off x="2836" y="2272"/>
                <a:ext cx="45" cy="92"/>
              </a:xfrm>
              <a:custGeom>
                <a:avLst/>
                <a:gdLst>
                  <a:gd name="T0" fmla="*/ 10 w 19"/>
                  <a:gd name="T1" fmla="*/ 39 h 39"/>
                  <a:gd name="T2" fmla="*/ 0 w 19"/>
                  <a:gd name="T3" fmla="*/ 29 h 39"/>
                  <a:gd name="T4" fmla="*/ 0 w 19"/>
                  <a:gd name="T5" fmla="*/ 10 h 39"/>
                  <a:gd name="T6" fmla="*/ 10 w 19"/>
                  <a:gd name="T7" fmla="*/ 0 h 39"/>
                  <a:gd name="T8" fmla="*/ 19 w 19"/>
                  <a:gd name="T9" fmla="*/ 10 h 39"/>
                  <a:gd name="T10" fmla="*/ 19 w 19"/>
                  <a:gd name="T11" fmla="*/ 29 h 39"/>
                  <a:gd name="T12" fmla="*/ 10 w 19"/>
                  <a:gd name="T13" fmla="*/ 39 h 39"/>
                  <a:gd name="T14" fmla="*/ 10 w 19"/>
                  <a:gd name="T15" fmla="*/ 4 h 39"/>
                  <a:gd name="T16" fmla="*/ 4 w 19"/>
                  <a:gd name="T17" fmla="*/ 10 h 39"/>
                  <a:gd name="T18" fmla="*/ 4 w 19"/>
                  <a:gd name="T19" fmla="*/ 29 h 39"/>
                  <a:gd name="T20" fmla="*/ 10 w 19"/>
                  <a:gd name="T21" fmla="*/ 35 h 39"/>
                  <a:gd name="T22" fmla="*/ 15 w 19"/>
                  <a:gd name="T23" fmla="*/ 29 h 39"/>
                  <a:gd name="T24" fmla="*/ 15 w 19"/>
                  <a:gd name="T25" fmla="*/ 10 h 39"/>
                  <a:gd name="T26" fmla="*/ 10 w 19"/>
                  <a:gd name="T27"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39">
                    <a:moveTo>
                      <a:pt x="10" y="39"/>
                    </a:moveTo>
                    <a:cubicBezTo>
                      <a:pt x="4" y="39"/>
                      <a:pt x="0" y="35"/>
                      <a:pt x="0" y="29"/>
                    </a:cubicBezTo>
                    <a:cubicBezTo>
                      <a:pt x="0" y="10"/>
                      <a:pt x="0" y="10"/>
                      <a:pt x="0" y="10"/>
                    </a:cubicBezTo>
                    <a:cubicBezTo>
                      <a:pt x="0" y="4"/>
                      <a:pt x="4" y="0"/>
                      <a:pt x="10" y="0"/>
                    </a:cubicBezTo>
                    <a:cubicBezTo>
                      <a:pt x="15" y="0"/>
                      <a:pt x="19" y="4"/>
                      <a:pt x="19" y="10"/>
                    </a:cubicBezTo>
                    <a:cubicBezTo>
                      <a:pt x="19" y="29"/>
                      <a:pt x="19" y="29"/>
                      <a:pt x="19" y="29"/>
                    </a:cubicBezTo>
                    <a:cubicBezTo>
                      <a:pt x="19" y="35"/>
                      <a:pt x="15" y="39"/>
                      <a:pt x="10" y="39"/>
                    </a:cubicBezTo>
                    <a:close/>
                    <a:moveTo>
                      <a:pt x="10" y="4"/>
                    </a:moveTo>
                    <a:cubicBezTo>
                      <a:pt x="6" y="4"/>
                      <a:pt x="4" y="6"/>
                      <a:pt x="4" y="10"/>
                    </a:cubicBezTo>
                    <a:cubicBezTo>
                      <a:pt x="4" y="29"/>
                      <a:pt x="4" y="29"/>
                      <a:pt x="4" y="29"/>
                    </a:cubicBezTo>
                    <a:cubicBezTo>
                      <a:pt x="4" y="33"/>
                      <a:pt x="6" y="35"/>
                      <a:pt x="10" y="35"/>
                    </a:cubicBezTo>
                    <a:cubicBezTo>
                      <a:pt x="13" y="35"/>
                      <a:pt x="15" y="33"/>
                      <a:pt x="15" y="29"/>
                    </a:cubicBezTo>
                    <a:cubicBezTo>
                      <a:pt x="15" y="10"/>
                      <a:pt x="15" y="10"/>
                      <a:pt x="15" y="10"/>
                    </a:cubicBezTo>
                    <a:cubicBezTo>
                      <a:pt x="15" y="6"/>
                      <a:pt x="13" y="4"/>
                      <a:pt x="10" y="4"/>
                    </a:cubicBez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sp>
            <p:nvSpPr>
              <p:cNvPr id="114" name="Freeform 303">
                <a:extLst>
                  <a:ext uri="{FF2B5EF4-FFF2-40B4-BE49-F238E27FC236}">
                    <a16:creationId xmlns:a16="http://schemas.microsoft.com/office/drawing/2014/main" id="{0972912C-27CB-40B2-8498-B5DB8203ADCB}"/>
                  </a:ext>
                </a:extLst>
              </p:cNvPr>
              <p:cNvSpPr>
                <a:spLocks noEditPoints="1"/>
              </p:cNvSpPr>
              <p:nvPr/>
            </p:nvSpPr>
            <p:spPr bwMode="auto">
              <a:xfrm>
                <a:off x="3568" y="1925"/>
                <a:ext cx="47" cy="92"/>
              </a:xfrm>
              <a:custGeom>
                <a:avLst/>
                <a:gdLst>
                  <a:gd name="T0" fmla="*/ 10 w 20"/>
                  <a:gd name="T1" fmla="*/ 39 h 39"/>
                  <a:gd name="T2" fmla="*/ 0 w 20"/>
                  <a:gd name="T3" fmla="*/ 29 h 39"/>
                  <a:gd name="T4" fmla="*/ 0 w 20"/>
                  <a:gd name="T5" fmla="*/ 10 h 39"/>
                  <a:gd name="T6" fmla="*/ 10 w 20"/>
                  <a:gd name="T7" fmla="*/ 0 h 39"/>
                  <a:gd name="T8" fmla="*/ 20 w 20"/>
                  <a:gd name="T9" fmla="*/ 10 h 39"/>
                  <a:gd name="T10" fmla="*/ 20 w 20"/>
                  <a:gd name="T11" fmla="*/ 29 h 39"/>
                  <a:gd name="T12" fmla="*/ 10 w 20"/>
                  <a:gd name="T13" fmla="*/ 39 h 39"/>
                  <a:gd name="T14" fmla="*/ 10 w 20"/>
                  <a:gd name="T15" fmla="*/ 4 h 39"/>
                  <a:gd name="T16" fmla="*/ 4 w 20"/>
                  <a:gd name="T17" fmla="*/ 10 h 39"/>
                  <a:gd name="T18" fmla="*/ 4 w 20"/>
                  <a:gd name="T19" fmla="*/ 29 h 39"/>
                  <a:gd name="T20" fmla="*/ 10 w 20"/>
                  <a:gd name="T21" fmla="*/ 35 h 39"/>
                  <a:gd name="T22" fmla="*/ 16 w 20"/>
                  <a:gd name="T23" fmla="*/ 29 h 39"/>
                  <a:gd name="T24" fmla="*/ 16 w 20"/>
                  <a:gd name="T25" fmla="*/ 10 h 39"/>
                  <a:gd name="T26" fmla="*/ 10 w 20"/>
                  <a:gd name="T27"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39">
                    <a:moveTo>
                      <a:pt x="10" y="39"/>
                    </a:moveTo>
                    <a:cubicBezTo>
                      <a:pt x="5" y="39"/>
                      <a:pt x="0" y="35"/>
                      <a:pt x="0" y="29"/>
                    </a:cubicBezTo>
                    <a:cubicBezTo>
                      <a:pt x="0" y="10"/>
                      <a:pt x="0" y="10"/>
                      <a:pt x="0" y="10"/>
                    </a:cubicBezTo>
                    <a:cubicBezTo>
                      <a:pt x="0" y="4"/>
                      <a:pt x="5" y="0"/>
                      <a:pt x="10" y="0"/>
                    </a:cubicBezTo>
                    <a:cubicBezTo>
                      <a:pt x="16" y="0"/>
                      <a:pt x="20" y="4"/>
                      <a:pt x="20" y="10"/>
                    </a:cubicBezTo>
                    <a:cubicBezTo>
                      <a:pt x="20" y="29"/>
                      <a:pt x="20" y="29"/>
                      <a:pt x="20" y="29"/>
                    </a:cubicBezTo>
                    <a:cubicBezTo>
                      <a:pt x="20" y="35"/>
                      <a:pt x="16" y="39"/>
                      <a:pt x="10" y="39"/>
                    </a:cubicBezTo>
                    <a:close/>
                    <a:moveTo>
                      <a:pt x="10" y="4"/>
                    </a:moveTo>
                    <a:cubicBezTo>
                      <a:pt x="7" y="4"/>
                      <a:pt x="4" y="6"/>
                      <a:pt x="4" y="10"/>
                    </a:cubicBezTo>
                    <a:cubicBezTo>
                      <a:pt x="4" y="29"/>
                      <a:pt x="4" y="29"/>
                      <a:pt x="4" y="29"/>
                    </a:cubicBezTo>
                    <a:cubicBezTo>
                      <a:pt x="4" y="33"/>
                      <a:pt x="7" y="35"/>
                      <a:pt x="10" y="35"/>
                    </a:cubicBezTo>
                    <a:cubicBezTo>
                      <a:pt x="13" y="35"/>
                      <a:pt x="16" y="33"/>
                      <a:pt x="16" y="29"/>
                    </a:cubicBezTo>
                    <a:cubicBezTo>
                      <a:pt x="16" y="10"/>
                      <a:pt x="16" y="10"/>
                      <a:pt x="16" y="10"/>
                    </a:cubicBezTo>
                    <a:cubicBezTo>
                      <a:pt x="16" y="6"/>
                      <a:pt x="13" y="4"/>
                      <a:pt x="10" y="4"/>
                    </a:cubicBez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sp>
            <p:nvSpPr>
              <p:cNvPr id="115" name="Freeform 304">
                <a:extLst>
                  <a:ext uri="{FF2B5EF4-FFF2-40B4-BE49-F238E27FC236}">
                    <a16:creationId xmlns:a16="http://schemas.microsoft.com/office/drawing/2014/main" id="{1A9043C8-0B1B-4BDB-981E-CBDF4F073186}"/>
                  </a:ext>
                </a:extLst>
              </p:cNvPr>
              <p:cNvSpPr>
                <a:spLocks noEditPoints="1"/>
              </p:cNvSpPr>
              <p:nvPr/>
            </p:nvSpPr>
            <p:spPr bwMode="auto">
              <a:xfrm>
                <a:off x="2975" y="1826"/>
                <a:ext cx="47" cy="92"/>
              </a:xfrm>
              <a:custGeom>
                <a:avLst/>
                <a:gdLst>
                  <a:gd name="T0" fmla="*/ 10 w 20"/>
                  <a:gd name="T1" fmla="*/ 39 h 39"/>
                  <a:gd name="T2" fmla="*/ 0 w 20"/>
                  <a:gd name="T3" fmla="*/ 29 h 39"/>
                  <a:gd name="T4" fmla="*/ 0 w 20"/>
                  <a:gd name="T5" fmla="*/ 10 h 39"/>
                  <a:gd name="T6" fmla="*/ 10 w 20"/>
                  <a:gd name="T7" fmla="*/ 0 h 39"/>
                  <a:gd name="T8" fmla="*/ 20 w 20"/>
                  <a:gd name="T9" fmla="*/ 10 h 39"/>
                  <a:gd name="T10" fmla="*/ 20 w 20"/>
                  <a:gd name="T11" fmla="*/ 29 h 39"/>
                  <a:gd name="T12" fmla="*/ 10 w 20"/>
                  <a:gd name="T13" fmla="*/ 39 h 39"/>
                  <a:gd name="T14" fmla="*/ 10 w 20"/>
                  <a:gd name="T15" fmla="*/ 4 h 39"/>
                  <a:gd name="T16" fmla="*/ 4 w 20"/>
                  <a:gd name="T17" fmla="*/ 10 h 39"/>
                  <a:gd name="T18" fmla="*/ 4 w 20"/>
                  <a:gd name="T19" fmla="*/ 29 h 39"/>
                  <a:gd name="T20" fmla="*/ 10 w 20"/>
                  <a:gd name="T21" fmla="*/ 35 h 39"/>
                  <a:gd name="T22" fmla="*/ 16 w 20"/>
                  <a:gd name="T23" fmla="*/ 29 h 39"/>
                  <a:gd name="T24" fmla="*/ 16 w 20"/>
                  <a:gd name="T25" fmla="*/ 10 h 39"/>
                  <a:gd name="T26" fmla="*/ 10 w 20"/>
                  <a:gd name="T27"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39">
                    <a:moveTo>
                      <a:pt x="10" y="39"/>
                    </a:moveTo>
                    <a:cubicBezTo>
                      <a:pt x="4" y="39"/>
                      <a:pt x="0" y="35"/>
                      <a:pt x="0" y="29"/>
                    </a:cubicBezTo>
                    <a:cubicBezTo>
                      <a:pt x="0" y="10"/>
                      <a:pt x="0" y="10"/>
                      <a:pt x="0" y="10"/>
                    </a:cubicBezTo>
                    <a:cubicBezTo>
                      <a:pt x="0" y="4"/>
                      <a:pt x="4" y="0"/>
                      <a:pt x="10" y="0"/>
                    </a:cubicBezTo>
                    <a:cubicBezTo>
                      <a:pt x="15" y="0"/>
                      <a:pt x="20" y="4"/>
                      <a:pt x="20" y="10"/>
                    </a:cubicBezTo>
                    <a:cubicBezTo>
                      <a:pt x="20" y="29"/>
                      <a:pt x="20" y="29"/>
                      <a:pt x="20" y="29"/>
                    </a:cubicBezTo>
                    <a:cubicBezTo>
                      <a:pt x="20" y="35"/>
                      <a:pt x="15" y="39"/>
                      <a:pt x="10" y="39"/>
                    </a:cubicBezTo>
                    <a:close/>
                    <a:moveTo>
                      <a:pt x="10" y="4"/>
                    </a:moveTo>
                    <a:cubicBezTo>
                      <a:pt x="7" y="4"/>
                      <a:pt x="4" y="6"/>
                      <a:pt x="4" y="10"/>
                    </a:cubicBezTo>
                    <a:cubicBezTo>
                      <a:pt x="4" y="29"/>
                      <a:pt x="4" y="29"/>
                      <a:pt x="4" y="29"/>
                    </a:cubicBezTo>
                    <a:cubicBezTo>
                      <a:pt x="4" y="33"/>
                      <a:pt x="7" y="35"/>
                      <a:pt x="10" y="35"/>
                    </a:cubicBezTo>
                    <a:cubicBezTo>
                      <a:pt x="13" y="35"/>
                      <a:pt x="16" y="33"/>
                      <a:pt x="16" y="29"/>
                    </a:cubicBezTo>
                    <a:cubicBezTo>
                      <a:pt x="16" y="10"/>
                      <a:pt x="16" y="10"/>
                      <a:pt x="16" y="10"/>
                    </a:cubicBezTo>
                    <a:cubicBezTo>
                      <a:pt x="16" y="6"/>
                      <a:pt x="13" y="4"/>
                      <a:pt x="10" y="4"/>
                    </a:cubicBez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sp>
            <p:nvSpPr>
              <p:cNvPr id="116" name="Freeform 305">
                <a:extLst>
                  <a:ext uri="{FF2B5EF4-FFF2-40B4-BE49-F238E27FC236}">
                    <a16:creationId xmlns:a16="http://schemas.microsoft.com/office/drawing/2014/main" id="{731DB1D0-5635-497B-8291-E8DD427FBF5C}"/>
                  </a:ext>
                </a:extLst>
              </p:cNvPr>
              <p:cNvSpPr>
                <a:spLocks noEditPoints="1"/>
              </p:cNvSpPr>
              <p:nvPr/>
            </p:nvSpPr>
            <p:spPr bwMode="auto">
              <a:xfrm>
                <a:off x="3568" y="2036"/>
                <a:ext cx="47" cy="92"/>
              </a:xfrm>
              <a:custGeom>
                <a:avLst/>
                <a:gdLst>
                  <a:gd name="T0" fmla="*/ 10 w 20"/>
                  <a:gd name="T1" fmla="*/ 39 h 39"/>
                  <a:gd name="T2" fmla="*/ 0 w 20"/>
                  <a:gd name="T3" fmla="*/ 29 h 39"/>
                  <a:gd name="T4" fmla="*/ 0 w 20"/>
                  <a:gd name="T5" fmla="*/ 10 h 39"/>
                  <a:gd name="T6" fmla="*/ 10 w 20"/>
                  <a:gd name="T7" fmla="*/ 0 h 39"/>
                  <a:gd name="T8" fmla="*/ 20 w 20"/>
                  <a:gd name="T9" fmla="*/ 10 h 39"/>
                  <a:gd name="T10" fmla="*/ 20 w 20"/>
                  <a:gd name="T11" fmla="*/ 29 h 39"/>
                  <a:gd name="T12" fmla="*/ 10 w 20"/>
                  <a:gd name="T13" fmla="*/ 39 h 39"/>
                  <a:gd name="T14" fmla="*/ 10 w 20"/>
                  <a:gd name="T15" fmla="*/ 4 h 39"/>
                  <a:gd name="T16" fmla="*/ 4 w 20"/>
                  <a:gd name="T17" fmla="*/ 10 h 39"/>
                  <a:gd name="T18" fmla="*/ 4 w 20"/>
                  <a:gd name="T19" fmla="*/ 29 h 39"/>
                  <a:gd name="T20" fmla="*/ 10 w 20"/>
                  <a:gd name="T21" fmla="*/ 35 h 39"/>
                  <a:gd name="T22" fmla="*/ 16 w 20"/>
                  <a:gd name="T23" fmla="*/ 29 h 39"/>
                  <a:gd name="T24" fmla="*/ 16 w 20"/>
                  <a:gd name="T25" fmla="*/ 10 h 39"/>
                  <a:gd name="T26" fmla="*/ 10 w 20"/>
                  <a:gd name="T27"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39">
                    <a:moveTo>
                      <a:pt x="10" y="39"/>
                    </a:moveTo>
                    <a:cubicBezTo>
                      <a:pt x="5" y="39"/>
                      <a:pt x="0" y="35"/>
                      <a:pt x="0" y="29"/>
                    </a:cubicBezTo>
                    <a:cubicBezTo>
                      <a:pt x="0" y="10"/>
                      <a:pt x="0" y="10"/>
                      <a:pt x="0" y="10"/>
                    </a:cubicBezTo>
                    <a:cubicBezTo>
                      <a:pt x="0" y="4"/>
                      <a:pt x="5" y="0"/>
                      <a:pt x="10" y="0"/>
                    </a:cubicBezTo>
                    <a:cubicBezTo>
                      <a:pt x="16" y="0"/>
                      <a:pt x="20" y="4"/>
                      <a:pt x="20" y="10"/>
                    </a:cubicBezTo>
                    <a:cubicBezTo>
                      <a:pt x="20" y="29"/>
                      <a:pt x="20" y="29"/>
                      <a:pt x="20" y="29"/>
                    </a:cubicBezTo>
                    <a:cubicBezTo>
                      <a:pt x="20" y="35"/>
                      <a:pt x="16" y="39"/>
                      <a:pt x="10" y="39"/>
                    </a:cubicBezTo>
                    <a:close/>
                    <a:moveTo>
                      <a:pt x="10" y="4"/>
                    </a:moveTo>
                    <a:cubicBezTo>
                      <a:pt x="7" y="4"/>
                      <a:pt x="4" y="6"/>
                      <a:pt x="4" y="10"/>
                    </a:cubicBezTo>
                    <a:cubicBezTo>
                      <a:pt x="4" y="29"/>
                      <a:pt x="4" y="29"/>
                      <a:pt x="4" y="29"/>
                    </a:cubicBezTo>
                    <a:cubicBezTo>
                      <a:pt x="4" y="33"/>
                      <a:pt x="7" y="35"/>
                      <a:pt x="10" y="35"/>
                    </a:cubicBezTo>
                    <a:cubicBezTo>
                      <a:pt x="13" y="35"/>
                      <a:pt x="16" y="33"/>
                      <a:pt x="16" y="29"/>
                    </a:cubicBezTo>
                    <a:cubicBezTo>
                      <a:pt x="16" y="10"/>
                      <a:pt x="16" y="10"/>
                      <a:pt x="16" y="10"/>
                    </a:cubicBezTo>
                    <a:cubicBezTo>
                      <a:pt x="16" y="6"/>
                      <a:pt x="13" y="4"/>
                      <a:pt x="10" y="4"/>
                    </a:cubicBez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sp>
            <p:nvSpPr>
              <p:cNvPr id="117" name="Freeform 306">
                <a:extLst>
                  <a:ext uri="{FF2B5EF4-FFF2-40B4-BE49-F238E27FC236}">
                    <a16:creationId xmlns:a16="http://schemas.microsoft.com/office/drawing/2014/main" id="{4D7C51FD-165A-4F9A-B870-5C622BE20DAB}"/>
                  </a:ext>
                </a:extLst>
              </p:cNvPr>
              <p:cNvSpPr>
                <a:spLocks noEditPoints="1"/>
              </p:cNvSpPr>
              <p:nvPr/>
            </p:nvSpPr>
            <p:spPr bwMode="auto">
              <a:xfrm>
                <a:off x="3568" y="2147"/>
                <a:ext cx="47" cy="92"/>
              </a:xfrm>
              <a:custGeom>
                <a:avLst/>
                <a:gdLst>
                  <a:gd name="T0" fmla="*/ 10 w 20"/>
                  <a:gd name="T1" fmla="*/ 39 h 39"/>
                  <a:gd name="T2" fmla="*/ 0 w 20"/>
                  <a:gd name="T3" fmla="*/ 29 h 39"/>
                  <a:gd name="T4" fmla="*/ 0 w 20"/>
                  <a:gd name="T5" fmla="*/ 10 h 39"/>
                  <a:gd name="T6" fmla="*/ 10 w 20"/>
                  <a:gd name="T7" fmla="*/ 0 h 39"/>
                  <a:gd name="T8" fmla="*/ 20 w 20"/>
                  <a:gd name="T9" fmla="*/ 10 h 39"/>
                  <a:gd name="T10" fmla="*/ 20 w 20"/>
                  <a:gd name="T11" fmla="*/ 29 h 39"/>
                  <a:gd name="T12" fmla="*/ 10 w 20"/>
                  <a:gd name="T13" fmla="*/ 39 h 39"/>
                  <a:gd name="T14" fmla="*/ 10 w 20"/>
                  <a:gd name="T15" fmla="*/ 4 h 39"/>
                  <a:gd name="T16" fmla="*/ 4 w 20"/>
                  <a:gd name="T17" fmla="*/ 10 h 39"/>
                  <a:gd name="T18" fmla="*/ 4 w 20"/>
                  <a:gd name="T19" fmla="*/ 29 h 39"/>
                  <a:gd name="T20" fmla="*/ 10 w 20"/>
                  <a:gd name="T21" fmla="*/ 35 h 39"/>
                  <a:gd name="T22" fmla="*/ 16 w 20"/>
                  <a:gd name="T23" fmla="*/ 29 h 39"/>
                  <a:gd name="T24" fmla="*/ 16 w 20"/>
                  <a:gd name="T25" fmla="*/ 10 h 39"/>
                  <a:gd name="T26" fmla="*/ 10 w 20"/>
                  <a:gd name="T27"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39">
                    <a:moveTo>
                      <a:pt x="10" y="39"/>
                    </a:moveTo>
                    <a:cubicBezTo>
                      <a:pt x="5" y="39"/>
                      <a:pt x="0" y="35"/>
                      <a:pt x="0" y="29"/>
                    </a:cubicBezTo>
                    <a:cubicBezTo>
                      <a:pt x="0" y="10"/>
                      <a:pt x="0" y="10"/>
                      <a:pt x="0" y="10"/>
                    </a:cubicBezTo>
                    <a:cubicBezTo>
                      <a:pt x="0" y="4"/>
                      <a:pt x="5" y="0"/>
                      <a:pt x="10" y="0"/>
                    </a:cubicBezTo>
                    <a:cubicBezTo>
                      <a:pt x="16" y="0"/>
                      <a:pt x="20" y="4"/>
                      <a:pt x="20" y="10"/>
                    </a:cubicBezTo>
                    <a:cubicBezTo>
                      <a:pt x="20" y="29"/>
                      <a:pt x="20" y="29"/>
                      <a:pt x="20" y="29"/>
                    </a:cubicBezTo>
                    <a:cubicBezTo>
                      <a:pt x="20" y="35"/>
                      <a:pt x="16" y="39"/>
                      <a:pt x="10" y="39"/>
                    </a:cubicBezTo>
                    <a:close/>
                    <a:moveTo>
                      <a:pt x="10" y="4"/>
                    </a:moveTo>
                    <a:cubicBezTo>
                      <a:pt x="7" y="4"/>
                      <a:pt x="4" y="6"/>
                      <a:pt x="4" y="10"/>
                    </a:cubicBezTo>
                    <a:cubicBezTo>
                      <a:pt x="4" y="29"/>
                      <a:pt x="4" y="29"/>
                      <a:pt x="4" y="29"/>
                    </a:cubicBezTo>
                    <a:cubicBezTo>
                      <a:pt x="4" y="33"/>
                      <a:pt x="7" y="35"/>
                      <a:pt x="10" y="35"/>
                    </a:cubicBezTo>
                    <a:cubicBezTo>
                      <a:pt x="13" y="35"/>
                      <a:pt x="16" y="33"/>
                      <a:pt x="16" y="29"/>
                    </a:cubicBezTo>
                    <a:cubicBezTo>
                      <a:pt x="16" y="10"/>
                      <a:pt x="16" y="10"/>
                      <a:pt x="16" y="10"/>
                    </a:cubicBezTo>
                    <a:cubicBezTo>
                      <a:pt x="16" y="6"/>
                      <a:pt x="13" y="4"/>
                      <a:pt x="10" y="4"/>
                    </a:cubicBez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sp>
            <p:nvSpPr>
              <p:cNvPr id="118" name="Freeform 307">
                <a:extLst>
                  <a:ext uri="{FF2B5EF4-FFF2-40B4-BE49-F238E27FC236}">
                    <a16:creationId xmlns:a16="http://schemas.microsoft.com/office/drawing/2014/main" id="{EB45A0DF-FF52-4739-A929-30833E38EF01}"/>
                  </a:ext>
                </a:extLst>
              </p:cNvPr>
              <p:cNvSpPr>
                <a:spLocks noEditPoints="1"/>
              </p:cNvSpPr>
              <p:nvPr/>
            </p:nvSpPr>
            <p:spPr bwMode="auto">
              <a:xfrm>
                <a:off x="3568" y="2258"/>
                <a:ext cx="47" cy="92"/>
              </a:xfrm>
              <a:custGeom>
                <a:avLst/>
                <a:gdLst>
                  <a:gd name="T0" fmla="*/ 10 w 20"/>
                  <a:gd name="T1" fmla="*/ 39 h 39"/>
                  <a:gd name="T2" fmla="*/ 0 w 20"/>
                  <a:gd name="T3" fmla="*/ 29 h 39"/>
                  <a:gd name="T4" fmla="*/ 0 w 20"/>
                  <a:gd name="T5" fmla="*/ 10 h 39"/>
                  <a:gd name="T6" fmla="*/ 10 w 20"/>
                  <a:gd name="T7" fmla="*/ 0 h 39"/>
                  <a:gd name="T8" fmla="*/ 20 w 20"/>
                  <a:gd name="T9" fmla="*/ 10 h 39"/>
                  <a:gd name="T10" fmla="*/ 20 w 20"/>
                  <a:gd name="T11" fmla="*/ 29 h 39"/>
                  <a:gd name="T12" fmla="*/ 10 w 20"/>
                  <a:gd name="T13" fmla="*/ 39 h 39"/>
                  <a:gd name="T14" fmla="*/ 10 w 20"/>
                  <a:gd name="T15" fmla="*/ 4 h 39"/>
                  <a:gd name="T16" fmla="*/ 4 w 20"/>
                  <a:gd name="T17" fmla="*/ 10 h 39"/>
                  <a:gd name="T18" fmla="*/ 4 w 20"/>
                  <a:gd name="T19" fmla="*/ 29 h 39"/>
                  <a:gd name="T20" fmla="*/ 10 w 20"/>
                  <a:gd name="T21" fmla="*/ 35 h 39"/>
                  <a:gd name="T22" fmla="*/ 16 w 20"/>
                  <a:gd name="T23" fmla="*/ 29 h 39"/>
                  <a:gd name="T24" fmla="*/ 16 w 20"/>
                  <a:gd name="T25" fmla="*/ 10 h 39"/>
                  <a:gd name="T26" fmla="*/ 10 w 20"/>
                  <a:gd name="T27"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39">
                    <a:moveTo>
                      <a:pt x="10" y="39"/>
                    </a:moveTo>
                    <a:cubicBezTo>
                      <a:pt x="5" y="39"/>
                      <a:pt x="0" y="35"/>
                      <a:pt x="0" y="29"/>
                    </a:cubicBezTo>
                    <a:cubicBezTo>
                      <a:pt x="0" y="10"/>
                      <a:pt x="0" y="10"/>
                      <a:pt x="0" y="10"/>
                    </a:cubicBezTo>
                    <a:cubicBezTo>
                      <a:pt x="0" y="4"/>
                      <a:pt x="5" y="0"/>
                      <a:pt x="10" y="0"/>
                    </a:cubicBezTo>
                    <a:cubicBezTo>
                      <a:pt x="16" y="0"/>
                      <a:pt x="20" y="4"/>
                      <a:pt x="20" y="10"/>
                    </a:cubicBezTo>
                    <a:cubicBezTo>
                      <a:pt x="20" y="29"/>
                      <a:pt x="20" y="29"/>
                      <a:pt x="20" y="29"/>
                    </a:cubicBezTo>
                    <a:cubicBezTo>
                      <a:pt x="20" y="35"/>
                      <a:pt x="16" y="39"/>
                      <a:pt x="10" y="39"/>
                    </a:cubicBezTo>
                    <a:close/>
                    <a:moveTo>
                      <a:pt x="10" y="4"/>
                    </a:moveTo>
                    <a:cubicBezTo>
                      <a:pt x="7" y="4"/>
                      <a:pt x="4" y="6"/>
                      <a:pt x="4" y="10"/>
                    </a:cubicBezTo>
                    <a:cubicBezTo>
                      <a:pt x="4" y="29"/>
                      <a:pt x="4" y="29"/>
                      <a:pt x="4" y="29"/>
                    </a:cubicBezTo>
                    <a:cubicBezTo>
                      <a:pt x="4" y="33"/>
                      <a:pt x="7" y="35"/>
                      <a:pt x="10" y="35"/>
                    </a:cubicBezTo>
                    <a:cubicBezTo>
                      <a:pt x="13" y="35"/>
                      <a:pt x="16" y="33"/>
                      <a:pt x="16" y="29"/>
                    </a:cubicBezTo>
                    <a:cubicBezTo>
                      <a:pt x="16" y="10"/>
                      <a:pt x="16" y="10"/>
                      <a:pt x="16" y="10"/>
                    </a:cubicBezTo>
                    <a:cubicBezTo>
                      <a:pt x="16" y="6"/>
                      <a:pt x="13" y="4"/>
                      <a:pt x="10" y="4"/>
                    </a:cubicBez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sp>
            <p:nvSpPr>
              <p:cNvPr id="119" name="Freeform 308">
                <a:extLst>
                  <a:ext uri="{FF2B5EF4-FFF2-40B4-BE49-F238E27FC236}">
                    <a16:creationId xmlns:a16="http://schemas.microsoft.com/office/drawing/2014/main" id="{7A1320BE-CFD6-4D3F-9234-AB05C353F7A8}"/>
                  </a:ext>
                </a:extLst>
              </p:cNvPr>
              <p:cNvSpPr>
                <a:spLocks noEditPoints="1"/>
              </p:cNvSpPr>
              <p:nvPr/>
            </p:nvSpPr>
            <p:spPr bwMode="auto">
              <a:xfrm>
                <a:off x="2460" y="2272"/>
                <a:ext cx="45" cy="92"/>
              </a:xfrm>
              <a:custGeom>
                <a:avLst/>
                <a:gdLst>
                  <a:gd name="T0" fmla="*/ 9 w 19"/>
                  <a:gd name="T1" fmla="*/ 39 h 39"/>
                  <a:gd name="T2" fmla="*/ 0 w 19"/>
                  <a:gd name="T3" fmla="*/ 29 h 39"/>
                  <a:gd name="T4" fmla="*/ 0 w 19"/>
                  <a:gd name="T5" fmla="*/ 10 h 39"/>
                  <a:gd name="T6" fmla="*/ 9 w 19"/>
                  <a:gd name="T7" fmla="*/ 0 h 39"/>
                  <a:gd name="T8" fmla="*/ 19 w 19"/>
                  <a:gd name="T9" fmla="*/ 10 h 39"/>
                  <a:gd name="T10" fmla="*/ 19 w 19"/>
                  <a:gd name="T11" fmla="*/ 29 h 39"/>
                  <a:gd name="T12" fmla="*/ 9 w 19"/>
                  <a:gd name="T13" fmla="*/ 39 h 39"/>
                  <a:gd name="T14" fmla="*/ 9 w 19"/>
                  <a:gd name="T15" fmla="*/ 4 h 39"/>
                  <a:gd name="T16" fmla="*/ 4 w 19"/>
                  <a:gd name="T17" fmla="*/ 10 h 39"/>
                  <a:gd name="T18" fmla="*/ 4 w 19"/>
                  <a:gd name="T19" fmla="*/ 29 h 39"/>
                  <a:gd name="T20" fmla="*/ 9 w 19"/>
                  <a:gd name="T21" fmla="*/ 35 h 39"/>
                  <a:gd name="T22" fmla="*/ 15 w 19"/>
                  <a:gd name="T23" fmla="*/ 29 h 39"/>
                  <a:gd name="T24" fmla="*/ 15 w 19"/>
                  <a:gd name="T25" fmla="*/ 10 h 39"/>
                  <a:gd name="T26" fmla="*/ 9 w 19"/>
                  <a:gd name="T27"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39">
                    <a:moveTo>
                      <a:pt x="9" y="39"/>
                    </a:moveTo>
                    <a:cubicBezTo>
                      <a:pt x="4" y="39"/>
                      <a:pt x="0" y="35"/>
                      <a:pt x="0" y="29"/>
                    </a:cubicBezTo>
                    <a:cubicBezTo>
                      <a:pt x="0" y="10"/>
                      <a:pt x="0" y="10"/>
                      <a:pt x="0" y="10"/>
                    </a:cubicBezTo>
                    <a:cubicBezTo>
                      <a:pt x="0" y="4"/>
                      <a:pt x="4" y="0"/>
                      <a:pt x="9" y="0"/>
                    </a:cubicBezTo>
                    <a:cubicBezTo>
                      <a:pt x="15" y="0"/>
                      <a:pt x="19" y="4"/>
                      <a:pt x="19" y="10"/>
                    </a:cubicBezTo>
                    <a:cubicBezTo>
                      <a:pt x="19" y="29"/>
                      <a:pt x="19" y="29"/>
                      <a:pt x="19" y="29"/>
                    </a:cubicBezTo>
                    <a:cubicBezTo>
                      <a:pt x="19" y="35"/>
                      <a:pt x="15" y="39"/>
                      <a:pt x="9" y="39"/>
                    </a:cubicBezTo>
                    <a:close/>
                    <a:moveTo>
                      <a:pt x="9" y="4"/>
                    </a:moveTo>
                    <a:cubicBezTo>
                      <a:pt x="6" y="4"/>
                      <a:pt x="4" y="6"/>
                      <a:pt x="4" y="10"/>
                    </a:cubicBezTo>
                    <a:cubicBezTo>
                      <a:pt x="4" y="29"/>
                      <a:pt x="4" y="29"/>
                      <a:pt x="4" y="29"/>
                    </a:cubicBezTo>
                    <a:cubicBezTo>
                      <a:pt x="4" y="33"/>
                      <a:pt x="6" y="35"/>
                      <a:pt x="9" y="35"/>
                    </a:cubicBezTo>
                    <a:cubicBezTo>
                      <a:pt x="13" y="35"/>
                      <a:pt x="15" y="33"/>
                      <a:pt x="15" y="29"/>
                    </a:cubicBezTo>
                    <a:cubicBezTo>
                      <a:pt x="15" y="10"/>
                      <a:pt x="15" y="10"/>
                      <a:pt x="15" y="10"/>
                    </a:cubicBezTo>
                    <a:cubicBezTo>
                      <a:pt x="15" y="6"/>
                      <a:pt x="13" y="4"/>
                      <a:pt x="9" y="4"/>
                    </a:cubicBez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sp>
            <p:nvSpPr>
              <p:cNvPr id="120" name="Freeform 309">
                <a:extLst>
                  <a:ext uri="{FF2B5EF4-FFF2-40B4-BE49-F238E27FC236}">
                    <a16:creationId xmlns:a16="http://schemas.microsoft.com/office/drawing/2014/main" id="{BBEFDF47-62F8-48FC-9A64-6CD49944CA76}"/>
                  </a:ext>
                </a:extLst>
              </p:cNvPr>
              <p:cNvSpPr>
                <a:spLocks noEditPoints="1"/>
              </p:cNvSpPr>
              <p:nvPr/>
            </p:nvSpPr>
            <p:spPr bwMode="auto">
              <a:xfrm>
                <a:off x="2377" y="2272"/>
                <a:ext cx="48" cy="92"/>
              </a:xfrm>
              <a:custGeom>
                <a:avLst/>
                <a:gdLst>
                  <a:gd name="T0" fmla="*/ 10 w 20"/>
                  <a:gd name="T1" fmla="*/ 39 h 39"/>
                  <a:gd name="T2" fmla="*/ 0 w 20"/>
                  <a:gd name="T3" fmla="*/ 29 h 39"/>
                  <a:gd name="T4" fmla="*/ 0 w 20"/>
                  <a:gd name="T5" fmla="*/ 10 h 39"/>
                  <a:gd name="T6" fmla="*/ 10 w 20"/>
                  <a:gd name="T7" fmla="*/ 0 h 39"/>
                  <a:gd name="T8" fmla="*/ 20 w 20"/>
                  <a:gd name="T9" fmla="*/ 10 h 39"/>
                  <a:gd name="T10" fmla="*/ 20 w 20"/>
                  <a:gd name="T11" fmla="*/ 29 h 39"/>
                  <a:gd name="T12" fmla="*/ 10 w 20"/>
                  <a:gd name="T13" fmla="*/ 39 h 39"/>
                  <a:gd name="T14" fmla="*/ 10 w 20"/>
                  <a:gd name="T15" fmla="*/ 4 h 39"/>
                  <a:gd name="T16" fmla="*/ 4 w 20"/>
                  <a:gd name="T17" fmla="*/ 10 h 39"/>
                  <a:gd name="T18" fmla="*/ 4 w 20"/>
                  <a:gd name="T19" fmla="*/ 29 h 39"/>
                  <a:gd name="T20" fmla="*/ 10 w 20"/>
                  <a:gd name="T21" fmla="*/ 35 h 39"/>
                  <a:gd name="T22" fmla="*/ 16 w 20"/>
                  <a:gd name="T23" fmla="*/ 29 h 39"/>
                  <a:gd name="T24" fmla="*/ 16 w 20"/>
                  <a:gd name="T25" fmla="*/ 10 h 39"/>
                  <a:gd name="T26" fmla="*/ 10 w 20"/>
                  <a:gd name="T27"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39">
                    <a:moveTo>
                      <a:pt x="10" y="39"/>
                    </a:moveTo>
                    <a:cubicBezTo>
                      <a:pt x="4" y="39"/>
                      <a:pt x="0" y="35"/>
                      <a:pt x="0" y="29"/>
                    </a:cubicBezTo>
                    <a:cubicBezTo>
                      <a:pt x="0" y="10"/>
                      <a:pt x="0" y="10"/>
                      <a:pt x="0" y="10"/>
                    </a:cubicBezTo>
                    <a:cubicBezTo>
                      <a:pt x="0" y="4"/>
                      <a:pt x="4" y="0"/>
                      <a:pt x="10" y="0"/>
                    </a:cubicBezTo>
                    <a:cubicBezTo>
                      <a:pt x="15" y="0"/>
                      <a:pt x="20" y="4"/>
                      <a:pt x="20" y="10"/>
                    </a:cubicBezTo>
                    <a:cubicBezTo>
                      <a:pt x="20" y="29"/>
                      <a:pt x="20" y="29"/>
                      <a:pt x="20" y="29"/>
                    </a:cubicBezTo>
                    <a:cubicBezTo>
                      <a:pt x="20" y="35"/>
                      <a:pt x="15" y="39"/>
                      <a:pt x="10" y="39"/>
                    </a:cubicBezTo>
                    <a:close/>
                    <a:moveTo>
                      <a:pt x="10" y="4"/>
                    </a:moveTo>
                    <a:cubicBezTo>
                      <a:pt x="7" y="4"/>
                      <a:pt x="4" y="6"/>
                      <a:pt x="4" y="10"/>
                    </a:cubicBezTo>
                    <a:cubicBezTo>
                      <a:pt x="4" y="29"/>
                      <a:pt x="4" y="29"/>
                      <a:pt x="4" y="29"/>
                    </a:cubicBezTo>
                    <a:cubicBezTo>
                      <a:pt x="4" y="33"/>
                      <a:pt x="7" y="35"/>
                      <a:pt x="10" y="35"/>
                    </a:cubicBezTo>
                    <a:cubicBezTo>
                      <a:pt x="13" y="35"/>
                      <a:pt x="16" y="33"/>
                      <a:pt x="16" y="29"/>
                    </a:cubicBezTo>
                    <a:cubicBezTo>
                      <a:pt x="16" y="10"/>
                      <a:pt x="16" y="10"/>
                      <a:pt x="16" y="10"/>
                    </a:cubicBezTo>
                    <a:cubicBezTo>
                      <a:pt x="16" y="6"/>
                      <a:pt x="13" y="4"/>
                      <a:pt x="10" y="4"/>
                    </a:cubicBez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sp>
            <p:nvSpPr>
              <p:cNvPr id="121" name="Freeform 310">
                <a:extLst>
                  <a:ext uri="{FF2B5EF4-FFF2-40B4-BE49-F238E27FC236}">
                    <a16:creationId xmlns:a16="http://schemas.microsoft.com/office/drawing/2014/main" id="{223E030D-2619-4D14-8568-E73177D99BFD}"/>
                  </a:ext>
                </a:extLst>
              </p:cNvPr>
              <p:cNvSpPr>
                <a:spLocks noEditPoints="1"/>
              </p:cNvSpPr>
              <p:nvPr/>
            </p:nvSpPr>
            <p:spPr bwMode="auto">
              <a:xfrm>
                <a:off x="2127" y="2180"/>
                <a:ext cx="47" cy="92"/>
              </a:xfrm>
              <a:custGeom>
                <a:avLst/>
                <a:gdLst>
                  <a:gd name="T0" fmla="*/ 10 w 20"/>
                  <a:gd name="T1" fmla="*/ 39 h 39"/>
                  <a:gd name="T2" fmla="*/ 0 w 20"/>
                  <a:gd name="T3" fmla="*/ 29 h 39"/>
                  <a:gd name="T4" fmla="*/ 0 w 20"/>
                  <a:gd name="T5" fmla="*/ 10 h 39"/>
                  <a:gd name="T6" fmla="*/ 10 w 20"/>
                  <a:gd name="T7" fmla="*/ 0 h 39"/>
                  <a:gd name="T8" fmla="*/ 20 w 20"/>
                  <a:gd name="T9" fmla="*/ 10 h 39"/>
                  <a:gd name="T10" fmla="*/ 20 w 20"/>
                  <a:gd name="T11" fmla="*/ 29 h 39"/>
                  <a:gd name="T12" fmla="*/ 10 w 20"/>
                  <a:gd name="T13" fmla="*/ 39 h 39"/>
                  <a:gd name="T14" fmla="*/ 10 w 20"/>
                  <a:gd name="T15" fmla="*/ 4 h 39"/>
                  <a:gd name="T16" fmla="*/ 4 w 20"/>
                  <a:gd name="T17" fmla="*/ 10 h 39"/>
                  <a:gd name="T18" fmla="*/ 4 w 20"/>
                  <a:gd name="T19" fmla="*/ 29 h 39"/>
                  <a:gd name="T20" fmla="*/ 10 w 20"/>
                  <a:gd name="T21" fmla="*/ 35 h 39"/>
                  <a:gd name="T22" fmla="*/ 16 w 20"/>
                  <a:gd name="T23" fmla="*/ 29 h 39"/>
                  <a:gd name="T24" fmla="*/ 16 w 20"/>
                  <a:gd name="T25" fmla="*/ 10 h 39"/>
                  <a:gd name="T26" fmla="*/ 10 w 20"/>
                  <a:gd name="T27"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39">
                    <a:moveTo>
                      <a:pt x="10" y="39"/>
                    </a:moveTo>
                    <a:cubicBezTo>
                      <a:pt x="5" y="39"/>
                      <a:pt x="0" y="35"/>
                      <a:pt x="0" y="29"/>
                    </a:cubicBezTo>
                    <a:cubicBezTo>
                      <a:pt x="0" y="10"/>
                      <a:pt x="0" y="10"/>
                      <a:pt x="0" y="10"/>
                    </a:cubicBezTo>
                    <a:cubicBezTo>
                      <a:pt x="0" y="4"/>
                      <a:pt x="5" y="0"/>
                      <a:pt x="10" y="0"/>
                    </a:cubicBezTo>
                    <a:cubicBezTo>
                      <a:pt x="16" y="0"/>
                      <a:pt x="20" y="4"/>
                      <a:pt x="20" y="10"/>
                    </a:cubicBezTo>
                    <a:cubicBezTo>
                      <a:pt x="20" y="29"/>
                      <a:pt x="20" y="29"/>
                      <a:pt x="20" y="29"/>
                    </a:cubicBezTo>
                    <a:cubicBezTo>
                      <a:pt x="20" y="35"/>
                      <a:pt x="16" y="39"/>
                      <a:pt x="10" y="39"/>
                    </a:cubicBezTo>
                    <a:close/>
                    <a:moveTo>
                      <a:pt x="10" y="4"/>
                    </a:moveTo>
                    <a:cubicBezTo>
                      <a:pt x="7" y="4"/>
                      <a:pt x="4" y="6"/>
                      <a:pt x="4" y="10"/>
                    </a:cubicBezTo>
                    <a:cubicBezTo>
                      <a:pt x="4" y="29"/>
                      <a:pt x="4" y="29"/>
                      <a:pt x="4" y="29"/>
                    </a:cubicBezTo>
                    <a:cubicBezTo>
                      <a:pt x="4" y="33"/>
                      <a:pt x="7" y="35"/>
                      <a:pt x="10" y="35"/>
                    </a:cubicBezTo>
                    <a:cubicBezTo>
                      <a:pt x="13" y="35"/>
                      <a:pt x="16" y="33"/>
                      <a:pt x="16" y="29"/>
                    </a:cubicBezTo>
                    <a:cubicBezTo>
                      <a:pt x="16" y="10"/>
                      <a:pt x="16" y="10"/>
                      <a:pt x="16" y="10"/>
                    </a:cubicBezTo>
                    <a:cubicBezTo>
                      <a:pt x="16" y="6"/>
                      <a:pt x="13" y="4"/>
                      <a:pt x="10" y="4"/>
                    </a:cubicBez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sp>
            <p:nvSpPr>
              <p:cNvPr id="122" name="Freeform 311">
                <a:extLst>
                  <a:ext uri="{FF2B5EF4-FFF2-40B4-BE49-F238E27FC236}">
                    <a16:creationId xmlns:a16="http://schemas.microsoft.com/office/drawing/2014/main" id="{39115B60-3765-46A9-9F04-C9DCB3232FE0}"/>
                  </a:ext>
                </a:extLst>
              </p:cNvPr>
              <p:cNvSpPr>
                <a:spLocks noEditPoints="1"/>
              </p:cNvSpPr>
              <p:nvPr/>
            </p:nvSpPr>
            <p:spPr bwMode="auto">
              <a:xfrm>
                <a:off x="3131" y="840"/>
                <a:ext cx="47" cy="95"/>
              </a:xfrm>
              <a:custGeom>
                <a:avLst/>
                <a:gdLst>
                  <a:gd name="T0" fmla="*/ 10 w 20"/>
                  <a:gd name="T1" fmla="*/ 40 h 40"/>
                  <a:gd name="T2" fmla="*/ 0 w 20"/>
                  <a:gd name="T3" fmla="*/ 30 h 40"/>
                  <a:gd name="T4" fmla="*/ 0 w 20"/>
                  <a:gd name="T5" fmla="*/ 10 h 40"/>
                  <a:gd name="T6" fmla="*/ 10 w 20"/>
                  <a:gd name="T7" fmla="*/ 0 h 40"/>
                  <a:gd name="T8" fmla="*/ 20 w 20"/>
                  <a:gd name="T9" fmla="*/ 10 h 40"/>
                  <a:gd name="T10" fmla="*/ 20 w 20"/>
                  <a:gd name="T11" fmla="*/ 30 h 40"/>
                  <a:gd name="T12" fmla="*/ 10 w 20"/>
                  <a:gd name="T13" fmla="*/ 40 h 40"/>
                  <a:gd name="T14" fmla="*/ 10 w 20"/>
                  <a:gd name="T15" fmla="*/ 4 h 40"/>
                  <a:gd name="T16" fmla="*/ 4 w 20"/>
                  <a:gd name="T17" fmla="*/ 10 h 40"/>
                  <a:gd name="T18" fmla="*/ 4 w 20"/>
                  <a:gd name="T19" fmla="*/ 30 h 40"/>
                  <a:gd name="T20" fmla="*/ 10 w 20"/>
                  <a:gd name="T21" fmla="*/ 36 h 40"/>
                  <a:gd name="T22" fmla="*/ 16 w 20"/>
                  <a:gd name="T23" fmla="*/ 30 h 40"/>
                  <a:gd name="T24" fmla="*/ 16 w 20"/>
                  <a:gd name="T25" fmla="*/ 10 h 40"/>
                  <a:gd name="T26" fmla="*/ 10 w 20"/>
                  <a:gd name="T2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40">
                    <a:moveTo>
                      <a:pt x="10" y="40"/>
                    </a:moveTo>
                    <a:cubicBezTo>
                      <a:pt x="5" y="40"/>
                      <a:pt x="0" y="35"/>
                      <a:pt x="0" y="30"/>
                    </a:cubicBezTo>
                    <a:cubicBezTo>
                      <a:pt x="0" y="10"/>
                      <a:pt x="0" y="10"/>
                      <a:pt x="0" y="10"/>
                    </a:cubicBezTo>
                    <a:cubicBezTo>
                      <a:pt x="0" y="5"/>
                      <a:pt x="5" y="0"/>
                      <a:pt x="10" y="0"/>
                    </a:cubicBezTo>
                    <a:cubicBezTo>
                      <a:pt x="16" y="0"/>
                      <a:pt x="20" y="5"/>
                      <a:pt x="20" y="10"/>
                    </a:cubicBezTo>
                    <a:cubicBezTo>
                      <a:pt x="20" y="30"/>
                      <a:pt x="20" y="30"/>
                      <a:pt x="20" y="30"/>
                    </a:cubicBezTo>
                    <a:cubicBezTo>
                      <a:pt x="20" y="35"/>
                      <a:pt x="16" y="40"/>
                      <a:pt x="10" y="40"/>
                    </a:cubicBezTo>
                    <a:close/>
                    <a:moveTo>
                      <a:pt x="10" y="4"/>
                    </a:moveTo>
                    <a:cubicBezTo>
                      <a:pt x="7" y="4"/>
                      <a:pt x="4" y="7"/>
                      <a:pt x="4" y="10"/>
                    </a:cubicBezTo>
                    <a:cubicBezTo>
                      <a:pt x="4" y="30"/>
                      <a:pt x="4" y="30"/>
                      <a:pt x="4" y="30"/>
                    </a:cubicBezTo>
                    <a:cubicBezTo>
                      <a:pt x="4" y="33"/>
                      <a:pt x="7" y="36"/>
                      <a:pt x="10" y="36"/>
                    </a:cubicBezTo>
                    <a:cubicBezTo>
                      <a:pt x="13" y="36"/>
                      <a:pt x="16" y="33"/>
                      <a:pt x="16" y="30"/>
                    </a:cubicBezTo>
                    <a:cubicBezTo>
                      <a:pt x="16" y="10"/>
                      <a:pt x="16" y="10"/>
                      <a:pt x="16" y="10"/>
                    </a:cubicBezTo>
                    <a:cubicBezTo>
                      <a:pt x="16" y="7"/>
                      <a:pt x="13" y="4"/>
                      <a:pt x="10" y="4"/>
                    </a:cubicBez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sp>
            <p:nvSpPr>
              <p:cNvPr id="123" name="Freeform 312">
                <a:extLst>
                  <a:ext uri="{FF2B5EF4-FFF2-40B4-BE49-F238E27FC236}">
                    <a16:creationId xmlns:a16="http://schemas.microsoft.com/office/drawing/2014/main" id="{FD9BEB73-47C1-4587-B934-CB40C824B3FC}"/>
                  </a:ext>
                </a:extLst>
              </p:cNvPr>
              <p:cNvSpPr>
                <a:spLocks noEditPoints="1"/>
              </p:cNvSpPr>
              <p:nvPr/>
            </p:nvSpPr>
            <p:spPr bwMode="auto">
              <a:xfrm>
                <a:off x="3197" y="840"/>
                <a:ext cx="48" cy="95"/>
              </a:xfrm>
              <a:custGeom>
                <a:avLst/>
                <a:gdLst>
                  <a:gd name="T0" fmla="*/ 10 w 20"/>
                  <a:gd name="T1" fmla="*/ 40 h 40"/>
                  <a:gd name="T2" fmla="*/ 0 w 20"/>
                  <a:gd name="T3" fmla="*/ 30 h 40"/>
                  <a:gd name="T4" fmla="*/ 0 w 20"/>
                  <a:gd name="T5" fmla="*/ 10 h 40"/>
                  <a:gd name="T6" fmla="*/ 10 w 20"/>
                  <a:gd name="T7" fmla="*/ 0 h 40"/>
                  <a:gd name="T8" fmla="*/ 20 w 20"/>
                  <a:gd name="T9" fmla="*/ 10 h 40"/>
                  <a:gd name="T10" fmla="*/ 20 w 20"/>
                  <a:gd name="T11" fmla="*/ 30 h 40"/>
                  <a:gd name="T12" fmla="*/ 10 w 20"/>
                  <a:gd name="T13" fmla="*/ 40 h 40"/>
                  <a:gd name="T14" fmla="*/ 10 w 20"/>
                  <a:gd name="T15" fmla="*/ 4 h 40"/>
                  <a:gd name="T16" fmla="*/ 4 w 20"/>
                  <a:gd name="T17" fmla="*/ 10 h 40"/>
                  <a:gd name="T18" fmla="*/ 4 w 20"/>
                  <a:gd name="T19" fmla="*/ 30 h 40"/>
                  <a:gd name="T20" fmla="*/ 10 w 20"/>
                  <a:gd name="T21" fmla="*/ 36 h 40"/>
                  <a:gd name="T22" fmla="*/ 16 w 20"/>
                  <a:gd name="T23" fmla="*/ 30 h 40"/>
                  <a:gd name="T24" fmla="*/ 16 w 20"/>
                  <a:gd name="T25" fmla="*/ 10 h 40"/>
                  <a:gd name="T26" fmla="*/ 10 w 20"/>
                  <a:gd name="T2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40">
                    <a:moveTo>
                      <a:pt x="10" y="40"/>
                    </a:moveTo>
                    <a:cubicBezTo>
                      <a:pt x="5" y="40"/>
                      <a:pt x="0" y="35"/>
                      <a:pt x="0" y="30"/>
                    </a:cubicBezTo>
                    <a:cubicBezTo>
                      <a:pt x="0" y="10"/>
                      <a:pt x="0" y="10"/>
                      <a:pt x="0" y="10"/>
                    </a:cubicBezTo>
                    <a:cubicBezTo>
                      <a:pt x="0" y="5"/>
                      <a:pt x="5" y="0"/>
                      <a:pt x="10" y="0"/>
                    </a:cubicBezTo>
                    <a:cubicBezTo>
                      <a:pt x="16" y="0"/>
                      <a:pt x="20" y="5"/>
                      <a:pt x="20" y="10"/>
                    </a:cubicBezTo>
                    <a:cubicBezTo>
                      <a:pt x="20" y="30"/>
                      <a:pt x="20" y="30"/>
                      <a:pt x="20" y="30"/>
                    </a:cubicBezTo>
                    <a:cubicBezTo>
                      <a:pt x="20" y="35"/>
                      <a:pt x="16" y="40"/>
                      <a:pt x="10" y="40"/>
                    </a:cubicBezTo>
                    <a:close/>
                    <a:moveTo>
                      <a:pt x="10" y="4"/>
                    </a:moveTo>
                    <a:cubicBezTo>
                      <a:pt x="7" y="4"/>
                      <a:pt x="4" y="7"/>
                      <a:pt x="4" y="10"/>
                    </a:cubicBezTo>
                    <a:cubicBezTo>
                      <a:pt x="4" y="30"/>
                      <a:pt x="4" y="30"/>
                      <a:pt x="4" y="30"/>
                    </a:cubicBezTo>
                    <a:cubicBezTo>
                      <a:pt x="4" y="33"/>
                      <a:pt x="7" y="36"/>
                      <a:pt x="10" y="36"/>
                    </a:cubicBezTo>
                    <a:cubicBezTo>
                      <a:pt x="14" y="36"/>
                      <a:pt x="16" y="33"/>
                      <a:pt x="16" y="30"/>
                    </a:cubicBezTo>
                    <a:cubicBezTo>
                      <a:pt x="16" y="10"/>
                      <a:pt x="16" y="10"/>
                      <a:pt x="16" y="10"/>
                    </a:cubicBezTo>
                    <a:cubicBezTo>
                      <a:pt x="16" y="7"/>
                      <a:pt x="14" y="4"/>
                      <a:pt x="10" y="4"/>
                    </a:cubicBez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sp>
            <p:nvSpPr>
              <p:cNvPr id="124" name="Freeform 313">
                <a:extLst>
                  <a:ext uri="{FF2B5EF4-FFF2-40B4-BE49-F238E27FC236}">
                    <a16:creationId xmlns:a16="http://schemas.microsoft.com/office/drawing/2014/main" id="{5A200572-BB36-40C8-9040-A90F6D364B82}"/>
                  </a:ext>
                </a:extLst>
              </p:cNvPr>
              <p:cNvSpPr>
                <a:spLocks noEditPoints="1"/>
              </p:cNvSpPr>
              <p:nvPr/>
            </p:nvSpPr>
            <p:spPr bwMode="auto">
              <a:xfrm>
                <a:off x="3266" y="840"/>
                <a:ext cx="45" cy="95"/>
              </a:xfrm>
              <a:custGeom>
                <a:avLst/>
                <a:gdLst>
                  <a:gd name="T0" fmla="*/ 10 w 19"/>
                  <a:gd name="T1" fmla="*/ 40 h 40"/>
                  <a:gd name="T2" fmla="*/ 0 w 19"/>
                  <a:gd name="T3" fmla="*/ 30 h 40"/>
                  <a:gd name="T4" fmla="*/ 0 w 19"/>
                  <a:gd name="T5" fmla="*/ 10 h 40"/>
                  <a:gd name="T6" fmla="*/ 10 w 19"/>
                  <a:gd name="T7" fmla="*/ 0 h 40"/>
                  <a:gd name="T8" fmla="*/ 19 w 19"/>
                  <a:gd name="T9" fmla="*/ 10 h 40"/>
                  <a:gd name="T10" fmla="*/ 19 w 19"/>
                  <a:gd name="T11" fmla="*/ 30 h 40"/>
                  <a:gd name="T12" fmla="*/ 10 w 19"/>
                  <a:gd name="T13" fmla="*/ 40 h 40"/>
                  <a:gd name="T14" fmla="*/ 10 w 19"/>
                  <a:gd name="T15" fmla="*/ 4 h 40"/>
                  <a:gd name="T16" fmla="*/ 4 w 19"/>
                  <a:gd name="T17" fmla="*/ 10 h 40"/>
                  <a:gd name="T18" fmla="*/ 4 w 19"/>
                  <a:gd name="T19" fmla="*/ 30 h 40"/>
                  <a:gd name="T20" fmla="*/ 10 w 19"/>
                  <a:gd name="T21" fmla="*/ 36 h 40"/>
                  <a:gd name="T22" fmla="*/ 15 w 19"/>
                  <a:gd name="T23" fmla="*/ 30 h 40"/>
                  <a:gd name="T24" fmla="*/ 15 w 19"/>
                  <a:gd name="T25" fmla="*/ 10 h 40"/>
                  <a:gd name="T26" fmla="*/ 10 w 19"/>
                  <a:gd name="T2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40">
                    <a:moveTo>
                      <a:pt x="10" y="40"/>
                    </a:moveTo>
                    <a:cubicBezTo>
                      <a:pt x="4" y="40"/>
                      <a:pt x="0" y="35"/>
                      <a:pt x="0" y="30"/>
                    </a:cubicBezTo>
                    <a:cubicBezTo>
                      <a:pt x="0" y="10"/>
                      <a:pt x="0" y="10"/>
                      <a:pt x="0" y="10"/>
                    </a:cubicBezTo>
                    <a:cubicBezTo>
                      <a:pt x="0" y="5"/>
                      <a:pt x="4" y="0"/>
                      <a:pt x="10" y="0"/>
                    </a:cubicBezTo>
                    <a:cubicBezTo>
                      <a:pt x="15" y="0"/>
                      <a:pt x="19" y="5"/>
                      <a:pt x="19" y="10"/>
                    </a:cubicBezTo>
                    <a:cubicBezTo>
                      <a:pt x="19" y="30"/>
                      <a:pt x="19" y="30"/>
                      <a:pt x="19" y="30"/>
                    </a:cubicBezTo>
                    <a:cubicBezTo>
                      <a:pt x="19" y="35"/>
                      <a:pt x="15" y="40"/>
                      <a:pt x="10" y="40"/>
                    </a:cubicBezTo>
                    <a:close/>
                    <a:moveTo>
                      <a:pt x="10" y="4"/>
                    </a:moveTo>
                    <a:cubicBezTo>
                      <a:pt x="6" y="4"/>
                      <a:pt x="4" y="7"/>
                      <a:pt x="4" y="10"/>
                    </a:cubicBezTo>
                    <a:cubicBezTo>
                      <a:pt x="4" y="30"/>
                      <a:pt x="4" y="30"/>
                      <a:pt x="4" y="30"/>
                    </a:cubicBezTo>
                    <a:cubicBezTo>
                      <a:pt x="4" y="33"/>
                      <a:pt x="6" y="36"/>
                      <a:pt x="10" y="36"/>
                    </a:cubicBezTo>
                    <a:cubicBezTo>
                      <a:pt x="13" y="36"/>
                      <a:pt x="15" y="33"/>
                      <a:pt x="15" y="30"/>
                    </a:cubicBezTo>
                    <a:cubicBezTo>
                      <a:pt x="15" y="10"/>
                      <a:pt x="15" y="10"/>
                      <a:pt x="15" y="10"/>
                    </a:cubicBezTo>
                    <a:cubicBezTo>
                      <a:pt x="15" y="7"/>
                      <a:pt x="13" y="4"/>
                      <a:pt x="10" y="4"/>
                    </a:cubicBez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sp>
            <p:nvSpPr>
              <p:cNvPr id="125" name="Freeform 314">
                <a:extLst>
                  <a:ext uri="{FF2B5EF4-FFF2-40B4-BE49-F238E27FC236}">
                    <a16:creationId xmlns:a16="http://schemas.microsoft.com/office/drawing/2014/main" id="{4DBF7293-536D-4DB9-95D4-087EB97A58C5}"/>
                  </a:ext>
                </a:extLst>
              </p:cNvPr>
              <p:cNvSpPr>
                <a:spLocks noEditPoints="1"/>
              </p:cNvSpPr>
              <p:nvPr/>
            </p:nvSpPr>
            <p:spPr bwMode="auto">
              <a:xfrm>
                <a:off x="3332" y="840"/>
                <a:ext cx="47" cy="95"/>
              </a:xfrm>
              <a:custGeom>
                <a:avLst/>
                <a:gdLst>
                  <a:gd name="T0" fmla="*/ 10 w 20"/>
                  <a:gd name="T1" fmla="*/ 40 h 40"/>
                  <a:gd name="T2" fmla="*/ 0 w 20"/>
                  <a:gd name="T3" fmla="*/ 30 h 40"/>
                  <a:gd name="T4" fmla="*/ 0 w 20"/>
                  <a:gd name="T5" fmla="*/ 10 h 40"/>
                  <a:gd name="T6" fmla="*/ 10 w 20"/>
                  <a:gd name="T7" fmla="*/ 0 h 40"/>
                  <a:gd name="T8" fmla="*/ 20 w 20"/>
                  <a:gd name="T9" fmla="*/ 10 h 40"/>
                  <a:gd name="T10" fmla="*/ 20 w 20"/>
                  <a:gd name="T11" fmla="*/ 30 h 40"/>
                  <a:gd name="T12" fmla="*/ 10 w 20"/>
                  <a:gd name="T13" fmla="*/ 40 h 40"/>
                  <a:gd name="T14" fmla="*/ 10 w 20"/>
                  <a:gd name="T15" fmla="*/ 4 h 40"/>
                  <a:gd name="T16" fmla="*/ 4 w 20"/>
                  <a:gd name="T17" fmla="*/ 10 h 40"/>
                  <a:gd name="T18" fmla="*/ 4 w 20"/>
                  <a:gd name="T19" fmla="*/ 30 h 40"/>
                  <a:gd name="T20" fmla="*/ 10 w 20"/>
                  <a:gd name="T21" fmla="*/ 36 h 40"/>
                  <a:gd name="T22" fmla="*/ 16 w 20"/>
                  <a:gd name="T23" fmla="*/ 30 h 40"/>
                  <a:gd name="T24" fmla="*/ 16 w 20"/>
                  <a:gd name="T25" fmla="*/ 10 h 40"/>
                  <a:gd name="T26" fmla="*/ 10 w 20"/>
                  <a:gd name="T2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40">
                    <a:moveTo>
                      <a:pt x="10" y="40"/>
                    </a:moveTo>
                    <a:cubicBezTo>
                      <a:pt x="4" y="40"/>
                      <a:pt x="0" y="35"/>
                      <a:pt x="0" y="30"/>
                    </a:cubicBezTo>
                    <a:cubicBezTo>
                      <a:pt x="0" y="10"/>
                      <a:pt x="0" y="10"/>
                      <a:pt x="0" y="10"/>
                    </a:cubicBezTo>
                    <a:cubicBezTo>
                      <a:pt x="0" y="5"/>
                      <a:pt x="4" y="0"/>
                      <a:pt x="10" y="0"/>
                    </a:cubicBezTo>
                    <a:cubicBezTo>
                      <a:pt x="15" y="0"/>
                      <a:pt x="20" y="5"/>
                      <a:pt x="20" y="10"/>
                    </a:cubicBezTo>
                    <a:cubicBezTo>
                      <a:pt x="20" y="30"/>
                      <a:pt x="20" y="30"/>
                      <a:pt x="20" y="30"/>
                    </a:cubicBezTo>
                    <a:cubicBezTo>
                      <a:pt x="20" y="35"/>
                      <a:pt x="15" y="40"/>
                      <a:pt x="10" y="40"/>
                    </a:cubicBezTo>
                    <a:close/>
                    <a:moveTo>
                      <a:pt x="10" y="4"/>
                    </a:moveTo>
                    <a:cubicBezTo>
                      <a:pt x="7" y="4"/>
                      <a:pt x="4" y="7"/>
                      <a:pt x="4" y="10"/>
                    </a:cubicBezTo>
                    <a:cubicBezTo>
                      <a:pt x="4" y="30"/>
                      <a:pt x="4" y="30"/>
                      <a:pt x="4" y="30"/>
                    </a:cubicBezTo>
                    <a:cubicBezTo>
                      <a:pt x="4" y="33"/>
                      <a:pt x="7" y="36"/>
                      <a:pt x="10" y="36"/>
                    </a:cubicBezTo>
                    <a:cubicBezTo>
                      <a:pt x="13" y="36"/>
                      <a:pt x="16" y="33"/>
                      <a:pt x="16" y="30"/>
                    </a:cubicBezTo>
                    <a:cubicBezTo>
                      <a:pt x="16" y="10"/>
                      <a:pt x="16" y="10"/>
                      <a:pt x="16" y="10"/>
                    </a:cubicBezTo>
                    <a:cubicBezTo>
                      <a:pt x="16" y="7"/>
                      <a:pt x="13" y="4"/>
                      <a:pt x="10" y="4"/>
                    </a:cubicBez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sp>
            <p:nvSpPr>
              <p:cNvPr id="126" name="Freeform 315">
                <a:extLst>
                  <a:ext uri="{FF2B5EF4-FFF2-40B4-BE49-F238E27FC236}">
                    <a16:creationId xmlns:a16="http://schemas.microsoft.com/office/drawing/2014/main" id="{676F9979-3E03-4D1C-B110-86986DD200F2}"/>
                  </a:ext>
                </a:extLst>
              </p:cNvPr>
              <p:cNvSpPr>
                <a:spLocks noEditPoints="1"/>
              </p:cNvSpPr>
              <p:nvPr/>
            </p:nvSpPr>
            <p:spPr bwMode="auto">
              <a:xfrm>
                <a:off x="3398" y="840"/>
                <a:ext cx="47" cy="95"/>
              </a:xfrm>
              <a:custGeom>
                <a:avLst/>
                <a:gdLst>
                  <a:gd name="T0" fmla="*/ 10 w 20"/>
                  <a:gd name="T1" fmla="*/ 40 h 40"/>
                  <a:gd name="T2" fmla="*/ 0 w 20"/>
                  <a:gd name="T3" fmla="*/ 30 h 40"/>
                  <a:gd name="T4" fmla="*/ 0 w 20"/>
                  <a:gd name="T5" fmla="*/ 10 h 40"/>
                  <a:gd name="T6" fmla="*/ 10 w 20"/>
                  <a:gd name="T7" fmla="*/ 0 h 40"/>
                  <a:gd name="T8" fmla="*/ 20 w 20"/>
                  <a:gd name="T9" fmla="*/ 10 h 40"/>
                  <a:gd name="T10" fmla="*/ 20 w 20"/>
                  <a:gd name="T11" fmla="*/ 30 h 40"/>
                  <a:gd name="T12" fmla="*/ 10 w 20"/>
                  <a:gd name="T13" fmla="*/ 40 h 40"/>
                  <a:gd name="T14" fmla="*/ 10 w 20"/>
                  <a:gd name="T15" fmla="*/ 4 h 40"/>
                  <a:gd name="T16" fmla="*/ 4 w 20"/>
                  <a:gd name="T17" fmla="*/ 10 h 40"/>
                  <a:gd name="T18" fmla="*/ 4 w 20"/>
                  <a:gd name="T19" fmla="*/ 30 h 40"/>
                  <a:gd name="T20" fmla="*/ 10 w 20"/>
                  <a:gd name="T21" fmla="*/ 36 h 40"/>
                  <a:gd name="T22" fmla="*/ 16 w 20"/>
                  <a:gd name="T23" fmla="*/ 30 h 40"/>
                  <a:gd name="T24" fmla="*/ 16 w 20"/>
                  <a:gd name="T25" fmla="*/ 10 h 40"/>
                  <a:gd name="T26" fmla="*/ 10 w 20"/>
                  <a:gd name="T2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40">
                    <a:moveTo>
                      <a:pt x="10" y="40"/>
                    </a:moveTo>
                    <a:cubicBezTo>
                      <a:pt x="5" y="40"/>
                      <a:pt x="0" y="35"/>
                      <a:pt x="0" y="30"/>
                    </a:cubicBezTo>
                    <a:cubicBezTo>
                      <a:pt x="0" y="10"/>
                      <a:pt x="0" y="10"/>
                      <a:pt x="0" y="10"/>
                    </a:cubicBezTo>
                    <a:cubicBezTo>
                      <a:pt x="0" y="5"/>
                      <a:pt x="5" y="0"/>
                      <a:pt x="10" y="0"/>
                    </a:cubicBezTo>
                    <a:cubicBezTo>
                      <a:pt x="15" y="0"/>
                      <a:pt x="20" y="5"/>
                      <a:pt x="20" y="10"/>
                    </a:cubicBezTo>
                    <a:cubicBezTo>
                      <a:pt x="20" y="30"/>
                      <a:pt x="20" y="30"/>
                      <a:pt x="20" y="30"/>
                    </a:cubicBezTo>
                    <a:cubicBezTo>
                      <a:pt x="20" y="35"/>
                      <a:pt x="15" y="40"/>
                      <a:pt x="10" y="40"/>
                    </a:cubicBezTo>
                    <a:close/>
                    <a:moveTo>
                      <a:pt x="10" y="4"/>
                    </a:moveTo>
                    <a:cubicBezTo>
                      <a:pt x="7" y="4"/>
                      <a:pt x="4" y="7"/>
                      <a:pt x="4" y="10"/>
                    </a:cubicBezTo>
                    <a:cubicBezTo>
                      <a:pt x="4" y="30"/>
                      <a:pt x="4" y="30"/>
                      <a:pt x="4" y="30"/>
                    </a:cubicBezTo>
                    <a:cubicBezTo>
                      <a:pt x="4" y="33"/>
                      <a:pt x="7" y="36"/>
                      <a:pt x="10" y="36"/>
                    </a:cubicBezTo>
                    <a:cubicBezTo>
                      <a:pt x="13" y="36"/>
                      <a:pt x="16" y="33"/>
                      <a:pt x="16" y="30"/>
                    </a:cubicBezTo>
                    <a:cubicBezTo>
                      <a:pt x="16" y="10"/>
                      <a:pt x="16" y="10"/>
                      <a:pt x="16" y="10"/>
                    </a:cubicBezTo>
                    <a:cubicBezTo>
                      <a:pt x="16" y="7"/>
                      <a:pt x="13" y="4"/>
                      <a:pt x="10" y="4"/>
                    </a:cubicBez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sp>
            <p:nvSpPr>
              <p:cNvPr id="127" name="Freeform 316">
                <a:extLst>
                  <a:ext uri="{FF2B5EF4-FFF2-40B4-BE49-F238E27FC236}">
                    <a16:creationId xmlns:a16="http://schemas.microsoft.com/office/drawing/2014/main" id="{81D38EA5-67F9-45FF-AB2D-9A28E689FE15}"/>
                  </a:ext>
                </a:extLst>
              </p:cNvPr>
              <p:cNvSpPr>
                <a:spLocks noEditPoints="1"/>
              </p:cNvSpPr>
              <p:nvPr/>
            </p:nvSpPr>
            <p:spPr bwMode="auto">
              <a:xfrm>
                <a:off x="3464" y="840"/>
                <a:ext cx="48" cy="95"/>
              </a:xfrm>
              <a:custGeom>
                <a:avLst/>
                <a:gdLst>
                  <a:gd name="T0" fmla="*/ 10 w 20"/>
                  <a:gd name="T1" fmla="*/ 40 h 40"/>
                  <a:gd name="T2" fmla="*/ 0 w 20"/>
                  <a:gd name="T3" fmla="*/ 30 h 40"/>
                  <a:gd name="T4" fmla="*/ 0 w 20"/>
                  <a:gd name="T5" fmla="*/ 10 h 40"/>
                  <a:gd name="T6" fmla="*/ 10 w 20"/>
                  <a:gd name="T7" fmla="*/ 0 h 40"/>
                  <a:gd name="T8" fmla="*/ 20 w 20"/>
                  <a:gd name="T9" fmla="*/ 10 h 40"/>
                  <a:gd name="T10" fmla="*/ 20 w 20"/>
                  <a:gd name="T11" fmla="*/ 30 h 40"/>
                  <a:gd name="T12" fmla="*/ 10 w 20"/>
                  <a:gd name="T13" fmla="*/ 40 h 40"/>
                  <a:gd name="T14" fmla="*/ 10 w 20"/>
                  <a:gd name="T15" fmla="*/ 4 h 40"/>
                  <a:gd name="T16" fmla="*/ 4 w 20"/>
                  <a:gd name="T17" fmla="*/ 10 h 40"/>
                  <a:gd name="T18" fmla="*/ 4 w 20"/>
                  <a:gd name="T19" fmla="*/ 30 h 40"/>
                  <a:gd name="T20" fmla="*/ 10 w 20"/>
                  <a:gd name="T21" fmla="*/ 36 h 40"/>
                  <a:gd name="T22" fmla="*/ 16 w 20"/>
                  <a:gd name="T23" fmla="*/ 30 h 40"/>
                  <a:gd name="T24" fmla="*/ 16 w 20"/>
                  <a:gd name="T25" fmla="*/ 10 h 40"/>
                  <a:gd name="T26" fmla="*/ 10 w 20"/>
                  <a:gd name="T2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40">
                    <a:moveTo>
                      <a:pt x="10" y="40"/>
                    </a:moveTo>
                    <a:cubicBezTo>
                      <a:pt x="5" y="40"/>
                      <a:pt x="0" y="35"/>
                      <a:pt x="0" y="30"/>
                    </a:cubicBezTo>
                    <a:cubicBezTo>
                      <a:pt x="0" y="10"/>
                      <a:pt x="0" y="10"/>
                      <a:pt x="0" y="10"/>
                    </a:cubicBezTo>
                    <a:cubicBezTo>
                      <a:pt x="0" y="5"/>
                      <a:pt x="5" y="0"/>
                      <a:pt x="10" y="0"/>
                    </a:cubicBezTo>
                    <a:cubicBezTo>
                      <a:pt x="16" y="0"/>
                      <a:pt x="20" y="5"/>
                      <a:pt x="20" y="10"/>
                    </a:cubicBezTo>
                    <a:cubicBezTo>
                      <a:pt x="20" y="30"/>
                      <a:pt x="20" y="30"/>
                      <a:pt x="20" y="30"/>
                    </a:cubicBezTo>
                    <a:cubicBezTo>
                      <a:pt x="20" y="35"/>
                      <a:pt x="16" y="40"/>
                      <a:pt x="10" y="40"/>
                    </a:cubicBezTo>
                    <a:close/>
                    <a:moveTo>
                      <a:pt x="10" y="4"/>
                    </a:moveTo>
                    <a:cubicBezTo>
                      <a:pt x="7" y="4"/>
                      <a:pt x="4" y="7"/>
                      <a:pt x="4" y="10"/>
                    </a:cubicBezTo>
                    <a:cubicBezTo>
                      <a:pt x="4" y="30"/>
                      <a:pt x="4" y="30"/>
                      <a:pt x="4" y="30"/>
                    </a:cubicBezTo>
                    <a:cubicBezTo>
                      <a:pt x="4" y="33"/>
                      <a:pt x="7" y="36"/>
                      <a:pt x="10" y="36"/>
                    </a:cubicBezTo>
                    <a:cubicBezTo>
                      <a:pt x="13" y="36"/>
                      <a:pt x="16" y="33"/>
                      <a:pt x="16" y="30"/>
                    </a:cubicBezTo>
                    <a:cubicBezTo>
                      <a:pt x="16" y="10"/>
                      <a:pt x="16" y="10"/>
                      <a:pt x="16" y="10"/>
                    </a:cubicBezTo>
                    <a:cubicBezTo>
                      <a:pt x="16" y="7"/>
                      <a:pt x="13" y="4"/>
                      <a:pt x="10" y="4"/>
                    </a:cubicBez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sp>
            <p:nvSpPr>
              <p:cNvPr id="128" name="Freeform 317">
                <a:extLst>
                  <a:ext uri="{FF2B5EF4-FFF2-40B4-BE49-F238E27FC236}">
                    <a16:creationId xmlns:a16="http://schemas.microsoft.com/office/drawing/2014/main" id="{BAD8D617-A6E9-4CF0-9ED0-B6BC48F56FC6}"/>
                  </a:ext>
                </a:extLst>
              </p:cNvPr>
              <p:cNvSpPr>
                <a:spLocks noEditPoints="1"/>
              </p:cNvSpPr>
              <p:nvPr/>
            </p:nvSpPr>
            <p:spPr bwMode="auto">
              <a:xfrm>
                <a:off x="3530" y="840"/>
                <a:ext cx="48" cy="95"/>
              </a:xfrm>
              <a:custGeom>
                <a:avLst/>
                <a:gdLst>
                  <a:gd name="T0" fmla="*/ 10 w 20"/>
                  <a:gd name="T1" fmla="*/ 40 h 40"/>
                  <a:gd name="T2" fmla="*/ 0 w 20"/>
                  <a:gd name="T3" fmla="*/ 30 h 40"/>
                  <a:gd name="T4" fmla="*/ 0 w 20"/>
                  <a:gd name="T5" fmla="*/ 10 h 40"/>
                  <a:gd name="T6" fmla="*/ 10 w 20"/>
                  <a:gd name="T7" fmla="*/ 0 h 40"/>
                  <a:gd name="T8" fmla="*/ 20 w 20"/>
                  <a:gd name="T9" fmla="*/ 10 h 40"/>
                  <a:gd name="T10" fmla="*/ 20 w 20"/>
                  <a:gd name="T11" fmla="*/ 30 h 40"/>
                  <a:gd name="T12" fmla="*/ 10 w 20"/>
                  <a:gd name="T13" fmla="*/ 40 h 40"/>
                  <a:gd name="T14" fmla="*/ 10 w 20"/>
                  <a:gd name="T15" fmla="*/ 4 h 40"/>
                  <a:gd name="T16" fmla="*/ 4 w 20"/>
                  <a:gd name="T17" fmla="*/ 10 h 40"/>
                  <a:gd name="T18" fmla="*/ 4 w 20"/>
                  <a:gd name="T19" fmla="*/ 30 h 40"/>
                  <a:gd name="T20" fmla="*/ 10 w 20"/>
                  <a:gd name="T21" fmla="*/ 36 h 40"/>
                  <a:gd name="T22" fmla="*/ 16 w 20"/>
                  <a:gd name="T23" fmla="*/ 30 h 40"/>
                  <a:gd name="T24" fmla="*/ 16 w 20"/>
                  <a:gd name="T25" fmla="*/ 10 h 40"/>
                  <a:gd name="T26" fmla="*/ 10 w 20"/>
                  <a:gd name="T2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40">
                    <a:moveTo>
                      <a:pt x="10" y="40"/>
                    </a:moveTo>
                    <a:cubicBezTo>
                      <a:pt x="5" y="40"/>
                      <a:pt x="0" y="35"/>
                      <a:pt x="0" y="30"/>
                    </a:cubicBezTo>
                    <a:cubicBezTo>
                      <a:pt x="0" y="10"/>
                      <a:pt x="0" y="10"/>
                      <a:pt x="0" y="10"/>
                    </a:cubicBezTo>
                    <a:cubicBezTo>
                      <a:pt x="0" y="5"/>
                      <a:pt x="5" y="0"/>
                      <a:pt x="10" y="0"/>
                    </a:cubicBezTo>
                    <a:cubicBezTo>
                      <a:pt x="16" y="0"/>
                      <a:pt x="20" y="5"/>
                      <a:pt x="20" y="10"/>
                    </a:cubicBezTo>
                    <a:cubicBezTo>
                      <a:pt x="20" y="30"/>
                      <a:pt x="20" y="30"/>
                      <a:pt x="20" y="30"/>
                    </a:cubicBezTo>
                    <a:cubicBezTo>
                      <a:pt x="20" y="35"/>
                      <a:pt x="16" y="40"/>
                      <a:pt x="10" y="40"/>
                    </a:cubicBezTo>
                    <a:close/>
                    <a:moveTo>
                      <a:pt x="10" y="4"/>
                    </a:moveTo>
                    <a:cubicBezTo>
                      <a:pt x="7" y="4"/>
                      <a:pt x="4" y="7"/>
                      <a:pt x="4" y="10"/>
                    </a:cubicBezTo>
                    <a:cubicBezTo>
                      <a:pt x="4" y="30"/>
                      <a:pt x="4" y="30"/>
                      <a:pt x="4" y="30"/>
                    </a:cubicBezTo>
                    <a:cubicBezTo>
                      <a:pt x="4" y="33"/>
                      <a:pt x="7" y="36"/>
                      <a:pt x="10" y="36"/>
                    </a:cubicBezTo>
                    <a:cubicBezTo>
                      <a:pt x="14" y="36"/>
                      <a:pt x="16" y="33"/>
                      <a:pt x="16" y="30"/>
                    </a:cubicBezTo>
                    <a:cubicBezTo>
                      <a:pt x="16" y="10"/>
                      <a:pt x="16" y="10"/>
                      <a:pt x="16" y="10"/>
                    </a:cubicBezTo>
                    <a:cubicBezTo>
                      <a:pt x="16" y="7"/>
                      <a:pt x="14" y="4"/>
                      <a:pt x="10" y="4"/>
                    </a:cubicBez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sp>
            <p:nvSpPr>
              <p:cNvPr id="129" name="Freeform 318">
                <a:extLst>
                  <a:ext uri="{FF2B5EF4-FFF2-40B4-BE49-F238E27FC236}">
                    <a16:creationId xmlns:a16="http://schemas.microsoft.com/office/drawing/2014/main" id="{7B11D6D3-06D2-40A4-9A90-FA5E789AE45A}"/>
                  </a:ext>
                </a:extLst>
              </p:cNvPr>
              <p:cNvSpPr>
                <a:spLocks noEditPoints="1"/>
              </p:cNvSpPr>
              <p:nvPr/>
            </p:nvSpPr>
            <p:spPr bwMode="auto">
              <a:xfrm>
                <a:off x="3046" y="1826"/>
                <a:ext cx="59" cy="66"/>
              </a:xfrm>
              <a:custGeom>
                <a:avLst/>
                <a:gdLst>
                  <a:gd name="T0" fmla="*/ 59 w 59"/>
                  <a:gd name="T1" fmla="*/ 66 h 66"/>
                  <a:gd name="T2" fmla="*/ 0 w 59"/>
                  <a:gd name="T3" fmla="*/ 66 h 66"/>
                  <a:gd name="T4" fmla="*/ 0 w 59"/>
                  <a:gd name="T5" fmla="*/ 0 h 66"/>
                  <a:gd name="T6" fmla="*/ 38 w 59"/>
                  <a:gd name="T7" fmla="*/ 0 h 66"/>
                  <a:gd name="T8" fmla="*/ 38 w 59"/>
                  <a:gd name="T9" fmla="*/ 28 h 66"/>
                  <a:gd name="T10" fmla="*/ 59 w 59"/>
                  <a:gd name="T11" fmla="*/ 28 h 66"/>
                  <a:gd name="T12" fmla="*/ 59 w 59"/>
                  <a:gd name="T13" fmla="*/ 66 h 66"/>
                  <a:gd name="T14" fmla="*/ 10 w 59"/>
                  <a:gd name="T15" fmla="*/ 56 h 66"/>
                  <a:gd name="T16" fmla="*/ 50 w 59"/>
                  <a:gd name="T17" fmla="*/ 56 h 66"/>
                  <a:gd name="T18" fmla="*/ 50 w 59"/>
                  <a:gd name="T19" fmla="*/ 37 h 66"/>
                  <a:gd name="T20" fmla="*/ 28 w 59"/>
                  <a:gd name="T21" fmla="*/ 37 h 66"/>
                  <a:gd name="T22" fmla="*/ 28 w 59"/>
                  <a:gd name="T23" fmla="*/ 9 h 66"/>
                  <a:gd name="T24" fmla="*/ 10 w 59"/>
                  <a:gd name="T25" fmla="*/ 9 h 66"/>
                  <a:gd name="T26" fmla="*/ 10 w 59"/>
                  <a:gd name="T27" fmla="*/ 5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 h="66">
                    <a:moveTo>
                      <a:pt x="59" y="66"/>
                    </a:moveTo>
                    <a:lnTo>
                      <a:pt x="0" y="66"/>
                    </a:lnTo>
                    <a:lnTo>
                      <a:pt x="0" y="0"/>
                    </a:lnTo>
                    <a:lnTo>
                      <a:pt x="38" y="0"/>
                    </a:lnTo>
                    <a:lnTo>
                      <a:pt x="38" y="28"/>
                    </a:lnTo>
                    <a:lnTo>
                      <a:pt x="59" y="28"/>
                    </a:lnTo>
                    <a:lnTo>
                      <a:pt x="59" y="66"/>
                    </a:lnTo>
                    <a:close/>
                    <a:moveTo>
                      <a:pt x="10" y="56"/>
                    </a:moveTo>
                    <a:lnTo>
                      <a:pt x="50" y="56"/>
                    </a:lnTo>
                    <a:lnTo>
                      <a:pt x="50" y="37"/>
                    </a:lnTo>
                    <a:lnTo>
                      <a:pt x="28" y="37"/>
                    </a:lnTo>
                    <a:lnTo>
                      <a:pt x="28" y="9"/>
                    </a:lnTo>
                    <a:lnTo>
                      <a:pt x="10" y="9"/>
                    </a:lnTo>
                    <a:lnTo>
                      <a:pt x="10" y="56"/>
                    </a:ln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sp>
            <p:nvSpPr>
              <p:cNvPr id="130" name="Freeform 319">
                <a:extLst>
                  <a:ext uri="{FF2B5EF4-FFF2-40B4-BE49-F238E27FC236}">
                    <a16:creationId xmlns:a16="http://schemas.microsoft.com/office/drawing/2014/main" id="{0C11A9E0-5F6B-4174-A197-38DAF627DDAF}"/>
                  </a:ext>
                </a:extLst>
              </p:cNvPr>
              <p:cNvSpPr>
                <a:spLocks noEditPoints="1"/>
              </p:cNvSpPr>
              <p:nvPr/>
            </p:nvSpPr>
            <p:spPr bwMode="auto">
              <a:xfrm>
                <a:off x="3197" y="1826"/>
                <a:ext cx="57" cy="66"/>
              </a:xfrm>
              <a:custGeom>
                <a:avLst/>
                <a:gdLst>
                  <a:gd name="T0" fmla="*/ 57 w 57"/>
                  <a:gd name="T1" fmla="*/ 66 h 66"/>
                  <a:gd name="T2" fmla="*/ 0 w 57"/>
                  <a:gd name="T3" fmla="*/ 66 h 66"/>
                  <a:gd name="T4" fmla="*/ 0 w 57"/>
                  <a:gd name="T5" fmla="*/ 0 h 66"/>
                  <a:gd name="T6" fmla="*/ 36 w 57"/>
                  <a:gd name="T7" fmla="*/ 0 h 66"/>
                  <a:gd name="T8" fmla="*/ 36 w 57"/>
                  <a:gd name="T9" fmla="*/ 28 h 66"/>
                  <a:gd name="T10" fmla="*/ 57 w 57"/>
                  <a:gd name="T11" fmla="*/ 28 h 66"/>
                  <a:gd name="T12" fmla="*/ 57 w 57"/>
                  <a:gd name="T13" fmla="*/ 66 h 66"/>
                  <a:gd name="T14" fmla="*/ 10 w 57"/>
                  <a:gd name="T15" fmla="*/ 56 h 66"/>
                  <a:gd name="T16" fmla="*/ 48 w 57"/>
                  <a:gd name="T17" fmla="*/ 56 h 66"/>
                  <a:gd name="T18" fmla="*/ 48 w 57"/>
                  <a:gd name="T19" fmla="*/ 37 h 66"/>
                  <a:gd name="T20" fmla="*/ 26 w 57"/>
                  <a:gd name="T21" fmla="*/ 37 h 66"/>
                  <a:gd name="T22" fmla="*/ 26 w 57"/>
                  <a:gd name="T23" fmla="*/ 9 h 66"/>
                  <a:gd name="T24" fmla="*/ 10 w 57"/>
                  <a:gd name="T25" fmla="*/ 9 h 66"/>
                  <a:gd name="T26" fmla="*/ 10 w 57"/>
                  <a:gd name="T27" fmla="*/ 5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66">
                    <a:moveTo>
                      <a:pt x="57" y="66"/>
                    </a:moveTo>
                    <a:lnTo>
                      <a:pt x="0" y="66"/>
                    </a:lnTo>
                    <a:lnTo>
                      <a:pt x="0" y="0"/>
                    </a:lnTo>
                    <a:lnTo>
                      <a:pt x="36" y="0"/>
                    </a:lnTo>
                    <a:lnTo>
                      <a:pt x="36" y="28"/>
                    </a:lnTo>
                    <a:lnTo>
                      <a:pt x="57" y="28"/>
                    </a:lnTo>
                    <a:lnTo>
                      <a:pt x="57" y="66"/>
                    </a:lnTo>
                    <a:close/>
                    <a:moveTo>
                      <a:pt x="10" y="56"/>
                    </a:moveTo>
                    <a:lnTo>
                      <a:pt x="48" y="56"/>
                    </a:lnTo>
                    <a:lnTo>
                      <a:pt x="48" y="37"/>
                    </a:lnTo>
                    <a:lnTo>
                      <a:pt x="26" y="37"/>
                    </a:lnTo>
                    <a:lnTo>
                      <a:pt x="26" y="9"/>
                    </a:lnTo>
                    <a:lnTo>
                      <a:pt x="10" y="9"/>
                    </a:lnTo>
                    <a:lnTo>
                      <a:pt x="10" y="56"/>
                    </a:ln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sp>
            <p:nvSpPr>
              <p:cNvPr id="131" name="Freeform 320">
                <a:extLst>
                  <a:ext uri="{FF2B5EF4-FFF2-40B4-BE49-F238E27FC236}">
                    <a16:creationId xmlns:a16="http://schemas.microsoft.com/office/drawing/2014/main" id="{8F9B589F-7722-4118-AD8C-ABBA7E407E9E}"/>
                  </a:ext>
                </a:extLst>
              </p:cNvPr>
              <p:cNvSpPr>
                <a:spLocks noEditPoints="1"/>
              </p:cNvSpPr>
              <p:nvPr/>
            </p:nvSpPr>
            <p:spPr bwMode="auto">
              <a:xfrm>
                <a:off x="3280" y="1826"/>
                <a:ext cx="59" cy="66"/>
              </a:xfrm>
              <a:custGeom>
                <a:avLst/>
                <a:gdLst>
                  <a:gd name="T0" fmla="*/ 59 w 59"/>
                  <a:gd name="T1" fmla="*/ 66 h 66"/>
                  <a:gd name="T2" fmla="*/ 0 w 59"/>
                  <a:gd name="T3" fmla="*/ 66 h 66"/>
                  <a:gd name="T4" fmla="*/ 0 w 59"/>
                  <a:gd name="T5" fmla="*/ 0 h 66"/>
                  <a:gd name="T6" fmla="*/ 38 w 59"/>
                  <a:gd name="T7" fmla="*/ 0 h 66"/>
                  <a:gd name="T8" fmla="*/ 38 w 59"/>
                  <a:gd name="T9" fmla="*/ 28 h 66"/>
                  <a:gd name="T10" fmla="*/ 59 w 59"/>
                  <a:gd name="T11" fmla="*/ 28 h 66"/>
                  <a:gd name="T12" fmla="*/ 59 w 59"/>
                  <a:gd name="T13" fmla="*/ 66 h 66"/>
                  <a:gd name="T14" fmla="*/ 9 w 59"/>
                  <a:gd name="T15" fmla="*/ 56 h 66"/>
                  <a:gd name="T16" fmla="*/ 50 w 59"/>
                  <a:gd name="T17" fmla="*/ 56 h 66"/>
                  <a:gd name="T18" fmla="*/ 50 w 59"/>
                  <a:gd name="T19" fmla="*/ 37 h 66"/>
                  <a:gd name="T20" fmla="*/ 28 w 59"/>
                  <a:gd name="T21" fmla="*/ 37 h 66"/>
                  <a:gd name="T22" fmla="*/ 28 w 59"/>
                  <a:gd name="T23" fmla="*/ 9 h 66"/>
                  <a:gd name="T24" fmla="*/ 9 w 59"/>
                  <a:gd name="T25" fmla="*/ 9 h 66"/>
                  <a:gd name="T26" fmla="*/ 9 w 59"/>
                  <a:gd name="T27" fmla="*/ 5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 h="66">
                    <a:moveTo>
                      <a:pt x="59" y="66"/>
                    </a:moveTo>
                    <a:lnTo>
                      <a:pt x="0" y="66"/>
                    </a:lnTo>
                    <a:lnTo>
                      <a:pt x="0" y="0"/>
                    </a:lnTo>
                    <a:lnTo>
                      <a:pt x="38" y="0"/>
                    </a:lnTo>
                    <a:lnTo>
                      <a:pt x="38" y="28"/>
                    </a:lnTo>
                    <a:lnTo>
                      <a:pt x="59" y="28"/>
                    </a:lnTo>
                    <a:lnTo>
                      <a:pt x="59" y="66"/>
                    </a:lnTo>
                    <a:close/>
                    <a:moveTo>
                      <a:pt x="9" y="56"/>
                    </a:moveTo>
                    <a:lnTo>
                      <a:pt x="50" y="56"/>
                    </a:lnTo>
                    <a:lnTo>
                      <a:pt x="50" y="37"/>
                    </a:lnTo>
                    <a:lnTo>
                      <a:pt x="28" y="37"/>
                    </a:lnTo>
                    <a:lnTo>
                      <a:pt x="28" y="9"/>
                    </a:lnTo>
                    <a:lnTo>
                      <a:pt x="9" y="9"/>
                    </a:lnTo>
                    <a:lnTo>
                      <a:pt x="9" y="56"/>
                    </a:ln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sp>
            <p:nvSpPr>
              <p:cNvPr id="132" name="Freeform 321">
                <a:extLst>
                  <a:ext uri="{FF2B5EF4-FFF2-40B4-BE49-F238E27FC236}">
                    <a16:creationId xmlns:a16="http://schemas.microsoft.com/office/drawing/2014/main" id="{1555884B-73D8-4E8A-8E8A-D5A8F967F1B7}"/>
                  </a:ext>
                </a:extLst>
              </p:cNvPr>
              <p:cNvSpPr>
                <a:spLocks noEditPoints="1"/>
              </p:cNvSpPr>
              <p:nvPr/>
            </p:nvSpPr>
            <p:spPr bwMode="auto">
              <a:xfrm>
                <a:off x="3365" y="1826"/>
                <a:ext cx="57" cy="66"/>
              </a:xfrm>
              <a:custGeom>
                <a:avLst/>
                <a:gdLst>
                  <a:gd name="T0" fmla="*/ 57 w 57"/>
                  <a:gd name="T1" fmla="*/ 66 h 66"/>
                  <a:gd name="T2" fmla="*/ 0 w 57"/>
                  <a:gd name="T3" fmla="*/ 66 h 66"/>
                  <a:gd name="T4" fmla="*/ 0 w 57"/>
                  <a:gd name="T5" fmla="*/ 0 h 66"/>
                  <a:gd name="T6" fmla="*/ 38 w 57"/>
                  <a:gd name="T7" fmla="*/ 0 h 66"/>
                  <a:gd name="T8" fmla="*/ 38 w 57"/>
                  <a:gd name="T9" fmla="*/ 28 h 66"/>
                  <a:gd name="T10" fmla="*/ 57 w 57"/>
                  <a:gd name="T11" fmla="*/ 28 h 66"/>
                  <a:gd name="T12" fmla="*/ 57 w 57"/>
                  <a:gd name="T13" fmla="*/ 66 h 66"/>
                  <a:gd name="T14" fmla="*/ 9 w 57"/>
                  <a:gd name="T15" fmla="*/ 56 h 66"/>
                  <a:gd name="T16" fmla="*/ 47 w 57"/>
                  <a:gd name="T17" fmla="*/ 56 h 66"/>
                  <a:gd name="T18" fmla="*/ 47 w 57"/>
                  <a:gd name="T19" fmla="*/ 37 h 66"/>
                  <a:gd name="T20" fmla="*/ 28 w 57"/>
                  <a:gd name="T21" fmla="*/ 37 h 66"/>
                  <a:gd name="T22" fmla="*/ 28 w 57"/>
                  <a:gd name="T23" fmla="*/ 9 h 66"/>
                  <a:gd name="T24" fmla="*/ 9 w 57"/>
                  <a:gd name="T25" fmla="*/ 9 h 66"/>
                  <a:gd name="T26" fmla="*/ 9 w 57"/>
                  <a:gd name="T27" fmla="*/ 5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66">
                    <a:moveTo>
                      <a:pt x="57" y="66"/>
                    </a:moveTo>
                    <a:lnTo>
                      <a:pt x="0" y="66"/>
                    </a:lnTo>
                    <a:lnTo>
                      <a:pt x="0" y="0"/>
                    </a:lnTo>
                    <a:lnTo>
                      <a:pt x="38" y="0"/>
                    </a:lnTo>
                    <a:lnTo>
                      <a:pt x="38" y="28"/>
                    </a:lnTo>
                    <a:lnTo>
                      <a:pt x="57" y="28"/>
                    </a:lnTo>
                    <a:lnTo>
                      <a:pt x="57" y="66"/>
                    </a:lnTo>
                    <a:close/>
                    <a:moveTo>
                      <a:pt x="9" y="56"/>
                    </a:moveTo>
                    <a:lnTo>
                      <a:pt x="47" y="56"/>
                    </a:lnTo>
                    <a:lnTo>
                      <a:pt x="47" y="37"/>
                    </a:lnTo>
                    <a:lnTo>
                      <a:pt x="28" y="37"/>
                    </a:lnTo>
                    <a:lnTo>
                      <a:pt x="28" y="9"/>
                    </a:lnTo>
                    <a:lnTo>
                      <a:pt x="9" y="9"/>
                    </a:lnTo>
                    <a:lnTo>
                      <a:pt x="9" y="56"/>
                    </a:ln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sp>
            <p:nvSpPr>
              <p:cNvPr id="133" name="Freeform 322">
                <a:extLst>
                  <a:ext uri="{FF2B5EF4-FFF2-40B4-BE49-F238E27FC236}">
                    <a16:creationId xmlns:a16="http://schemas.microsoft.com/office/drawing/2014/main" id="{F8700B02-AA63-48E7-B74A-6E9882B7566A}"/>
                  </a:ext>
                </a:extLst>
              </p:cNvPr>
              <p:cNvSpPr>
                <a:spLocks noEditPoints="1"/>
              </p:cNvSpPr>
              <p:nvPr/>
            </p:nvSpPr>
            <p:spPr bwMode="auto">
              <a:xfrm>
                <a:off x="3450" y="1826"/>
                <a:ext cx="57" cy="66"/>
              </a:xfrm>
              <a:custGeom>
                <a:avLst/>
                <a:gdLst>
                  <a:gd name="T0" fmla="*/ 57 w 57"/>
                  <a:gd name="T1" fmla="*/ 66 h 66"/>
                  <a:gd name="T2" fmla="*/ 0 w 57"/>
                  <a:gd name="T3" fmla="*/ 66 h 66"/>
                  <a:gd name="T4" fmla="*/ 0 w 57"/>
                  <a:gd name="T5" fmla="*/ 0 h 66"/>
                  <a:gd name="T6" fmla="*/ 36 w 57"/>
                  <a:gd name="T7" fmla="*/ 0 h 66"/>
                  <a:gd name="T8" fmla="*/ 36 w 57"/>
                  <a:gd name="T9" fmla="*/ 28 h 66"/>
                  <a:gd name="T10" fmla="*/ 57 w 57"/>
                  <a:gd name="T11" fmla="*/ 28 h 66"/>
                  <a:gd name="T12" fmla="*/ 57 w 57"/>
                  <a:gd name="T13" fmla="*/ 66 h 66"/>
                  <a:gd name="T14" fmla="*/ 10 w 57"/>
                  <a:gd name="T15" fmla="*/ 56 h 66"/>
                  <a:gd name="T16" fmla="*/ 47 w 57"/>
                  <a:gd name="T17" fmla="*/ 56 h 66"/>
                  <a:gd name="T18" fmla="*/ 47 w 57"/>
                  <a:gd name="T19" fmla="*/ 37 h 66"/>
                  <a:gd name="T20" fmla="*/ 26 w 57"/>
                  <a:gd name="T21" fmla="*/ 37 h 66"/>
                  <a:gd name="T22" fmla="*/ 26 w 57"/>
                  <a:gd name="T23" fmla="*/ 9 h 66"/>
                  <a:gd name="T24" fmla="*/ 10 w 57"/>
                  <a:gd name="T25" fmla="*/ 9 h 66"/>
                  <a:gd name="T26" fmla="*/ 10 w 57"/>
                  <a:gd name="T27" fmla="*/ 5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66">
                    <a:moveTo>
                      <a:pt x="57" y="66"/>
                    </a:moveTo>
                    <a:lnTo>
                      <a:pt x="0" y="66"/>
                    </a:lnTo>
                    <a:lnTo>
                      <a:pt x="0" y="0"/>
                    </a:lnTo>
                    <a:lnTo>
                      <a:pt x="36" y="0"/>
                    </a:lnTo>
                    <a:lnTo>
                      <a:pt x="36" y="28"/>
                    </a:lnTo>
                    <a:lnTo>
                      <a:pt x="57" y="28"/>
                    </a:lnTo>
                    <a:lnTo>
                      <a:pt x="57" y="66"/>
                    </a:lnTo>
                    <a:close/>
                    <a:moveTo>
                      <a:pt x="10" y="56"/>
                    </a:moveTo>
                    <a:lnTo>
                      <a:pt x="47" y="56"/>
                    </a:lnTo>
                    <a:lnTo>
                      <a:pt x="47" y="37"/>
                    </a:lnTo>
                    <a:lnTo>
                      <a:pt x="26" y="37"/>
                    </a:lnTo>
                    <a:lnTo>
                      <a:pt x="26" y="9"/>
                    </a:lnTo>
                    <a:lnTo>
                      <a:pt x="10" y="9"/>
                    </a:lnTo>
                    <a:lnTo>
                      <a:pt x="10" y="56"/>
                    </a:ln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sp>
            <p:nvSpPr>
              <p:cNvPr id="134" name="Freeform 323">
                <a:extLst>
                  <a:ext uri="{FF2B5EF4-FFF2-40B4-BE49-F238E27FC236}">
                    <a16:creationId xmlns:a16="http://schemas.microsoft.com/office/drawing/2014/main" id="{47FE1ED2-4DAE-4ACD-962C-4DDF9DAC0B7C}"/>
                  </a:ext>
                </a:extLst>
              </p:cNvPr>
              <p:cNvSpPr>
                <a:spLocks noEditPoints="1"/>
              </p:cNvSpPr>
              <p:nvPr/>
            </p:nvSpPr>
            <p:spPr bwMode="auto">
              <a:xfrm>
                <a:off x="3535" y="1826"/>
                <a:ext cx="57" cy="66"/>
              </a:xfrm>
              <a:custGeom>
                <a:avLst/>
                <a:gdLst>
                  <a:gd name="T0" fmla="*/ 57 w 57"/>
                  <a:gd name="T1" fmla="*/ 66 h 66"/>
                  <a:gd name="T2" fmla="*/ 0 w 57"/>
                  <a:gd name="T3" fmla="*/ 66 h 66"/>
                  <a:gd name="T4" fmla="*/ 0 w 57"/>
                  <a:gd name="T5" fmla="*/ 0 h 66"/>
                  <a:gd name="T6" fmla="*/ 36 w 57"/>
                  <a:gd name="T7" fmla="*/ 0 h 66"/>
                  <a:gd name="T8" fmla="*/ 36 w 57"/>
                  <a:gd name="T9" fmla="*/ 28 h 66"/>
                  <a:gd name="T10" fmla="*/ 57 w 57"/>
                  <a:gd name="T11" fmla="*/ 28 h 66"/>
                  <a:gd name="T12" fmla="*/ 57 w 57"/>
                  <a:gd name="T13" fmla="*/ 66 h 66"/>
                  <a:gd name="T14" fmla="*/ 10 w 57"/>
                  <a:gd name="T15" fmla="*/ 56 h 66"/>
                  <a:gd name="T16" fmla="*/ 47 w 57"/>
                  <a:gd name="T17" fmla="*/ 56 h 66"/>
                  <a:gd name="T18" fmla="*/ 47 w 57"/>
                  <a:gd name="T19" fmla="*/ 37 h 66"/>
                  <a:gd name="T20" fmla="*/ 26 w 57"/>
                  <a:gd name="T21" fmla="*/ 37 h 66"/>
                  <a:gd name="T22" fmla="*/ 26 w 57"/>
                  <a:gd name="T23" fmla="*/ 9 h 66"/>
                  <a:gd name="T24" fmla="*/ 10 w 57"/>
                  <a:gd name="T25" fmla="*/ 9 h 66"/>
                  <a:gd name="T26" fmla="*/ 10 w 57"/>
                  <a:gd name="T27" fmla="*/ 5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66">
                    <a:moveTo>
                      <a:pt x="57" y="66"/>
                    </a:moveTo>
                    <a:lnTo>
                      <a:pt x="0" y="66"/>
                    </a:lnTo>
                    <a:lnTo>
                      <a:pt x="0" y="0"/>
                    </a:lnTo>
                    <a:lnTo>
                      <a:pt x="36" y="0"/>
                    </a:lnTo>
                    <a:lnTo>
                      <a:pt x="36" y="28"/>
                    </a:lnTo>
                    <a:lnTo>
                      <a:pt x="57" y="28"/>
                    </a:lnTo>
                    <a:lnTo>
                      <a:pt x="57" y="66"/>
                    </a:lnTo>
                    <a:close/>
                    <a:moveTo>
                      <a:pt x="10" y="56"/>
                    </a:moveTo>
                    <a:lnTo>
                      <a:pt x="47" y="56"/>
                    </a:lnTo>
                    <a:lnTo>
                      <a:pt x="47" y="37"/>
                    </a:lnTo>
                    <a:lnTo>
                      <a:pt x="26" y="37"/>
                    </a:lnTo>
                    <a:lnTo>
                      <a:pt x="26" y="9"/>
                    </a:lnTo>
                    <a:lnTo>
                      <a:pt x="10" y="9"/>
                    </a:lnTo>
                    <a:lnTo>
                      <a:pt x="10" y="56"/>
                    </a:ln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sp>
            <p:nvSpPr>
              <p:cNvPr id="135" name="Freeform 324">
                <a:extLst>
                  <a:ext uri="{FF2B5EF4-FFF2-40B4-BE49-F238E27FC236}">
                    <a16:creationId xmlns:a16="http://schemas.microsoft.com/office/drawing/2014/main" id="{C44CE3CE-C602-44C0-AB40-BF8468C78B8F}"/>
                  </a:ext>
                </a:extLst>
              </p:cNvPr>
              <p:cNvSpPr>
                <a:spLocks noEditPoints="1"/>
              </p:cNvSpPr>
              <p:nvPr/>
            </p:nvSpPr>
            <p:spPr bwMode="auto">
              <a:xfrm>
                <a:off x="3627" y="1750"/>
                <a:ext cx="64" cy="64"/>
              </a:xfrm>
              <a:custGeom>
                <a:avLst/>
                <a:gdLst>
                  <a:gd name="T0" fmla="*/ 64 w 64"/>
                  <a:gd name="T1" fmla="*/ 64 h 64"/>
                  <a:gd name="T2" fmla="*/ 0 w 64"/>
                  <a:gd name="T3" fmla="*/ 64 h 64"/>
                  <a:gd name="T4" fmla="*/ 0 w 64"/>
                  <a:gd name="T5" fmla="*/ 31 h 64"/>
                  <a:gd name="T6" fmla="*/ 31 w 64"/>
                  <a:gd name="T7" fmla="*/ 31 h 64"/>
                  <a:gd name="T8" fmla="*/ 31 w 64"/>
                  <a:gd name="T9" fmla="*/ 0 h 64"/>
                  <a:gd name="T10" fmla="*/ 64 w 64"/>
                  <a:gd name="T11" fmla="*/ 0 h 64"/>
                  <a:gd name="T12" fmla="*/ 64 w 64"/>
                  <a:gd name="T13" fmla="*/ 64 h 64"/>
                  <a:gd name="T14" fmla="*/ 10 w 64"/>
                  <a:gd name="T15" fmla="*/ 54 h 64"/>
                  <a:gd name="T16" fmla="*/ 55 w 64"/>
                  <a:gd name="T17" fmla="*/ 54 h 64"/>
                  <a:gd name="T18" fmla="*/ 55 w 64"/>
                  <a:gd name="T19" fmla="*/ 9 h 64"/>
                  <a:gd name="T20" fmla="*/ 40 w 64"/>
                  <a:gd name="T21" fmla="*/ 9 h 64"/>
                  <a:gd name="T22" fmla="*/ 40 w 64"/>
                  <a:gd name="T23" fmla="*/ 40 h 64"/>
                  <a:gd name="T24" fmla="*/ 10 w 64"/>
                  <a:gd name="T25" fmla="*/ 40 h 64"/>
                  <a:gd name="T26" fmla="*/ 10 w 64"/>
                  <a:gd name="T27"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64">
                    <a:moveTo>
                      <a:pt x="64" y="64"/>
                    </a:moveTo>
                    <a:lnTo>
                      <a:pt x="0" y="64"/>
                    </a:lnTo>
                    <a:lnTo>
                      <a:pt x="0" y="31"/>
                    </a:lnTo>
                    <a:lnTo>
                      <a:pt x="31" y="31"/>
                    </a:lnTo>
                    <a:lnTo>
                      <a:pt x="31" y="0"/>
                    </a:lnTo>
                    <a:lnTo>
                      <a:pt x="64" y="0"/>
                    </a:lnTo>
                    <a:lnTo>
                      <a:pt x="64" y="64"/>
                    </a:lnTo>
                    <a:close/>
                    <a:moveTo>
                      <a:pt x="10" y="54"/>
                    </a:moveTo>
                    <a:lnTo>
                      <a:pt x="55" y="54"/>
                    </a:lnTo>
                    <a:lnTo>
                      <a:pt x="55" y="9"/>
                    </a:lnTo>
                    <a:lnTo>
                      <a:pt x="40" y="9"/>
                    </a:lnTo>
                    <a:lnTo>
                      <a:pt x="40" y="40"/>
                    </a:lnTo>
                    <a:lnTo>
                      <a:pt x="10" y="40"/>
                    </a:lnTo>
                    <a:lnTo>
                      <a:pt x="10" y="54"/>
                    </a:ln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sp>
            <p:nvSpPr>
              <p:cNvPr id="136" name="Freeform 325">
                <a:extLst>
                  <a:ext uri="{FF2B5EF4-FFF2-40B4-BE49-F238E27FC236}">
                    <a16:creationId xmlns:a16="http://schemas.microsoft.com/office/drawing/2014/main" id="{22B69BE9-3024-48AD-A663-C76CE4499FD7}"/>
                  </a:ext>
                </a:extLst>
              </p:cNvPr>
              <p:cNvSpPr>
                <a:spLocks noEditPoints="1"/>
              </p:cNvSpPr>
              <p:nvPr/>
            </p:nvSpPr>
            <p:spPr bwMode="auto">
              <a:xfrm>
                <a:off x="3493" y="2374"/>
                <a:ext cx="66" cy="63"/>
              </a:xfrm>
              <a:custGeom>
                <a:avLst/>
                <a:gdLst>
                  <a:gd name="T0" fmla="*/ 66 w 66"/>
                  <a:gd name="T1" fmla="*/ 63 h 63"/>
                  <a:gd name="T2" fmla="*/ 0 w 66"/>
                  <a:gd name="T3" fmla="*/ 63 h 63"/>
                  <a:gd name="T4" fmla="*/ 0 w 66"/>
                  <a:gd name="T5" fmla="*/ 30 h 63"/>
                  <a:gd name="T6" fmla="*/ 33 w 66"/>
                  <a:gd name="T7" fmla="*/ 30 h 63"/>
                  <a:gd name="T8" fmla="*/ 33 w 66"/>
                  <a:gd name="T9" fmla="*/ 0 h 63"/>
                  <a:gd name="T10" fmla="*/ 66 w 66"/>
                  <a:gd name="T11" fmla="*/ 0 h 63"/>
                  <a:gd name="T12" fmla="*/ 66 w 66"/>
                  <a:gd name="T13" fmla="*/ 63 h 63"/>
                  <a:gd name="T14" fmla="*/ 9 w 66"/>
                  <a:gd name="T15" fmla="*/ 54 h 63"/>
                  <a:gd name="T16" fmla="*/ 56 w 66"/>
                  <a:gd name="T17" fmla="*/ 54 h 63"/>
                  <a:gd name="T18" fmla="*/ 56 w 66"/>
                  <a:gd name="T19" fmla="*/ 9 h 63"/>
                  <a:gd name="T20" fmla="*/ 42 w 66"/>
                  <a:gd name="T21" fmla="*/ 9 h 63"/>
                  <a:gd name="T22" fmla="*/ 42 w 66"/>
                  <a:gd name="T23" fmla="*/ 40 h 63"/>
                  <a:gd name="T24" fmla="*/ 9 w 66"/>
                  <a:gd name="T25" fmla="*/ 40 h 63"/>
                  <a:gd name="T26" fmla="*/ 9 w 66"/>
                  <a:gd name="T27" fmla="*/ 5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63">
                    <a:moveTo>
                      <a:pt x="66" y="63"/>
                    </a:moveTo>
                    <a:lnTo>
                      <a:pt x="0" y="63"/>
                    </a:lnTo>
                    <a:lnTo>
                      <a:pt x="0" y="30"/>
                    </a:lnTo>
                    <a:lnTo>
                      <a:pt x="33" y="30"/>
                    </a:lnTo>
                    <a:lnTo>
                      <a:pt x="33" y="0"/>
                    </a:lnTo>
                    <a:lnTo>
                      <a:pt x="66" y="0"/>
                    </a:lnTo>
                    <a:lnTo>
                      <a:pt x="66" y="63"/>
                    </a:lnTo>
                    <a:close/>
                    <a:moveTo>
                      <a:pt x="9" y="54"/>
                    </a:moveTo>
                    <a:lnTo>
                      <a:pt x="56" y="54"/>
                    </a:lnTo>
                    <a:lnTo>
                      <a:pt x="56" y="9"/>
                    </a:lnTo>
                    <a:lnTo>
                      <a:pt x="42" y="9"/>
                    </a:lnTo>
                    <a:lnTo>
                      <a:pt x="42" y="40"/>
                    </a:lnTo>
                    <a:lnTo>
                      <a:pt x="9" y="40"/>
                    </a:lnTo>
                    <a:lnTo>
                      <a:pt x="9" y="54"/>
                    </a:ln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sp>
            <p:nvSpPr>
              <p:cNvPr id="137" name="Freeform 326">
                <a:extLst>
                  <a:ext uri="{FF2B5EF4-FFF2-40B4-BE49-F238E27FC236}">
                    <a16:creationId xmlns:a16="http://schemas.microsoft.com/office/drawing/2014/main" id="{2CE9557B-C589-47A7-B5D1-3367C19E3B15}"/>
                  </a:ext>
                </a:extLst>
              </p:cNvPr>
              <p:cNvSpPr>
                <a:spLocks noEditPoints="1"/>
              </p:cNvSpPr>
              <p:nvPr/>
            </p:nvSpPr>
            <p:spPr bwMode="auto">
              <a:xfrm>
                <a:off x="3027" y="2378"/>
                <a:ext cx="66" cy="64"/>
              </a:xfrm>
              <a:custGeom>
                <a:avLst/>
                <a:gdLst>
                  <a:gd name="T0" fmla="*/ 66 w 66"/>
                  <a:gd name="T1" fmla="*/ 64 h 64"/>
                  <a:gd name="T2" fmla="*/ 0 w 66"/>
                  <a:gd name="T3" fmla="*/ 64 h 64"/>
                  <a:gd name="T4" fmla="*/ 0 w 66"/>
                  <a:gd name="T5" fmla="*/ 0 h 64"/>
                  <a:gd name="T6" fmla="*/ 33 w 66"/>
                  <a:gd name="T7" fmla="*/ 0 h 64"/>
                  <a:gd name="T8" fmla="*/ 33 w 66"/>
                  <a:gd name="T9" fmla="*/ 31 h 64"/>
                  <a:gd name="T10" fmla="*/ 66 w 66"/>
                  <a:gd name="T11" fmla="*/ 31 h 64"/>
                  <a:gd name="T12" fmla="*/ 66 w 66"/>
                  <a:gd name="T13" fmla="*/ 64 h 64"/>
                  <a:gd name="T14" fmla="*/ 10 w 66"/>
                  <a:gd name="T15" fmla="*/ 55 h 64"/>
                  <a:gd name="T16" fmla="*/ 57 w 66"/>
                  <a:gd name="T17" fmla="*/ 55 h 64"/>
                  <a:gd name="T18" fmla="*/ 57 w 66"/>
                  <a:gd name="T19" fmla="*/ 41 h 64"/>
                  <a:gd name="T20" fmla="*/ 24 w 66"/>
                  <a:gd name="T21" fmla="*/ 41 h 64"/>
                  <a:gd name="T22" fmla="*/ 24 w 66"/>
                  <a:gd name="T23" fmla="*/ 10 h 64"/>
                  <a:gd name="T24" fmla="*/ 10 w 66"/>
                  <a:gd name="T25" fmla="*/ 10 h 64"/>
                  <a:gd name="T26" fmla="*/ 10 w 66"/>
                  <a:gd name="T27" fmla="*/ 5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64">
                    <a:moveTo>
                      <a:pt x="66" y="64"/>
                    </a:moveTo>
                    <a:lnTo>
                      <a:pt x="0" y="64"/>
                    </a:lnTo>
                    <a:lnTo>
                      <a:pt x="0" y="0"/>
                    </a:lnTo>
                    <a:lnTo>
                      <a:pt x="33" y="0"/>
                    </a:lnTo>
                    <a:lnTo>
                      <a:pt x="33" y="31"/>
                    </a:lnTo>
                    <a:lnTo>
                      <a:pt x="66" y="31"/>
                    </a:lnTo>
                    <a:lnTo>
                      <a:pt x="66" y="64"/>
                    </a:lnTo>
                    <a:close/>
                    <a:moveTo>
                      <a:pt x="10" y="55"/>
                    </a:moveTo>
                    <a:lnTo>
                      <a:pt x="57" y="55"/>
                    </a:lnTo>
                    <a:lnTo>
                      <a:pt x="57" y="41"/>
                    </a:lnTo>
                    <a:lnTo>
                      <a:pt x="24" y="41"/>
                    </a:lnTo>
                    <a:lnTo>
                      <a:pt x="24" y="10"/>
                    </a:lnTo>
                    <a:lnTo>
                      <a:pt x="10" y="10"/>
                    </a:lnTo>
                    <a:lnTo>
                      <a:pt x="10" y="55"/>
                    </a:ln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sp>
            <p:nvSpPr>
              <p:cNvPr id="138" name="Freeform 327">
                <a:extLst>
                  <a:ext uri="{FF2B5EF4-FFF2-40B4-BE49-F238E27FC236}">
                    <a16:creationId xmlns:a16="http://schemas.microsoft.com/office/drawing/2014/main" id="{07CD196A-279C-4125-BF8F-0C61F3BA10BB}"/>
                  </a:ext>
                </a:extLst>
              </p:cNvPr>
              <p:cNvSpPr>
                <a:spLocks noEditPoints="1"/>
              </p:cNvSpPr>
              <p:nvPr/>
            </p:nvSpPr>
            <p:spPr bwMode="auto">
              <a:xfrm>
                <a:off x="2552" y="2331"/>
                <a:ext cx="66" cy="66"/>
              </a:xfrm>
              <a:custGeom>
                <a:avLst/>
                <a:gdLst>
                  <a:gd name="T0" fmla="*/ 66 w 66"/>
                  <a:gd name="T1" fmla="*/ 66 h 66"/>
                  <a:gd name="T2" fmla="*/ 0 w 66"/>
                  <a:gd name="T3" fmla="*/ 66 h 66"/>
                  <a:gd name="T4" fmla="*/ 0 w 66"/>
                  <a:gd name="T5" fmla="*/ 0 h 66"/>
                  <a:gd name="T6" fmla="*/ 33 w 66"/>
                  <a:gd name="T7" fmla="*/ 0 h 66"/>
                  <a:gd name="T8" fmla="*/ 33 w 66"/>
                  <a:gd name="T9" fmla="*/ 33 h 66"/>
                  <a:gd name="T10" fmla="*/ 66 w 66"/>
                  <a:gd name="T11" fmla="*/ 33 h 66"/>
                  <a:gd name="T12" fmla="*/ 66 w 66"/>
                  <a:gd name="T13" fmla="*/ 66 h 66"/>
                  <a:gd name="T14" fmla="*/ 10 w 66"/>
                  <a:gd name="T15" fmla="*/ 57 h 66"/>
                  <a:gd name="T16" fmla="*/ 57 w 66"/>
                  <a:gd name="T17" fmla="*/ 57 h 66"/>
                  <a:gd name="T18" fmla="*/ 57 w 66"/>
                  <a:gd name="T19" fmla="*/ 43 h 66"/>
                  <a:gd name="T20" fmla="*/ 24 w 66"/>
                  <a:gd name="T21" fmla="*/ 43 h 66"/>
                  <a:gd name="T22" fmla="*/ 24 w 66"/>
                  <a:gd name="T23" fmla="*/ 10 h 66"/>
                  <a:gd name="T24" fmla="*/ 10 w 66"/>
                  <a:gd name="T25" fmla="*/ 10 h 66"/>
                  <a:gd name="T26" fmla="*/ 10 w 66"/>
                  <a:gd name="T27" fmla="*/ 5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66">
                    <a:moveTo>
                      <a:pt x="66" y="66"/>
                    </a:moveTo>
                    <a:lnTo>
                      <a:pt x="0" y="66"/>
                    </a:lnTo>
                    <a:lnTo>
                      <a:pt x="0" y="0"/>
                    </a:lnTo>
                    <a:lnTo>
                      <a:pt x="33" y="0"/>
                    </a:lnTo>
                    <a:lnTo>
                      <a:pt x="33" y="33"/>
                    </a:lnTo>
                    <a:lnTo>
                      <a:pt x="66" y="33"/>
                    </a:lnTo>
                    <a:lnTo>
                      <a:pt x="66" y="66"/>
                    </a:lnTo>
                    <a:close/>
                    <a:moveTo>
                      <a:pt x="10" y="57"/>
                    </a:moveTo>
                    <a:lnTo>
                      <a:pt x="57" y="57"/>
                    </a:lnTo>
                    <a:lnTo>
                      <a:pt x="57" y="43"/>
                    </a:lnTo>
                    <a:lnTo>
                      <a:pt x="24" y="43"/>
                    </a:lnTo>
                    <a:lnTo>
                      <a:pt x="24" y="10"/>
                    </a:lnTo>
                    <a:lnTo>
                      <a:pt x="10" y="10"/>
                    </a:lnTo>
                    <a:lnTo>
                      <a:pt x="10" y="57"/>
                    </a:ln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sp>
            <p:nvSpPr>
              <p:cNvPr id="139" name="Freeform 328">
                <a:extLst>
                  <a:ext uri="{FF2B5EF4-FFF2-40B4-BE49-F238E27FC236}">
                    <a16:creationId xmlns:a16="http://schemas.microsoft.com/office/drawing/2014/main" id="{2B6D945D-A46E-4A21-BE15-9A43BF70D5A0}"/>
                  </a:ext>
                </a:extLst>
              </p:cNvPr>
              <p:cNvSpPr>
                <a:spLocks noEditPoints="1"/>
              </p:cNvSpPr>
              <p:nvPr/>
            </p:nvSpPr>
            <p:spPr bwMode="auto">
              <a:xfrm>
                <a:off x="2186" y="2270"/>
                <a:ext cx="66" cy="64"/>
              </a:xfrm>
              <a:custGeom>
                <a:avLst/>
                <a:gdLst>
                  <a:gd name="T0" fmla="*/ 66 w 66"/>
                  <a:gd name="T1" fmla="*/ 64 h 64"/>
                  <a:gd name="T2" fmla="*/ 0 w 66"/>
                  <a:gd name="T3" fmla="*/ 64 h 64"/>
                  <a:gd name="T4" fmla="*/ 0 w 66"/>
                  <a:gd name="T5" fmla="*/ 0 h 64"/>
                  <a:gd name="T6" fmla="*/ 33 w 66"/>
                  <a:gd name="T7" fmla="*/ 0 h 64"/>
                  <a:gd name="T8" fmla="*/ 33 w 66"/>
                  <a:gd name="T9" fmla="*/ 30 h 64"/>
                  <a:gd name="T10" fmla="*/ 66 w 66"/>
                  <a:gd name="T11" fmla="*/ 30 h 64"/>
                  <a:gd name="T12" fmla="*/ 66 w 66"/>
                  <a:gd name="T13" fmla="*/ 64 h 64"/>
                  <a:gd name="T14" fmla="*/ 10 w 66"/>
                  <a:gd name="T15" fmla="*/ 54 h 64"/>
                  <a:gd name="T16" fmla="*/ 57 w 66"/>
                  <a:gd name="T17" fmla="*/ 54 h 64"/>
                  <a:gd name="T18" fmla="*/ 57 w 66"/>
                  <a:gd name="T19" fmla="*/ 40 h 64"/>
                  <a:gd name="T20" fmla="*/ 24 w 66"/>
                  <a:gd name="T21" fmla="*/ 40 h 64"/>
                  <a:gd name="T22" fmla="*/ 24 w 66"/>
                  <a:gd name="T23" fmla="*/ 9 h 64"/>
                  <a:gd name="T24" fmla="*/ 10 w 66"/>
                  <a:gd name="T25" fmla="*/ 9 h 64"/>
                  <a:gd name="T26" fmla="*/ 10 w 66"/>
                  <a:gd name="T27"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64">
                    <a:moveTo>
                      <a:pt x="66" y="64"/>
                    </a:moveTo>
                    <a:lnTo>
                      <a:pt x="0" y="64"/>
                    </a:lnTo>
                    <a:lnTo>
                      <a:pt x="0" y="0"/>
                    </a:lnTo>
                    <a:lnTo>
                      <a:pt x="33" y="0"/>
                    </a:lnTo>
                    <a:lnTo>
                      <a:pt x="33" y="30"/>
                    </a:lnTo>
                    <a:lnTo>
                      <a:pt x="66" y="30"/>
                    </a:lnTo>
                    <a:lnTo>
                      <a:pt x="66" y="64"/>
                    </a:lnTo>
                    <a:close/>
                    <a:moveTo>
                      <a:pt x="10" y="54"/>
                    </a:moveTo>
                    <a:lnTo>
                      <a:pt x="57" y="54"/>
                    </a:lnTo>
                    <a:lnTo>
                      <a:pt x="57" y="40"/>
                    </a:lnTo>
                    <a:lnTo>
                      <a:pt x="24" y="40"/>
                    </a:lnTo>
                    <a:lnTo>
                      <a:pt x="24" y="9"/>
                    </a:lnTo>
                    <a:lnTo>
                      <a:pt x="10" y="9"/>
                    </a:lnTo>
                    <a:lnTo>
                      <a:pt x="10" y="54"/>
                    </a:ln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sp>
            <p:nvSpPr>
              <p:cNvPr id="140" name="Freeform 329">
                <a:extLst>
                  <a:ext uri="{FF2B5EF4-FFF2-40B4-BE49-F238E27FC236}">
                    <a16:creationId xmlns:a16="http://schemas.microsoft.com/office/drawing/2014/main" id="{D462B8D4-6372-446A-8CE4-9B2AACC6E184}"/>
                  </a:ext>
                </a:extLst>
              </p:cNvPr>
              <p:cNvSpPr>
                <a:spLocks noEditPoints="1"/>
              </p:cNvSpPr>
              <p:nvPr/>
            </p:nvSpPr>
            <p:spPr bwMode="auto">
              <a:xfrm>
                <a:off x="3027" y="1920"/>
                <a:ext cx="66" cy="66"/>
              </a:xfrm>
              <a:custGeom>
                <a:avLst/>
                <a:gdLst>
                  <a:gd name="T0" fmla="*/ 33 w 66"/>
                  <a:gd name="T1" fmla="*/ 66 h 66"/>
                  <a:gd name="T2" fmla="*/ 0 w 66"/>
                  <a:gd name="T3" fmla="*/ 66 h 66"/>
                  <a:gd name="T4" fmla="*/ 0 w 66"/>
                  <a:gd name="T5" fmla="*/ 0 h 66"/>
                  <a:gd name="T6" fmla="*/ 66 w 66"/>
                  <a:gd name="T7" fmla="*/ 0 h 66"/>
                  <a:gd name="T8" fmla="*/ 66 w 66"/>
                  <a:gd name="T9" fmla="*/ 33 h 66"/>
                  <a:gd name="T10" fmla="*/ 33 w 66"/>
                  <a:gd name="T11" fmla="*/ 33 h 66"/>
                  <a:gd name="T12" fmla="*/ 33 w 66"/>
                  <a:gd name="T13" fmla="*/ 66 h 66"/>
                  <a:gd name="T14" fmla="*/ 10 w 66"/>
                  <a:gd name="T15" fmla="*/ 57 h 66"/>
                  <a:gd name="T16" fmla="*/ 24 w 66"/>
                  <a:gd name="T17" fmla="*/ 57 h 66"/>
                  <a:gd name="T18" fmla="*/ 24 w 66"/>
                  <a:gd name="T19" fmla="*/ 24 h 66"/>
                  <a:gd name="T20" fmla="*/ 57 w 66"/>
                  <a:gd name="T21" fmla="*/ 24 h 66"/>
                  <a:gd name="T22" fmla="*/ 57 w 66"/>
                  <a:gd name="T23" fmla="*/ 9 h 66"/>
                  <a:gd name="T24" fmla="*/ 10 w 66"/>
                  <a:gd name="T25" fmla="*/ 9 h 66"/>
                  <a:gd name="T26" fmla="*/ 10 w 66"/>
                  <a:gd name="T27" fmla="*/ 5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66">
                    <a:moveTo>
                      <a:pt x="33" y="66"/>
                    </a:moveTo>
                    <a:lnTo>
                      <a:pt x="0" y="66"/>
                    </a:lnTo>
                    <a:lnTo>
                      <a:pt x="0" y="0"/>
                    </a:lnTo>
                    <a:lnTo>
                      <a:pt x="66" y="0"/>
                    </a:lnTo>
                    <a:lnTo>
                      <a:pt x="66" y="33"/>
                    </a:lnTo>
                    <a:lnTo>
                      <a:pt x="33" y="33"/>
                    </a:lnTo>
                    <a:lnTo>
                      <a:pt x="33" y="66"/>
                    </a:lnTo>
                    <a:close/>
                    <a:moveTo>
                      <a:pt x="10" y="57"/>
                    </a:moveTo>
                    <a:lnTo>
                      <a:pt x="24" y="57"/>
                    </a:lnTo>
                    <a:lnTo>
                      <a:pt x="24" y="24"/>
                    </a:lnTo>
                    <a:lnTo>
                      <a:pt x="57" y="24"/>
                    </a:lnTo>
                    <a:lnTo>
                      <a:pt x="57" y="9"/>
                    </a:lnTo>
                    <a:lnTo>
                      <a:pt x="10" y="9"/>
                    </a:lnTo>
                    <a:lnTo>
                      <a:pt x="10" y="57"/>
                    </a:ln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sp>
            <p:nvSpPr>
              <p:cNvPr id="141" name="Freeform 330">
                <a:extLst>
                  <a:ext uri="{FF2B5EF4-FFF2-40B4-BE49-F238E27FC236}">
                    <a16:creationId xmlns:a16="http://schemas.microsoft.com/office/drawing/2014/main" id="{8C01DF0D-0898-4BE8-B4D2-94546D794205}"/>
                  </a:ext>
                </a:extLst>
              </p:cNvPr>
              <p:cNvSpPr>
                <a:spLocks noEditPoints="1"/>
              </p:cNvSpPr>
              <p:nvPr/>
            </p:nvSpPr>
            <p:spPr bwMode="auto">
              <a:xfrm>
                <a:off x="3630" y="932"/>
                <a:ext cx="63" cy="67"/>
              </a:xfrm>
              <a:custGeom>
                <a:avLst/>
                <a:gdLst>
                  <a:gd name="T0" fmla="*/ 63 w 63"/>
                  <a:gd name="T1" fmla="*/ 67 h 67"/>
                  <a:gd name="T2" fmla="*/ 30 w 63"/>
                  <a:gd name="T3" fmla="*/ 67 h 67"/>
                  <a:gd name="T4" fmla="*/ 30 w 63"/>
                  <a:gd name="T5" fmla="*/ 33 h 67"/>
                  <a:gd name="T6" fmla="*/ 0 w 63"/>
                  <a:gd name="T7" fmla="*/ 33 h 67"/>
                  <a:gd name="T8" fmla="*/ 0 w 63"/>
                  <a:gd name="T9" fmla="*/ 0 h 67"/>
                  <a:gd name="T10" fmla="*/ 63 w 63"/>
                  <a:gd name="T11" fmla="*/ 0 h 67"/>
                  <a:gd name="T12" fmla="*/ 63 w 63"/>
                  <a:gd name="T13" fmla="*/ 67 h 67"/>
                  <a:gd name="T14" fmla="*/ 40 w 63"/>
                  <a:gd name="T15" fmla="*/ 57 h 67"/>
                  <a:gd name="T16" fmla="*/ 54 w 63"/>
                  <a:gd name="T17" fmla="*/ 57 h 67"/>
                  <a:gd name="T18" fmla="*/ 54 w 63"/>
                  <a:gd name="T19" fmla="*/ 10 h 67"/>
                  <a:gd name="T20" fmla="*/ 9 w 63"/>
                  <a:gd name="T21" fmla="*/ 10 h 67"/>
                  <a:gd name="T22" fmla="*/ 9 w 63"/>
                  <a:gd name="T23" fmla="*/ 24 h 67"/>
                  <a:gd name="T24" fmla="*/ 40 w 63"/>
                  <a:gd name="T25" fmla="*/ 24 h 67"/>
                  <a:gd name="T26" fmla="*/ 40 w 63"/>
                  <a:gd name="T27" fmla="*/ 5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67">
                    <a:moveTo>
                      <a:pt x="63" y="67"/>
                    </a:moveTo>
                    <a:lnTo>
                      <a:pt x="30" y="67"/>
                    </a:lnTo>
                    <a:lnTo>
                      <a:pt x="30" y="33"/>
                    </a:lnTo>
                    <a:lnTo>
                      <a:pt x="0" y="33"/>
                    </a:lnTo>
                    <a:lnTo>
                      <a:pt x="0" y="0"/>
                    </a:lnTo>
                    <a:lnTo>
                      <a:pt x="63" y="0"/>
                    </a:lnTo>
                    <a:lnTo>
                      <a:pt x="63" y="67"/>
                    </a:lnTo>
                    <a:close/>
                    <a:moveTo>
                      <a:pt x="40" y="57"/>
                    </a:moveTo>
                    <a:lnTo>
                      <a:pt x="54" y="57"/>
                    </a:lnTo>
                    <a:lnTo>
                      <a:pt x="54" y="10"/>
                    </a:lnTo>
                    <a:lnTo>
                      <a:pt x="9" y="10"/>
                    </a:lnTo>
                    <a:lnTo>
                      <a:pt x="9" y="24"/>
                    </a:lnTo>
                    <a:lnTo>
                      <a:pt x="40" y="24"/>
                    </a:lnTo>
                    <a:lnTo>
                      <a:pt x="40" y="57"/>
                    </a:ln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sp>
            <p:nvSpPr>
              <p:cNvPr id="142" name="Freeform 331">
                <a:extLst>
                  <a:ext uri="{FF2B5EF4-FFF2-40B4-BE49-F238E27FC236}">
                    <a16:creationId xmlns:a16="http://schemas.microsoft.com/office/drawing/2014/main" id="{8977C39B-19AA-4DA3-8030-317DF7F9CA05}"/>
                  </a:ext>
                </a:extLst>
              </p:cNvPr>
              <p:cNvSpPr>
                <a:spLocks noEditPoints="1"/>
              </p:cNvSpPr>
              <p:nvPr/>
            </p:nvSpPr>
            <p:spPr bwMode="auto">
              <a:xfrm>
                <a:off x="2947" y="932"/>
                <a:ext cx="66" cy="882"/>
              </a:xfrm>
              <a:custGeom>
                <a:avLst/>
                <a:gdLst>
                  <a:gd name="T0" fmla="*/ 66 w 66"/>
                  <a:gd name="T1" fmla="*/ 882 h 882"/>
                  <a:gd name="T2" fmla="*/ 0 w 66"/>
                  <a:gd name="T3" fmla="*/ 882 h 882"/>
                  <a:gd name="T4" fmla="*/ 0 w 66"/>
                  <a:gd name="T5" fmla="*/ 0 h 882"/>
                  <a:gd name="T6" fmla="*/ 66 w 66"/>
                  <a:gd name="T7" fmla="*/ 0 h 882"/>
                  <a:gd name="T8" fmla="*/ 66 w 66"/>
                  <a:gd name="T9" fmla="*/ 33 h 882"/>
                  <a:gd name="T10" fmla="*/ 33 w 66"/>
                  <a:gd name="T11" fmla="*/ 33 h 882"/>
                  <a:gd name="T12" fmla="*/ 33 w 66"/>
                  <a:gd name="T13" fmla="*/ 849 h 882"/>
                  <a:gd name="T14" fmla="*/ 66 w 66"/>
                  <a:gd name="T15" fmla="*/ 849 h 882"/>
                  <a:gd name="T16" fmla="*/ 66 w 66"/>
                  <a:gd name="T17" fmla="*/ 882 h 882"/>
                  <a:gd name="T18" fmla="*/ 9 w 66"/>
                  <a:gd name="T19" fmla="*/ 872 h 882"/>
                  <a:gd name="T20" fmla="*/ 57 w 66"/>
                  <a:gd name="T21" fmla="*/ 872 h 882"/>
                  <a:gd name="T22" fmla="*/ 57 w 66"/>
                  <a:gd name="T23" fmla="*/ 858 h 882"/>
                  <a:gd name="T24" fmla="*/ 23 w 66"/>
                  <a:gd name="T25" fmla="*/ 858 h 882"/>
                  <a:gd name="T26" fmla="*/ 23 w 66"/>
                  <a:gd name="T27" fmla="*/ 24 h 882"/>
                  <a:gd name="T28" fmla="*/ 57 w 66"/>
                  <a:gd name="T29" fmla="*/ 24 h 882"/>
                  <a:gd name="T30" fmla="*/ 57 w 66"/>
                  <a:gd name="T31" fmla="*/ 10 h 882"/>
                  <a:gd name="T32" fmla="*/ 9 w 66"/>
                  <a:gd name="T33" fmla="*/ 10 h 882"/>
                  <a:gd name="T34" fmla="*/ 9 w 66"/>
                  <a:gd name="T35" fmla="*/ 872 h 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882">
                    <a:moveTo>
                      <a:pt x="66" y="882"/>
                    </a:moveTo>
                    <a:lnTo>
                      <a:pt x="0" y="882"/>
                    </a:lnTo>
                    <a:lnTo>
                      <a:pt x="0" y="0"/>
                    </a:lnTo>
                    <a:lnTo>
                      <a:pt x="66" y="0"/>
                    </a:lnTo>
                    <a:lnTo>
                      <a:pt x="66" y="33"/>
                    </a:lnTo>
                    <a:lnTo>
                      <a:pt x="33" y="33"/>
                    </a:lnTo>
                    <a:lnTo>
                      <a:pt x="33" y="849"/>
                    </a:lnTo>
                    <a:lnTo>
                      <a:pt x="66" y="849"/>
                    </a:lnTo>
                    <a:lnTo>
                      <a:pt x="66" y="882"/>
                    </a:lnTo>
                    <a:close/>
                    <a:moveTo>
                      <a:pt x="9" y="872"/>
                    </a:moveTo>
                    <a:lnTo>
                      <a:pt x="57" y="872"/>
                    </a:lnTo>
                    <a:lnTo>
                      <a:pt x="57" y="858"/>
                    </a:lnTo>
                    <a:lnTo>
                      <a:pt x="23" y="858"/>
                    </a:lnTo>
                    <a:lnTo>
                      <a:pt x="23" y="24"/>
                    </a:lnTo>
                    <a:lnTo>
                      <a:pt x="57" y="24"/>
                    </a:lnTo>
                    <a:lnTo>
                      <a:pt x="57" y="10"/>
                    </a:lnTo>
                    <a:lnTo>
                      <a:pt x="9" y="10"/>
                    </a:lnTo>
                    <a:lnTo>
                      <a:pt x="9" y="872"/>
                    </a:ln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sp>
            <p:nvSpPr>
              <p:cNvPr id="143" name="Freeform 332">
                <a:extLst>
                  <a:ext uri="{FF2B5EF4-FFF2-40B4-BE49-F238E27FC236}">
                    <a16:creationId xmlns:a16="http://schemas.microsoft.com/office/drawing/2014/main" id="{937C6AB4-0F0A-41AA-9282-73011973A9CB}"/>
                  </a:ext>
                </a:extLst>
              </p:cNvPr>
              <p:cNvSpPr>
                <a:spLocks noEditPoints="1"/>
              </p:cNvSpPr>
              <p:nvPr/>
            </p:nvSpPr>
            <p:spPr bwMode="auto">
              <a:xfrm>
                <a:off x="3056" y="1944"/>
                <a:ext cx="446" cy="425"/>
              </a:xfrm>
              <a:custGeom>
                <a:avLst/>
                <a:gdLst>
                  <a:gd name="T0" fmla="*/ 446 w 446"/>
                  <a:gd name="T1" fmla="*/ 425 h 425"/>
                  <a:gd name="T2" fmla="*/ 0 w 446"/>
                  <a:gd name="T3" fmla="*/ 425 h 425"/>
                  <a:gd name="T4" fmla="*/ 0 w 446"/>
                  <a:gd name="T5" fmla="*/ 0 h 425"/>
                  <a:gd name="T6" fmla="*/ 446 w 446"/>
                  <a:gd name="T7" fmla="*/ 0 h 425"/>
                  <a:gd name="T8" fmla="*/ 446 w 446"/>
                  <a:gd name="T9" fmla="*/ 425 h 425"/>
                  <a:gd name="T10" fmla="*/ 9 w 446"/>
                  <a:gd name="T11" fmla="*/ 416 h 425"/>
                  <a:gd name="T12" fmla="*/ 437 w 446"/>
                  <a:gd name="T13" fmla="*/ 416 h 425"/>
                  <a:gd name="T14" fmla="*/ 437 w 446"/>
                  <a:gd name="T15" fmla="*/ 9 h 425"/>
                  <a:gd name="T16" fmla="*/ 9 w 446"/>
                  <a:gd name="T17" fmla="*/ 9 h 425"/>
                  <a:gd name="T18" fmla="*/ 9 w 446"/>
                  <a:gd name="T19" fmla="*/ 416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6" h="425">
                    <a:moveTo>
                      <a:pt x="446" y="425"/>
                    </a:moveTo>
                    <a:lnTo>
                      <a:pt x="0" y="425"/>
                    </a:lnTo>
                    <a:lnTo>
                      <a:pt x="0" y="0"/>
                    </a:lnTo>
                    <a:lnTo>
                      <a:pt x="446" y="0"/>
                    </a:lnTo>
                    <a:lnTo>
                      <a:pt x="446" y="425"/>
                    </a:lnTo>
                    <a:close/>
                    <a:moveTo>
                      <a:pt x="9" y="416"/>
                    </a:moveTo>
                    <a:lnTo>
                      <a:pt x="437" y="416"/>
                    </a:lnTo>
                    <a:lnTo>
                      <a:pt x="437" y="9"/>
                    </a:lnTo>
                    <a:lnTo>
                      <a:pt x="9" y="9"/>
                    </a:lnTo>
                    <a:lnTo>
                      <a:pt x="9" y="416"/>
                    </a:lnTo>
                    <a:close/>
                  </a:path>
                </a:pathLst>
              </a:custGeom>
              <a:grpFill/>
              <a:ln w="0">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grpSp>
        <p:sp>
          <p:nvSpPr>
            <p:cNvPr id="92" name="Freeform 280">
              <a:extLst>
                <a:ext uri="{FF2B5EF4-FFF2-40B4-BE49-F238E27FC236}">
                  <a16:creationId xmlns:a16="http://schemas.microsoft.com/office/drawing/2014/main" id="{6B81544A-9A9F-4E7B-BD79-24C8057C5DB9}"/>
                </a:ext>
              </a:extLst>
            </p:cNvPr>
            <p:cNvSpPr>
              <a:spLocks/>
            </p:cNvSpPr>
            <p:nvPr/>
          </p:nvSpPr>
          <p:spPr bwMode="auto">
            <a:xfrm>
              <a:off x="7160028" y="2003537"/>
              <a:ext cx="906016" cy="1106376"/>
            </a:xfrm>
            <a:custGeom>
              <a:avLst/>
              <a:gdLst>
                <a:gd name="T0" fmla="*/ 765 w 812"/>
                <a:gd name="T1" fmla="*/ 0 h 806"/>
                <a:gd name="T2" fmla="*/ 19 w 812"/>
                <a:gd name="T3" fmla="*/ 1 h 806"/>
                <a:gd name="T4" fmla="*/ 5 w 812"/>
                <a:gd name="T5" fmla="*/ 19 h 806"/>
                <a:gd name="T6" fmla="*/ 0 w 812"/>
                <a:gd name="T7" fmla="*/ 19 h 806"/>
                <a:gd name="T8" fmla="*/ 0 w 812"/>
                <a:gd name="T9" fmla="*/ 19 h 806"/>
                <a:gd name="T10" fmla="*/ 1 w 812"/>
                <a:gd name="T11" fmla="*/ 787 h 806"/>
                <a:gd name="T12" fmla="*/ 19 w 812"/>
                <a:gd name="T13" fmla="*/ 801 h 806"/>
                <a:gd name="T14" fmla="*/ 19 w 812"/>
                <a:gd name="T15" fmla="*/ 806 h 806"/>
                <a:gd name="T16" fmla="*/ 793 w 812"/>
                <a:gd name="T17" fmla="*/ 805 h 806"/>
                <a:gd name="T18" fmla="*/ 807 w 812"/>
                <a:gd name="T19" fmla="*/ 786 h 806"/>
                <a:gd name="T20" fmla="*/ 812 w 812"/>
                <a:gd name="T21" fmla="*/ 786 h 806"/>
                <a:gd name="T22" fmla="*/ 811 w 812"/>
                <a:gd name="T23" fmla="*/ 45 h 806"/>
                <a:gd name="T24" fmla="*/ 765 w 812"/>
                <a:gd name="T25" fmla="*/ 0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2" h="806">
                  <a:moveTo>
                    <a:pt x="765" y="0"/>
                  </a:moveTo>
                  <a:cubicBezTo>
                    <a:pt x="19" y="1"/>
                    <a:pt x="19" y="1"/>
                    <a:pt x="19" y="1"/>
                  </a:cubicBezTo>
                  <a:cubicBezTo>
                    <a:pt x="19" y="9"/>
                    <a:pt x="13" y="16"/>
                    <a:pt x="5" y="19"/>
                  </a:cubicBezTo>
                  <a:cubicBezTo>
                    <a:pt x="3" y="19"/>
                    <a:pt x="1" y="19"/>
                    <a:pt x="0" y="19"/>
                  </a:cubicBezTo>
                  <a:cubicBezTo>
                    <a:pt x="0" y="19"/>
                    <a:pt x="0" y="19"/>
                    <a:pt x="0" y="19"/>
                  </a:cubicBezTo>
                  <a:cubicBezTo>
                    <a:pt x="1" y="787"/>
                    <a:pt x="1" y="787"/>
                    <a:pt x="1" y="787"/>
                  </a:cubicBezTo>
                  <a:cubicBezTo>
                    <a:pt x="9" y="787"/>
                    <a:pt x="17" y="793"/>
                    <a:pt x="19" y="801"/>
                  </a:cubicBezTo>
                  <a:cubicBezTo>
                    <a:pt x="19" y="803"/>
                    <a:pt x="19" y="804"/>
                    <a:pt x="19" y="806"/>
                  </a:cubicBezTo>
                  <a:cubicBezTo>
                    <a:pt x="793" y="805"/>
                    <a:pt x="793" y="805"/>
                    <a:pt x="793" y="805"/>
                  </a:cubicBezTo>
                  <a:cubicBezTo>
                    <a:pt x="793" y="796"/>
                    <a:pt x="799" y="788"/>
                    <a:pt x="807" y="786"/>
                  </a:cubicBezTo>
                  <a:cubicBezTo>
                    <a:pt x="809" y="786"/>
                    <a:pt x="811" y="786"/>
                    <a:pt x="812" y="786"/>
                  </a:cubicBezTo>
                  <a:cubicBezTo>
                    <a:pt x="811" y="45"/>
                    <a:pt x="811" y="45"/>
                    <a:pt x="811" y="45"/>
                  </a:cubicBezTo>
                  <a:cubicBezTo>
                    <a:pt x="765" y="0"/>
                    <a:pt x="765" y="0"/>
                    <a:pt x="765" y="0"/>
                  </a:cubicBezTo>
                </a:path>
              </a:pathLst>
            </a:custGeom>
            <a:noFill/>
            <a:ln w="15875">
              <a:solidFill>
                <a:schemeClr val="tx1"/>
              </a:solidFill>
              <a:round/>
              <a:headEnd/>
              <a:tailEnd/>
            </a:ln>
          </p:spPr>
          <p:txBody>
            <a:bodyPr vert="horz" wrap="square" lIns="91412" tIns="45706" rIns="91412" bIns="45706" numCol="1" anchor="t" anchorCtr="0" compatLnSpc="1">
              <a:prstTxWarp prst="textNoShape">
                <a:avLst/>
              </a:prstTxWarp>
            </a:bodyPr>
            <a:lstStyle/>
            <a:p>
              <a:pPr defTabSz="1071418"/>
              <a:endParaRPr lang="fr-FR" sz="1799">
                <a:solidFill>
                  <a:schemeClr val="accent4">
                    <a:lumMod val="50000"/>
                  </a:schemeClr>
                </a:solidFill>
                <a:latin typeface="Arial"/>
                <a:cs typeface="Arial" charset="0"/>
              </a:endParaRPr>
            </a:p>
          </p:txBody>
        </p:sp>
      </p:grpSp>
      <p:sp>
        <p:nvSpPr>
          <p:cNvPr id="144" name="Rectangle 143">
            <a:extLst>
              <a:ext uri="{FF2B5EF4-FFF2-40B4-BE49-F238E27FC236}">
                <a16:creationId xmlns:a16="http://schemas.microsoft.com/office/drawing/2014/main" id="{AFEB5C96-A5D2-4E1D-9BE0-62EE99B26B0B}"/>
              </a:ext>
            </a:extLst>
          </p:cNvPr>
          <p:cNvSpPr/>
          <p:nvPr/>
        </p:nvSpPr>
        <p:spPr>
          <a:xfrm>
            <a:off x="8303422" y="5080449"/>
            <a:ext cx="3294715" cy="945515"/>
          </a:xfrm>
          <a:prstGeom prst="rect">
            <a:avLst/>
          </a:prstGeom>
        </p:spPr>
        <p:txBody>
          <a:bodyPr wrap="square">
            <a:spAutoFit/>
          </a:bodyPr>
          <a:lstStyle/>
          <a:p>
            <a:pPr algn="ctr">
              <a:lnSpc>
                <a:spcPct val="80000"/>
              </a:lnSpc>
              <a:spcBef>
                <a:spcPts val="800"/>
              </a:spcBef>
            </a:pPr>
            <a:r>
              <a:rPr lang="en-GB" sz="3199" b="1" dirty="0"/>
              <a:t>AM15</a:t>
            </a:r>
          </a:p>
          <a:p>
            <a:pPr algn="ctr">
              <a:lnSpc>
                <a:spcPct val="80000"/>
              </a:lnSpc>
            </a:pPr>
            <a:r>
              <a:rPr lang="fr-FR" sz="1866" dirty="0"/>
              <a:t>BEST </a:t>
            </a:r>
            <a:r>
              <a:rPr lang="fr-FR" sz="1866" dirty="0" err="1"/>
              <a:t>SWaP</a:t>
            </a:r>
            <a:r>
              <a:rPr lang="fr-FR" sz="1866" dirty="0"/>
              <a:t>-C</a:t>
            </a:r>
            <a:br>
              <a:rPr lang="fr-FR" sz="1866" dirty="0"/>
            </a:br>
            <a:r>
              <a:rPr lang="fr-FR" sz="1866" dirty="0"/>
              <a:t>BEST PERFORMANCE</a:t>
            </a:r>
          </a:p>
        </p:txBody>
      </p:sp>
      <p:pic>
        <p:nvPicPr>
          <p:cNvPr id="145" name="Picture 2" descr="Safran Identity and Security Airbus Group SE Safran ..."/>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90332" y="1794212"/>
            <a:ext cx="327605" cy="356457"/>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2" descr="Safran Identity and Security Airbus Group SE Safran ..."/>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531043" y="2556153"/>
            <a:ext cx="327605" cy="356457"/>
          </a:xfrm>
          <a:prstGeom prst="rect">
            <a:avLst/>
          </a:prstGeom>
          <a:noFill/>
          <a:extLst>
            <a:ext uri="{909E8E84-426E-40DD-AFC4-6F175D3DCCD1}">
              <a14:hiddenFill xmlns:a14="http://schemas.microsoft.com/office/drawing/2010/main">
                <a:solidFill>
                  <a:srgbClr val="FFFFFF"/>
                </a:solidFill>
              </a14:hiddenFill>
            </a:ext>
          </a:extLst>
        </p:spPr>
      </p:pic>
      <p:sp>
        <p:nvSpPr>
          <p:cNvPr id="149" name="ZoneTexte 193">
            <a:extLst>
              <a:ext uri="{FF2B5EF4-FFF2-40B4-BE49-F238E27FC236}">
                <a16:creationId xmlns:a16="http://schemas.microsoft.com/office/drawing/2014/main" id="{208967CD-D817-4FD3-95BB-94116A214B63}"/>
              </a:ext>
            </a:extLst>
          </p:cNvPr>
          <p:cNvSpPr txBox="1"/>
          <p:nvPr/>
        </p:nvSpPr>
        <p:spPr>
          <a:xfrm>
            <a:off x="5196182" y="3713850"/>
            <a:ext cx="1131014" cy="276999"/>
          </a:xfrm>
          <a:prstGeom prst="rect">
            <a:avLst/>
          </a:prstGeom>
          <a:noFill/>
        </p:spPr>
        <p:txBody>
          <a:bodyPr wrap="none" rtlCol="0" anchor="ctr" anchorCtr="0">
            <a:spAutoFit/>
          </a:bodyPr>
          <a:lstStyle/>
          <a:p>
            <a:pPr algn="ctr" defTabSz="1219170">
              <a:defRPr/>
            </a:pPr>
            <a:r>
              <a:rPr lang="fr-FR" sz="1200" dirty="0" err="1">
                <a:solidFill>
                  <a:srgbClr val="000000"/>
                </a:solidFill>
                <a:latin typeface="Arial"/>
              </a:rPr>
              <a:t>Tactical</a:t>
            </a:r>
            <a:r>
              <a:rPr lang="fr-FR" sz="1200" dirty="0">
                <a:solidFill>
                  <a:srgbClr val="000000"/>
                </a:solidFill>
                <a:latin typeface="Arial"/>
              </a:rPr>
              <a:t> grade</a:t>
            </a:r>
          </a:p>
        </p:txBody>
      </p:sp>
      <p:sp>
        <p:nvSpPr>
          <p:cNvPr id="150" name="ZoneTexte 194">
            <a:extLst>
              <a:ext uri="{FF2B5EF4-FFF2-40B4-BE49-F238E27FC236}">
                <a16:creationId xmlns:a16="http://schemas.microsoft.com/office/drawing/2014/main" id="{FA147EF0-C0BC-4E75-AEB4-13F0CD45DDF6}"/>
              </a:ext>
            </a:extLst>
          </p:cNvPr>
          <p:cNvSpPr txBox="1"/>
          <p:nvPr/>
        </p:nvSpPr>
        <p:spPr>
          <a:xfrm>
            <a:off x="5971362" y="1905262"/>
            <a:ext cx="1342034" cy="276999"/>
          </a:xfrm>
          <a:prstGeom prst="rect">
            <a:avLst/>
          </a:prstGeom>
          <a:noFill/>
        </p:spPr>
        <p:txBody>
          <a:bodyPr wrap="none" rtlCol="0" anchor="ctr" anchorCtr="0">
            <a:spAutoFit/>
          </a:bodyPr>
          <a:lstStyle/>
          <a:p>
            <a:pPr algn="ctr" defTabSz="1219170">
              <a:defRPr/>
            </a:pPr>
            <a:r>
              <a:rPr lang="en-GB" sz="1200" dirty="0">
                <a:solidFill>
                  <a:srgbClr val="000000"/>
                </a:solidFill>
                <a:latin typeface="Arial"/>
              </a:rPr>
              <a:t>Navigation grade</a:t>
            </a:r>
          </a:p>
        </p:txBody>
      </p:sp>
      <p:sp>
        <p:nvSpPr>
          <p:cNvPr id="151" name="ZoneTexte 203">
            <a:extLst>
              <a:ext uri="{FF2B5EF4-FFF2-40B4-BE49-F238E27FC236}">
                <a16:creationId xmlns:a16="http://schemas.microsoft.com/office/drawing/2014/main" id="{94CC8575-39C6-4881-897A-B98FC3F1FC39}"/>
              </a:ext>
            </a:extLst>
          </p:cNvPr>
          <p:cNvSpPr txBox="1"/>
          <p:nvPr/>
        </p:nvSpPr>
        <p:spPr>
          <a:xfrm>
            <a:off x="5582153" y="2608089"/>
            <a:ext cx="359073" cy="143565"/>
          </a:xfrm>
          <a:prstGeom prst="rect">
            <a:avLst/>
          </a:prstGeom>
          <a:noFill/>
        </p:spPr>
        <p:txBody>
          <a:bodyPr wrap="none" lIns="0" tIns="0" rIns="0" bIns="0" rtlCol="0" anchor="ctr" anchorCtr="1">
            <a:spAutoFit/>
          </a:bodyPr>
          <a:lstStyle/>
          <a:p>
            <a:pPr defTabSz="1218804">
              <a:defRPr/>
            </a:pPr>
            <a:r>
              <a:rPr lang="en-GB" sz="933" kern="0" dirty="0">
                <a:solidFill>
                  <a:srgbClr val="122552">
                    <a:lumMod val="75000"/>
                    <a:lumOff val="25000"/>
                  </a:srgbClr>
                </a:solidFill>
              </a:rPr>
              <a:t>QA700</a:t>
            </a:r>
          </a:p>
        </p:txBody>
      </p:sp>
      <p:sp>
        <p:nvSpPr>
          <p:cNvPr id="152" name="ZoneTexte 203">
            <a:extLst>
              <a:ext uri="{FF2B5EF4-FFF2-40B4-BE49-F238E27FC236}">
                <a16:creationId xmlns:a16="http://schemas.microsoft.com/office/drawing/2014/main" id="{94CC8575-39C6-4881-897A-B98FC3F1FC39}"/>
              </a:ext>
            </a:extLst>
          </p:cNvPr>
          <p:cNvSpPr txBox="1"/>
          <p:nvPr/>
        </p:nvSpPr>
        <p:spPr>
          <a:xfrm>
            <a:off x="4691516" y="2424627"/>
            <a:ext cx="410369" cy="143565"/>
          </a:xfrm>
          <a:prstGeom prst="rect">
            <a:avLst/>
          </a:prstGeom>
          <a:noFill/>
        </p:spPr>
        <p:txBody>
          <a:bodyPr wrap="none" lIns="0" tIns="0" rIns="0" bIns="0" rtlCol="0" anchor="ctr" anchorCtr="1">
            <a:spAutoFit/>
          </a:bodyPr>
          <a:lstStyle/>
          <a:p>
            <a:pPr defTabSz="1218804">
              <a:defRPr/>
            </a:pPr>
            <a:r>
              <a:rPr lang="en-GB" sz="933" kern="0" dirty="0">
                <a:solidFill>
                  <a:srgbClr val="122552">
                    <a:lumMod val="75000"/>
                    <a:lumOff val="25000"/>
                  </a:srgbClr>
                </a:solidFill>
              </a:rPr>
              <a:t>RBA500</a:t>
            </a:r>
          </a:p>
        </p:txBody>
      </p:sp>
      <p:sp>
        <p:nvSpPr>
          <p:cNvPr id="153" name="ZoneTexte 203">
            <a:extLst>
              <a:ext uri="{FF2B5EF4-FFF2-40B4-BE49-F238E27FC236}">
                <a16:creationId xmlns:a16="http://schemas.microsoft.com/office/drawing/2014/main" id="{94CC8575-39C6-4881-897A-B98FC3F1FC39}"/>
              </a:ext>
            </a:extLst>
          </p:cNvPr>
          <p:cNvSpPr txBox="1"/>
          <p:nvPr/>
        </p:nvSpPr>
        <p:spPr>
          <a:xfrm>
            <a:off x="5139317" y="3473059"/>
            <a:ext cx="423193" cy="143565"/>
          </a:xfrm>
          <a:prstGeom prst="rect">
            <a:avLst/>
          </a:prstGeom>
          <a:noFill/>
        </p:spPr>
        <p:txBody>
          <a:bodyPr wrap="none" lIns="0" tIns="0" rIns="0" bIns="0" rtlCol="0" anchor="ctr" anchorCtr="1">
            <a:spAutoFit/>
          </a:bodyPr>
          <a:lstStyle/>
          <a:p>
            <a:pPr defTabSz="1218804">
              <a:defRPr/>
            </a:pPr>
            <a:r>
              <a:rPr lang="en-GB" sz="933" kern="0" dirty="0">
                <a:solidFill>
                  <a:srgbClr val="122552">
                    <a:lumMod val="75000"/>
                    <a:lumOff val="25000"/>
                  </a:srgbClr>
                </a:solidFill>
              </a:rPr>
              <a:t>HG1930</a:t>
            </a:r>
          </a:p>
        </p:txBody>
      </p:sp>
      <p:sp>
        <p:nvSpPr>
          <p:cNvPr id="156" name="ZoneTexte 189">
            <a:extLst>
              <a:ext uri="{FF2B5EF4-FFF2-40B4-BE49-F238E27FC236}">
                <a16:creationId xmlns:a16="http://schemas.microsoft.com/office/drawing/2014/main" id="{FE66631F-83E4-4C1C-B727-2BC1B92DD6EB}"/>
              </a:ext>
            </a:extLst>
          </p:cNvPr>
          <p:cNvSpPr txBox="1"/>
          <p:nvPr/>
        </p:nvSpPr>
        <p:spPr>
          <a:xfrm>
            <a:off x="1844634" y="5072053"/>
            <a:ext cx="1326004" cy="276999"/>
          </a:xfrm>
          <a:prstGeom prst="rect">
            <a:avLst/>
          </a:prstGeom>
          <a:noFill/>
        </p:spPr>
        <p:txBody>
          <a:bodyPr wrap="none" rtlCol="0" anchor="ctr" anchorCtr="0">
            <a:spAutoFit/>
          </a:bodyPr>
          <a:lstStyle/>
          <a:p>
            <a:pPr algn="ctr" defTabSz="1219170">
              <a:defRPr/>
            </a:pPr>
            <a:r>
              <a:rPr lang="fr-FR" sz="1200" dirty="0">
                <a:solidFill>
                  <a:srgbClr val="000000"/>
                </a:solidFill>
                <a:latin typeface="Arial"/>
              </a:rPr>
              <a:t>Consumer grade</a:t>
            </a:r>
          </a:p>
        </p:txBody>
      </p:sp>
      <p:sp>
        <p:nvSpPr>
          <p:cNvPr id="157" name="ZoneTexte 191">
            <a:extLst>
              <a:ext uri="{FF2B5EF4-FFF2-40B4-BE49-F238E27FC236}">
                <a16:creationId xmlns:a16="http://schemas.microsoft.com/office/drawing/2014/main" id="{72C64539-4D2A-4730-9D4F-37E5E0583A28}"/>
              </a:ext>
            </a:extLst>
          </p:cNvPr>
          <p:cNvSpPr txBox="1"/>
          <p:nvPr/>
        </p:nvSpPr>
        <p:spPr>
          <a:xfrm>
            <a:off x="4455445" y="4505536"/>
            <a:ext cx="1386918" cy="276999"/>
          </a:xfrm>
          <a:prstGeom prst="rect">
            <a:avLst/>
          </a:prstGeom>
          <a:noFill/>
        </p:spPr>
        <p:txBody>
          <a:bodyPr wrap="none" rtlCol="0" anchor="ctr" anchorCtr="0">
            <a:spAutoFit/>
          </a:bodyPr>
          <a:lstStyle/>
          <a:p>
            <a:pPr algn="ctr" defTabSz="1219170">
              <a:defRPr/>
            </a:pPr>
            <a:r>
              <a:rPr lang="fr-FR" sz="1200" dirty="0">
                <a:solidFill>
                  <a:srgbClr val="000000"/>
                </a:solidFill>
                <a:latin typeface="Arial"/>
              </a:rPr>
              <a:t>Automotive grade</a:t>
            </a:r>
          </a:p>
        </p:txBody>
      </p:sp>
      <p:sp>
        <p:nvSpPr>
          <p:cNvPr id="159" name="ZoneTexte 10"/>
          <p:cNvSpPr txBox="1"/>
          <p:nvPr/>
        </p:nvSpPr>
        <p:spPr>
          <a:xfrm>
            <a:off x="2441913" y="1385233"/>
            <a:ext cx="691168" cy="748988"/>
          </a:xfrm>
          <a:prstGeom prst="rect">
            <a:avLst/>
          </a:prstGeom>
          <a:noFill/>
        </p:spPr>
        <p:txBody>
          <a:bodyPr wrap="square" rtlCol="0">
            <a:spAutoFit/>
          </a:bodyPr>
          <a:lstStyle/>
          <a:p>
            <a:pPr defTabSz="1219170"/>
            <a:r>
              <a:rPr lang="fr-FR" sz="4267" b="1" dirty="0">
                <a:solidFill>
                  <a:srgbClr val="000000">
                    <a:lumMod val="65000"/>
                    <a:lumOff val="35000"/>
                  </a:srgbClr>
                </a:solidFill>
                <a:latin typeface="Arial"/>
              </a:rPr>
              <a:t>+</a:t>
            </a:r>
          </a:p>
        </p:txBody>
      </p:sp>
      <p:sp>
        <p:nvSpPr>
          <p:cNvPr id="160" name="ZoneTexte 206">
            <a:extLst>
              <a:ext uri="{FF2B5EF4-FFF2-40B4-BE49-F238E27FC236}">
                <a16:creationId xmlns:a16="http://schemas.microsoft.com/office/drawing/2014/main" id="{9934FEF2-82BB-4515-BB8B-BF7C7C0794BB}"/>
              </a:ext>
            </a:extLst>
          </p:cNvPr>
          <p:cNvSpPr txBox="1"/>
          <p:nvPr/>
        </p:nvSpPr>
        <p:spPr>
          <a:xfrm>
            <a:off x="2949192" y="1402977"/>
            <a:ext cx="1314527" cy="307777"/>
          </a:xfrm>
          <a:prstGeom prst="rect">
            <a:avLst/>
          </a:prstGeom>
          <a:noFill/>
        </p:spPr>
        <p:txBody>
          <a:bodyPr wrap="none" rtlCol="0" anchor="ctr" anchorCtr="0">
            <a:spAutoFit/>
          </a:bodyPr>
          <a:lstStyle/>
          <a:p>
            <a:pPr defTabSz="1219170">
              <a:defRPr/>
            </a:pPr>
            <a:r>
              <a:rPr lang="fr-FR" sz="1400" b="1" dirty="0">
                <a:solidFill>
                  <a:srgbClr val="000000">
                    <a:lumMod val="65000"/>
                    <a:lumOff val="35000"/>
                  </a:srgbClr>
                </a:solidFill>
                <a:latin typeface="Arial"/>
              </a:rPr>
              <a:t>Best </a:t>
            </a:r>
            <a:r>
              <a:rPr lang="fr-FR" sz="1400" b="1" dirty="0" err="1">
                <a:solidFill>
                  <a:srgbClr val="000000">
                    <a:lumMod val="65000"/>
                    <a:lumOff val="35000"/>
                  </a:srgbClr>
                </a:solidFill>
                <a:latin typeface="Arial"/>
              </a:rPr>
              <a:t>SWaP</a:t>
            </a:r>
            <a:r>
              <a:rPr lang="fr-FR" sz="1400" b="1" dirty="0">
                <a:solidFill>
                  <a:srgbClr val="000000">
                    <a:lumMod val="65000"/>
                    <a:lumOff val="35000"/>
                  </a:srgbClr>
                </a:solidFill>
                <a:latin typeface="Arial"/>
              </a:rPr>
              <a:t>-C</a:t>
            </a:r>
          </a:p>
        </p:txBody>
      </p:sp>
      <p:sp>
        <p:nvSpPr>
          <p:cNvPr id="161" name="ZoneTexte 207">
            <a:extLst>
              <a:ext uri="{FF2B5EF4-FFF2-40B4-BE49-F238E27FC236}">
                <a16:creationId xmlns:a16="http://schemas.microsoft.com/office/drawing/2014/main" id="{9934FEF2-82BB-4515-BB8B-BF7C7C0794BB}"/>
              </a:ext>
            </a:extLst>
          </p:cNvPr>
          <p:cNvSpPr txBox="1"/>
          <p:nvPr/>
        </p:nvSpPr>
        <p:spPr>
          <a:xfrm rot="16200000">
            <a:off x="1638259" y="2522816"/>
            <a:ext cx="1718740" cy="307777"/>
          </a:xfrm>
          <a:prstGeom prst="rect">
            <a:avLst/>
          </a:prstGeom>
          <a:noFill/>
        </p:spPr>
        <p:txBody>
          <a:bodyPr wrap="none" rtlCol="0" anchor="ctr" anchorCtr="0">
            <a:spAutoFit/>
          </a:bodyPr>
          <a:lstStyle/>
          <a:p>
            <a:pPr defTabSz="1219170">
              <a:defRPr/>
            </a:pPr>
            <a:r>
              <a:rPr lang="fr-FR" sz="1400" b="1" dirty="0">
                <a:solidFill>
                  <a:srgbClr val="000000">
                    <a:lumMod val="65000"/>
                    <a:lumOff val="35000"/>
                  </a:srgbClr>
                </a:solidFill>
                <a:latin typeface="Arial"/>
              </a:rPr>
              <a:t>Best Performance</a:t>
            </a:r>
          </a:p>
        </p:txBody>
      </p:sp>
      <p:cxnSp>
        <p:nvCxnSpPr>
          <p:cNvPr id="162" name="Connecteur droit avec flèche 9"/>
          <p:cNvCxnSpPr/>
          <p:nvPr/>
        </p:nvCxnSpPr>
        <p:spPr>
          <a:xfrm flipV="1">
            <a:off x="2671232" y="2058645"/>
            <a:ext cx="0" cy="875527"/>
          </a:xfrm>
          <a:prstGeom prst="straightConnector1">
            <a:avLst/>
          </a:prstGeom>
          <a:ln w="571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Connecteur droit avec flèche 7"/>
          <p:cNvCxnSpPr/>
          <p:nvPr/>
        </p:nvCxnSpPr>
        <p:spPr>
          <a:xfrm flipH="1">
            <a:off x="2874340" y="1740189"/>
            <a:ext cx="1410447" cy="0"/>
          </a:xfrm>
          <a:prstGeom prst="straightConnector1">
            <a:avLst/>
          </a:prstGeom>
          <a:ln w="571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4" name="Ellipse 163"/>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2439657296"/>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texte 13">
            <a:extLst>
              <a:ext uri="{FF2B5EF4-FFF2-40B4-BE49-F238E27FC236}">
                <a16:creationId xmlns:a16="http://schemas.microsoft.com/office/drawing/2014/main" id="{0DF7E6A4-6918-41DE-9760-1DCACF825B12}"/>
              </a:ext>
            </a:extLst>
          </p:cNvPr>
          <p:cNvSpPr>
            <a:spLocks noGrp="1"/>
          </p:cNvSpPr>
          <p:nvPr>
            <p:ph type="body" sz="quarter" idx="10"/>
          </p:nvPr>
        </p:nvSpPr>
        <p:spPr>
          <a:xfrm>
            <a:off x="5472873" y="2356384"/>
            <a:ext cx="5881891" cy="2257115"/>
          </a:xfrm>
        </p:spPr>
        <p:txBody>
          <a:bodyPr/>
          <a:lstStyle/>
          <a:p>
            <a:r>
              <a:rPr lang="fr-FR" dirty="0" err="1"/>
              <a:t>Porfolio</a:t>
            </a:r>
            <a:r>
              <a:rPr lang="fr-FR" dirty="0"/>
              <a:t> produits &amp; roadmaps</a:t>
            </a:r>
          </a:p>
          <a:p>
            <a:endParaRPr lang="fr-FR" dirty="0"/>
          </a:p>
        </p:txBody>
      </p:sp>
      <p:sp>
        <p:nvSpPr>
          <p:cNvPr id="8" name="Rectangle 7">
            <a:extLst>
              <a:ext uri="{FF2B5EF4-FFF2-40B4-BE49-F238E27FC236}">
                <a16:creationId xmlns:a16="http://schemas.microsoft.com/office/drawing/2014/main" id="{2F21B4BB-6BDF-4ADD-9BEE-12B0B23AF3AB}"/>
              </a:ext>
            </a:extLst>
          </p:cNvPr>
          <p:cNvSpPr/>
          <p:nvPr/>
        </p:nvSpPr>
        <p:spPr>
          <a:xfrm>
            <a:off x="1882" y="3829240"/>
            <a:ext cx="4866687" cy="3028760"/>
          </a:xfrm>
          <a:prstGeom prst="rect">
            <a:avLst/>
          </a:prstGeom>
          <a:gradFill flip="none" rotWithShape="1">
            <a:gsLst>
              <a:gs pos="100000">
                <a:schemeClr val="tx2">
                  <a:alpha val="0"/>
                </a:schemeClr>
              </a:gs>
              <a:gs pos="0">
                <a:schemeClr val="accent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774"/>
            <a:endParaRPr lang="fr-FR" sz="2399">
              <a:solidFill>
                <a:srgbClr val="FFFFFF"/>
              </a:solidFill>
              <a:latin typeface="Segoe UI"/>
            </a:endParaRPr>
          </a:p>
        </p:txBody>
      </p:sp>
      <p:pic>
        <p:nvPicPr>
          <p:cNvPr id="4" name="Espace réservé pour une image  3"/>
          <p:cNvPicPr>
            <a:picLocks noGrp="1" noChangeAspect="1"/>
          </p:cNvPicPr>
          <p:nvPr>
            <p:ph type="pic" sz="quarter" idx="22"/>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1910929332"/>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103">
            <a:extLst>
              <a:ext uri="{FF2B5EF4-FFF2-40B4-BE49-F238E27FC236}">
                <a16:creationId xmlns:a16="http://schemas.microsoft.com/office/drawing/2014/main" id="{E4950DD2-795B-4BF8-B575-EB737C30C621}"/>
              </a:ext>
            </a:extLst>
          </p:cNvPr>
          <p:cNvSpPr/>
          <p:nvPr/>
        </p:nvSpPr>
        <p:spPr>
          <a:xfrm>
            <a:off x="533828" y="2001439"/>
            <a:ext cx="1543321" cy="523220"/>
          </a:xfrm>
          <a:prstGeom prst="rect">
            <a:avLst/>
          </a:prstGeom>
          <a:solidFill>
            <a:srgbClr val="0549A3"/>
          </a:solidFill>
          <a:ln w="6350">
            <a:noFill/>
          </a:ln>
        </p:spPr>
        <p:txBody>
          <a:bodyPr wrap="none" lIns="0" tIns="0" rIns="0" bIns="0" anchor="ctr">
            <a:noAutofit/>
          </a:bodyPr>
          <a:lstStyle/>
          <a:p>
            <a:pPr algn="ctr" defTabSz="914377"/>
            <a:r>
              <a:rPr lang="en-GB" sz="1100" dirty="0">
                <a:solidFill>
                  <a:srgbClr val="FFFFFF"/>
                </a:solidFill>
                <a:latin typeface="Segoe UI Black"/>
              </a:rPr>
              <a:t>PORTABLE </a:t>
            </a:r>
            <a:br>
              <a:rPr lang="en-GB" sz="1100" dirty="0">
                <a:solidFill>
                  <a:srgbClr val="FFFFFF"/>
                </a:solidFill>
                <a:latin typeface="Segoe UI Black"/>
              </a:rPr>
            </a:br>
            <a:r>
              <a:rPr lang="en-GB" sz="1100" dirty="0">
                <a:solidFill>
                  <a:srgbClr val="FFFFFF"/>
                </a:solidFill>
                <a:latin typeface="Segoe UI Black"/>
              </a:rPr>
              <a:t>CHERCHEUR DE NORD</a:t>
            </a:r>
          </a:p>
        </p:txBody>
      </p:sp>
      <p:sp>
        <p:nvSpPr>
          <p:cNvPr id="105" name="Rectangle 104">
            <a:extLst>
              <a:ext uri="{FF2B5EF4-FFF2-40B4-BE49-F238E27FC236}">
                <a16:creationId xmlns:a16="http://schemas.microsoft.com/office/drawing/2014/main" id="{3EEBA7F1-5C57-4542-B0C8-672AF07C2FD2}"/>
              </a:ext>
            </a:extLst>
          </p:cNvPr>
          <p:cNvSpPr/>
          <p:nvPr/>
        </p:nvSpPr>
        <p:spPr>
          <a:xfrm>
            <a:off x="2160178" y="2001439"/>
            <a:ext cx="1854199" cy="523220"/>
          </a:xfrm>
          <a:prstGeom prst="rect">
            <a:avLst/>
          </a:prstGeom>
          <a:solidFill>
            <a:srgbClr val="0549A3"/>
          </a:solidFill>
          <a:ln w="6350">
            <a:noFill/>
          </a:ln>
        </p:spPr>
        <p:txBody>
          <a:bodyPr wrap="none" lIns="0" tIns="0" rIns="0" bIns="0" anchor="ctr">
            <a:noAutofit/>
          </a:bodyPr>
          <a:lstStyle/>
          <a:p>
            <a:pPr algn="ctr" defTabSz="914377"/>
            <a:r>
              <a:rPr lang="fr-FR" sz="1100" dirty="0">
                <a:solidFill>
                  <a:srgbClr val="FFFFFF"/>
                </a:solidFill>
                <a:latin typeface="Segoe UI Black"/>
              </a:rPr>
              <a:t>NAVIGATION ET </a:t>
            </a:r>
          </a:p>
          <a:p>
            <a:pPr algn="ctr" defTabSz="914377"/>
            <a:r>
              <a:rPr lang="fr-FR" sz="1100" dirty="0">
                <a:solidFill>
                  <a:srgbClr val="FFFFFF"/>
                </a:solidFill>
                <a:latin typeface="Segoe UI Black"/>
              </a:rPr>
              <a:t>POINTAGE TERRESTRE</a:t>
            </a:r>
          </a:p>
        </p:txBody>
      </p:sp>
      <p:sp>
        <p:nvSpPr>
          <p:cNvPr id="106" name="Rectangle 105">
            <a:extLst>
              <a:ext uri="{FF2B5EF4-FFF2-40B4-BE49-F238E27FC236}">
                <a16:creationId xmlns:a16="http://schemas.microsoft.com/office/drawing/2014/main" id="{1BA7FAEA-CD90-4EA3-B274-F7FCC61CD397}"/>
              </a:ext>
            </a:extLst>
          </p:cNvPr>
          <p:cNvSpPr/>
          <p:nvPr/>
        </p:nvSpPr>
        <p:spPr>
          <a:xfrm>
            <a:off x="4097405" y="2001439"/>
            <a:ext cx="2797051" cy="523220"/>
          </a:xfrm>
          <a:prstGeom prst="rect">
            <a:avLst/>
          </a:prstGeom>
          <a:solidFill>
            <a:srgbClr val="0549A3"/>
          </a:solidFill>
          <a:ln w="6350">
            <a:noFill/>
          </a:ln>
        </p:spPr>
        <p:txBody>
          <a:bodyPr wrap="none" lIns="0" tIns="0" rIns="0" bIns="0" anchor="ctr">
            <a:noAutofit/>
          </a:bodyPr>
          <a:lstStyle/>
          <a:p>
            <a:pPr algn="ctr" defTabSz="914377"/>
            <a:r>
              <a:rPr lang="en-GB" sz="1100" dirty="0">
                <a:solidFill>
                  <a:srgbClr val="FFFFFF"/>
                </a:solidFill>
                <a:latin typeface="Segoe UI Black"/>
              </a:rPr>
              <a:t>NAVIGATION </a:t>
            </a:r>
          </a:p>
          <a:p>
            <a:pPr algn="ctr" defTabSz="914377"/>
            <a:r>
              <a:rPr lang="en-GB" sz="1100" dirty="0">
                <a:solidFill>
                  <a:srgbClr val="FFFFFF"/>
                </a:solidFill>
                <a:latin typeface="Segoe UI Black"/>
              </a:rPr>
              <a:t>MARINE</a:t>
            </a:r>
          </a:p>
        </p:txBody>
      </p:sp>
      <p:sp>
        <p:nvSpPr>
          <p:cNvPr id="107" name="Rectangle 106">
            <a:extLst>
              <a:ext uri="{FF2B5EF4-FFF2-40B4-BE49-F238E27FC236}">
                <a16:creationId xmlns:a16="http://schemas.microsoft.com/office/drawing/2014/main" id="{E2565319-9DF7-4008-8B2E-5C27558A67B0}"/>
              </a:ext>
            </a:extLst>
          </p:cNvPr>
          <p:cNvSpPr/>
          <p:nvPr/>
        </p:nvSpPr>
        <p:spPr>
          <a:xfrm>
            <a:off x="6977486" y="2001439"/>
            <a:ext cx="1365137" cy="523220"/>
          </a:xfrm>
          <a:prstGeom prst="rect">
            <a:avLst/>
          </a:prstGeom>
          <a:solidFill>
            <a:srgbClr val="0549A3"/>
          </a:solidFill>
          <a:ln w="6350">
            <a:noFill/>
          </a:ln>
        </p:spPr>
        <p:txBody>
          <a:bodyPr wrap="none" lIns="0" tIns="0" rIns="0" bIns="0" anchor="ctr">
            <a:noAutofit/>
          </a:bodyPr>
          <a:lstStyle/>
          <a:p>
            <a:pPr algn="ctr" defTabSz="914377"/>
            <a:r>
              <a:rPr lang="en-GB" sz="1100" dirty="0">
                <a:solidFill>
                  <a:srgbClr val="FFFFFF"/>
                </a:solidFill>
                <a:latin typeface="Segoe UI Black"/>
              </a:rPr>
              <a:t>GUIDAGE</a:t>
            </a:r>
          </a:p>
        </p:txBody>
      </p:sp>
      <p:sp>
        <p:nvSpPr>
          <p:cNvPr id="108" name="Rectangle 107">
            <a:extLst>
              <a:ext uri="{FF2B5EF4-FFF2-40B4-BE49-F238E27FC236}">
                <a16:creationId xmlns:a16="http://schemas.microsoft.com/office/drawing/2014/main" id="{2BB700DF-C233-40B4-A2B5-74F6909C58FC}"/>
              </a:ext>
            </a:extLst>
          </p:cNvPr>
          <p:cNvSpPr/>
          <p:nvPr/>
        </p:nvSpPr>
        <p:spPr>
          <a:xfrm>
            <a:off x="8425654" y="2001439"/>
            <a:ext cx="1365137" cy="523220"/>
          </a:xfrm>
          <a:prstGeom prst="rect">
            <a:avLst/>
          </a:prstGeom>
          <a:solidFill>
            <a:srgbClr val="0549A3"/>
          </a:solidFill>
          <a:ln w="6350">
            <a:noFill/>
          </a:ln>
        </p:spPr>
        <p:txBody>
          <a:bodyPr wrap="none" lIns="0" tIns="0" rIns="0" bIns="0" anchor="ctr">
            <a:noAutofit/>
          </a:bodyPr>
          <a:lstStyle/>
          <a:p>
            <a:pPr algn="ctr" defTabSz="914377"/>
            <a:r>
              <a:rPr lang="en-GB" sz="1100" dirty="0">
                <a:solidFill>
                  <a:srgbClr val="FFFFFF"/>
                </a:solidFill>
                <a:latin typeface="Segoe UI Black"/>
              </a:rPr>
              <a:t>NAVIGATION </a:t>
            </a:r>
          </a:p>
          <a:p>
            <a:pPr algn="ctr" defTabSz="914377"/>
            <a:r>
              <a:rPr lang="en-GB" sz="1100" dirty="0">
                <a:solidFill>
                  <a:srgbClr val="FFFFFF"/>
                </a:solidFill>
                <a:latin typeface="Segoe UI Black"/>
              </a:rPr>
              <a:t>AERO</a:t>
            </a:r>
          </a:p>
        </p:txBody>
      </p:sp>
      <p:sp>
        <p:nvSpPr>
          <p:cNvPr id="109" name="Rectangle 108">
            <a:extLst>
              <a:ext uri="{FF2B5EF4-FFF2-40B4-BE49-F238E27FC236}">
                <a16:creationId xmlns:a16="http://schemas.microsoft.com/office/drawing/2014/main" id="{8FEE9B84-80E4-49E6-98D4-2BC13956DBDF}"/>
              </a:ext>
            </a:extLst>
          </p:cNvPr>
          <p:cNvSpPr/>
          <p:nvPr/>
        </p:nvSpPr>
        <p:spPr>
          <a:xfrm>
            <a:off x="9873821" y="2001439"/>
            <a:ext cx="1854199" cy="523220"/>
          </a:xfrm>
          <a:prstGeom prst="rect">
            <a:avLst/>
          </a:prstGeom>
          <a:solidFill>
            <a:srgbClr val="0549A3"/>
          </a:solidFill>
          <a:ln w="6350">
            <a:noFill/>
          </a:ln>
        </p:spPr>
        <p:txBody>
          <a:bodyPr wrap="none" lIns="0" tIns="0" rIns="0" bIns="0" anchor="ctr">
            <a:noAutofit/>
          </a:bodyPr>
          <a:lstStyle/>
          <a:p>
            <a:pPr algn="ctr" defTabSz="914377"/>
            <a:r>
              <a:rPr lang="en-GB" sz="1100" dirty="0">
                <a:solidFill>
                  <a:srgbClr val="FFFFFF"/>
                </a:solidFill>
                <a:latin typeface="Segoe UI Black"/>
              </a:rPr>
              <a:t>NAVIGATION </a:t>
            </a:r>
          </a:p>
          <a:p>
            <a:pPr algn="ctr" defTabSz="914377"/>
            <a:r>
              <a:rPr lang="en-GB" sz="1100" dirty="0">
                <a:solidFill>
                  <a:srgbClr val="FFFFFF"/>
                </a:solidFill>
                <a:latin typeface="Segoe UI Black"/>
              </a:rPr>
              <a:t>SPATIALE</a:t>
            </a:r>
          </a:p>
        </p:txBody>
      </p:sp>
      <p:sp>
        <p:nvSpPr>
          <p:cNvPr id="116" name="Rectangle 115">
            <a:extLst>
              <a:ext uri="{FF2B5EF4-FFF2-40B4-BE49-F238E27FC236}">
                <a16:creationId xmlns:a16="http://schemas.microsoft.com/office/drawing/2014/main" id="{488D5272-8A0F-42EB-BDA2-360784350ECC}"/>
              </a:ext>
            </a:extLst>
          </p:cNvPr>
          <p:cNvSpPr/>
          <p:nvPr/>
        </p:nvSpPr>
        <p:spPr>
          <a:xfrm>
            <a:off x="741872" y="3568078"/>
            <a:ext cx="1202834" cy="1041247"/>
          </a:xfrm>
          <a:prstGeom prst="rect">
            <a:avLst/>
          </a:prstGeom>
          <a:noFill/>
          <a:ln w="6350">
            <a:noFill/>
          </a:ln>
        </p:spPr>
        <p:txBody>
          <a:bodyPr wrap="square" lIns="0" tIns="0" rIns="0" bIns="0">
            <a:spAutoFit/>
          </a:bodyPr>
          <a:lstStyle/>
          <a:p>
            <a:pPr algn="ctr" defTabSz="914377">
              <a:spcAft>
                <a:spcPts val="600"/>
              </a:spcAft>
            </a:pPr>
            <a:r>
              <a:rPr lang="en-GB" sz="1067" dirty="0">
                <a:solidFill>
                  <a:srgbClr val="070E1D">
                    <a:lumMod val="95000"/>
                    <a:lumOff val="5000"/>
                  </a:srgbClr>
                </a:solidFill>
                <a:latin typeface="Segoe UI Black"/>
              </a:rPr>
              <a:t>PAVAM</a:t>
            </a:r>
          </a:p>
          <a:p>
            <a:pPr algn="ctr" defTabSz="914377">
              <a:spcAft>
                <a:spcPts val="600"/>
              </a:spcAft>
            </a:pPr>
            <a:endParaRPr lang="en-GB" sz="1067" dirty="0">
              <a:solidFill>
                <a:srgbClr val="070E1D">
                  <a:lumMod val="95000"/>
                  <a:lumOff val="5000"/>
                </a:srgbClr>
              </a:solidFill>
              <a:latin typeface="Segoe UI"/>
            </a:endParaRPr>
          </a:p>
          <a:p>
            <a:pPr algn="ctr" defTabSz="914377">
              <a:spcBef>
                <a:spcPts val="1000"/>
              </a:spcBef>
              <a:spcAft>
                <a:spcPts val="600"/>
              </a:spcAft>
            </a:pPr>
            <a:r>
              <a:rPr lang="fr-FR" sz="933" dirty="0">
                <a:solidFill>
                  <a:srgbClr val="070E1D">
                    <a:lumMod val="95000"/>
                    <a:lumOff val="5000"/>
                  </a:srgbClr>
                </a:solidFill>
              </a:rPr>
              <a:t>Module monté sur trépied pour système d'acquisition de cible</a:t>
            </a:r>
            <a:endParaRPr lang="en-GB" sz="933" dirty="0">
              <a:solidFill>
                <a:srgbClr val="070E1D">
                  <a:lumMod val="95000"/>
                  <a:lumOff val="5000"/>
                </a:srgbClr>
              </a:solidFill>
            </a:endParaRPr>
          </a:p>
        </p:txBody>
      </p:sp>
      <p:sp>
        <p:nvSpPr>
          <p:cNvPr id="118" name="object 40">
            <a:extLst>
              <a:ext uri="{FF2B5EF4-FFF2-40B4-BE49-F238E27FC236}">
                <a16:creationId xmlns:a16="http://schemas.microsoft.com/office/drawing/2014/main" id="{3E60A339-51C6-41F0-BEDD-71AD6D495467}"/>
              </a:ext>
            </a:extLst>
          </p:cNvPr>
          <p:cNvSpPr/>
          <p:nvPr/>
        </p:nvSpPr>
        <p:spPr>
          <a:xfrm>
            <a:off x="1011486" y="4730337"/>
            <a:ext cx="603527" cy="835827"/>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377"/>
            <a:endParaRPr>
              <a:solidFill>
                <a:srgbClr val="070E1D"/>
              </a:solidFill>
              <a:latin typeface="Segoe UI"/>
            </a:endParaRPr>
          </a:p>
        </p:txBody>
      </p:sp>
      <p:sp>
        <p:nvSpPr>
          <p:cNvPr id="120" name="Rectangle 119">
            <a:extLst>
              <a:ext uri="{FF2B5EF4-FFF2-40B4-BE49-F238E27FC236}">
                <a16:creationId xmlns:a16="http://schemas.microsoft.com/office/drawing/2014/main" id="{1CCE0646-4582-4427-B1A4-055E7FE47C83}"/>
              </a:ext>
            </a:extLst>
          </p:cNvPr>
          <p:cNvSpPr/>
          <p:nvPr/>
        </p:nvSpPr>
        <p:spPr>
          <a:xfrm>
            <a:off x="1837643" y="5977675"/>
            <a:ext cx="8674848" cy="376472"/>
          </a:xfrm>
          <a:prstGeom prst="rect">
            <a:avLst/>
          </a:prstGeom>
          <a:noFill/>
          <a:ln w="6350">
            <a:noFill/>
          </a:ln>
        </p:spPr>
        <p:txBody>
          <a:bodyPr wrap="none" lIns="36000" tIns="0" rIns="0" bIns="0" anchor="ctr">
            <a:noAutofit/>
          </a:bodyPr>
          <a:lstStyle/>
          <a:p>
            <a:pPr algn="ctr" defTabSz="914377">
              <a:tabLst>
                <a:tab pos="5378182" algn="l"/>
              </a:tabLst>
            </a:pPr>
            <a:r>
              <a:rPr lang="en-GB" sz="1400" dirty="0">
                <a:solidFill>
                  <a:srgbClr val="1E3C7D"/>
                </a:solidFill>
                <a:latin typeface="Segoe UI Black"/>
              </a:rPr>
              <a:t>Les gyroscopes HRG Safran </a:t>
            </a:r>
            <a:r>
              <a:rPr lang="en-GB" sz="1400" dirty="0" err="1">
                <a:solidFill>
                  <a:srgbClr val="1E3C7D"/>
                </a:solidFill>
                <a:latin typeface="Segoe UI Black"/>
              </a:rPr>
              <a:t>comptabilisent</a:t>
            </a:r>
            <a:r>
              <a:rPr lang="en-GB" sz="1400" dirty="0">
                <a:solidFill>
                  <a:srgbClr val="1E3C7D"/>
                </a:solidFill>
                <a:latin typeface="Segoe UI Black"/>
              </a:rPr>
              <a:t> plus de                           </a:t>
            </a:r>
            <a:r>
              <a:rPr lang="en-GB" sz="1400" dirty="0" err="1">
                <a:solidFill>
                  <a:srgbClr val="1E3C7D"/>
                </a:solidFill>
                <a:latin typeface="Segoe UI Black"/>
              </a:rPr>
              <a:t>heures</a:t>
            </a:r>
            <a:r>
              <a:rPr lang="en-GB" sz="1400" dirty="0">
                <a:solidFill>
                  <a:srgbClr val="1E3C7D"/>
                </a:solidFill>
                <a:latin typeface="Segoe UI Black"/>
              </a:rPr>
              <a:t> de </a:t>
            </a:r>
            <a:r>
              <a:rPr lang="en-GB" sz="1400" dirty="0" err="1">
                <a:solidFill>
                  <a:srgbClr val="1E3C7D"/>
                </a:solidFill>
                <a:latin typeface="Segoe UI Black"/>
              </a:rPr>
              <a:t>fonctionnement</a:t>
            </a:r>
            <a:r>
              <a:rPr lang="en-GB" sz="1400" dirty="0">
                <a:solidFill>
                  <a:srgbClr val="1E3C7D"/>
                </a:solidFill>
                <a:latin typeface="Segoe UI Black"/>
              </a:rPr>
              <a:t> </a:t>
            </a:r>
            <a:r>
              <a:rPr lang="en-GB" sz="1400" dirty="0" err="1">
                <a:solidFill>
                  <a:srgbClr val="1E3C7D"/>
                </a:solidFill>
                <a:latin typeface="Segoe UI Black"/>
              </a:rPr>
              <a:t>combinées</a:t>
            </a:r>
            <a:endParaRPr lang="en-GB" sz="1400" dirty="0">
              <a:solidFill>
                <a:srgbClr val="1E3C7D"/>
              </a:solidFill>
              <a:latin typeface="Segoe UI Black"/>
            </a:endParaRPr>
          </a:p>
        </p:txBody>
      </p:sp>
      <p:sp>
        <p:nvSpPr>
          <p:cNvPr id="122" name="object 42">
            <a:extLst>
              <a:ext uri="{FF2B5EF4-FFF2-40B4-BE49-F238E27FC236}">
                <a16:creationId xmlns:a16="http://schemas.microsoft.com/office/drawing/2014/main" id="{82423123-6549-4EA1-B25F-2DC17D52D8F5}"/>
              </a:ext>
            </a:extLst>
          </p:cNvPr>
          <p:cNvSpPr/>
          <p:nvPr/>
        </p:nvSpPr>
        <p:spPr>
          <a:xfrm>
            <a:off x="2992418" y="4769149"/>
            <a:ext cx="910447" cy="739523"/>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377"/>
            <a:endParaRPr>
              <a:solidFill>
                <a:srgbClr val="070E1D"/>
              </a:solidFill>
              <a:latin typeface="Segoe UI"/>
            </a:endParaRPr>
          </a:p>
        </p:txBody>
      </p:sp>
      <p:sp>
        <p:nvSpPr>
          <p:cNvPr id="124" name="object 45">
            <a:extLst>
              <a:ext uri="{FF2B5EF4-FFF2-40B4-BE49-F238E27FC236}">
                <a16:creationId xmlns:a16="http://schemas.microsoft.com/office/drawing/2014/main" id="{B7E1313A-CAAA-435C-ADF6-02425DC7B432}"/>
              </a:ext>
            </a:extLst>
          </p:cNvPr>
          <p:cNvSpPr/>
          <p:nvPr/>
        </p:nvSpPr>
        <p:spPr>
          <a:xfrm>
            <a:off x="3108445" y="2611565"/>
            <a:ext cx="900819" cy="77663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377"/>
            <a:endParaRPr>
              <a:solidFill>
                <a:srgbClr val="070E1D"/>
              </a:solidFill>
              <a:latin typeface="Segoe UI"/>
            </a:endParaRPr>
          </a:p>
        </p:txBody>
      </p:sp>
      <p:sp>
        <p:nvSpPr>
          <p:cNvPr id="127" name="object 46">
            <a:extLst>
              <a:ext uri="{FF2B5EF4-FFF2-40B4-BE49-F238E27FC236}">
                <a16:creationId xmlns:a16="http://schemas.microsoft.com/office/drawing/2014/main" id="{F93F17E7-3248-4DB0-996F-9E0FA9F70ABD}"/>
              </a:ext>
            </a:extLst>
          </p:cNvPr>
          <p:cNvSpPr/>
          <p:nvPr/>
        </p:nvSpPr>
        <p:spPr>
          <a:xfrm>
            <a:off x="5078589" y="2612313"/>
            <a:ext cx="880161" cy="783847"/>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377"/>
            <a:endParaRPr>
              <a:solidFill>
                <a:srgbClr val="070E1D"/>
              </a:solidFill>
              <a:latin typeface="Segoe UI"/>
            </a:endParaRPr>
          </a:p>
        </p:txBody>
      </p:sp>
      <p:sp>
        <p:nvSpPr>
          <p:cNvPr id="128" name="object 89">
            <a:extLst>
              <a:ext uri="{FF2B5EF4-FFF2-40B4-BE49-F238E27FC236}">
                <a16:creationId xmlns:a16="http://schemas.microsoft.com/office/drawing/2014/main" id="{22036178-27EC-4B86-8E28-A91A524AACBE}"/>
              </a:ext>
            </a:extLst>
          </p:cNvPr>
          <p:cNvSpPr/>
          <p:nvPr/>
        </p:nvSpPr>
        <p:spPr>
          <a:xfrm>
            <a:off x="5977772" y="2612129"/>
            <a:ext cx="915037" cy="784089"/>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377"/>
            <a:endParaRPr>
              <a:solidFill>
                <a:srgbClr val="070E1D"/>
              </a:solidFill>
              <a:latin typeface="Segoe UI"/>
            </a:endParaRPr>
          </a:p>
        </p:txBody>
      </p:sp>
      <p:sp>
        <p:nvSpPr>
          <p:cNvPr id="130" name="object 47">
            <a:extLst>
              <a:ext uri="{FF2B5EF4-FFF2-40B4-BE49-F238E27FC236}">
                <a16:creationId xmlns:a16="http://schemas.microsoft.com/office/drawing/2014/main" id="{D1F0F948-CF5C-4021-8200-D3F29A888037}"/>
              </a:ext>
            </a:extLst>
          </p:cNvPr>
          <p:cNvSpPr/>
          <p:nvPr/>
        </p:nvSpPr>
        <p:spPr>
          <a:xfrm>
            <a:off x="6987824" y="2618772"/>
            <a:ext cx="1354797" cy="776637"/>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377"/>
            <a:endParaRPr>
              <a:solidFill>
                <a:srgbClr val="070E1D"/>
              </a:solidFill>
              <a:latin typeface="Segoe UI"/>
            </a:endParaRPr>
          </a:p>
        </p:txBody>
      </p:sp>
      <p:sp>
        <p:nvSpPr>
          <p:cNvPr id="131" name="object 34">
            <a:extLst>
              <a:ext uri="{FF2B5EF4-FFF2-40B4-BE49-F238E27FC236}">
                <a16:creationId xmlns:a16="http://schemas.microsoft.com/office/drawing/2014/main" id="{7B4A8A2F-D4F3-4DC3-995F-4BF188B2A4A0}"/>
              </a:ext>
            </a:extLst>
          </p:cNvPr>
          <p:cNvSpPr/>
          <p:nvPr/>
        </p:nvSpPr>
        <p:spPr>
          <a:xfrm>
            <a:off x="8427527" y="2618775"/>
            <a:ext cx="1363263" cy="776637"/>
          </a:xfrm>
          <a:prstGeom prst="rect">
            <a:avLst/>
          </a:prstGeom>
          <a:blipFill>
            <a:blip r:embed="rId9" cstate="screen">
              <a:extLst>
                <a:ext uri="{28A0092B-C50C-407E-A947-70E740481C1C}">
                  <a14:useLocalDpi xmlns:a14="http://schemas.microsoft.com/office/drawing/2010/main"/>
                </a:ext>
              </a:extLst>
            </a:blip>
            <a:stretch>
              <a:fillRect l="1" r="286"/>
            </a:stretch>
          </a:blipFill>
        </p:spPr>
        <p:txBody>
          <a:bodyPr wrap="square" lIns="0" tIns="0" rIns="0" bIns="0" rtlCol="0"/>
          <a:lstStyle/>
          <a:p>
            <a:pPr defTabSz="914377"/>
            <a:endParaRPr>
              <a:solidFill>
                <a:srgbClr val="070E1D"/>
              </a:solidFill>
              <a:latin typeface="Segoe UI"/>
            </a:endParaRPr>
          </a:p>
        </p:txBody>
      </p:sp>
      <p:grpSp>
        <p:nvGrpSpPr>
          <p:cNvPr id="13" name="Groupe 12">
            <a:extLst>
              <a:ext uri="{FF2B5EF4-FFF2-40B4-BE49-F238E27FC236}">
                <a16:creationId xmlns:a16="http://schemas.microsoft.com/office/drawing/2014/main" id="{FDB83ECE-9240-48B1-8508-F0A3CE054782}"/>
              </a:ext>
            </a:extLst>
          </p:cNvPr>
          <p:cNvGrpSpPr/>
          <p:nvPr/>
        </p:nvGrpSpPr>
        <p:grpSpPr>
          <a:xfrm>
            <a:off x="9873821" y="2611566"/>
            <a:ext cx="1854199" cy="781033"/>
            <a:chOff x="16994105" y="4730058"/>
            <a:chExt cx="2737016" cy="1152898"/>
          </a:xfrm>
        </p:grpSpPr>
        <p:sp>
          <p:nvSpPr>
            <p:cNvPr id="132" name="object 33">
              <a:extLst>
                <a:ext uri="{FF2B5EF4-FFF2-40B4-BE49-F238E27FC236}">
                  <a16:creationId xmlns:a16="http://schemas.microsoft.com/office/drawing/2014/main" id="{BF4AF803-A47A-43B5-96FE-CCF82D4E8A38}"/>
                </a:ext>
              </a:extLst>
            </p:cNvPr>
            <p:cNvSpPr/>
            <p:nvPr/>
          </p:nvSpPr>
          <p:spPr>
            <a:xfrm>
              <a:off x="16994105" y="4730058"/>
              <a:ext cx="1335729" cy="1152685"/>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377"/>
              <a:endParaRPr>
                <a:solidFill>
                  <a:srgbClr val="070E1D"/>
                </a:solidFill>
                <a:latin typeface="Segoe UI"/>
              </a:endParaRPr>
            </a:p>
          </p:txBody>
        </p:sp>
        <p:sp>
          <p:nvSpPr>
            <p:cNvPr id="133" name="object 48">
              <a:extLst>
                <a:ext uri="{FF2B5EF4-FFF2-40B4-BE49-F238E27FC236}">
                  <a16:creationId xmlns:a16="http://schemas.microsoft.com/office/drawing/2014/main" id="{1336D018-F162-4CEE-873C-06FC5D2739F5}"/>
                </a:ext>
              </a:extLst>
            </p:cNvPr>
            <p:cNvSpPr/>
            <p:nvPr/>
          </p:nvSpPr>
          <p:spPr>
            <a:xfrm>
              <a:off x="18379468" y="4730069"/>
              <a:ext cx="1351653" cy="1152887"/>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377"/>
              <a:endParaRPr>
                <a:solidFill>
                  <a:srgbClr val="070E1D"/>
                </a:solidFill>
                <a:latin typeface="Segoe UI"/>
              </a:endParaRPr>
            </a:p>
          </p:txBody>
        </p:sp>
      </p:grpSp>
      <p:sp>
        <p:nvSpPr>
          <p:cNvPr id="135" name="Rectangle 134">
            <a:extLst>
              <a:ext uri="{FF2B5EF4-FFF2-40B4-BE49-F238E27FC236}">
                <a16:creationId xmlns:a16="http://schemas.microsoft.com/office/drawing/2014/main" id="{D52433FB-E1D3-4FFD-8E93-5D0032A6B446}"/>
              </a:ext>
            </a:extLst>
          </p:cNvPr>
          <p:cNvSpPr/>
          <p:nvPr/>
        </p:nvSpPr>
        <p:spPr>
          <a:xfrm>
            <a:off x="2107542" y="3513016"/>
            <a:ext cx="1018177" cy="1077218"/>
          </a:xfrm>
          <a:prstGeom prst="rect">
            <a:avLst/>
          </a:prstGeom>
          <a:noFill/>
          <a:ln w="6350">
            <a:noFill/>
          </a:ln>
        </p:spPr>
        <p:txBody>
          <a:bodyPr wrap="square" lIns="0" tIns="0" rIns="0" bIns="0">
            <a:spAutoFit/>
          </a:bodyPr>
          <a:lstStyle/>
          <a:p>
            <a:pPr algn="ctr" defTabSz="914377">
              <a:spcAft>
                <a:spcPts val="600"/>
              </a:spcAft>
            </a:pPr>
            <a:r>
              <a:rPr lang="en-GB" sz="1067" dirty="0">
                <a:solidFill>
                  <a:srgbClr val="070E1D">
                    <a:lumMod val="95000"/>
                    <a:lumOff val="5000"/>
                  </a:srgbClr>
                </a:solidFill>
                <a:latin typeface="Segoe UI Black"/>
              </a:rPr>
              <a:t>PASEO  GEOLOCATION</a:t>
            </a:r>
          </a:p>
          <a:p>
            <a:pPr algn="ctr" defTabSz="914377">
              <a:spcAft>
                <a:spcPts val="600"/>
              </a:spcAft>
            </a:pPr>
            <a:endParaRPr lang="en-GB" sz="1067" dirty="0">
              <a:solidFill>
                <a:srgbClr val="070E1D">
                  <a:lumMod val="95000"/>
                  <a:lumOff val="5000"/>
                </a:srgbClr>
              </a:solidFill>
              <a:latin typeface="Segoe UI"/>
            </a:endParaRPr>
          </a:p>
          <a:p>
            <a:pPr algn="ctr" defTabSz="914377">
              <a:spcAft>
                <a:spcPts val="600"/>
              </a:spcAft>
            </a:pPr>
            <a:r>
              <a:rPr lang="en-GB" sz="933" dirty="0">
                <a:solidFill>
                  <a:srgbClr val="070E1D">
                    <a:lumMod val="95000"/>
                    <a:lumOff val="5000"/>
                  </a:srgbClr>
                </a:solidFill>
                <a:latin typeface="Segoe UI"/>
              </a:rPr>
              <a:t>PASEO CRYSTAL </a:t>
            </a:r>
            <a:r>
              <a:rPr lang="en-GB" sz="933" dirty="0" err="1">
                <a:solidFill>
                  <a:srgbClr val="070E1D">
                    <a:lumMod val="95000"/>
                    <a:lumOff val="5000"/>
                  </a:srgbClr>
                </a:solidFill>
                <a:latin typeface="Segoe UI"/>
              </a:rPr>
              <a:t>visée</a:t>
            </a:r>
            <a:r>
              <a:rPr lang="en-GB" sz="933" dirty="0">
                <a:solidFill>
                  <a:srgbClr val="070E1D">
                    <a:lumMod val="95000"/>
                    <a:lumOff val="5000"/>
                  </a:srgbClr>
                </a:solidFill>
                <a:latin typeface="Segoe UI"/>
              </a:rPr>
              <a:t> </a:t>
            </a:r>
            <a:r>
              <a:rPr lang="en-GB" sz="933" dirty="0" err="1">
                <a:solidFill>
                  <a:srgbClr val="070E1D">
                    <a:lumMod val="95000"/>
                    <a:lumOff val="5000"/>
                  </a:srgbClr>
                </a:solidFill>
                <a:latin typeface="Segoe UI"/>
              </a:rPr>
              <a:t>stabilisée</a:t>
            </a:r>
            <a:r>
              <a:rPr lang="en-GB" sz="933" dirty="0">
                <a:solidFill>
                  <a:srgbClr val="070E1D">
                    <a:lumMod val="95000"/>
                    <a:lumOff val="5000"/>
                  </a:srgbClr>
                </a:solidFill>
                <a:latin typeface="Segoe UI"/>
              </a:rPr>
              <a:t> </a:t>
            </a:r>
            <a:r>
              <a:rPr lang="en-GB" sz="933" dirty="0" err="1">
                <a:solidFill>
                  <a:srgbClr val="070E1D">
                    <a:lumMod val="95000"/>
                    <a:lumOff val="5000"/>
                  </a:srgbClr>
                </a:solidFill>
                <a:latin typeface="Segoe UI"/>
              </a:rPr>
              <a:t>avancées</a:t>
            </a:r>
            <a:endParaRPr lang="en-GB" sz="933" dirty="0">
              <a:solidFill>
                <a:srgbClr val="070E1D">
                  <a:lumMod val="95000"/>
                  <a:lumOff val="5000"/>
                </a:srgbClr>
              </a:solidFill>
              <a:latin typeface="Segoe UI"/>
            </a:endParaRPr>
          </a:p>
        </p:txBody>
      </p:sp>
      <p:sp>
        <p:nvSpPr>
          <p:cNvPr id="136" name="Rectangle 135">
            <a:extLst>
              <a:ext uri="{FF2B5EF4-FFF2-40B4-BE49-F238E27FC236}">
                <a16:creationId xmlns:a16="http://schemas.microsoft.com/office/drawing/2014/main" id="{5E79618A-A088-45AD-BE9F-0808DA63E868}"/>
              </a:ext>
            </a:extLst>
          </p:cNvPr>
          <p:cNvSpPr/>
          <p:nvPr/>
        </p:nvSpPr>
        <p:spPr>
          <a:xfrm>
            <a:off x="3070687" y="3513015"/>
            <a:ext cx="977325" cy="1077346"/>
          </a:xfrm>
          <a:prstGeom prst="rect">
            <a:avLst/>
          </a:prstGeom>
          <a:noFill/>
          <a:ln w="6350">
            <a:noFill/>
          </a:ln>
        </p:spPr>
        <p:txBody>
          <a:bodyPr wrap="square" lIns="0" tIns="0" rIns="0" bIns="0">
            <a:spAutoFit/>
          </a:bodyPr>
          <a:lstStyle/>
          <a:p>
            <a:pPr algn="ctr" defTabSz="914377">
              <a:spcAft>
                <a:spcPts val="600"/>
              </a:spcAft>
            </a:pPr>
            <a:r>
              <a:rPr lang="en-GB" sz="1067" dirty="0">
                <a:solidFill>
                  <a:srgbClr val="070E1D">
                    <a:lumMod val="95000"/>
                    <a:lumOff val="5000"/>
                  </a:srgbClr>
                </a:solidFill>
                <a:latin typeface="Segoe UI Black"/>
              </a:rPr>
              <a:t>GEONYX</a:t>
            </a:r>
            <a:r>
              <a:rPr lang="en-GB" sz="1067" baseline="30000" dirty="0">
                <a:solidFill>
                  <a:srgbClr val="070E1D">
                    <a:lumMod val="95000"/>
                    <a:lumOff val="5000"/>
                  </a:srgbClr>
                </a:solidFill>
                <a:latin typeface="Segoe UI Black"/>
              </a:rPr>
              <a:t>TM</a:t>
            </a:r>
          </a:p>
          <a:p>
            <a:pPr algn="ctr" defTabSz="914377">
              <a:spcAft>
                <a:spcPts val="600"/>
              </a:spcAft>
            </a:pPr>
            <a:endParaRPr lang="en-GB" sz="1067" baseline="30000" dirty="0">
              <a:solidFill>
                <a:srgbClr val="070E1D">
                  <a:lumMod val="95000"/>
                  <a:lumOff val="5000"/>
                </a:srgbClr>
              </a:solidFill>
              <a:latin typeface="Segoe UI"/>
            </a:endParaRPr>
          </a:p>
          <a:p>
            <a:pPr algn="ctr" defTabSz="914377">
              <a:spcAft>
                <a:spcPts val="600"/>
              </a:spcAft>
            </a:pPr>
            <a:br>
              <a:rPr lang="en-GB" sz="1067" baseline="30000" dirty="0">
                <a:solidFill>
                  <a:srgbClr val="070E1D">
                    <a:lumMod val="95000"/>
                    <a:lumOff val="5000"/>
                  </a:srgbClr>
                </a:solidFill>
                <a:latin typeface="Segoe UI"/>
              </a:rPr>
            </a:br>
            <a:br>
              <a:rPr lang="en-GB" sz="1067" baseline="30000" dirty="0">
                <a:solidFill>
                  <a:srgbClr val="070E1D">
                    <a:lumMod val="95000"/>
                    <a:lumOff val="5000"/>
                  </a:srgbClr>
                </a:solidFill>
                <a:latin typeface="Segoe UI"/>
              </a:rPr>
            </a:br>
            <a:r>
              <a:rPr lang="en-GB" sz="933" dirty="0">
                <a:solidFill>
                  <a:srgbClr val="070E1D">
                    <a:lumMod val="95000"/>
                    <a:lumOff val="5000"/>
                  </a:srgbClr>
                </a:solidFill>
                <a:latin typeface="Segoe UI"/>
              </a:rPr>
              <a:t>INS pour </a:t>
            </a:r>
            <a:r>
              <a:rPr lang="en-GB" sz="933" dirty="0" err="1">
                <a:solidFill>
                  <a:srgbClr val="070E1D">
                    <a:lumMod val="95000"/>
                    <a:lumOff val="5000"/>
                  </a:srgbClr>
                </a:solidFill>
                <a:latin typeface="Segoe UI"/>
              </a:rPr>
              <a:t>plateformes</a:t>
            </a:r>
            <a:r>
              <a:rPr lang="en-GB" sz="933" dirty="0">
                <a:solidFill>
                  <a:srgbClr val="070E1D">
                    <a:lumMod val="95000"/>
                    <a:lumOff val="5000"/>
                  </a:srgbClr>
                </a:solidFill>
                <a:latin typeface="Segoe UI"/>
              </a:rPr>
              <a:t> </a:t>
            </a:r>
            <a:r>
              <a:rPr lang="en-GB" sz="933" dirty="0" err="1">
                <a:solidFill>
                  <a:srgbClr val="070E1D">
                    <a:lumMod val="95000"/>
                    <a:lumOff val="5000"/>
                  </a:srgbClr>
                </a:solidFill>
                <a:latin typeface="Segoe UI"/>
              </a:rPr>
              <a:t>terrestre</a:t>
            </a:r>
            <a:endParaRPr lang="en-GB" sz="933" dirty="0">
              <a:solidFill>
                <a:srgbClr val="070E1D">
                  <a:lumMod val="95000"/>
                  <a:lumOff val="5000"/>
                </a:srgbClr>
              </a:solidFill>
              <a:latin typeface="Segoe UI"/>
            </a:endParaRPr>
          </a:p>
        </p:txBody>
      </p:sp>
      <p:sp>
        <p:nvSpPr>
          <p:cNvPr id="137" name="Rectangle 136">
            <a:extLst>
              <a:ext uri="{FF2B5EF4-FFF2-40B4-BE49-F238E27FC236}">
                <a16:creationId xmlns:a16="http://schemas.microsoft.com/office/drawing/2014/main" id="{36B9E7F6-D925-4521-A0AE-BCF5AC56E4CC}"/>
              </a:ext>
            </a:extLst>
          </p:cNvPr>
          <p:cNvSpPr/>
          <p:nvPr/>
        </p:nvSpPr>
        <p:spPr>
          <a:xfrm>
            <a:off x="4055287" y="3513016"/>
            <a:ext cx="977327" cy="1225785"/>
          </a:xfrm>
          <a:prstGeom prst="rect">
            <a:avLst/>
          </a:prstGeom>
          <a:noFill/>
          <a:ln w="6350">
            <a:noFill/>
          </a:ln>
        </p:spPr>
        <p:txBody>
          <a:bodyPr wrap="square" lIns="0" tIns="0" rIns="0" bIns="0">
            <a:spAutoFit/>
          </a:bodyPr>
          <a:lstStyle/>
          <a:p>
            <a:pPr algn="ctr" defTabSz="914377">
              <a:spcAft>
                <a:spcPts val="600"/>
              </a:spcAft>
            </a:pPr>
            <a:r>
              <a:rPr lang="en-GB" sz="1067" dirty="0">
                <a:solidFill>
                  <a:srgbClr val="070E1D">
                    <a:lumMod val="95000"/>
                    <a:lumOff val="5000"/>
                  </a:srgbClr>
                </a:solidFill>
                <a:latin typeface="Segoe UI Black"/>
              </a:rPr>
              <a:t>BLUENAUTE</a:t>
            </a:r>
          </a:p>
          <a:p>
            <a:pPr algn="ctr" defTabSz="914377">
              <a:spcBef>
                <a:spcPts val="3200"/>
              </a:spcBef>
              <a:spcAft>
                <a:spcPts val="600"/>
              </a:spcAft>
            </a:pPr>
            <a:r>
              <a:rPr lang="en-GB" sz="933" dirty="0">
                <a:solidFill>
                  <a:srgbClr val="070E1D">
                    <a:lumMod val="95000"/>
                    <a:lumOff val="5000"/>
                  </a:srgbClr>
                </a:solidFill>
                <a:latin typeface="Segoe UI"/>
              </a:rPr>
              <a:t>Gyrocompass, AHRS &amp; INS pour la marine </a:t>
            </a:r>
            <a:r>
              <a:rPr lang="en-GB" sz="933" dirty="0" err="1">
                <a:solidFill>
                  <a:srgbClr val="070E1D">
                    <a:lumMod val="95000"/>
                    <a:lumOff val="5000"/>
                  </a:srgbClr>
                </a:solidFill>
                <a:latin typeface="Segoe UI"/>
              </a:rPr>
              <a:t>marchande</a:t>
            </a:r>
            <a:endParaRPr lang="en-GB" sz="933" dirty="0">
              <a:solidFill>
                <a:srgbClr val="070E1D">
                  <a:lumMod val="95000"/>
                  <a:lumOff val="5000"/>
                </a:srgbClr>
              </a:solidFill>
              <a:latin typeface="Segoe UI"/>
            </a:endParaRPr>
          </a:p>
        </p:txBody>
      </p:sp>
      <p:sp>
        <p:nvSpPr>
          <p:cNvPr id="138" name="Rectangle 137">
            <a:extLst>
              <a:ext uri="{FF2B5EF4-FFF2-40B4-BE49-F238E27FC236}">
                <a16:creationId xmlns:a16="http://schemas.microsoft.com/office/drawing/2014/main" id="{E71D8575-9360-49B0-BBDF-61C04B43B5D7}"/>
              </a:ext>
            </a:extLst>
          </p:cNvPr>
          <p:cNvSpPr/>
          <p:nvPr/>
        </p:nvSpPr>
        <p:spPr>
          <a:xfrm>
            <a:off x="5001843" y="3513018"/>
            <a:ext cx="977325" cy="1225785"/>
          </a:xfrm>
          <a:prstGeom prst="rect">
            <a:avLst/>
          </a:prstGeom>
          <a:noFill/>
          <a:ln w="6350">
            <a:noFill/>
          </a:ln>
        </p:spPr>
        <p:txBody>
          <a:bodyPr wrap="square" lIns="0" tIns="0" rIns="0" bIns="0">
            <a:spAutoFit/>
          </a:bodyPr>
          <a:lstStyle/>
          <a:p>
            <a:pPr algn="ctr" defTabSz="914377">
              <a:spcAft>
                <a:spcPts val="600"/>
              </a:spcAft>
            </a:pPr>
            <a:r>
              <a:rPr lang="en-GB" sz="1067" dirty="0">
                <a:solidFill>
                  <a:srgbClr val="070E1D">
                    <a:lumMod val="95000"/>
                    <a:lumOff val="5000"/>
                  </a:srgbClr>
                </a:solidFill>
                <a:latin typeface="Segoe UI Black"/>
              </a:rPr>
              <a:t>ARGONYX</a:t>
            </a:r>
            <a:r>
              <a:rPr lang="en-GB" sz="1067" baseline="30000" dirty="0">
                <a:solidFill>
                  <a:srgbClr val="070E1D">
                    <a:lumMod val="95000"/>
                    <a:lumOff val="5000"/>
                  </a:srgbClr>
                </a:solidFill>
                <a:latin typeface="Segoe UI Black"/>
              </a:rPr>
              <a:t>TM</a:t>
            </a:r>
          </a:p>
          <a:p>
            <a:pPr algn="ctr" defTabSz="914377">
              <a:spcBef>
                <a:spcPts val="3200"/>
              </a:spcBef>
              <a:spcAft>
                <a:spcPts val="600"/>
              </a:spcAft>
            </a:pPr>
            <a:r>
              <a:rPr lang="en-GB" sz="933" dirty="0">
                <a:solidFill>
                  <a:srgbClr val="070E1D">
                    <a:lumMod val="95000"/>
                    <a:lumOff val="5000"/>
                  </a:srgbClr>
                </a:solidFill>
                <a:latin typeface="Segoe UI"/>
              </a:rPr>
              <a:t>INS pour </a:t>
            </a:r>
            <a:r>
              <a:rPr lang="en-GB" sz="933" dirty="0" err="1">
                <a:solidFill>
                  <a:srgbClr val="070E1D">
                    <a:lumMod val="95000"/>
                    <a:lumOff val="5000"/>
                  </a:srgbClr>
                </a:solidFill>
                <a:latin typeface="Segoe UI"/>
              </a:rPr>
              <a:t>vaisseaux</a:t>
            </a:r>
            <a:r>
              <a:rPr lang="en-GB" sz="933" dirty="0">
                <a:solidFill>
                  <a:srgbClr val="070E1D">
                    <a:lumMod val="95000"/>
                    <a:lumOff val="5000"/>
                  </a:srgbClr>
                </a:solidFill>
                <a:latin typeface="Segoe UI"/>
              </a:rPr>
              <a:t> </a:t>
            </a:r>
            <a:r>
              <a:rPr lang="en-GB" sz="933" dirty="0" err="1">
                <a:solidFill>
                  <a:srgbClr val="070E1D">
                    <a:lumMod val="95000"/>
                    <a:lumOff val="5000"/>
                  </a:srgbClr>
                </a:solidFill>
                <a:latin typeface="Segoe UI"/>
              </a:rPr>
              <a:t>miliatires</a:t>
            </a:r>
            <a:r>
              <a:rPr lang="en-GB" sz="933" dirty="0">
                <a:solidFill>
                  <a:srgbClr val="070E1D">
                    <a:lumMod val="95000"/>
                    <a:lumOff val="5000"/>
                  </a:srgbClr>
                </a:solidFill>
                <a:latin typeface="Segoe UI"/>
              </a:rPr>
              <a:t> </a:t>
            </a:r>
            <a:r>
              <a:rPr lang="en-GB" sz="933" dirty="0" err="1">
                <a:solidFill>
                  <a:srgbClr val="070E1D">
                    <a:lumMod val="95000"/>
                    <a:lumOff val="5000"/>
                  </a:srgbClr>
                </a:solidFill>
                <a:latin typeface="Segoe UI"/>
              </a:rPr>
              <a:t>ou</a:t>
            </a:r>
            <a:r>
              <a:rPr lang="en-GB" sz="933" dirty="0">
                <a:solidFill>
                  <a:srgbClr val="070E1D">
                    <a:lumMod val="95000"/>
                    <a:lumOff val="5000"/>
                  </a:srgbClr>
                </a:solidFill>
                <a:latin typeface="Segoe UI"/>
              </a:rPr>
              <a:t> </a:t>
            </a:r>
            <a:r>
              <a:rPr lang="en-GB" sz="933" dirty="0" err="1">
                <a:solidFill>
                  <a:srgbClr val="070E1D">
                    <a:lumMod val="95000"/>
                    <a:lumOff val="5000"/>
                  </a:srgbClr>
                </a:solidFill>
                <a:latin typeface="Segoe UI"/>
              </a:rPr>
              <a:t>paramilitaires</a:t>
            </a:r>
            <a:endParaRPr lang="en-GB" sz="933" dirty="0">
              <a:solidFill>
                <a:srgbClr val="070E1D">
                  <a:lumMod val="95000"/>
                  <a:lumOff val="5000"/>
                </a:srgbClr>
              </a:solidFill>
              <a:latin typeface="Segoe UI"/>
            </a:endParaRPr>
          </a:p>
        </p:txBody>
      </p:sp>
      <p:sp>
        <p:nvSpPr>
          <p:cNvPr id="139" name="Rectangle 138">
            <a:extLst>
              <a:ext uri="{FF2B5EF4-FFF2-40B4-BE49-F238E27FC236}">
                <a16:creationId xmlns:a16="http://schemas.microsoft.com/office/drawing/2014/main" id="{B54CB617-55B6-4530-924C-00CA687026A6}"/>
              </a:ext>
            </a:extLst>
          </p:cNvPr>
          <p:cNvSpPr/>
          <p:nvPr/>
        </p:nvSpPr>
        <p:spPr>
          <a:xfrm>
            <a:off x="5928733" y="3513018"/>
            <a:ext cx="1003491" cy="945580"/>
          </a:xfrm>
          <a:prstGeom prst="rect">
            <a:avLst/>
          </a:prstGeom>
          <a:noFill/>
          <a:ln w="6350">
            <a:noFill/>
          </a:ln>
        </p:spPr>
        <p:txBody>
          <a:bodyPr wrap="square" lIns="0" tIns="0" rIns="0" bIns="0">
            <a:spAutoFit/>
          </a:bodyPr>
          <a:lstStyle/>
          <a:p>
            <a:pPr algn="ctr" defTabSz="914377">
              <a:spcAft>
                <a:spcPts val="600"/>
              </a:spcAft>
            </a:pPr>
            <a:r>
              <a:rPr lang="en-GB" sz="1067" dirty="0">
                <a:solidFill>
                  <a:srgbClr val="070E1D">
                    <a:lumMod val="95000"/>
                    <a:lumOff val="5000"/>
                  </a:srgbClr>
                </a:solidFill>
                <a:latin typeface="Segoe UI Black"/>
              </a:rPr>
              <a:t>BLACK-ONYX</a:t>
            </a:r>
            <a:r>
              <a:rPr lang="en-GB" sz="1067" baseline="30000" dirty="0">
                <a:solidFill>
                  <a:srgbClr val="070E1D">
                    <a:lumMod val="95000"/>
                    <a:lumOff val="5000"/>
                  </a:srgbClr>
                </a:solidFill>
                <a:latin typeface="Segoe UI Black"/>
              </a:rPr>
              <a:t>TM </a:t>
            </a:r>
            <a:br>
              <a:rPr lang="en-GB" sz="1067" baseline="30000" dirty="0">
                <a:solidFill>
                  <a:srgbClr val="070E1D">
                    <a:lumMod val="95000"/>
                    <a:lumOff val="5000"/>
                  </a:srgbClr>
                </a:solidFill>
                <a:latin typeface="Segoe UI Black"/>
              </a:rPr>
            </a:br>
            <a:endParaRPr lang="en-GB" sz="1067" baseline="30000" dirty="0">
              <a:solidFill>
                <a:srgbClr val="070E1D">
                  <a:lumMod val="95000"/>
                  <a:lumOff val="5000"/>
                </a:srgbClr>
              </a:solidFill>
              <a:latin typeface="Segoe UI Black"/>
            </a:endParaRPr>
          </a:p>
          <a:p>
            <a:pPr algn="ctr" defTabSz="914377"/>
            <a:br>
              <a:rPr lang="en-GB" sz="933" dirty="0">
                <a:solidFill>
                  <a:srgbClr val="070E1D">
                    <a:lumMod val="95000"/>
                    <a:lumOff val="5000"/>
                  </a:srgbClr>
                </a:solidFill>
                <a:latin typeface="Segoe UI"/>
              </a:rPr>
            </a:br>
            <a:r>
              <a:rPr lang="en-GB" sz="933" dirty="0">
                <a:solidFill>
                  <a:srgbClr val="070E1D">
                    <a:lumMod val="95000"/>
                    <a:lumOff val="5000"/>
                  </a:srgbClr>
                </a:solidFill>
                <a:latin typeface="Segoe UI"/>
              </a:rPr>
              <a:t>INS pour sous-</a:t>
            </a:r>
            <a:r>
              <a:rPr lang="en-GB" sz="933" dirty="0" err="1">
                <a:solidFill>
                  <a:srgbClr val="070E1D">
                    <a:lumMod val="95000"/>
                    <a:lumOff val="5000"/>
                  </a:srgbClr>
                </a:solidFill>
                <a:latin typeface="Segoe UI"/>
              </a:rPr>
              <a:t>marins</a:t>
            </a:r>
            <a:endParaRPr lang="en-GB" sz="933" dirty="0">
              <a:solidFill>
                <a:srgbClr val="070E1D">
                  <a:lumMod val="95000"/>
                  <a:lumOff val="5000"/>
                </a:srgbClr>
              </a:solidFill>
              <a:latin typeface="Segoe UI"/>
            </a:endParaRPr>
          </a:p>
        </p:txBody>
      </p:sp>
      <p:sp>
        <p:nvSpPr>
          <p:cNvPr id="140" name="Rectangle 139">
            <a:extLst>
              <a:ext uri="{FF2B5EF4-FFF2-40B4-BE49-F238E27FC236}">
                <a16:creationId xmlns:a16="http://schemas.microsoft.com/office/drawing/2014/main" id="{B95BF024-135B-4E7E-99FF-845A27A9D4BC}"/>
              </a:ext>
            </a:extLst>
          </p:cNvPr>
          <p:cNvSpPr/>
          <p:nvPr/>
        </p:nvSpPr>
        <p:spPr>
          <a:xfrm>
            <a:off x="7107755" y="3513017"/>
            <a:ext cx="977327" cy="938655"/>
          </a:xfrm>
          <a:prstGeom prst="rect">
            <a:avLst/>
          </a:prstGeom>
          <a:noFill/>
          <a:ln w="6350">
            <a:noFill/>
          </a:ln>
        </p:spPr>
        <p:txBody>
          <a:bodyPr wrap="square" lIns="0" tIns="0" rIns="0" bIns="0">
            <a:spAutoFit/>
          </a:bodyPr>
          <a:lstStyle/>
          <a:p>
            <a:pPr algn="ctr" defTabSz="914377">
              <a:spcAft>
                <a:spcPts val="600"/>
              </a:spcAft>
            </a:pPr>
            <a:r>
              <a:rPr lang="en-GB" sz="1067" dirty="0">
                <a:solidFill>
                  <a:srgbClr val="070E1D">
                    <a:lumMod val="95000"/>
                    <a:lumOff val="5000"/>
                  </a:srgbClr>
                </a:solidFill>
                <a:latin typeface="Segoe UI Black"/>
              </a:rPr>
              <a:t>HAMMER</a:t>
            </a:r>
          </a:p>
          <a:p>
            <a:pPr algn="ctr" defTabSz="914377">
              <a:spcBef>
                <a:spcPts val="3200"/>
              </a:spcBef>
              <a:spcAft>
                <a:spcPts val="600"/>
              </a:spcAft>
            </a:pPr>
            <a:r>
              <a:rPr lang="en-GB" sz="933" dirty="0" err="1">
                <a:solidFill>
                  <a:srgbClr val="070E1D">
                    <a:lumMod val="95000"/>
                    <a:lumOff val="5000"/>
                  </a:srgbClr>
                </a:solidFill>
                <a:latin typeface="Segoe UI"/>
              </a:rPr>
              <a:t>Armement</a:t>
            </a:r>
            <a:r>
              <a:rPr lang="en-GB" sz="933" dirty="0">
                <a:solidFill>
                  <a:srgbClr val="070E1D">
                    <a:lumMod val="95000"/>
                    <a:lumOff val="5000"/>
                  </a:srgbClr>
                </a:solidFill>
                <a:latin typeface="Segoe UI"/>
              </a:rPr>
              <a:t> Air-Sol </a:t>
            </a:r>
            <a:r>
              <a:rPr lang="en-GB" sz="933" dirty="0" err="1">
                <a:solidFill>
                  <a:srgbClr val="070E1D">
                    <a:lumMod val="95000"/>
                    <a:lumOff val="5000"/>
                  </a:srgbClr>
                </a:solidFill>
                <a:latin typeface="Segoe UI"/>
              </a:rPr>
              <a:t>Modulaire</a:t>
            </a:r>
            <a:endParaRPr lang="en-GB" sz="933" dirty="0">
              <a:solidFill>
                <a:srgbClr val="070E1D">
                  <a:lumMod val="95000"/>
                  <a:lumOff val="5000"/>
                </a:srgbClr>
              </a:solidFill>
              <a:latin typeface="Segoe UI"/>
            </a:endParaRPr>
          </a:p>
        </p:txBody>
      </p:sp>
      <p:sp>
        <p:nvSpPr>
          <p:cNvPr id="141" name="Rectangle 140">
            <a:extLst>
              <a:ext uri="{FF2B5EF4-FFF2-40B4-BE49-F238E27FC236}">
                <a16:creationId xmlns:a16="http://schemas.microsoft.com/office/drawing/2014/main" id="{AC6FB468-C39F-4777-845E-35A0EBEE2B6C}"/>
              </a:ext>
            </a:extLst>
          </p:cNvPr>
          <p:cNvSpPr/>
          <p:nvPr/>
        </p:nvSpPr>
        <p:spPr>
          <a:xfrm>
            <a:off x="8613393" y="3513017"/>
            <a:ext cx="977327" cy="1082219"/>
          </a:xfrm>
          <a:prstGeom prst="rect">
            <a:avLst/>
          </a:prstGeom>
          <a:noFill/>
          <a:ln w="6350">
            <a:noFill/>
          </a:ln>
        </p:spPr>
        <p:txBody>
          <a:bodyPr wrap="square" lIns="0" tIns="0" rIns="0" bIns="0">
            <a:spAutoFit/>
          </a:bodyPr>
          <a:lstStyle/>
          <a:p>
            <a:pPr algn="ctr" defTabSz="914377">
              <a:spcAft>
                <a:spcPts val="600"/>
              </a:spcAft>
            </a:pPr>
            <a:r>
              <a:rPr lang="en-GB" sz="1067" dirty="0">
                <a:solidFill>
                  <a:srgbClr val="070E1D">
                    <a:lumMod val="95000"/>
                    <a:lumOff val="5000"/>
                  </a:srgbClr>
                </a:solidFill>
                <a:latin typeface="Segoe UI Black"/>
              </a:rPr>
              <a:t>SKYNAUTE</a:t>
            </a:r>
          </a:p>
          <a:p>
            <a:pPr algn="ctr" defTabSz="914377">
              <a:spcBef>
                <a:spcPts val="3200"/>
              </a:spcBef>
              <a:spcAft>
                <a:spcPts val="600"/>
              </a:spcAft>
            </a:pPr>
            <a:r>
              <a:rPr lang="en-GB" sz="933" dirty="0">
                <a:solidFill>
                  <a:srgbClr val="070E1D">
                    <a:lumMod val="95000"/>
                    <a:lumOff val="5000"/>
                  </a:srgbClr>
                </a:solidFill>
                <a:latin typeface="Segoe UI"/>
              </a:rPr>
              <a:t>INS pour </a:t>
            </a:r>
            <a:r>
              <a:rPr lang="en-GB" sz="933" dirty="0" err="1">
                <a:solidFill>
                  <a:srgbClr val="070E1D">
                    <a:lumMod val="95000"/>
                    <a:lumOff val="5000"/>
                  </a:srgbClr>
                </a:solidFill>
                <a:latin typeface="Segoe UI"/>
              </a:rPr>
              <a:t>plateformes</a:t>
            </a:r>
            <a:r>
              <a:rPr lang="en-GB" sz="933" dirty="0">
                <a:solidFill>
                  <a:srgbClr val="070E1D">
                    <a:lumMod val="95000"/>
                    <a:lumOff val="5000"/>
                  </a:srgbClr>
                </a:solidFill>
                <a:latin typeface="Segoe UI"/>
              </a:rPr>
              <a:t> </a:t>
            </a:r>
            <a:r>
              <a:rPr lang="en-GB" sz="933" dirty="0" err="1">
                <a:solidFill>
                  <a:srgbClr val="070E1D">
                    <a:lumMod val="95000"/>
                    <a:lumOff val="5000"/>
                  </a:srgbClr>
                </a:solidFill>
                <a:latin typeface="Segoe UI"/>
              </a:rPr>
              <a:t>aéronautiques</a:t>
            </a:r>
            <a:endParaRPr lang="en-GB" sz="933" dirty="0">
              <a:solidFill>
                <a:srgbClr val="070E1D">
                  <a:lumMod val="95000"/>
                  <a:lumOff val="5000"/>
                </a:srgbClr>
              </a:solidFill>
              <a:latin typeface="Segoe UI"/>
            </a:endParaRPr>
          </a:p>
        </p:txBody>
      </p:sp>
      <p:sp>
        <p:nvSpPr>
          <p:cNvPr id="142" name="Rectangle 141">
            <a:extLst>
              <a:ext uri="{FF2B5EF4-FFF2-40B4-BE49-F238E27FC236}">
                <a16:creationId xmlns:a16="http://schemas.microsoft.com/office/drawing/2014/main" id="{A6B48398-19F3-4F0C-B293-93E9575CF86E}"/>
              </a:ext>
            </a:extLst>
          </p:cNvPr>
          <p:cNvSpPr/>
          <p:nvPr/>
        </p:nvSpPr>
        <p:spPr>
          <a:xfrm>
            <a:off x="9865783" y="3513018"/>
            <a:ext cx="977325" cy="1225785"/>
          </a:xfrm>
          <a:prstGeom prst="rect">
            <a:avLst/>
          </a:prstGeom>
          <a:noFill/>
          <a:ln w="6350">
            <a:noFill/>
          </a:ln>
        </p:spPr>
        <p:txBody>
          <a:bodyPr wrap="square" lIns="0" tIns="0" rIns="0" bIns="0">
            <a:spAutoFit/>
          </a:bodyPr>
          <a:lstStyle/>
          <a:p>
            <a:pPr algn="ctr" defTabSz="914377">
              <a:spcAft>
                <a:spcPts val="600"/>
              </a:spcAft>
            </a:pPr>
            <a:r>
              <a:rPr lang="en-GB" sz="1067" dirty="0">
                <a:solidFill>
                  <a:srgbClr val="070E1D">
                    <a:lumMod val="95000"/>
                    <a:lumOff val="5000"/>
                  </a:srgbClr>
                </a:solidFill>
                <a:latin typeface="Segoe UI Black"/>
              </a:rPr>
              <a:t>REGYS 20</a:t>
            </a:r>
          </a:p>
          <a:p>
            <a:pPr algn="ctr" defTabSz="914377">
              <a:spcBef>
                <a:spcPts val="3200"/>
              </a:spcBef>
              <a:spcAft>
                <a:spcPts val="600"/>
              </a:spcAft>
            </a:pPr>
            <a:r>
              <a:rPr lang="en-GB" sz="933" dirty="0">
                <a:solidFill>
                  <a:srgbClr val="070E1D">
                    <a:lumMod val="95000"/>
                    <a:lumOff val="5000"/>
                  </a:srgbClr>
                </a:solidFill>
                <a:latin typeface="Segoe UI"/>
              </a:rPr>
              <a:t>Gyro pour </a:t>
            </a:r>
            <a:r>
              <a:rPr lang="en-GB" sz="933" dirty="0" err="1">
                <a:solidFill>
                  <a:srgbClr val="070E1D">
                    <a:lumMod val="95000"/>
                    <a:lumOff val="5000"/>
                  </a:srgbClr>
                </a:solidFill>
                <a:latin typeface="Segoe UI"/>
              </a:rPr>
              <a:t>contrôle</a:t>
            </a:r>
            <a:r>
              <a:rPr lang="en-GB" sz="933" dirty="0">
                <a:solidFill>
                  <a:srgbClr val="070E1D">
                    <a:lumMod val="95000"/>
                    <a:lumOff val="5000"/>
                  </a:srgbClr>
                </a:solidFill>
                <a:latin typeface="Segoe UI"/>
              </a:rPr>
              <a:t> </a:t>
            </a:r>
            <a:r>
              <a:rPr lang="en-GB" sz="933" dirty="0" err="1">
                <a:solidFill>
                  <a:srgbClr val="070E1D">
                    <a:lumMod val="95000"/>
                    <a:lumOff val="5000"/>
                  </a:srgbClr>
                </a:solidFill>
                <a:latin typeface="Segoe UI"/>
              </a:rPr>
              <a:t>d’orbite</a:t>
            </a:r>
            <a:r>
              <a:rPr lang="en-GB" sz="933" dirty="0">
                <a:solidFill>
                  <a:srgbClr val="070E1D">
                    <a:lumMod val="95000"/>
                    <a:lumOff val="5000"/>
                  </a:srgbClr>
                </a:solidFill>
                <a:latin typeface="Segoe UI"/>
              </a:rPr>
              <a:t> et </a:t>
            </a:r>
            <a:r>
              <a:rPr lang="en-GB" sz="933" dirty="0" err="1">
                <a:solidFill>
                  <a:srgbClr val="070E1D">
                    <a:lumMod val="95000"/>
                    <a:lumOff val="5000"/>
                  </a:srgbClr>
                </a:solidFill>
                <a:latin typeface="Segoe UI"/>
              </a:rPr>
              <a:t>d’attitudes</a:t>
            </a:r>
            <a:r>
              <a:rPr lang="en-GB" sz="933" dirty="0">
                <a:solidFill>
                  <a:srgbClr val="070E1D">
                    <a:lumMod val="95000"/>
                    <a:lumOff val="5000"/>
                  </a:srgbClr>
                </a:solidFill>
                <a:latin typeface="Segoe UI"/>
              </a:rPr>
              <a:t> satellites</a:t>
            </a:r>
          </a:p>
        </p:txBody>
      </p:sp>
      <p:sp>
        <p:nvSpPr>
          <p:cNvPr id="143" name="Rectangle 142">
            <a:extLst>
              <a:ext uri="{FF2B5EF4-FFF2-40B4-BE49-F238E27FC236}">
                <a16:creationId xmlns:a16="http://schemas.microsoft.com/office/drawing/2014/main" id="{BF565870-8DEE-422E-AABD-69AC6FF464D2}"/>
              </a:ext>
            </a:extLst>
          </p:cNvPr>
          <p:cNvSpPr/>
          <p:nvPr/>
        </p:nvSpPr>
        <p:spPr>
          <a:xfrm>
            <a:off x="10812336" y="3513016"/>
            <a:ext cx="977325" cy="1082219"/>
          </a:xfrm>
          <a:prstGeom prst="rect">
            <a:avLst/>
          </a:prstGeom>
          <a:noFill/>
          <a:ln w="6350">
            <a:noFill/>
          </a:ln>
        </p:spPr>
        <p:txBody>
          <a:bodyPr wrap="square" lIns="0" tIns="0" rIns="0" bIns="0">
            <a:spAutoFit/>
          </a:bodyPr>
          <a:lstStyle/>
          <a:p>
            <a:pPr algn="ctr" defTabSz="914377">
              <a:spcAft>
                <a:spcPts val="600"/>
              </a:spcAft>
            </a:pPr>
            <a:r>
              <a:rPr lang="en-GB" sz="1067" dirty="0">
                <a:solidFill>
                  <a:srgbClr val="070E1D">
                    <a:lumMod val="95000"/>
                    <a:lumOff val="5000"/>
                  </a:srgbClr>
                </a:solidFill>
                <a:latin typeface="Segoe UI Black"/>
              </a:rPr>
              <a:t>SPACENAUTE</a:t>
            </a:r>
          </a:p>
          <a:p>
            <a:pPr algn="ctr" defTabSz="914377">
              <a:spcBef>
                <a:spcPts val="3200"/>
              </a:spcBef>
              <a:spcAft>
                <a:spcPts val="600"/>
              </a:spcAft>
            </a:pPr>
            <a:r>
              <a:rPr lang="en-GB" sz="933" dirty="0">
                <a:solidFill>
                  <a:srgbClr val="070E1D">
                    <a:lumMod val="95000"/>
                    <a:lumOff val="5000"/>
                  </a:srgbClr>
                </a:solidFill>
                <a:latin typeface="Segoe UI"/>
              </a:rPr>
              <a:t>INS pour </a:t>
            </a:r>
            <a:r>
              <a:rPr lang="en-GB" sz="933" dirty="0" err="1">
                <a:solidFill>
                  <a:srgbClr val="070E1D">
                    <a:lumMod val="95000"/>
                    <a:lumOff val="5000"/>
                  </a:srgbClr>
                </a:solidFill>
                <a:latin typeface="Segoe UI"/>
              </a:rPr>
              <a:t>véhicules</a:t>
            </a:r>
            <a:r>
              <a:rPr lang="en-GB" sz="933" dirty="0">
                <a:solidFill>
                  <a:srgbClr val="070E1D">
                    <a:lumMod val="95000"/>
                    <a:lumOff val="5000"/>
                  </a:srgbClr>
                </a:solidFill>
                <a:latin typeface="Segoe UI"/>
              </a:rPr>
              <a:t> et </a:t>
            </a:r>
            <a:r>
              <a:rPr lang="en-GB" sz="933" dirty="0" err="1">
                <a:solidFill>
                  <a:srgbClr val="070E1D">
                    <a:lumMod val="95000"/>
                    <a:lumOff val="5000"/>
                  </a:srgbClr>
                </a:solidFill>
                <a:latin typeface="Segoe UI"/>
              </a:rPr>
              <a:t>lanceurs</a:t>
            </a:r>
            <a:r>
              <a:rPr lang="en-GB" sz="933" dirty="0">
                <a:solidFill>
                  <a:srgbClr val="070E1D">
                    <a:lumMod val="95000"/>
                    <a:lumOff val="5000"/>
                  </a:srgbClr>
                </a:solidFill>
                <a:latin typeface="Segoe UI"/>
              </a:rPr>
              <a:t> </a:t>
            </a:r>
            <a:r>
              <a:rPr lang="en-GB" sz="933" dirty="0" err="1">
                <a:solidFill>
                  <a:srgbClr val="070E1D">
                    <a:lumMod val="95000"/>
                    <a:lumOff val="5000"/>
                  </a:srgbClr>
                </a:solidFill>
                <a:latin typeface="Segoe UI"/>
              </a:rPr>
              <a:t>spatiaux</a:t>
            </a:r>
            <a:endParaRPr lang="en-GB" sz="933" dirty="0">
              <a:solidFill>
                <a:srgbClr val="070E1D">
                  <a:lumMod val="95000"/>
                  <a:lumOff val="5000"/>
                </a:srgbClr>
              </a:solidFill>
              <a:latin typeface="Segoe UI"/>
            </a:endParaRPr>
          </a:p>
        </p:txBody>
      </p:sp>
      <p:sp>
        <p:nvSpPr>
          <p:cNvPr id="144" name="object 36">
            <a:extLst>
              <a:ext uri="{FF2B5EF4-FFF2-40B4-BE49-F238E27FC236}">
                <a16:creationId xmlns:a16="http://schemas.microsoft.com/office/drawing/2014/main" id="{B0A2CE16-BF33-4915-90E3-45D7E5EC4785}"/>
              </a:ext>
            </a:extLst>
          </p:cNvPr>
          <p:cNvSpPr/>
          <p:nvPr/>
        </p:nvSpPr>
        <p:spPr>
          <a:xfrm>
            <a:off x="4107226" y="4787202"/>
            <a:ext cx="717383" cy="703420"/>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377"/>
            <a:endParaRPr>
              <a:solidFill>
                <a:srgbClr val="070E1D"/>
              </a:solidFill>
              <a:latin typeface="Segoe UI"/>
            </a:endParaRPr>
          </a:p>
        </p:txBody>
      </p:sp>
      <p:sp>
        <p:nvSpPr>
          <p:cNvPr id="145" name="object 88">
            <a:extLst>
              <a:ext uri="{FF2B5EF4-FFF2-40B4-BE49-F238E27FC236}">
                <a16:creationId xmlns:a16="http://schemas.microsoft.com/office/drawing/2014/main" id="{88A66364-6913-4299-BB7C-B145A17B3BF2}"/>
              </a:ext>
            </a:extLst>
          </p:cNvPr>
          <p:cNvSpPr/>
          <p:nvPr/>
        </p:nvSpPr>
        <p:spPr>
          <a:xfrm>
            <a:off x="4978219" y="4780221"/>
            <a:ext cx="966255" cy="717379"/>
          </a:xfrm>
          <a:prstGeom prst="rect">
            <a:avLst/>
          </a:prstGeom>
          <a:blipFill>
            <a:blip r:embed="rId13"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377"/>
            <a:endParaRPr>
              <a:solidFill>
                <a:srgbClr val="070E1D"/>
              </a:solidFill>
              <a:latin typeface="Segoe UI"/>
            </a:endParaRPr>
          </a:p>
        </p:txBody>
      </p:sp>
      <p:sp>
        <p:nvSpPr>
          <p:cNvPr id="146" name="object 91">
            <a:extLst>
              <a:ext uri="{FF2B5EF4-FFF2-40B4-BE49-F238E27FC236}">
                <a16:creationId xmlns:a16="http://schemas.microsoft.com/office/drawing/2014/main" id="{9C167E7C-3ACE-427D-A453-D593794456A1}"/>
              </a:ext>
            </a:extLst>
          </p:cNvPr>
          <p:cNvSpPr/>
          <p:nvPr/>
        </p:nvSpPr>
        <p:spPr>
          <a:xfrm>
            <a:off x="6054096" y="4768189"/>
            <a:ext cx="804243" cy="741443"/>
          </a:xfrm>
          <a:prstGeom prst="rect">
            <a:avLst/>
          </a:prstGeom>
          <a:blipFill>
            <a:blip r:embed="rId14"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377"/>
            <a:endParaRPr>
              <a:solidFill>
                <a:srgbClr val="070E1D"/>
              </a:solidFill>
              <a:latin typeface="Segoe UI"/>
            </a:endParaRPr>
          </a:p>
        </p:txBody>
      </p:sp>
      <p:sp>
        <p:nvSpPr>
          <p:cNvPr id="147" name="object 38">
            <a:extLst>
              <a:ext uri="{FF2B5EF4-FFF2-40B4-BE49-F238E27FC236}">
                <a16:creationId xmlns:a16="http://schemas.microsoft.com/office/drawing/2014/main" id="{B9C23D67-6429-4607-9965-4F9A90F3DE8C}"/>
              </a:ext>
            </a:extLst>
          </p:cNvPr>
          <p:cNvSpPr/>
          <p:nvPr/>
        </p:nvSpPr>
        <p:spPr>
          <a:xfrm>
            <a:off x="6962350" y="4811521"/>
            <a:ext cx="1380273" cy="654779"/>
          </a:xfrm>
          <a:prstGeom prst="rect">
            <a:avLst/>
          </a:prstGeom>
          <a:blipFill>
            <a:blip r:embed="rId15"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377"/>
            <a:endParaRPr>
              <a:solidFill>
                <a:srgbClr val="070E1D"/>
              </a:solidFill>
              <a:latin typeface="Segoe UI"/>
            </a:endParaRPr>
          </a:p>
        </p:txBody>
      </p:sp>
      <p:sp>
        <p:nvSpPr>
          <p:cNvPr id="148" name="object 39">
            <a:extLst>
              <a:ext uri="{FF2B5EF4-FFF2-40B4-BE49-F238E27FC236}">
                <a16:creationId xmlns:a16="http://schemas.microsoft.com/office/drawing/2014/main" id="{03971F8C-FD44-436C-A539-F268E6DBD7B2}"/>
              </a:ext>
            </a:extLst>
          </p:cNvPr>
          <p:cNvSpPr/>
          <p:nvPr/>
        </p:nvSpPr>
        <p:spPr>
          <a:xfrm>
            <a:off x="8664990" y="4766529"/>
            <a:ext cx="852257" cy="744763"/>
          </a:xfrm>
          <a:prstGeom prst="rect">
            <a:avLst/>
          </a:prstGeom>
          <a:blipFill>
            <a:blip r:embed="rId16"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377"/>
            <a:endParaRPr>
              <a:solidFill>
                <a:srgbClr val="070E1D"/>
              </a:solidFill>
              <a:latin typeface="Segoe UI"/>
            </a:endParaRPr>
          </a:p>
        </p:txBody>
      </p:sp>
      <p:sp>
        <p:nvSpPr>
          <p:cNvPr id="149" name="object 37">
            <a:extLst>
              <a:ext uri="{FF2B5EF4-FFF2-40B4-BE49-F238E27FC236}">
                <a16:creationId xmlns:a16="http://schemas.microsoft.com/office/drawing/2014/main" id="{5CABC6CE-03A0-44BF-9478-87B127B9BA0A}"/>
              </a:ext>
            </a:extLst>
          </p:cNvPr>
          <p:cNvSpPr/>
          <p:nvPr/>
        </p:nvSpPr>
        <p:spPr>
          <a:xfrm>
            <a:off x="9921240" y="4794070"/>
            <a:ext cx="791864" cy="689684"/>
          </a:xfrm>
          <a:prstGeom prst="rect">
            <a:avLst/>
          </a:prstGeom>
          <a:blipFill>
            <a:blip r:embed="rId17"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377"/>
            <a:endParaRPr>
              <a:solidFill>
                <a:srgbClr val="070E1D"/>
              </a:solidFill>
              <a:latin typeface="Segoe UI"/>
            </a:endParaRPr>
          </a:p>
        </p:txBody>
      </p:sp>
      <p:cxnSp>
        <p:nvCxnSpPr>
          <p:cNvPr id="16" name="Connecteur droit 15">
            <a:extLst>
              <a:ext uri="{FF2B5EF4-FFF2-40B4-BE49-F238E27FC236}">
                <a16:creationId xmlns:a16="http://schemas.microsoft.com/office/drawing/2014/main" id="{CD0D34E8-69E4-47F0-8457-25CA1F2BC2FF}"/>
              </a:ext>
            </a:extLst>
          </p:cNvPr>
          <p:cNvCxnSpPr/>
          <p:nvPr/>
        </p:nvCxnSpPr>
        <p:spPr>
          <a:xfrm>
            <a:off x="2113971" y="2001437"/>
            <a:ext cx="0" cy="364055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3" name="Connecteur droit 152">
            <a:extLst>
              <a:ext uri="{FF2B5EF4-FFF2-40B4-BE49-F238E27FC236}">
                <a16:creationId xmlns:a16="http://schemas.microsoft.com/office/drawing/2014/main" id="{E3883A3A-E437-4A8F-8C04-3AFECB078F0C}"/>
              </a:ext>
            </a:extLst>
          </p:cNvPr>
          <p:cNvCxnSpPr/>
          <p:nvPr/>
        </p:nvCxnSpPr>
        <p:spPr>
          <a:xfrm>
            <a:off x="4055287" y="2001437"/>
            <a:ext cx="0" cy="364055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4" name="Connecteur droit 153">
            <a:extLst>
              <a:ext uri="{FF2B5EF4-FFF2-40B4-BE49-F238E27FC236}">
                <a16:creationId xmlns:a16="http://schemas.microsoft.com/office/drawing/2014/main" id="{0EEAC516-43BD-44FA-9621-1238E47F7101}"/>
              </a:ext>
            </a:extLst>
          </p:cNvPr>
          <p:cNvCxnSpPr/>
          <p:nvPr/>
        </p:nvCxnSpPr>
        <p:spPr>
          <a:xfrm>
            <a:off x="6930567" y="2001437"/>
            <a:ext cx="0" cy="364055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5" name="Connecteur droit 154">
            <a:extLst>
              <a:ext uri="{FF2B5EF4-FFF2-40B4-BE49-F238E27FC236}">
                <a16:creationId xmlns:a16="http://schemas.microsoft.com/office/drawing/2014/main" id="{A05E349C-1B08-4ED9-B513-DA2B0CFE5E03}"/>
              </a:ext>
            </a:extLst>
          </p:cNvPr>
          <p:cNvCxnSpPr/>
          <p:nvPr/>
        </p:nvCxnSpPr>
        <p:spPr>
          <a:xfrm>
            <a:off x="8372048" y="2001437"/>
            <a:ext cx="0" cy="364055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6" name="Connecteur droit 155">
            <a:extLst>
              <a:ext uri="{FF2B5EF4-FFF2-40B4-BE49-F238E27FC236}">
                <a16:creationId xmlns:a16="http://schemas.microsoft.com/office/drawing/2014/main" id="{2AF24EFA-7D8E-4EC1-AD1B-67CE234FA59F}"/>
              </a:ext>
            </a:extLst>
          </p:cNvPr>
          <p:cNvCxnSpPr/>
          <p:nvPr/>
        </p:nvCxnSpPr>
        <p:spPr>
          <a:xfrm>
            <a:off x="9824928" y="2001437"/>
            <a:ext cx="0" cy="364055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6" name="Freeform 106">
            <a:extLst>
              <a:ext uri="{FF2B5EF4-FFF2-40B4-BE49-F238E27FC236}">
                <a16:creationId xmlns:a16="http://schemas.microsoft.com/office/drawing/2014/main" id="{D483F09B-4D76-4EE1-A943-4B030BA8D9D4}"/>
              </a:ext>
            </a:extLst>
          </p:cNvPr>
          <p:cNvSpPr>
            <a:spLocks/>
          </p:cNvSpPr>
          <p:nvPr/>
        </p:nvSpPr>
        <p:spPr bwMode="auto">
          <a:xfrm rot="5400000">
            <a:off x="9777516" y="1064412"/>
            <a:ext cx="138331" cy="128739"/>
          </a:xfrm>
          <a:custGeom>
            <a:avLst/>
            <a:gdLst>
              <a:gd name="T0" fmla="*/ 33 w 94"/>
              <a:gd name="T1" fmla="*/ 95 h 95"/>
              <a:gd name="T2" fmla="*/ 33 w 94"/>
              <a:gd name="T3" fmla="*/ 34 h 95"/>
              <a:gd name="T4" fmla="*/ 94 w 94"/>
              <a:gd name="T5" fmla="*/ 34 h 95"/>
              <a:gd name="T6" fmla="*/ 94 w 94"/>
              <a:gd name="T7" fmla="*/ 0 h 95"/>
              <a:gd name="T8" fmla="*/ 0 w 94"/>
              <a:gd name="T9" fmla="*/ 0 h 95"/>
              <a:gd name="T10" fmla="*/ 0 w 94"/>
              <a:gd name="T11" fmla="*/ 95 h 95"/>
              <a:gd name="T12" fmla="*/ 33 w 94"/>
              <a:gd name="T13" fmla="*/ 95 h 95"/>
              <a:gd name="T14" fmla="*/ 33 w 94"/>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95">
                <a:moveTo>
                  <a:pt x="33" y="95"/>
                </a:moveTo>
                <a:lnTo>
                  <a:pt x="33" y="34"/>
                </a:lnTo>
                <a:lnTo>
                  <a:pt x="94" y="34"/>
                </a:lnTo>
                <a:lnTo>
                  <a:pt x="94" y="0"/>
                </a:lnTo>
                <a:lnTo>
                  <a:pt x="0" y="0"/>
                </a:lnTo>
                <a:lnTo>
                  <a:pt x="0" y="95"/>
                </a:lnTo>
                <a:lnTo>
                  <a:pt x="33" y="95"/>
                </a:lnTo>
                <a:lnTo>
                  <a:pt x="33"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fr-FR" dirty="0">
              <a:solidFill>
                <a:srgbClr val="070E1D"/>
              </a:solidFill>
              <a:latin typeface="Segoe UI"/>
            </a:endParaRPr>
          </a:p>
        </p:txBody>
      </p:sp>
      <p:sp>
        <p:nvSpPr>
          <p:cNvPr id="67" name="Freeform 106">
            <a:extLst>
              <a:ext uri="{FF2B5EF4-FFF2-40B4-BE49-F238E27FC236}">
                <a16:creationId xmlns:a16="http://schemas.microsoft.com/office/drawing/2014/main" id="{225F0F83-F111-4EF1-A456-55F4F6CFE8D7}"/>
              </a:ext>
            </a:extLst>
          </p:cNvPr>
          <p:cNvSpPr>
            <a:spLocks/>
          </p:cNvSpPr>
          <p:nvPr/>
        </p:nvSpPr>
        <p:spPr bwMode="auto">
          <a:xfrm rot="16200000">
            <a:off x="2291141" y="1553685"/>
            <a:ext cx="138331" cy="128739"/>
          </a:xfrm>
          <a:custGeom>
            <a:avLst/>
            <a:gdLst>
              <a:gd name="T0" fmla="*/ 33 w 94"/>
              <a:gd name="T1" fmla="*/ 95 h 95"/>
              <a:gd name="T2" fmla="*/ 33 w 94"/>
              <a:gd name="T3" fmla="*/ 34 h 95"/>
              <a:gd name="T4" fmla="*/ 94 w 94"/>
              <a:gd name="T5" fmla="*/ 34 h 95"/>
              <a:gd name="T6" fmla="*/ 94 w 94"/>
              <a:gd name="T7" fmla="*/ 0 h 95"/>
              <a:gd name="T8" fmla="*/ 0 w 94"/>
              <a:gd name="T9" fmla="*/ 0 h 95"/>
              <a:gd name="T10" fmla="*/ 0 w 94"/>
              <a:gd name="T11" fmla="*/ 95 h 95"/>
              <a:gd name="T12" fmla="*/ 33 w 94"/>
              <a:gd name="T13" fmla="*/ 95 h 95"/>
              <a:gd name="T14" fmla="*/ 33 w 94"/>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95">
                <a:moveTo>
                  <a:pt x="33" y="95"/>
                </a:moveTo>
                <a:lnTo>
                  <a:pt x="33" y="34"/>
                </a:lnTo>
                <a:lnTo>
                  <a:pt x="94" y="34"/>
                </a:lnTo>
                <a:lnTo>
                  <a:pt x="94" y="0"/>
                </a:lnTo>
                <a:lnTo>
                  <a:pt x="0" y="0"/>
                </a:lnTo>
                <a:lnTo>
                  <a:pt x="0" y="95"/>
                </a:lnTo>
                <a:lnTo>
                  <a:pt x="33" y="95"/>
                </a:lnTo>
                <a:lnTo>
                  <a:pt x="33"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fr-FR">
              <a:solidFill>
                <a:srgbClr val="070E1D"/>
              </a:solidFill>
              <a:latin typeface="Segoe UI"/>
            </a:endParaRPr>
          </a:p>
        </p:txBody>
      </p:sp>
      <p:sp>
        <p:nvSpPr>
          <p:cNvPr id="47" name="Rectangle 46">
            <a:extLst>
              <a:ext uri="{FF2B5EF4-FFF2-40B4-BE49-F238E27FC236}">
                <a16:creationId xmlns:a16="http://schemas.microsoft.com/office/drawing/2014/main" id="{A0A07409-757B-4146-B78A-6E2D59C31763}"/>
              </a:ext>
            </a:extLst>
          </p:cNvPr>
          <p:cNvSpPr/>
          <p:nvPr/>
        </p:nvSpPr>
        <p:spPr>
          <a:xfrm>
            <a:off x="1422400" y="1235463"/>
            <a:ext cx="9347200" cy="584775"/>
          </a:xfrm>
          <a:prstGeom prst="rect">
            <a:avLst/>
          </a:prstGeom>
        </p:spPr>
        <p:txBody>
          <a:bodyPr wrap="square">
            <a:spAutoFit/>
          </a:bodyPr>
          <a:lstStyle/>
          <a:p>
            <a:pPr algn="ctr" defTabSz="914377">
              <a:spcBef>
                <a:spcPts val="1200"/>
              </a:spcBef>
            </a:pPr>
            <a:r>
              <a:rPr lang="fr-FR" sz="1600" b="1" dirty="0">
                <a:solidFill>
                  <a:srgbClr val="1E3C7D"/>
                </a:solidFill>
                <a:latin typeface="Segoe UI Black"/>
              </a:rPr>
              <a:t>Avec une technologie et un portfolio produits HRG matures, Safran adresse un large marché allant de la navigation civile aux missions militaires de haut niveau</a:t>
            </a:r>
            <a:endParaRPr lang="en-GB" sz="1600" b="1" dirty="0">
              <a:solidFill>
                <a:srgbClr val="1E3C7D"/>
              </a:solidFill>
              <a:latin typeface="Segoe UI Black"/>
            </a:endParaRPr>
          </a:p>
        </p:txBody>
      </p:sp>
      <p:sp>
        <p:nvSpPr>
          <p:cNvPr id="70" name="Rectangle 69">
            <a:extLst>
              <a:ext uri="{FF2B5EF4-FFF2-40B4-BE49-F238E27FC236}">
                <a16:creationId xmlns:a16="http://schemas.microsoft.com/office/drawing/2014/main" id="{33AE6C6F-1182-41BC-82D6-64BC64060F4E}"/>
              </a:ext>
            </a:extLst>
          </p:cNvPr>
          <p:cNvSpPr/>
          <p:nvPr/>
        </p:nvSpPr>
        <p:spPr>
          <a:xfrm>
            <a:off x="6185997" y="5977672"/>
            <a:ext cx="1099192" cy="360850"/>
          </a:xfrm>
          <a:prstGeom prst="rect">
            <a:avLst/>
          </a:prstGeom>
          <a:solidFill>
            <a:srgbClr val="1E3C7D"/>
          </a:solidFill>
          <a:ln w="6350">
            <a:noFill/>
          </a:ln>
        </p:spPr>
        <p:txBody>
          <a:bodyPr wrap="none" lIns="72000" tIns="72000" rIns="72000" bIns="72000" anchor="ctr">
            <a:spAutoFit/>
          </a:bodyPr>
          <a:lstStyle/>
          <a:p>
            <a:pPr algn="ctr" defTabSz="914377"/>
            <a:r>
              <a:rPr lang="en-GB" sz="1400" dirty="0">
                <a:solidFill>
                  <a:srgbClr val="FFFFFF"/>
                </a:solidFill>
                <a:latin typeface="Segoe UI Black"/>
              </a:rPr>
              <a:t>12,000,000</a:t>
            </a:r>
          </a:p>
        </p:txBody>
      </p:sp>
      <p:grpSp>
        <p:nvGrpSpPr>
          <p:cNvPr id="10" name="Groupe 9"/>
          <p:cNvGrpSpPr/>
          <p:nvPr/>
        </p:nvGrpSpPr>
        <p:grpSpPr>
          <a:xfrm>
            <a:off x="10994339" y="4839994"/>
            <a:ext cx="896919" cy="916620"/>
            <a:chOff x="8348623" y="3629994"/>
            <a:chExt cx="672689" cy="687465"/>
          </a:xfrm>
        </p:grpSpPr>
        <p:grpSp>
          <p:nvGrpSpPr>
            <p:cNvPr id="9" name="Groupe 8"/>
            <p:cNvGrpSpPr/>
            <p:nvPr/>
          </p:nvGrpSpPr>
          <p:grpSpPr>
            <a:xfrm>
              <a:off x="8355832" y="3629994"/>
              <a:ext cx="665480" cy="601500"/>
              <a:chOff x="8330463" y="3564902"/>
              <a:chExt cx="665480" cy="601500"/>
            </a:xfrm>
          </p:grpSpPr>
          <p:pic>
            <p:nvPicPr>
              <p:cNvPr id="6" name="Image 5"/>
              <p:cNvPicPr>
                <a:picLocks noChangeAspect="1"/>
              </p:cNvPicPr>
              <p:nvPr/>
            </p:nvPicPr>
            <p:blipFill rotWithShape="1">
              <a:blip r:embed="rId18" cstate="screen">
                <a:extLst>
                  <a:ext uri="{BEBA8EAE-BF5A-486C-A8C5-ECC9F3942E4B}">
                    <a14:imgProps xmlns:a14="http://schemas.microsoft.com/office/drawing/2010/main">
                      <a14:imgLayer r:embed="rId19">
                        <a14:imgEffect>
                          <a14:backgroundRemoval t="0" b="100000" l="0" r="93897">
                            <a14:backgroundMark x1="3286" y1="5181" x2="30516" y2="6736"/>
                            <a14:backgroundMark x1="92488" y1="44560" x2="75587" y2="74611"/>
                            <a14:backgroundMark x1="80751" y1="11399" x2="83568" y2="11917"/>
                          </a14:backgroundRemoval>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8330463" y="3564902"/>
                <a:ext cx="665480" cy="601500"/>
              </a:xfrm>
              <a:prstGeom prst="rect">
                <a:avLst/>
              </a:prstGeom>
            </p:spPr>
          </p:pic>
          <p:sp>
            <p:nvSpPr>
              <p:cNvPr id="7" name="Rectangle 6"/>
              <p:cNvSpPr/>
              <p:nvPr/>
            </p:nvSpPr>
            <p:spPr>
              <a:xfrm rot="1508382">
                <a:off x="8335411" y="4014180"/>
                <a:ext cx="476865" cy="92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sz="2400">
                  <a:solidFill>
                    <a:srgbClr val="FFFFFF"/>
                  </a:solidFill>
                  <a:latin typeface="Segoe UI"/>
                </a:endParaRPr>
              </a:p>
            </p:txBody>
          </p:sp>
          <p:sp>
            <p:nvSpPr>
              <p:cNvPr id="62" name="Rectangle 61"/>
              <p:cNvSpPr/>
              <p:nvPr/>
            </p:nvSpPr>
            <p:spPr>
              <a:xfrm rot="18265318">
                <a:off x="8653515" y="3900961"/>
                <a:ext cx="399804" cy="92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sz="2400">
                  <a:solidFill>
                    <a:srgbClr val="FFFFFF"/>
                  </a:solidFill>
                  <a:latin typeface="Segoe UI"/>
                </a:endParaRPr>
              </a:p>
            </p:txBody>
          </p:sp>
        </p:grpSp>
        <p:sp>
          <p:nvSpPr>
            <p:cNvPr id="65" name="Rectangle 64"/>
            <p:cNvSpPr/>
            <p:nvPr/>
          </p:nvSpPr>
          <p:spPr>
            <a:xfrm rot="1508382">
              <a:off x="8482863" y="4225130"/>
              <a:ext cx="469030" cy="92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sz="2400">
                <a:solidFill>
                  <a:srgbClr val="FFFFFF"/>
                </a:solidFill>
                <a:latin typeface="Segoe UI"/>
              </a:endParaRPr>
            </a:p>
          </p:txBody>
        </p:sp>
        <p:sp>
          <p:nvSpPr>
            <p:cNvPr id="68" name="Rectangle 67"/>
            <p:cNvSpPr/>
            <p:nvPr/>
          </p:nvSpPr>
          <p:spPr>
            <a:xfrm rot="5400000">
              <a:off x="8352896" y="3929113"/>
              <a:ext cx="83784" cy="92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sz="2400">
                <a:solidFill>
                  <a:srgbClr val="FFFFFF"/>
                </a:solidFill>
                <a:latin typeface="Segoe UI"/>
              </a:endParaRPr>
            </a:p>
          </p:txBody>
        </p:sp>
      </p:grpSp>
      <p:sp>
        <p:nvSpPr>
          <p:cNvPr id="8" name="Titre 7"/>
          <p:cNvSpPr>
            <a:spLocks noGrp="1"/>
          </p:cNvSpPr>
          <p:nvPr>
            <p:ph type="title"/>
          </p:nvPr>
        </p:nvSpPr>
        <p:spPr>
          <a:xfrm>
            <a:off x="243841" y="271177"/>
            <a:ext cx="11704323" cy="543547"/>
          </a:xfrm>
        </p:spPr>
        <p:txBody>
          <a:bodyPr/>
          <a:lstStyle/>
          <a:p>
            <a:r>
              <a:rPr lang="fr-FR" cap="all" dirty="0"/>
              <a:t>Portfolio Produits basé sur le HRG </a:t>
            </a:r>
            <a:r>
              <a:rPr lang="fr-FR" cap="all" dirty="0" err="1"/>
              <a:t>Crystal</a:t>
            </a:r>
            <a:r>
              <a:rPr lang="fr-FR" cap="all" baseline="30000" dirty="0" err="1"/>
              <a:t>TM</a:t>
            </a:r>
            <a:endParaRPr lang="fr-FR" cap="all" baseline="30000" dirty="0"/>
          </a:p>
        </p:txBody>
      </p:sp>
      <p:sp>
        <p:nvSpPr>
          <p:cNvPr id="5" name="Espace réservé du numéro de diapositive 4"/>
          <p:cNvSpPr>
            <a:spLocks noGrp="1"/>
          </p:cNvSpPr>
          <p:nvPr>
            <p:ph type="sldNum" sz="quarter" idx="4294967295"/>
          </p:nvPr>
        </p:nvSpPr>
        <p:spPr/>
        <p:txBody>
          <a:bodyPr/>
          <a:lstStyle/>
          <a:p>
            <a:pPr defTabSz="914377"/>
            <a:r>
              <a:rPr lang="fr-FR" dirty="0">
                <a:solidFill>
                  <a:srgbClr val="070E1D"/>
                </a:solidFill>
                <a:latin typeface="Segoe UI"/>
              </a:rPr>
              <a:t> </a:t>
            </a:r>
          </a:p>
        </p:txBody>
      </p:sp>
      <p:pic>
        <p:nvPicPr>
          <p:cNvPr id="2" name="Picture 1"/>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2225941" y="4621373"/>
            <a:ext cx="719561" cy="932073"/>
          </a:xfrm>
          <a:prstGeom prst="rect">
            <a:avLst/>
          </a:prstGeom>
        </p:spPr>
      </p:pic>
      <p:pic>
        <p:nvPicPr>
          <p:cNvPr id="3" name="Picture 2"/>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2171980" y="2611564"/>
            <a:ext cx="902333" cy="794053"/>
          </a:xfrm>
          <a:prstGeom prst="rect">
            <a:avLst/>
          </a:prstGeom>
        </p:spPr>
      </p:pic>
      <p:pic>
        <p:nvPicPr>
          <p:cNvPr id="4" name="Picture 3"/>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741872" y="2611566"/>
            <a:ext cx="1191077" cy="794052"/>
          </a:xfrm>
          <a:prstGeom prst="rect">
            <a:avLst/>
          </a:prstGeom>
        </p:spPr>
      </p:pic>
      <p:pic>
        <p:nvPicPr>
          <p:cNvPr id="12" name="Picture 11"/>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4054557" y="2606593"/>
            <a:ext cx="1005008" cy="781611"/>
          </a:xfrm>
          <a:prstGeom prst="rect">
            <a:avLst/>
          </a:prstGeom>
        </p:spPr>
      </p:pic>
      <p:sp>
        <p:nvSpPr>
          <p:cNvPr id="57" name="ZoneTexte 56"/>
          <p:cNvSpPr txBox="1"/>
          <p:nvPr/>
        </p:nvSpPr>
        <p:spPr>
          <a:xfrm>
            <a:off x="6686545" y="6332910"/>
            <a:ext cx="3325398" cy="276999"/>
          </a:xfrm>
          <a:prstGeom prst="rect">
            <a:avLst/>
          </a:prstGeom>
          <a:noFill/>
        </p:spPr>
        <p:txBody>
          <a:bodyPr wrap="none" rtlCol="0">
            <a:spAutoFit/>
          </a:bodyPr>
          <a:lstStyle/>
          <a:p>
            <a:pPr algn="ctr" defTabSz="914354">
              <a:defRPr/>
            </a:pPr>
            <a:r>
              <a:rPr lang="fr-FR" sz="1200" b="1" dirty="0">
                <a:solidFill>
                  <a:srgbClr val="FF0000"/>
                </a:solidFill>
                <a:latin typeface="Calibri"/>
              </a:rPr>
              <a:t>SAFRAN ELECTRONICS &amp; DEFENSE CONFIDENTIAL</a:t>
            </a:r>
          </a:p>
        </p:txBody>
      </p:sp>
      <p:sp>
        <p:nvSpPr>
          <p:cNvPr id="58" name="Ellipse 57"/>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2889364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2" cstate="screen">
            <a:extLst>
              <a:ext uri="{BEBA8EAE-BF5A-486C-A8C5-ECC9F3942E4B}">
                <a14:imgProps xmlns:a14="http://schemas.microsoft.com/office/drawing/2010/main">
                  <a14:imgLayer r:embed="rId3">
                    <a14:imgEffect>
                      <a14:backgroundRemoval t="6667" b="95111" l="9778" r="89778">
                        <a14:foregroundMark x1="28444" y1="22667" x2="42222" y2="44000"/>
                        <a14:foregroundMark x1="47111" y1="71556" x2="51556" y2="70222"/>
                      </a14:backgroundRemoval>
                    </a14:imgEffect>
                  </a14:imgLayer>
                </a14:imgProps>
              </a:ext>
              <a:ext uri="{28A0092B-C50C-407E-A947-70E740481C1C}">
                <a14:useLocalDpi xmlns:a14="http://schemas.microsoft.com/office/drawing/2010/main"/>
              </a:ext>
            </a:extLst>
          </a:blip>
          <a:stretch>
            <a:fillRect/>
          </a:stretch>
        </p:blipFill>
        <p:spPr>
          <a:xfrm>
            <a:off x="8238430" y="1495630"/>
            <a:ext cx="637476" cy="637476"/>
          </a:xfrm>
          <a:prstGeom prst="rect">
            <a:avLst/>
          </a:prstGeom>
        </p:spPr>
      </p:pic>
      <p:sp>
        <p:nvSpPr>
          <p:cNvPr id="5" name="Rectangle 4"/>
          <p:cNvSpPr/>
          <p:nvPr/>
        </p:nvSpPr>
        <p:spPr>
          <a:xfrm>
            <a:off x="6581553" y="3264292"/>
            <a:ext cx="900000" cy="720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FR">
              <a:solidFill>
                <a:prstClr val="white"/>
              </a:solidFill>
              <a:latin typeface="Arial"/>
            </a:endParaRPr>
          </a:p>
        </p:txBody>
      </p:sp>
      <p:sp>
        <p:nvSpPr>
          <p:cNvPr id="7" name="Rectangle 6"/>
          <p:cNvSpPr/>
          <p:nvPr/>
        </p:nvSpPr>
        <p:spPr>
          <a:xfrm>
            <a:off x="3750368" y="3931901"/>
            <a:ext cx="900000" cy="720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FR">
              <a:solidFill>
                <a:prstClr val="white"/>
              </a:solidFill>
              <a:latin typeface="Arial"/>
            </a:endParaRPr>
          </a:p>
        </p:txBody>
      </p:sp>
      <p:sp>
        <p:nvSpPr>
          <p:cNvPr id="8" name="Rectangle 7"/>
          <p:cNvSpPr/>
          <p:nvPr/>
        </p:nvSpPr>
        <p:spPr>
          <a:xfrm rot="2420170">
            <a:off x="2344935" y="3414644"/>
            <a:ext cx="1620000" cy="720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FR">
              <a:solidFill>
                <a:prstClr val="white"/>
              </a:solidFill>
              <a:latin typeface="Arial"/>
            </a:endParaRPr>
          </a:p>
        </p:txBody>
      </p:sp>
      <p:sp>
        <p:nvSpPr>
          <p:cNvPr id="10" name="Rectangle 9"/>
          <p:cNvSpPr/>
          <p:nvPr/>
        </p:nvSpPr>
        <p:spPr>
          <a:xfrm>
            <a:off x="3713303" y="4499669"/>
            <a:ext cx="900000" cy="720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FR">
              <a:solidFill>
                <a:prstClr val="white"/>
              </a:solidFill>
              <a:latin typeface="Arial"/>
            </a:endParaRPr>
          </a:p>
        </p:txBody>
      </p:sp>
      <p:sp>
        <p:nvSpPr>
          <p:cNvPr id="11" name="Rectangle 10"/>
          <p:cNvSpPr/>
          <p:nvPr/>
        </p:nvSpPr>
        <p:spPr>
          <a:xfrm rot="19242087">
            <a:off x="2659195" y="4880427"/>
            <a:ext cx="1224000" cy="720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FR">
              <a:solidFill>
                <a:prstClr val="white"/>
              </a:solidFill>
              <a:latin typeface="Arial"/>
            </a:endParaRPr>
          </a:p>
        </p:txBody>
      </p:sp>
      <p:sp>
        <p:nvSpPr>
          <p:cNvPr id="12" name="Rectangle 11"/>
          <p:cNvSpPr/>
          <p:nvPr/>
        </p:nvSpPr>
        <p:spPr>
          <a:xfrm>
            <a:off x="2318471" y="5261183"/>
            <a:ext cx="504000" cy="720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FR">
              <a:solidFill>
                <a:prstClr val="white"/>
              </a:solidFill>
              <a:latin typeface="Arial"/>
            </a:endParaRPr>
          </a:p>
        </p:txBody>
      </p:sp>
      <p:sp>
        <p:nvSpPr>
          <p:cNvPr id="13" name="ZoneTexte 12"/>
          <p:cNvSpPr txBox="1"/>
          <p:nvPr/>
        </p:nvSpPr>
        <p:spPr>
          <a:xfrm>
            <a:off x="415947" y="2888993"/>
            <a:ext cx="1902525" cy="338554"/>
          </a:xfrm>
          <a:prstGeom prst="rect">
            <a:avLst/>
          </a:prstGeom>
          <a:noFill/>
        </p:spPr>
        <p:txBody>
          <a:bodyPr wrap="square" rtlCol="0">
            <a:spAutoFit/>
          </a:bodyPr>
          <a:lstStyle/>
          <a:p>
            <a:pPr defTabSz="1219170">
              <a:spcAft>
                <a:spcPts val="400"/>
              </a:spcAft>
              <a:defRPr/>
            </a:pPr>
            <a:r>
              <a:rPr lang="fr-FR" sz="1600" b="1" dirty="0">
                <a:solidFill>
                  <a:srgbClr val="000000"/>
                </a:solidFill>
                <a:latin typeface="+mj-lt"/>
              </a:rPr>
              <a:t>Performance</a:t>
            </a:r>
          </a:p>
        </p:txBody>
      </p:sp>
      <p:cxnSp>
        <p:nvCxnSpPr>
          <p:cNvPr id="14" name="Connecteur droit 13"/>
          <p:cNvCxnSpPr/>
          <p:nvPr/>
        </p:nvCxnSpPr>
        <p:spPr>
          <a:xfrm flipV="1">
            <a:off x="415947" y="3264292"/>
            <a:ext cx="1692000" cy="0"/>
          </a:xfrm>
          <a:prstGeom prst="line">
            <a:avLst/>
          </a:prstGeom>
          <a:ln w="38100">
            <a:solidFill>
              <a:schemeClr val="bg1">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15" name="Image 14"/>
          <p:cNvPicPr>
            <a:picLocks noChangeAspect="1"/>
          </p:cNvPicPr>
          <p:nvPr/>
        </p:nvPicPr>
        <p:blipFill rotWithShape="1">
          <a:blip r:embed="rId4" cstate="screen">
            <a:extLst>
              <a:ext uri="{28A0092B-C50C-407E-A947-70E740481C1C}">
                <a14:useLocalDpi xmlns:a14="http://schemas.microsoft.com/office/drawing/2010/main"/>
              </a:ext>
            </a:extLst>
          </a:blip>
          <a:srcRect b="16482"/>
          <a:stretch/>
        </p:blipFill>
        <p:spPr>
          <a:xfrm>
            <a:off x="1965324" y="2438564"/>
            <a:ext cx="707489" cy="590885"/>
          </a:xfrm>
          <a:prstGeom prst="rect">
            <a:avLst/>
          </a:prstGeom>
        </p:spPr>
      </p:pic>
      <p:sp>
        <p:nvSpPr>
          <p:cNvPr id="17" name="Rectangle 16"/>
          <p:cNvSpPr/>
          <p:nvPr/>
        </p:nvSpPr>
        <p:spPr>
          <a:xfrm>
            <a:off x="415947" y="3330175"/>
            <a:ext cx="3721579" cy="938719"/>
          </a:xfrm>
          <a:prstGeom prst="rect">
            <a:avLst/>
          </a:prstGeom>
        </p:spPr>
        <p:txBody>
          <a:bodyPr wrap="square">
            <a:spAutoFit/>
          </a:bodyPr>
          <a:lstStyle/>
          <a:p>
            <a:pPr defTabSz="1219170">
              <a:defRPr/>
            </a:pPr>
            <a:r>
              <a:rPr lang="fr-FR" sz="1100" b="1" dirty="0">
                <a:solidFill>
                  <a:srgbClr val="000000"/>
                </a:solidFill>
              </a:rPr>
              <a:t>Biais </a:t>
            </a:r>
            <a:r>
              <a:rPr lang="fr-FR" sz="1100" b="1" dirty="0" err="1">
                <a:solidFill>
                  <a:srgbClr val="000000"/>
                </a:solidFill>
              </a:rPr>
              <a:t>gyro</a:t>
            </a:r>
            <a:r>
              <a:rPr lang="fr-FR" sz="1100" b="1" dirty="0">
                <a:solidFill>
                  <a:srgbClr val="000000"/>
                </a:solidFill>
              </a:rPr>
              <a:t>&lt; 0.25°/h</a:t>
            </a:r>
          </a:p>
          <a:p>
            <a:pPr defTabSz="1219170">
              <a:defRPr/>
            </a:pPr>
            <a:r>
              <a:rPr lang="fr-FR" sz="1100" b="1" dirty="0">
                <a:solidFill>
                  <a:srgbClr val="000000"/>
                </a:solidFill>
              </a:rPr>
              <a:t>ARW </a:t>
            </a:r>
            <a:r>
              <a:rPr lang="fr-FR" sz="1100" b="1" dirty="0" err="1">
                <a:solidFill>
                  <a:srgbClr val="000000"/>
                </a:solidFill>
              </a:rPr>
              <a:t>gyro</a:t>
            </a:r>
            <a:r>
              <a:rPr lang="fr-FR" sz="1100" b="1" dirty="0">
                <a:solidFill>
                  <a:srgbClr val="000000"/>
                </a:solidFill>
              </a:rPr>
              <a:t> &lt; 0.01°/√h</a:t>
            </a:r>
          </a:p>
          <a:p>
            <a:pPr defTabSz="1219170">
              <a:defRPr/>
            </a:pPr>
            <a:r>
              <a:rPr lang="fr-FR" sz="1100" b="1" dirty="0">
                <a:solidFill>
                  <a:srgbClr val="000000"/>
                </a:solidFill>
              </a:rPr>
              <a:t>Biais </a:t>
            </a:r>
            <a:r>
              <a:rPr lang="fr-FR" sz="1100" b="1" dirty="0" err="1">
                <a:solidFill>
                  <a:srgbClr val="000000"/>
                </a:solidFill>
              </a:rPr>
              <a:t>accéléro</a:t>
            </a:r>
            <a:r>
              <a:rPr lang="fr-FR" sz="1100" b="1" dirty="0">
                <a:solidFill>
                  <a:srgbClr val="000000"/>
                </a:solidFill>
              </a:rPr>
              <a:t> &lt; 500µg</a:t>
            </a:r>
          </a:p>
          <a:p>
            <a:pPr defTabSz="1219170">
              <a:defRPr/>
            </a:pPr>
            <a:r>
              <a:rPr lang="fr-FR" sz="1100" b="1" dirty="0">
                <a:solidFill>
                  <a:srgbClr val="000000"/>
                </a:solidFill>
              </a:rPr>
              <a:t>Dynamique de mesure : up to 2000°/s, up to 100g </a:t>
            </a:r>
          </a:p>
          <a:p>
            <a:pPr defTabSz="1219170">
              <a:defRPr/>
            </a:pPr>
            <a:endParaRPr lang="en-US" sz="1100" b="1" dirty="0">
              <a:solidFill>
                <a:srgbClr val="000000"/>
              </a:solidFill>
            </a:endParaRPr>
          </a:p>
        </p:txBody>
      </p:sp>
      <p:sp>
        <p:nvSpPr>
          <p:cNvPr id="18" name="Rectangle à coins arrondis 17"/>
          <p:cNvSpPr/>
          <p:nvPr/>
        </p:nvSpPr>
        <p:spPr>
          <a:xfrm>
            <a:off x="4524721" y="2978491"/>
            <a:ext cx="2108655" cy="2171720"/>
          </a:xfrm>
          <a:prstGeom prst="roundRect">
            <a:avLst/>
          </a:prstGeom>
          <a:solidFill>
            <a:schemeClr val="bg1"/>
          </a:solidFill>
          <a:ln>
            <a:solidFill>
              <a:srgbClr val="1E3C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FR" sz="1600">
              <a:solidFill>
                <a:prstClr val="white"/>
              </a:solidFill>
              <a:latin typeface="Arial"/>
            </a:endParaRPr>
          </a:p>
        </p:txBody>
      </p:sp>
      <p:sp>
        <p:nvSpPr>
          <p:cNvPr id="19" name="Rectangle 18"/>
          <p:cNvSpPr/>
          <p:nvPr/>
        </p:nvSpPr>
        <p:spPr>
          <a:xfrm>
            <a:off x="4524721" y="5219333"/>
            <a:ext cx="2108653" cy="400103"/>
          </a:xfrm>
          <a:prstGeom prst="rect">
            <a:avLst/>
          </a:prstGeom>
          <a:noFill/>
        </p:spPr>
        <p:txBody>
          <a:bodyPr wrap="square" lIns="121915" tIns="60957" rIns="121915" bIns="60957" anchor="ctr">
            <a:spAutoFit/>
          </a:bodyPr>
          <a:lstStyle/>
          <a:p>
            <a:pPr algn="ctr" defTabSz="1219170">
              <a:defRPr/>
            </a:pPr>
            <a:r>
              <a:rPr lang="fr-FR" b="1" dirty="0">
                <a:solidFill>
                  <a:srgbClr val="000000"/>
                </a:solidFill>
                <a:latin typeface="+mj-lt"/>
              </a:rPr>
              <a:t>ICONYX</a:t>
            </a:r>
          </a:p>
        </p:txBody>
      </p:sp>
      <p:sp>
        <p:nvSpPr>
          <p:cNvPr id="21" name="Rectangle 20"/>
          <p:cNvSpPr/>
          <p:nvPr/>
        </p:nvSpPr>
        <p:spPr>
          <a:xfrm rot="10800000">
            <a:off x="6633375" y="4055272"/>
            <a:ext cx="757124" cy="720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FR">
              <a:solidFill>
                <a:prstClr val="white"/>
              </a:solidFill>
              <a:latin typeface="Arial"/>
            </a:endParaRPr>
          </a:p>
        </p:txBody>
      </p:sp>
      <p:sp>
        <p:nvSpPr>
          <p:cNvPr id="22" name="ZoneTexte 21"/>
          <p:cNvSpPr txBox="1"/>
          <p:nvPr/>
        </p:nvSpPr>
        <p:spPr>
          <a:xfrm>
            <a:off x="7462651" y="3742366"/>
            <a:ext cx="4485511" cy="625812"/>
          </a:xfrm>
          <a:prstGeom prst="rect">
            <a:avLst/>
          </a:prstGeom>
          <a:noFill/>
        </p:spPr>
        <p:txBody>
          <a:bodyPr wrap="square" rtlCol="0">
            <a:spAutoFit/>
          </a:bodyPr>
          <a:lstStyle/>
          <a:p>
            <a:pPr defTabSz="1219170">
              <a:spcAft>
                <a:spcPts val="800"/>
              </a:spcAft>
              <a:defRPr/>
            </a:pPr>
            <a:r>
              <a:rPr lang="fr-FR" sz="1600" b="1" dirty="0">
                <a:solidFill>
                  <a:srgbClr val="000000"/>
                </a:solidFill>
                <a:latin typeface="+mj-lt"/>
              </a:rPr>
              <a:t>Applications</a:t>
            </a:r>
          </a:p>
          <a:p>
            <a:pPr defTabSz="1219170">
              <a:spcAft>
                <a:spcPts val="800"/>
              </a:spcAft>
              <a:defRPr/>
            </a:pPr>
            <a:r>
              <a:rPr lang="fr-FR" sz="1100" b="1" dirty="0">
                <a:solidFill>
                  <a:srgbClr val="000000"/>
                </a:solidFill>
              </a:rPr>
              <a:t>UAV, Lanceurs, Missiles &amp; bombes guidées</a:t>
            </a:r>
          </a:p>
        </p:txBody>
      </p:sp>
      <p:cxnSp>
        <p:nvCxnSpPr>
          <p:cNvPr id="23" name="Connecteur droit 22"/>
          <p:cNvCxnSpPr/>
          <p:nvPr/>
        </p:nvCxnSpPr>
        <p:spPr>
          <a:xfrm flipV="1">
            <a:off x="7481553" y="4078243"/>
            <a:ext cx="4259448" cy="6637"/>
          </a:xfrm>
          <a:prstGeom prst="line">
            <a:avLst/>
          </a:prstGeom>
          <a:ln w="38100">
            <a:solidFill>
              <a:srgbClr val="5FCAE2"/>
            </a:solidFill>
            <a:tailEnd type="ova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flipV="1">
            <a:off x="8732848" y="2194456"/>
            <a:ext cx="2355499" cy="6587"/>
          </a:xfrm>
          <a:prstGeom prst="line">
            <a:avLst/>
          </a:prstGeom>
          <a:ln w="38100">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8732848" y="2218271"/>
            <a:ext cx="3439830" cy="600164"/>
          </a:xfrm>
          <a:prstGeom prst="rect">
            <a:avLst/>
          </a:prstGeom>
        </p:spPr>
        <p:txBody>
          <a:bodyPr wrap="square">
            <a:spAutoFit/>
          </a:bodyPr>
          <a:lstStyle/>
          <a:p>
            <a:pPr defTabSz="1219170">
              <a:defRPr/>
            </a:pPr>
            <a:r>
              <a:rPr lang="fr-FR" sz="1100" b="1" dirty="0">
                <a:solidFill>
                  <a:srgbClr val="000000"/>
                </a:solidFill>
              </a:rPr>
              <a:t>Technologie HRG, éprouvée au combat depuis 15 ans, capable de naviguer dans les environnements sans GNSS les plus contestés</a:t>
            </a:r>
            <a:endParaRPr lang="en-US" sz="1100" b="1" dirty="0">
              <a:solidFill>
                <a:srgbClr val="000000"/>
              </a:solidFill>
            </a:endParaRPr>
          </a:p>
        </p:txBody>
      </p:sp>
      <p:sp>
        <p:nvSpPr>
          <p:cNvPr id="36" name="ZoneTexte 35"/>
          <p:cNvSpPr txBox="1"/>
          <p:nvPr/>
        </p:nvSpPr>
        <p:spPr>
          <a:xfrm>
            <a:off x="8732848" y="1863111"/>
            <a:ext cx="3738195" cy="338554"/>
          </a:xfrm>
          <a:prstGeom prst="rect">
            <a:avLst/>
          </a:prstGeom>
          <a:noFill/>
        </p:spPr>
        <p:txBody>
          <a:bodyPr wrap="square" rtlCol="0">
            <a:spAutoFit/>
          </a:bodyPr>
          <a:lstStyle/>
          <a:p>
            <a:pPr defTabSz="1219170">
              <a:spcAft>
                <a:spcPts val="400"/>
              </a:spcAft>
              <a:defRPr/>
            </a:pPr>
            <a:r>
              <a:rPr lang="fr-FR" sz="1600" b="1" dirty="0" err="1">
                <a:solidFill>
                  <a:srgbClr val="000000"/>
                </a:solidFill>
                <a:latin typeface="+mj-lt"/>
              </a:rPr>
              <a:t>Proven</a:t>
            </a:r>
            <a:r>
              <a:rPr lang="fr-FR" sz="1600" b="1" dirty="0">
                <a:solidFill>
                  <a:srgbClr val="000000"/>
                </a:solidFill>
                <a:latin typeface="+mj-lt"/>
              </a:rPr>
              <a:t> </a:t>
            </a:r>
            <a:r>
              <a:rPr lang="fr-FR" sz="1600" b="1" dirty="0" err="1">
                <a:solidFill>
                  <a:srgbClr val="000000"/>
                </a:solidFill>
                <a:latin typeface="+mj-lt"/>
              </a:rPr>
              <a:t>technology</a:t>
            </a:r>
            <a:endParaRPr lang="fr-FR" sz="1600" b="1" dirty="0">
              <a:solidFill>
                <a:srgbClr val="000000"/>
              </a:solidFill>
              <a:latin typeface="+mj-lt"/>
            </a:endParaRPr>
          </a:p>
        </p:txBody>
      </p:sp>
      <p:sp>
        <p:nvSpPr>
          <p:cNvPr id="42" name="Rectangle 41"/>
          <p:cNvSpPr/>
          <p:nvPr/>
        </p:nvSpPr>
        <p:spPr>
          <a:xfrm>
            <a:off x="0" y="1082272"/>
            <a:ext cx="12192000" cy="413357"/>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914377">
              <a:defRPr/>
            </a:pPr>
            <a:r>
              <a:rPr lang="fr-FR" sz="2000" b="1" dirty="0">
                <a:solidFill>
                  <a:prstClr val="white"/>
                </a:solidFill>
                <a:latin typeface="+mj-lt"/>
              </a:rPr>
              <a:t>UAV, LAUNCHERS, MISSILES &amp; GUIDED BOMBS</a:t>
            </a:r>
          </a:p>
        </p:txBody>
      </p:sp>
      <p:sp>
        <p:nvSpPr>
          <p:cNvPr id="56" name="ZoneTexte 55"/>
          <p:cNvSpPr txBox="1"/>
          <p:nvPr/>
        </p:nvSpPr>
        <p:spPr>
          <a:xfrm>
            <a:off x="520700" y="5382300"/>
            <a:ext cx="2511606" cy="600164"/>
          </a:xfrm>
          <a:prstGeom prst="rect">
            <a:avLst/>
          </a:prstGeom>
          <a:noFill/>
        </p:spPr>
        <p:txBody>
          <a:bodyPr wrap="square" rtlCol="0">
            <a:spAutoFit/>
          </a:bodyPr>
          <a:lstStyle/>
          <a:p>
            <a:pPr defTabSz="1219170">
              <a:spcAft>
                <a:spcPts val="400"/>
              </a:spcAft>
              <a:defRPr/>
            </a:pPr>
            <a:r>
              <a:rPr lang="fr-FR" sz="1100" b="1" dirty="0">
                <a:solidFill>
                  <a:srgbClr val="000000"/>
                </a:solidFill>
              </a:rPr>
              <a:t>Volume : Ø88.9 x 85.1mm</a:t>
            </a:r>
            <a:br>
              <a:rPr lang="fr-FR" sz="1100" b="1" dirty="0">
                <a:solidFill>
                  <a:srgbClr val="000000"/>
                </a:solidFill>
              </a:rPr>
            </a:br>
            <a:r>
              <a:rPr lang="fr-FR" sz="1100" b="1" dirty="0">
                <a:solidFill>
                  <a:srgbClr val="000000"/>
                </a:solidFill>
              </a:rPr>
              <a:t>Masse &lt; 750g</a:t>
            </a:r>
            <a:br>
              <a:rPr lang="fr-FR" sz="1100" b="1" dirty="0">
                <a:solidFill>
                  <a:srgbClr val="000000"/>
                </a:solidFill>
              </a:rPr>
            </a:br>
            <a:r>
              <a:rPr lang="fr-FR" sz="1100" b="1" dirty="0">
                <a:solidFill>
                  <a:srgbClr val="000000"/>
                </a:solidFill>
              </a:rPr>
              <a:t>Consommation  &lt;10W</a:t>
            </a:r>
            <a:r>
              <a:rPr lang="fr-FR" sz="1100" b="1" dirty="0">
                <a:solidFill>
                  <a:srgbClr val="000000"/>
                </a:solidFill>
                <a:sym typeface="Wingdings" panose="05000000000000000000" pitchFamily="2" charset="2"/>
              </a:rPr>
              <a:t> </a:t>
            </a:r>
          </a:p>
        </p:txBody>
      </p:sp>
      <p:cxnSp>
        <p:nvCxnSpPr>
          <p:cNvPr id="58" name="Connecteur droit 57"/>
          <p:cNvCxnSpPr/>
          <p:nvPr/>
        </p:nvCxnSpPr>
        <p:spPr>
          <a:xfrm flipV="1">
            <a:off x="520700" y="5292505"/>
            <a:ext cx="1668832" cy="3396"/>
          </a:xfrm>
          <a:prstGeom prst="line">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pic>
        <p:nvPicPr>
          <p:cNvPr id="59" name="Image 58"/>
          <p:cNvPicPr>
            <a:picLocks noChangeAspect="1"/>
          </p:cNvPicPr>
          <p:nvPr/>
        </p:nvPicPr>
        <p:blipFill>
          <a:blip r:embed="rId5">
            <a:lum bright="-40000" contrast="-40000"/>
          </a:blip>
          <a:stretch>
            <a:fillRect/>
          </a:stretch>
        </p:blipFill>
        <p:spPr>
          <a:xfrm>
            <a:off x="2596830" y="4557009"/>
            <a:ext cx="471225" cy="469023"/>
          </a:xfrm>
          <a:prstGeom prst="rect">
            <a:avLst/>
          </a:prstGeom>
        </p:spPr>
      </p:pic>
      <p:sp>
        <p:nvSpPr>
          <p:cNvPr id="60" name="ZoneTexte 59"/>
          <p:cNvSpPr txBox="1"/>
          <p:nvPr/>
        </p:nvSpPr>
        <p:spPr>
          <a:xfrm>
            <a:off x="520700" y="4918398"/>
            <a:ext cx="2461051" cy="338554"/>
          </a:xfrm>
          <a:prstGeom prst="rect">
            <a:avLst/>
          </a:prstGeom>
          <a:noFill/>
        </p:spPr>
        <p:txBody>
          <a:bodyPr wrap="square" rtlCol="0">
            <a:spAutoFit/>
          </a:bodyPr>
          <a:lstStyle>
            <a:defPPr>
              <a:defRPr lang="fr-FR"/>
            </a:defPPr>
            <a:lvl1pPr algn="ctr">
              <a:spcAft>
                <a:spcPts val="300"/>
              </a:spcAft>
              <a:defRPr sz="1200" b="1">
                <a:solidFill>
                  <a:srgbClr val="000000"/>
                </a:solidFill>
              </a:defRPr>
            </a:lvl1pPr>
          </a:lstStyle>
          <a:p>
            <a:pPr algn="l" defTabSz="1219170">
              <a:spcAft>
                <a:spcPts val="400"/>
              </a:spcAft>
              <a:defRPr/>
            </a:pPr>
            <a:r>
              <a:rPr lang="fr-FR" sz="1600" dirty="0">
                <a:latin typeface="+mj-lt"/>
              </a:rPr>
              <a:t>Excellent C-SWAP</a:t>
            </a:r>
          </a:p>
        </p:txBody>
      </p:sp>
      <p:pic>
        <p:nvPicPr>
          <p:cNvPr id="47" name="Image 4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95450" y="3127778"/>
            <a:ext cx="1421577" cy="1721548"/>
          </a:xfrm>
          <a:prstGeom prst="rect">
            <a:avLst/>
          </a:prstGeom>
        </p:spPr>
      </p:pic>
      <p:grpSp>
        <p:nvGrpSpPr>
          <p:cNvPr id="44" name="Groupe 43"/>
          <p:cNvGrpSpPr>
            <a:grpSpLocks noChangeAspect="1"/>
          </p:cNvGrpSpPr>
          <p:nvPr/>
        </p:nvGrpSpPr>
        <p:grpSpPr>
          <a:xfrm>
            <a:off x="6807359" y="4619181"/>
            <a:ext cx="5347899" cy="1517460"/>
            <a:chOff x="2931195" y="8087853"/>
            <a:chExt cx="6530305" cy="1477044"/>
          </a:xfrm>
        </p:grpSpPr>
        <p:pic>
          <p:nvPicPr>
            <p:cNvPr id="54" name="Image 5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31195" y="8087853"/>
              <a:ext cx="2221306" cy="1474392"/>
            </a:xfrm>
            <a:prstGeom prst="rect">
              <a:avLst/>
            </a:prstGeom>
          </p:spPr>
        </p:pic>
        <p:pic>
          <p:nvPicPr>
            <p:cNvPr id="55" name="Image 5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52501" y="8087854"/>
              <a:ext cx="2231128" cy="1474392"/>
            </a:xfrm>
            <a:prstGeom prst="rect">
              <a:avLst/>
            </a:prstGeom>
          </p:spPr>
        </p:pic>
        <p:pic>
          <p:nvPicPr>
            <p:cNvPr id="63" name="Image 6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373807" y="8087854"/>
              <a:ext cx="2087693" cy="1477043"/>
            </a:xfrm>
            <a:prstGeom prst="rect">
              <a:avLst/>
            </a:prstGeom>
          </p:spPr>
        </p:pic>
      </p:grpSp>
      <p:sp>
        <p:nvSpPr>
          <p:cNvPr id="64" name="Rectangle 63"/>
          <p:cNvSpPr/>
          <p:nvPr/>
        </p:nvSpPr>
        <p:spPr>
          <a:xfrm rot="8215499">
            <a:off x="7222660" y="2720820"/>
            <a:ext cx="1620000" cy="720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FR">
              <a:solidFill>
                <a:prstClr val="white"/>
              </a:solidFill>
              <a:latin typeface="Arial"/>
            </a:endParaRPr>
          </a:p>
        </p:txBody>
      </p:sp>
      <p:sp>
        <p:nvSpPr>
          <p:cNvPr id="3" name="Titre 2"/>
          <p:cNvSpPr>
            <a:spLocks noGrp="1"/>
          </p:cNvSpPr>
          <p:nvPr>
            <p:ph type="title"/>
          </p:nvPr>
        </p:nvSpPr>
        <p:spPr>
          <a:xfrm>
            <a:off x="243840" y="255777"/>
            <a:ext cx="11704323" cy="523220"/>
          </a:xfrm>
        </p:spPr>
        <p:txBody>
          <a:bodyPr/>
          <a:lstStyle/>
          <a:p>
            <a:r>
              <a:rPr lang="fr-FR" sz="2800" cap="all" dirty="0"/>
              <a:t>ICONYX – UMI Tactique+ à HRG</a:t>
            </a:r>
          </a:p>
        </p:txBody>
      </p:sp>
      <p:sp>
        <p:nvSpPr>
          <p:cNvPr id="33" name="Ellipse 32"/>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3872148575"/>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2" cstate="screen">
            <a:extLst>
              <a:ext uri="{BEBA8EAE-BF5A-486C-A8C5-ECC9F3942E4B}">
                <a14:imgProps xmlns:a14="http://schemas.microsoft.com/office/drawing/2010/main">
                  <a14:imgLayer r:embed="rId3">
                    <a14:imgEffect>
                      <a14:backgroundRemoval t="6667" b="95111" l="9778" r="89778">
                        <a14:foregroundMark x1="28444" y1="22667" x2="42222" y2="44000"/>
                        <a14:foregroundMark x1="47111" y1="71556" x2="51556" y2="70222"/>
                      </a14:backgroundRemoval>
                    </a14:imgEffect>
                  </a14:imgLayer>
                </a14:imgProps>
              </a:ext>
              <a:ext uri="{28A0092B-C50C-407E-A947-70E740481C1C}">
                <a14:useLocalDpi xmlns:a14="http://schemas.microsoft.com/office/drawing/2010/main"/>
              </a:ext>
            </a:extLst>
          </a:blip>
          <a:stretch>
            <a:fillRect/>
          </a:stretch>
        </p:blipFill>
        <p:spPr>
          <a:xfrm>
            <a:off x="8238430" y="1495630"/>
            <a:ext cx="637476" cy="637476"/>
          </a:xfrm>
          <a:prstGeom prst="rect">
            <a:avLst/>
          </a:prstGeom>
        </p:spPr>
      </p:pic>
      <p:sp>
        <p:nvSpPr>
          <p:cNvPr id="5" name="Rectangle 4"/>
          <p:cNvSpPr/>
          <p:nvPr/>
        </p:nvSpPr>
        <p:spPr>
          <a:xfrm>
            <a:off x="6581553" y="3264292"/>
            <a:ext cx="900000" cy="720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FR">
              <a:solidFill>
                <a:prstClr val="white"/>
              </a:solidFill>
              <a:latin typeface="Arial"/>
            </a:endParaRPr>
          </a:p>
        </p:txBody>
      </p:sp>
      <p:sp>
        <p:nvSpPr>
          <p:cNvPr id="7" name="Rectangle 6"/>
          <p:cNvSpPr/>
          <p:nvPr/>
        </p:nvSpPr>
        <p:spPr>
          <a:xfrm>
            <a:off x="3750368" y="3931901"/>
            <a:ext cx="900000" cy="720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FR">
              <a:solidFill>
                <a:prstClr val="white"/>
              </a:solidFill>
              <a:latin typeface="Arial"/>
            </a:endParaRPr>
          </a:p>
        </p:txBody>
      </p:sp>
      <p:sp>
        <p:nvSpPr>
          <p:cNvPr id="8" name="Rectangle 7"/>
          <p:cNvSpPr/>
          <p:nvPr/>
        </p:nvSpPr>
        <p:spPr>
          <a:xfrm rot="2420170">
            <a:off x="2344935" y="3414644"/>
            <a:ext cx="1620000" cy="720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FR">
              <a:solidFill>
                <a:prstClr val="white"/>
              </a:solidFill>
              <a:latin typeface="Arial"/>
            </a:endParaRPr>
          </a:p>
        </p:txBody>
      </p:sp>
      <p:sp>
        <p:nvSpPr>
          <p:cNvPr id="10" name="Rectangle 9"/>
          <p:cNvSpPr/>
          <p:nvPr/>
        </p:nvSpPr>
        <p:spPr>
          <a:xfrm>
            <a:off x="3713303" y="4499669"/>
            <a:ext cx="900000" cy="720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FR">
              <a:solidFill>
                <a:prstClr val="white"/>
              </a:solidFill>
              <a:latin typeface="Arial"/>
            </a:endParaRPr>
          </a:p>
        </p:txBody>
      </p:sp>
      <p:sp>
        <p:nvSpPr>
          <p:cNvPr id="11" name="Rectangle 10"/>
          <p:cNvSpPr/>
          <p:nvPr/>
        </p:nvSpPr>
        <p:spPr>
          <a:xfrm rot="19242087">
            <a:off x="2659195" y="4880427"/>
            <a:ext cx="1224000" cy="720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FR">
              <a:solidFill>
                <a:prstClr val="white"/>
              </a:solidFill>
              <a:latin typeface="Arial"/>
            </a:endParaRPr>
          </a:p>
        </p:txBody>
      </p:sp>
      <p:sp>
        <p:nvSpPr>
          <p:cNvPr id="12" name="Rectangle 11"/>
          <p:cNvSpPr/>
          <p:nvPr/>
        </p:nvSpPr>
        <p:spPr>
          <a:xfrm>
            <a:off x="2318471" y="5261183"/>
            <a:ext cx="504000" cy="720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FR">
              <a:solidFill>
                <a:prstClr val="white"/>
              </a:solidFill>
              <a:latin typeface="Arial"/>
            </a:endParaRPr>
          </a:p>
        </p:txBody>
      </p:sp>
      <p:sp>
        <p:nvSpPr>
          <p:cNvPr id="13" name="ZoneTexte 12"/>
          <p:cNvSpPr txBox="1"/>
          <p:nvPr/>
        </p:nvSpPr>
        <p:spPr>
          <a:xfrm>
            <a:off x="415947" y="2888993"/>
            <a:ext cx="1902525" cy="338554"/>
          </a:xfrm>
          <a:prstGeom prst="rect">
            <a:avLst/>
          </a:prstGeom>
          <a:noFill/>
        </p:spPr>
        <p:txBody>
          <a:bodyPr wrap="square" rtlCol="0">
            <a:spAutoFit/>
          </a:bodyPr>
          <a:lstStyle/>
          <a:p>
            <a:pPr defTabSz="1219170">
              <a:spcAft>
                <a:spcPts val="400"/>
              </a:spcAft>
              <a:defRPr/>
            </a:pPr>
            <a:r>
              <a:rPr lang="fr-FR" sz="1600" b="1" dirty="0">
                <a:solidFill>
                  <a:srgbClr val="000000"/>
                </a:solidFill>
                <a:latin typeface="+mj-lt"/>
              </a:rPr>
              <a:t>Performance</a:t>
            </a:r>
          </a:p>
        </p:txBody>
      </p:sp>
      <p:cxnSp>
        <p:nvCxnSpPr>
          <p:cNvPr id="14" name="Connecteur droit 13"/>
          <p:cNvCxnSpPr/>
          <p:nvPr/>
        </p:nvCxnSpPr>
        <p:spPr>
          <a:xfrm flipV="1">
            <a:off x="415947" y="3264292"/>
            <a:ext cx="1692000" cy="0"/>
          </a:xfrm>
          <a:prstGeom prst="line">
            <a:avLst/>
          </a:prstGeom>
          <a:ln w="38100">
            <a:solidFill>
              <a:schemeClr val="bg1">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15" name="Image 14"/>
          <p:cNvPicPr>
            <a:picLocks noChangeAspect="1"/>
          </p:cNvPicPr>
          <p:nvPr/>
        </p:nvPicPr>
        <p:blipFill rotWithShape="1">
          <a:blip r:embed="rId4" cstate="screen">
            <a:extLst>
              <a:ext uri="{28A0092B-C50C-407E-A947-70E740481C1C}">
                <a14:useLocalDpi xmlns:a14="http://schemas.microsoft.com/office/drawing/2010/main"/>
              </a:ext>
            </a:extLst>
          </a:blip>
          <a:srcRect b="16482"/>
          <a:stretch/>
        </p:blipFill>
        <p:spPr>
          <a:xfrm>
            <a:off x="1965324" y="2438564"/>
            <a:ext cx="707489" cy="590885"/>
          </a:xfrm>
          <a:prstGeom prst="rect">
            <a:avLst/>
          </a:prstGeom>
        </p:spPr>
      </p:pic>
      <p:sp>
        <p:nvSpPr>
          <p:cNvPr id="17" name="Rectangle 16"/>
          <p:cNvSpPr/>
          <p:nvPr/>
        </p:nvSpPr>
        <p:spPr>
          <a:xfrm>
            <a:off x="415947" y="3330176"/>
            <a:ext cx="2841059" cy="938719"/>
          </a:xfrm>
          <a:prstGeom prst="rect">
            <a:avLst/>
          </a:prstGeom>
        </p:spPr>
        <p:txBody>
          <a:bodyPr wrap="square">
            <a:spAutoFit/>
          </a:bodyPr>
          <a:lstStyle/>
          <a:p>
            <a:pPr defTabSz="1219170">
              <a:defRPr/>
            </a:pPr>
            <a:r>
              <a:rPr lang="fr-FR" sz="1100" b="1" dirty="0">
                <a:solidFill>
                  <a:srgbClr val="000000"/>
                </a:solidFill>
                <a:cs typeface="Arial" panose="020B0604020202020204" pitchFamily="34" charset="0"/>
              </a:rPr>
              <a:t>Instabilité de biais </a:t>
            </a:r>
            <a:r>
              <a:rPr lang="fr-FR" sz="1100" b="1" dirty="0" err="1">
                <a:solidFill>
                  <a:srgbClr val="000000"/>
                </a:solidFill>
                <a:cs typeface="Arial" panose="020B0604020202020204" pitchFamily="34" charset="0"/>
              </a:rPr>
              <a:t>gyro</a:t>
            </a:r>
            <a:r>
              <a:rPr lang="fr-FR" sz="1100" b="1" dirty="0">
                <a:solidFill>
                  <a:srgbClr val="000000"/>
                </a:solidFill>
                <a:cs typeface="Arial" panose="020B0604020202020204" pitchFamily="34" charset="0"/>
              </a:rPr>
              <a:t> &lt; 0,3°/h</a:t>
            </a:r>
          </a:p>
          <a:p>
            <a:pPr defTabSz="1219170">
              <a:defRPr/>
            </a:pPr>
            <a:r>
              <a:rPr lang="fr-FR" sz="1100" b="1" dirty="0">
                <a:solidFill>
                  <a:srgbClr val="000000"/>
                </a:solidFill>
                <a:cs typeface="Arial" panose="020B0604020202020204" pitchFamily="34" charset="0"/>
              </a:rPr>
              <a:t>Instabilité de biais </a:t>
            </a:r>
            <a:r>
              <a:rPr lang="fr-FR" sz="1100" b="1" dirty="0" err="1">
                <a:solidFill>
                  <a:srgbClr val="000000"/>
                </a:solidFill>
                <a:cs typeface="Arial" panose="020B0604020202020204" pitchFamily="34" charset="0"/>
              </a:rPr>
              <a:t>accéléro</a:t>
            </a:r>
            <a:r>
              <a:rPr lang="fr-FR" sz="1100" b="1" dirty="0">
                <a:solidFill>
                  <a:srgbClr val="000000"/>
                </a:solidFill>
                <a:cs typeface="Arial" panose="020B0604020202020204" pitchFamily="34" charset="0"/>
              </a:rPr>
              <a:t> &lt; 50µg</a:t>
            </a:r>
          </a:p>
          <a:p>
            <a:pPr defTabSz="1219170">
              <a:defRPr/>
            </a:pPr>
            <a:r>
              <a:rPr lang="fr-FR" sz="1100" b="1" dirty="0">
                <a:solidFill>
                  <a:srgbClr val="000000"/>
                </a:solidFill>
                <a:cs typeface="Arial" panose="020B0604020202020204" pitchFamily="34" charset="0"/>
              </a:rPr>
              <a:t>Dynamique de mesure : up to 1200°/s, up to 80g </a:t>
            </a:r>
          </a:p>
          <a:p>
            <a:pPr defTabSz="1219170">
              <a:defRPr/>
            </a:pPr>
            <a:endParaRPr lang="en-US" sz="1100" b="1" dirty="0">
              <a:solidFill>
                <a:srgbClr val="000000"/>
              </a:solidFill>
              <a:cs typeface="Arial" panose="020B0604020202020204" pitchFamily="34" charset="0"/>
            </a:endParaRPr>
          </a:p>
        </p:txBody>
      </p:sp>
      <p:sp>
        <p:nvSpPr>
          <p:cNvPr id="18" name="Rectangle à coins arrondis 17"/>
          <p:cNvSpPr/>
          <p:nvPr/>
        </p:nvSpPr>
        <p:spPr>
          <a:xfrm>
            <a:off x="4524721" y="2978491"/>
            <a:ext cx="2108655" cy="2171720"/>
          </a:xfrm>
          <a:prstGeom prst="roundRect">
            <a:avLst/>
          </a:prstGeom>
          <a:solidFill>
            <a:schemeClr val="bg1"/>
          </a:solidFill>
          <a:ln>
            <a:solidFill>
              <a:srgbClr val="1E3C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FR" sz="1600">
              <a:solidFill>
                <a:prstClr val="white"/>
              </a:solidFill>
              <a:latin typeface="Arial"/>
            </a:endParaRPr>
          </a:p>
        </p:txBody>
      </p:sp>
      <p:sp>
        <p:nvSpPr>
          <p:cNvPr id="19" name="Rectangle 18"/>
          <p:cNvSpPr/>
          <p:nvPr/>
        </p:nvSpPr>
        <p:spPr>
          <a:xfrm>
            <a:off x="4856685" y="5219333"/>
            <a:ext cx="1588543" cy="400103"/>
          </a:xfrm>
          <a:prstGeom prst="rect">
            <a:avLst/>
          </a:prstGeom>
          <a:noFill/>
        </p:spPr>
        <p:txBody>
          <a:bodyPr wrap="square" lIns="121915" tIns="60957" rIns="121915" bIns="60957" anchor="ctr">
            <a:spAutoFit/>
          </a:bodyPr>
          <a:lstStyle/>
          <a:p>
            <a:pPr algn="ctr" defTabSz="1219170">
              <a:defRPr/>
            </a:pPr>
            <a:r>
              <a:rPr lang="fr-FR" b="1" dirty="0">
                <a:solidFill>
                  <a:srgbClr val="000000"/>
                </a:solidFill>
                <a:latin typeface="+mj-lt"/>
              </a:rPr>
              <a:t>STIM</a:t>
            </a:r>
          </a:p>
        </p:txBody>
      </p:sp>
      <p:sp>
        <p:nvSpPr>
          <p:cNvPr id="21" name="Rectangle 20"/>
          <p:cNvSpPr/>
          <p:nvPr/>
        </p:nvSpPr>
        <p:spPr>
          <a:xfrm rot="10800000">
            <a:off x="6633375" y="4055272"/>
            <a:ext cx="757124" cy="720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FR">
              <a:solidFill>
                <a:prstClr val="white"/>
              </a:solidFill>
              <a:latin typeface="Arial"/>
            </a:endParaRPr>
          </a:p>
        </p:txBody>
      </p:sp>
      <p:sp>
        <p:nvSpPr>
          <p:cNvPr id="22" name="ZoneTexte 21"/>
          <p:cNvSpPr txBox="1"/>
          <p:nvPr/>
        </p:nvSpPr>
        <p:spPr>
          <a:xfrm>
            <a:off x="7462651" y="3768269"/>
            <a:ext cx="4445541" cy="728405"/>
          </a:xfrm>
          <a:prstGeom prst="rect">
            <a:avLst/>
          </a:prstGeom>
          <a:noFill/>
        </p:spPr>
        <p:txBody>
          <a:bodyPr wrap="square" rtlCol="0">
            <a:spAutoFit/>
          </a:bodyPr>
          <a:lstStyle/>
          <a:p>
            <a:pPr defTabSz="1219170">
              <a:spcAft>
                <a:spcPts val="400"/>
              </a:spcAft>
              <a:defRPr/>
            </a:pPr>
            <a:r>
              <a:rPr lang="fr-FR" sz="1600" b="1" dirty="0">
                <a:solidFill>
                  <a:srgbClr val="000000"/>
                </a:solidFill>
                <a:latin typeface="+mj-lt"/>
                <a:cs typeface="Arial" panose="020B0604020202020204" pitchFamily="34" charset="0"/>
              </a:rPr>
              <a:t>Applications</a:t>
            </a:r>
          </a:p>
          <a:p>
            <a:pPr defTabSz="1219170">
              <a:spcAft>
                <a:spcPts val="400"/>
              </a:spcAft>
              <a:defRPr/>
            </a:pPr>
            <a:r>
              <a:rPr lang="fr-FR" sz="1100" b="1" dirty="0">
                <a:solidFill>
                  <a:srgbClr val="000000"/>
                </a:solidFill>
                <a:cs typeface="Arial" panose="020B0604020202020204" pitchFamily="34" charset="0"/>
              </a:rPr>
              <a:t>Stabilisation, guidage et navigation pour les plateformes industrielles, aérospatiales et de défense</a:t>
            </a:r>
          </a:p>
        </p:txBody>
      </p:sp>
      <p:cxnSp>
        <p:nvCxnSpPr>
          <p:cNvPr id="23" name="Connecteur droit 22"/>
          <p:cNvCxnSpPr/>
          <p:nvPr/>
        </p:nvCxnSpPr>
        <p:spPr>
          <a:xfrm flipV="1">
            <a:off x="7462652" y="4077307"/>
            <a:ext cx="4259448" cy="6637"/>
          </a:xfrm>
          <a:prstGeom prst="line">
            <a:avLst/>
          </a:prstGeom>
          <a:ln w="38100">
            <a:solidFill>
              <a:srgbClr val="5FCAE2"/>
            </a:solidFill>
            <a:tailEnd type="ova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flipV="1">
            <a:off x="8752170" y="2177719"/>
            <a:ext cx="2355499" cy="6587"/>
          </a:xfrm>
          <a:prstGeom prst="line">
            <a:avLst/>
          </a:prstGeom>
          <a:ln w="38100">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8752170" y="2201533"/>
            <a:ext cx="3439830" cy="600164"/>
          </a:xfrm>
          <a:prstGeom prst="rect">
            <a:avLst/>
          </a:prstGeom>
        </p:spPr>
        <p:txBody>
          <a:bodyPr wrap="square">
            <a:spAutoFit/>
          </a:bodyPr>
          <a:lstStyle/>
          <a:p>
            <a:pPr defTabSz="1219170">
              <a:defRPr/>
            </a:pPr>
            <a:r>
              <a:rPr lang="fr-FR" sz="1100" b="1" dirty="0">
                <a:solidFill>
                  <a:srgbClr val="000000"/>
                </a:solidFill>
                <a:cs typeface="Arial" panose="020B0604020202020204" pitchFamily="34" charset="0"/>
              </a:rPr>
              <a:t>Technologie MEMS, éprouvée sur le terrain depuis 20 ans, capable d'adresser une grande variété de fonctions et d'équipements.</a:t>
            </a:r>
            <a:endParaRPr lang="en-US" sz="1100" b="1" dirty="0">
              <a:solidFill>
                <a:srgbClr val="000000"/>
              </a:solidFill>
              <a:cs typeface="Arial" panose="020B0604020202020204" pitchFamily="34" charset="0"/>
            </a:endParaRPr>
          </a:p>
        </p:txBody>
      </p:sp>
      <p:sp>
        <p:nvSpPr>
          <p:cNvPr id="36" name="ZoneTexte 35"/>
          <p:cNvSpPr txBox="1"/>
          <p:nvPr/>
        </p:nvSpPr>
        <p:spPr>
          <a:xfrm>
            <a:off x="8752170" y="1846374"/>
            <a:ext cx="3738195" cy="338554"/>
          </a:xfrm>
          <a:prstGeom prst="rect">
            <a:avLst/>
          </a:prstGeom>
          <a:noFill/>
        </p:spPr>
        <p:txBody>
          <a:bodyPr wrap="square" rtlCol="0">
            <a:spAutoFit/>
          </a:bodyPr>
          <a:lstStyle/>
          <a:p>
            <a:pPr defTabSz="1219170">
              <a:spcAft>
                <a:spcPts val="400"/>
              </a:spcAft>
              <a:defRPr/>
            </a:pPr>
            <a:r>
              <a:rPr lang="fr-FR" sz="1600" b="1" dirty="0" err="1">
                <a:solidFill>
                  <a:srgbClr val="000000"/>
                </a:solidFill>
                <a:latin typeface="+mj-lt"/>
              </a:rPr>
              <a:t>Proven</a:t>
            </a:r>
            <a:r>
              <a:rPr lang="fr-FR" sz="1600" b="1" dirty="0">
                <a:solidFill>
                  <a:srgbClr val="000000"/>
                </a:solidFill>
                <a:latin typeface="+mj-lt"/>
              </a:rPr>
              <a:t> </a:t>
            </a:r>
            <a:r>
              <a:rPr lang="fr-FR" sz="1600" b="1" dirty="0" err="1">
                <a:solidFill>
                  <a:srgbClr val="000000"/>
                </a:solidFill>
                <a:latin typeface="+mj-lt"/>
              </a:rPr>
              <a:t>technology</a:t>
            </a:r>
            <a:endParaRPr lang="fr-FR" sz="1600" b="1" dirty="0">
              <a:solidFill>
                <a:srgbClr val="000000"/>
              </a:solidFill>
              <a:latin typeface="+mj-lt"/>
            </a:endParaRPr>
          </a:p>
        </p:txBody>
      </p:sp>
      <p:sp>
        <p:nvSpPr>
          <p:cNvPr id="56" name="ZoneTexte 55"/>
          <p:cNvSpPr txBox="1"/>
          <p:nvPr/>
        </p:nvSpPr>
        <p:spPr>
          <a:xfrm>
            <a:off x="520700" y="5382300"/>
            <a:ext cx="2511606" cy="600164"/>
          </a:xfrm>
          <a:prstGeom prst="rect">
            <a:avLst/>
          </a:prstGeom>
          <a:noFill/>
        </p:spPr>
        <p:txBody>
          <a:bodyPr wrap="square" rtlCol="0">
            <a:spAutoFit/>
          </a:bodyPr>
          <a:lstStyle/>
          <a:p>
            <a:pPr defTabSz="1219170">
              <a:spcAft>
                <a:spcPts val="400"/>
              </a:spcAft>
              <a:defRPr/>
            </a:pPr>
            <a:r>
              <a:rPr lang="fr-FR" sz="1100" b="1" dirty="0">
                <a:solidFill>
                  <a:srgbClr val="000000"/>
                </a:solidFill>
                <a:cs typeface="Arial" panose="020B0604020202020204" pitchFamily="34" charset="0"/>
              </a:rPr>
              <a:t>Volume &lt; 35cm</a:t>
            </a:r>
            <a:r>
              <a:rPr lang="fr-FR" sz="1100" b="1" baseline="30000" dirty="0">
                <a:solidFill>
                  <a:srgbClr val="000000"/>
                </a:solidFill>
                <a:cs typeface="Arial" panose="020B0604020202020204" pitchFamily="34" charset="0"/>
              </a:rPr>
              <a:t>3</a:t>
            </a:r>
            <a:br>
              <a:rPr lang="fr-FR" sz="1100" b="1" dirty="0">
                <a:solidFill>
                  <a:srgbClr val="000000"/>
                </a:solidFill>
                <a:cs typeface="Arial" panose="020B0604020202020204" pitchFamily="34" charset="0"/>
              </a:rPr>
            </a:br>
            <a:r>
              <a:rPr lang="fr-FR" sz="1100" b="1" dirty="0">
                <a:solidFill>
                  <a:srgbClr val="000000"/>
                </a:solidFill>
                <a:cs typeface="Arial" panose="020B0604020202020204" pitchFamily="34" charset="0"/>
              </a:rPr>
              <a:t>Masse &lt; 55g</a:t>
            </a:r>
            <a:br>
              <a:rPr lang="fr-FR" sz="1100" b="1" dirty="0">
                <a:solidFill>
                  <a:srgbClr val="000000"/>
                </a:solidFill>
                <a:cs typeface="Arial" panose="020B0604020202020204" pitchFamily="34" charset="0"/>
              </a:rPr>
            </a:br>
            <a:r>
              <a:rPr lang="fr-FR" sz="1100" b="1" dirty="0">
                <a:solidFill>
                  <a:srgbClr val="000000"/>
                </a:solidFill>
                <a:cs typeface="Arial" panose="020B0604020202020204" pitchFamily="34" charset="0"/>
              </a:rPr>
              <a:t>Consommation  &lt;1,5W</a:t>
            </a:r>
            <a:r>
              <a:rPr lang="fr-FR" sz="1100" b="1" dirty="0">
                <a:solidFill>
                  <a:srgbClr val="000000"/>
                </a:solidFill>
                <a:cs typeface="Arial" panose="020B0604020202020204" pitchFamily="34" charset="0"/>
                <a:sym typeface="Wingdings" panose="05000000000000000000" pitchFamily="2" charset="2"/>
              </a:rPr>
              <a:t> </a:t>
            </a:r>
          </a:p>
        </p:txBody>
      </p:sp>
      <p:cxnSp>
        <p:nvCxnSpPr>
          <p:cNvPr id="58" name="Connecteur droit 57"/>
          <p:cNvCxnSpPr/>
          <p:nvPr/>
        </p:nvCxnSpPr>
        <p:spPr>
          <a:xfrm flipV="1">
            <a:off x="520700" y="5292505"/>
            <a:ext cx="1668832" cy="3396"/>
          </a:xfrm>
          <a:prstGeom prst="line">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pic>
        <p:nvPicPr>
          <p:cNvPr id="59" name="Image 58"/>
          <p:cNvPicPr>
            <a:picLocks noChangeAspect="1"/>
          </p:cNvPicPr>
          <p:nvPr/>
        </p:nvPicPr>
        <p:blipFill>
          <a:blip r:embed="rId5">
            <a:lum bright="-40000" contrast="-40000"/>
          </a:blip>
          <a:stretch>
            <a:fillRect/>
          </a:stretch>
        </p:blipFill>
        <p:spPr>
          <a:xfrm>
            <a:off x="2596830" y="4557009"/>
            <a:ext cx="471225" cy="469023"/>
          </a:xfrm>
          <a:prstGeom prst="rect">
            <a:avLst/>
          </a:prstGeom>
        </p:spPr>
      </p:pic>
      <p:sp>
        <p:nvSpPr>
          <p:cNvPr id="60" name="ZoneTexte 59"/>
          <p:cNvSpPr txBox="1"/>
          <p:nvPr/>
        </p:nvSpPr>
        <p:spPr>
          <a:xfrm>
            <a:off x="520700" y="4918398"/>
            <a:ext cx="2461051" cy="338554"/>
          </a:xfrm>
          <a:prstGeom prst="rect">
            <a:avLst/>
          </a:prstGeom>
          <a:noFill/>
        </p:spPr>
        <p:txBody>
          <a:bodyPr wrap="square" rtlCol="0">
            <a:spAutoFit/>
          </a:bodyPr>
          <a:lstStyle>
            <a:defPPr>
              <a:defRPr lang="fr-FR"/>
            </a:defPPr>
            <a:lvl1pPr algn="ctr">
              <a:spcAft>
                <a:spcPts val="300"/>
              </a:spcAft>
              <a:defRPr sz="1200" b="1">
                <a:solidFill>
                  <a:srgbClr val="000000"/>
                </a:solidFill>
              </a:defRPr>
            </a:lvl1pPr>
          </a:lstStyle>
          <a:p>
            <a:pPr algn="l" defTabSz="1219170">
              <a:spcAft>
                <a:spcPts val="400"/>
              </a:spcAft>
              <a:defRPr/>
            </a:pPr>
            <a:r>
              <a:rPr lang="fr-FR" sz="1600" dirty="0">
                <a:latin typeface="+mj-lt"/>
              </a:rPr>
              <a:t>C-SWAP</a:t>
            </a:r>
          </a:p>
        </p:txBody>
      </p:sp>
      <p:sp>
        <p:nvSpPr>
          <p:cNvPr id="64" name="Rectangle 63"/>
          <p:cNvSpPr/>
          <p:nvPr/>
        </p:nvSpPr>
        <p:spPr>
          <a:xfrm rot="8215499">
            <a:off x="7222660" y="2720820"/>
            <a:ext cx="1620000" cy="720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FR">
              <a:solidFill>
                <a:prstClr val="white"/>
              </a:solidFill>
              <a:latin typeface="Arial"/>
            </a:endParaRPr>
          </a:p>
        </p:txBody>
      </p:sp>
      <p:pic>
        <p:nvPicPr>
          <p:cNvPr id="2" name="Imag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12954" y="3194163"/>
            <a:ext cx="1966809" cy="1703143"/>
          </a:xfrm>
          <a:prstGeom prst="rect">
            <a:avLst/>
          </a:prstGeom>
        </p:spPr>
      </p:pic>
      <p:grpSp>
        <p:nvGrpSpPr>
          <p:cNvPr id="4" name="Groupe 3"/>
          <p:cNvGrpSpPr>
            <a:grpSpLocks noChangeAspect="1"/>
          </p:cNvGrpSpPr>
          <p:nvPr/>
        </p:nvGrpSpPr>
        <p:grpSpPr>
          <a:xfrm>
            <a:off x="6864086" y="4811965"/>
            <a:ext cx="5136343" cy="978111"/>
            <a:chOff x="5111879" y="3687321"/>
            <a:chExt cx="4680530" cy="891311"/>
          </a:xfrm>
        </p:grpSpPr>
        <p:pic>
          <p:nvPicPr>
            <p:cNvPr id="41" name="Image 4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111879" y="3687785"/>
              <a:ext cx="1584581" cy="888431"/>
            </a:xfrm>
            <a:prstGeom prst="rect">
              <a:avLst/>
            </a:prstGeom>
          </p:spPr>
        </p:pic>
        <p:pic>
          <p:nvPicPr>
            <p:cNvPr id="43" name="Image 4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96461" y="3693206"/>
              <a:ext cx="1547948" cy="885426"/>
            </a:xfrm>
            <a:prstGeom prst="rect">
              <a:avLst/>
            </a:prstGeom>
          </p:spPr>
        </p:pic>
        <p:pic>
          <p:nvPicPr>
            <p:cNvPr id="3" name="Image 2"/>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244409" y="3687321"/>
              <a:ext cx="1548000" cy="888897"/>
            </a:xfrm>
            <a:prstGeom prst="rect">
              <a:avLst/>
            </a:prstGeom>
          </p:spPr>
        </p:pic>
      </p:grpSp>
      <p:sp>
        <p:nvSpPr>
          <p:cNvPr id="50" name="Rectangle 49"/>
          <p:cNvSpPr/>
          <p:nvPr/>
        </p:nvSpPr>
        <p:spPr>
          <a:xfrm>
            <a:off x="0" y="1082272"/>
            <a:ext cx="12192000" cy="413357"/>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914377">
              <a:defRPr/>
            </a:pPr>
            <a:r>
              <a:rPr lang="fr-FR" sz="2000" b="1" dirty="0">
                <a:solidFill>
                  <a:prstClr val="white"/>
                </a:solidFill>
                <a:latin typeface="+mj-lt"/>
              </a:rPr>
              <a:t>UMI MULTI-PLATFORMES</a:t>
            </a:r>
          </a:p>
        </p:txBody>
      </p:sp>
      <p:sp>
        <p:nvSpPr>
          <p:cNvPr id="16" name="Titre 15"/>
          <p:cNvSpPr>
            <a:spLocks noGrp="1"/>
          </p:cNvSpPr>
          <p:nvPr>
            <p:ph type="title"/>
          </p:nvPr>
        </p:nvSpPr>
        <p:spPr>
          <a:xfrm>
            <a:off x="243840" y="255777"/>
            <a:ext cx="11704323" cy="523220"/>
          </a:xfrm>
        </p:spPr>
        <p:txBody>
          <a:bodyPr/>
          <a:lstStyle/>
          <a:p>
            <a:r>
              <a:rPr lang="fr-FR" sz="2800" cap="all" dirty="0"/>
              <a:t>STIM – UMI Tactique à MEMS</a:t>
            </a:r>
          </a:p>
        </p:txBody>
      </p:sp>
      <p:sp>
        <p:nvSpPr>
          <p:cNvPr id="33" name="Ellipse 32"/>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3270374003"/>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581553" y="3264292"/>
            <a:ext cx="900000" cy="720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prstClr val="white"/>
              </a:solidFill>
              <a:latin typeface="Calibri"/>
            </a:endParaRPr>
          </a:p>
        </p:txBody>
      </p:sp>
      <p:sp>
        <p:nvSpPr>
          <p:cNvPr id="7" name="Rectangle 6"/>
          <p:cNvSpPr/>
          <p:nvPr/>
        </p:nvSpPr>
        <p:spPr>
          <a:xfrm>
            <a:off x="3750368" y="3931901"/>
            <a:ext cx="900000" cy="720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prstClr val="white"/>
              </a:solidFill>
              <a:latin typeface="Calibri"/>
            </a:endParaRPr>
          </a:p>
        </p:txBody>
      </p:sp>
      <p:sp>
        <p:nvSpPr>
          <p:cNvPr id="8" name="Rectangle 7"/>
          <p:cNvSpPr/>
          <p:nvPr/>
        </p:nvSpPr>
        <p:spPr>
          <a:xfrm rot="2420170">
            <a:off x="2344935" y="3414644"/>
            <a:ext cx="1620000" cy="720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prstClr val="white"/>
              </a:solidFill>
              <a:latin typeface="Calibri"/>
            </a:endParaRPr>
          </a:p>
        </p:txBody>
      </p:sp>
      <p:sp>
        <p:nvSpPr>
          <p:cNvPr id="9" name="ZoneTexte 8"/>
          <p:cNvSpPr txBox="1"/>
          <p:nvPr/>
        </p:nvSpPr>
        <p:spPr>
          <a:xfrm>
            <a:off x="901869" y="5091908"/>
            <a:ext cx="1969340" cy="338554"/>
          </a:xfrm>
          <a:prstGeom prst="rect">
            <a:avLst/>
          </a:prstGeom>
          <a:noFill/>
        </p:spPr>
        <p:txBody>
          <a:bodyPr wrap="square" rtlCol="0">
            <a:spAutoFit/>
          </a:bodyPr>
          <a:lstStyle/>
          <a:p>
            <a:pPr defTabSz="1219140">
              <a:spcAft>
                <a:spcPts val="400"/>
              </a:spcAft>
              <a:defRPr/>
            </a:pPr>
            <a:r>
              <a:rPr lang="fr-FR" sz="1600" b="1" dirty="0" err="1">
                <a:solidFill>
                  <a:srgbClr val="000000"/>
                </a:solidFill>
                <a:latin typeface="Segoe UI Black"/>
              </a:rPr>
              <a:t>Autonomy</a:t>
            </a:r>
            <a:endParaRPr lang="fr-FR" sz="1600" b="1" dirty="0">
              <a:solidFill>
                <a:srgbClr val="000000"/>
              </a:solidFill>
              <a:latin typeface="Segoe UI Black"/>
            </a:endParaRPr>
          </a:p>
        </p:txBody>
      </p:sp>
      <p:sp>
        <p:nvSpPr>
          <p:cNvPr id="10" name="Rectangle 9"/>
          <p:cNvSpPr/>
          <p:nvPr/>
        </p:nvSpPr>
        <p:spPr>
          <a:xfrm>
            <a:off x="3713303" y="4499669"/>
            <a:ext cx="900000" cy="720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prstClr val="white"/>
              </a:solidFill>
              <a:latin typeface="Calibri"/>
            </a:endParaRPr>
          </a:p>
        </p:txBody>
      </p:sp>
      <p:sp>
        <p:nvSpPr>
          <p:cNvPr id="11" name="Rectangle 10"/>
          <p:cNvSpPr/>
          <p:nvPr/>
        </p:nvSpPr>
        <p:spPr>
          <a:xfrm rot="19242087">
            <a:off x="2659195" y="4880427"/>
            <a:ext cx="1224000" cy="720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prstClr val="white"/>
              </a:solidFill>
              <a:latin typeface="Calibri"/>
            </a:endParaRPr>
          </a:p>
        </p:txBody>
      </p:sp>
      <p:sp>
        <p:nvSpPr>
          <p:cNvPr id="12" name="Rectangle 11"/>
          <p:cNvSpPr/>
          <p:nvPr/>
        </p:nvSpPr>
        <p:spPr>
          <a:xfrm>
            <a:off x="2318471" y="5261183"/>
            <a:ext cx="504000" cy="720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prstClr val="white"/>
              </a:solidFill>
              <a:latin typeface="Calibri"/>
            </a:endParaRPr>
          </a:p>
        </p:txBody>
      </p:sp>
      <p:sp>
        <p:nvSpPr>
          <p:cNvPr id="13" name="ZoneTexte 12"/>
          <p:cNvSpPr txBox="1"/>
          <p:nvPr/>
        </p:nvSpPr>
        <p:spPr>
          <a:xfrm>
            <a:off x="415948" y="3056634"/>
            <a:ext cx="1902525" cy="338554"/>
          </a:xfrm>
          <a:prstGeom prst="rect">
            <a:avLst/>
          </a:prstGeom>
          <a:noFill/>
        </p:spPr>
        <p:txBody>
          <a:bodyPr wrap="square" rtlCol="0">
            <a:spAutoFit/>
          </a:bodyPr>
          <a:lstStyle/>
          <a:p>
            <a:pPr defTabSz="1219140">
              <a:spcAft>
                <a:spcPts val="400"/>
              </a:spcAft>
              <a:defRPr/>
            </a:pPr>
            <a:r>
              <a:rPr lang="fr-FR" sz="1600" b="1" dirty="0">
                <a:solidFill>
                  <a:srgbClr val="000000"/>
                </a:solidFill>
                <a:latin typeface="Segoe UI Black"/>
              </a:rPr>
              <a:t>Performance</a:t>
            </a:r>
          </a:p>
        </p:txBody>
      </p:sp>
      <p:cxnSp>
        <p:nvCxnSpPr>
          <p:cNvPr id="14" name="Connecteur droit 13"/>
          <p:cNvCxnSpPr/>
          <p:nvPr/>
        </p:nvCxnSpPr>
        <p:spPr>
          <a:xfrm flipV="1">
            <a:off x="415947" y="3431932"/>
            <a:ext cx="1692000" cy="0"/>
          </a:xfrm>
          <a:prstGeom prst="line">
            <a:avLst/>
          </a:prstGeom>
          <a:ln w="38100">
            <a:solidFill>
              <a:schemeClr val="bg1">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15" name="Image 14"/>
          <p:cNvPicPr>
            <a:picLocks noChangeAspect="1"/>
          </p:cNvPicPr>
          <p:nvPr/>
        </p:nvPicPr>
        <p:blipFill rotWithShape="1">
          <a:blip r:embed="rId2" cstate="screen">
            <a:extLst>
              <a:ext uri="{28A0092B-C50C-407E-A947-70E740481C1C}">
                <a14:useLocalDpi xmlns:a14="http://schemas.microsoft.com/office/drawing/2010/main"/>
              </a:ext>
            </a:extLst>
          </a:blip>
          <a:srcRect b="16482"/>
          <a:stretch/>
        </p:blipFill>
        <p:spPr>
          <a:xfrm>
            <a:off x="1965325" y="2438564"/>
            <a:ext cx="707489" cy="590885"/>
          </a:xfrm>
          <a:prstGeom prst="rect">
            <a:avLst/>
          </a:prstGeom>
        </p:spPr>
      </p:pic>
      <p:sp>
        <p:nvSpPr>
          <p:cNvPr id="16" name="Rectangle 15"/>
          <p:cNvSpPr/>
          <p:nvPr/>
        </p:nvSpPr>
        <p:spPr>
          <a:xfrm>
            <a:off x="901869" y="5477769"/>
            <a:ext cx="2865728" cy="430887"/>
          </a:xfrm>
          <a:prstGeom prst="rect">
            <a:avLst/>
          </a:prstGeom>
        </p:spPr>
        <p:txBody>
          <a:bodyPr wrap="square">
            <a:spAutoFit/>
          </a:bodyPr>
          <a:lstStyle/>
          <a:p>
            <a:pPr defTabSz="1219140">
              <a:defRPr/>
            </a:pPr>
            <a:r>
              <a:rPr lang="fr-FR" sz="1100" b="1" dirty="0">
                <a:solidFill>
                  <a:srgbClr val="000000"/>
                </a:solidFill>
                <a:latin typeface="Segoe UI"/>
              </a:rPr>
              <a:t>Alignement :</a:t>
            </a:r>
            <a:r>
              <a:rPr lang="fr-FR" sz="1100" dirty="0">
                <a:solidFill>
                  <a:srgbClr val="000000"/>
                </a:solidFill>
                <a:latin typeface="Segoe UI"/>
              </a:rPr>
              <a:t> alignement automatique sans intervention humaine &lt; 4 mn</a:t>
            </a:r>
          </a:p>
        </p:txBody>
      </p:sp>
      <p:sp>
        <p:nvSpPr>
          <p:cNvPr id="17" name="Rectangle 16"/>
          <p:cNvSpPr/>
          <p:nvPr/>
        </p:nvSpPr>
        <p:spPr>
          <a:xfrm>
            <a:off x="415947" y="3497816"/>
            <a:ext cx="2988883" cy="600164"/>
          </a:xfrm>
          <a:prstGeom prst="rect">
            <a:avLst/>
          </a:prstGeom>
        </p:spPr>
        <p:txBody>
          <a:bodyPr wrap="square">
            <a:spAutoFit/>
          </a:bodyPr>
          <a:lstStyle/>
          <a:p>
            <a:pPr defTabSz="1219140">
              <a:defRPr/>
            </a:pPr>
            <a:r>
              <a:rPr lang="fr-FR" sz="1100" dirty="0">
                <a:solidFill>
                  <a:srgbClr val="000000"/>
                </a:solidFill>
                <a:latin typeface="Segoe UI"/>
              </a:rPr>
              <a:t>Performance de désignation &lt; </a:t>
            </a:r>
            <a:r>
              <a:rPr lang="fr-FR" sz="1100" b="1" dirty="0">
                <a:solidFill>
                  <a:srgbClr val="000000"/>
                </a:solidFill>
                <a:latin typeface="Segoe UI"/>
              </a:rPr>
              <a:t>2 mils </a:t>
            </a:r>
            <a:r>
              <a:rPr lang="fr-FR" sz="1100" b="1" dirty="0" err="1">
                <a:solidFill>
                  <a:srgbClr val="000000"/>
                </a:solidFill>
                <a:latin typeface="Segoe UI"/>
              </a:rPr>
              <a:t>seclat</a:t>
            </a:r>
            <a:endParaRPr lang="fr-FR" sz="1100" b="1" dirty="0">
              <a:solidFill>
                <a:srgbClr val="000000"/>
              </a:solidFill>
              <a:latin typeface="Segoe UI"/>
            </a:endParaRPr>
          </a:p>
          <a:p>
            <a:pPr defTabSz="1219140">
              <a:defRPr/>
            </a:pPr>
            <a:r>
              <a:rPr lang="fr-FR" sz="1100" dirty="0" err="1">
                <a:solidFill>
                  <a:srgbClr val="000000"/>
                </a:solidFill>
                <a:latin typeface="Segoe UI"/>
              </a:rPr>
              <a:t>North</a:t>
            </a:r>
            <a:r>
              <a:rPr lang="fr-FR" sz="1100" dirty="0">
                <a:solidFill>
                  <a:srgbClr val="000000"/>
                </a:solidFill>
                <a:latin typeface="Segoe UI"/>
              </a:rPr>
              <a:t> Finder</a:t>
            </a:r>
          </a:p>
          <a:p>
            <a:pPr defTabSz="1219140">
              <a:defRPr/>
            </a:pPr>
            <a:r>
              <a:rPr lang="fr-FR" sz="1100" dirty="0" err="1">
                <a:solidFill>
                  <a:srgbClr val="000000"/>
                </a:solidFill>
                <a:latin typeface="Segoe UI"/>
              </a:rPr>
              <a:t>North</a:t>
            </a:r>
            <a:r>
              <a:rPr lang="fr-FR" sz="1100" dirty="0">
                <a:solidFill>
                  <a:srgbClr val="000000"/>
                </a:solidFill>
                <a:latin typeface="Segoe UI"/>
              </a:rPr>
              <a:t> </a:t>
            </a:r>
            <a:r>
              <a:rPr lang="fr-FR" sz="1100" dirty="0" err="1">
                <a:solidFill>
                  <a:srgbClr val="000000"/>
                </a:solidFill>
                <a:latin typeface="Segoe UI"/>
              </a:rPr>
              <a:t>Keeper</a:t>
            </a:r>
            <a:endParaRPr lang="fr-FR" sz="1100" dirty="0">
              <a:solidFill>
                <a:srgbClr val="000000"/>
              </a:solidFill>
              <a:latin typeface="Segoe UI"/>
            </a:endParaRPr>
          </a:p>
        </p:txBody>
      </p:sp>
      <p:sp>
        <p:nvSpPr>
          <p:cNvPr id="18" name="Rectangle à coins arrondis 17"/>
          <p:cNvSpPr/>
          <p:nvPr/>
        </p:nvSpPr>
        <p:spPr>
          <a:xfrm>
            <a:off x="4524722" y="2978491"/>
            <a:ext cx="2108655" cy="2171720"/>
          </a:xfrm>
          <a:prstGeom prst="roundRect">
            <a:avLst/>
          </a:prstGeom>
          <a:solidFill>
            <a:schemeClr val="bg1"/>
          </a:solidFill>
          <a:ln>
            <a:solidFill>
              <a:srgbClr val="1E3C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sz="1600">
              <a:solidFill>
                <a:prstClr val="white"/>
              </a:solidFill>
              <a:latin typeface="Calibri"/>
            </a:endParaRPr>
          </a:p>
        </p:txBody>
      </p:sp>
      <p:sp>
        <p:nvSpPr>
          <p:cNvPr id="19" name="Rectangle 18"/>
          <p:cNvSpPr/>
          <p:nvPr/>
        </p:nvSpPr>
        <p:spPr>
          <a:xfrm>
            <a:off x="4524482" y="5219334"/>
            <a:ext cx="2108895" cy="400103"/>
          </a:xfrm>
          <a:prstGeom prst="rect">
            <a:avLst/>
          </a:prstGeom>
          <a:noFill/>
        </p:spPr>
        <p:txBody>
          <a:bodyPr wrap="square" lIns="121915" tIns="60957" rIns="121915" bIns="60957" anchor="ctr">
            <a:spAutoFit/>
          </a:bodyPr>
          <a:lstStyle/>
          <a:p>
            <a:pPr algn="ctr" defTabSz="1219140">
              <a:defRPr/>
            </a:pPr>
            <a:r>
              <a:rPr lang="fr-FR" b="1" dirty="0">
                <a:solidFill>
                  <a:srgbClr val="000000"/>
                </a:solidFill>
                <a:latin typeface="Segoe UI Black"/>
              </a:rPr>
              <a:t>PAVAM</a:t>
            </a:r>
          </a:p>
        </p:txBody>
      </p:sp>
      <p:cxnSp>
        <p:nvCxnSpPr>
          <p:cNvPr id="20" name="Connecteur droit 19"/>
          <p:cNvCxnSpPr/>
          <p:nvPr/>
        </p:nvCxnSpPr>
        <p:spPr>
          <a:xfrm flipV="1">
            <a:off x="901868" y="5468175"/>
            <a:ext cx="2585317" cy="0"/>
          </a:xfrm>
          <a:prstGeom prst="line">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rot="10800000">
            <a:off x="6633375" y="4055272"/>
            <a:ext cx="757124" cy="720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prstClr val="white"/>
              </a:solidFill>
              <a:latin typeface="Calibri"/>
            </a:endParaRPr>
          </a:p>
        </p:txBody>
      </p:sp>
      <p:sp>
        <p:nvSpPr>
          <p:cNvPr id="22" name="ZoneTexte 21"/>
          <p:cNvSpPr txBox="1"/>
          <p:nvPr/>
        </p:nvSpPr>
        <p:spPr>
          <a:xfrm>
            <a:off x="7462654" y="3645901"/>
            <a:ext cx="3562399" cy="766877"/>
          </a:xfrm>
          <a:prstGeom prst="rect">
            <a:avLst/>
          </a:prstGeom>
          <a:noFill/>
        </p:spPr>
        <p:txBody>
          <a:bodyPr wrap="square" rtlCol="0">
            <a:spAutoFit/>
          </a:bodyPr>
          <a:lstStyle/>
          <a:p>
            <a:pPr defTabSz="1219140">
              <a:lnSpc>
                <a:spcPct val="150000"/>
              </a:lnSpc>
              <a:spcAft>
                <a:spcPts val="400"/>
              </a:spcAft>
              <a:defRPr/>
            </a:pPr>
            <a:r>
              <a:rPr lang="fr-FR" sz="1600" b="1" dirty="0">
                <a:solidFill>
                  <a:srgbClr val="000000"/>
                </a:solidFill>
                <a:latin typeface="Segoe UI Black"/>
              </a:rPr>
              <a:t>Applications</a:t>
            </a:r>
          </a:p>
          <a:p>
            <a:pPr defTabSz="1219140">
              <a:lnSpc>
                <a:spcPct val="150000"/>
              </a:lnSpc>
              <a:spcAft>
                <a:spcPts val="400"/>
              </a:spcAft>
              <a:defRPr/>
            </a:pPr>
            <a:r>
              <a:rPr lang="fr-FR" sz="1100" dirty="0">
                <a:solidFill>
                  <a:srgbClr val="000000"/>
                </a:solidFill>
              </a:rPr>
              <a:t>Infanterie, désignation d'artillerie, forces spéciales</a:t>
            </a:r>
            <a:endParaRPr lang="fr-FR" sz="1100" dirty="0">
              <a:solidFill>
                <a:srgbClr val="000000"/>
              </a:solidFill>
              <a:latin typeface="Segoe UI"/>
            </a:endParaRPr>
          </a:p>
        </p:txBody>
      </p:sp>
      <p:cxnSp>
        <p:nvCxnSpPr>
          <p:cNvPr id="23" name="Connecteur droit 22"/>
          <p:cNvCxnSpPr/>
          <p:nvPr/>
        </p:nvCxnSpPr>
        <p:spPr>
          <a:xfrm flipV="1">
            <a:off x="7462652" y="4086266"/>
            <a:ext cx="4259448" cy="6637"/>
          </a:xfrm>
          <a:prstGeom prst="line">
            <a:avLst/>
          </a:prstGeom>
          <a:ln w="38100">
            <a:solidFill>
              <a:srgbClr val="5FCAE2"/>
            </a:solidFill>
            <a:tailEnd type="ova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626601" y="3264292"/>
            <a:ext cx="900000" cy="720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prstClr val="white"/>
              </a:solidFill>
              <a:latin typeface="Calibri"/>
            </a:endParaRPr>
          </a:p>
        </p:txBody>
      </p:sp>
      <p:sp>
        <p:nvSpPr>
          <p:cNvPr id="25" name="Rectangle 24"/>
          <p:cNvSpPr/>
          <p:nvPr/>
        </p:nvSpPr>
        <p:spPr>
          <a:xfrm rot="5400000">
            <a:off x="3073966" y="2702244"/>
            <a:ext cx="1175951" cy="720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prstClr val="white"/>
              </a:solidFill>
              <a:latin typeface="Calibri"/>
            </a:endParaRPr>
          </a:p>
        </p:txBody>
      </p:sp>
      <p:cxnSp>
        <p:nvCxnSpPr>
          <p:cNvPr id="26" name="Connecteur droit 25"/>
          <p:cNvCxnSpPr/>
          <p:nvPr/>
        </p:nvCxnSpPr>
        <p:spPr>
          <a:xfrm>
            <a:off x="3972457" y="2041128"/>
            <a:ext cx="2224775" cy="0"/>
          </a:xfrm>
          <a:prstGeom prst="line">
            <a:avLst/>
          </a:prstGeom>
          <a:ln w="38100">
            <a:solidFill>
              <a:srgbClr val="9F074F"/>
            </a:solidFill>
            <a:tailEnd type="oval"/>
          </a:ln>
        </p:spPr>
        <p:style>
          <a:lnRef idx="1">
            <a:schemeClr val="accent1"/>
          </a:lnRef>
          <a:fillRef idx="0">
            <a:schemeClr val="accent1"/>
          </a:fillRef>
          <a:effectRef idx="0">
            <a:schemeClr val="accent1"/>
          </a:effectRef>
          <a:fontRef idx="minor">
            <a:schemeClr val="tx1"/>
          </a:fontRef>
        </p:style>
      </p:cxnSp>
      <p:sp>
        <p:nvSpPr>
          <p:cNvPr id="27" name="ZoneTexte 26"/>
          <p:cNvSpPr txBox="1"/>
          <p:nvPr/>
        </p:nvSpPr>
        <p:spPr>
          <a:xfrm>
            <a:off x="3972455" y="1668204"/>
            <a:ext cx="2915239" cy="338554"/>
          </a:xfrm>
          <a:prstGeom prst="rect">
            <a:avLst/>
          </a:prstGeom>
          <a:noFill/>
        </p:spPr>
        <p:txBody>
          <a:bodyPr wrap="square" rtlCol="0">
            <a:spAutoFit/>
          </a:bodyPr>
          <a:lstStyle/>
          <a:p>
            <a:pPr defTabSz="1219140">
              <a:spcAft>
                <a:spcPts val="400"/>
              </a:spcAft>
              <a:defRPr/>
            </a:pPr>
            <a:r>
              <a:rPr lang="fr-FR" sz="1600" b="1" dirty="0" err="1">
                <a:solidFill>
                  <a:srgbClr val="000000"/>
                </a:solidFill>
                <a:latin typeface="Segoe UI Black"/>
              </a:rPr>
              <a:t>Portability</a:t>
            </a:r>
            <a:r>
              <a:rPr lang="fr-FR" sz="1600" b="1" dirty="0">
                <a:solidFill>
                  <a:srgbClr val="000000"/>
                </a:solidFill>
                <a:latin typeface="Segoe UI Black"/>
              </a:rPr>
              <a:t> C-SWAP</a:t>
            </a:r>
          </a:p>
        </p:txBody>
      </p:sp>
      <p:sp>
        <p:nvSpPr>
          <p:cNvPr id="28" name="Rectangle 27"/>
          <p:cNvSpPr/>
          <p:nvPr/>
        </p:nvSpPr>
        <p:spPr>
          <a:xfrm>
            <a:off x="3972456" y="2051837"/>
            <a:ext cx="2314971" cy="430887"/>
          </a:xfrm>
          <a:prstGeom prst="rect">
            <a:avLst/>
          </a:prstGeom>
        </p:spPr>
        <p:txBody>
          <a:bodyPr wrap="square">
            <a:spAutoFit/>
          </a:bodyPr>
          <a:lstStyle/>
          <a:p>
            <a:pPr defTabSz="1219140">
              <a:defRPr/>
            </a:pPr>
            <a:r>
              <a:rPr lang="fr-FR" sz="1100" dirty="0">
                <a:solidFill>
                  <a:srgbClr val="000000"/>
                </a:solidFill>
                <a:latin typeface="Segoe UI"/>
              </a:rPr>
              <a:t>Masse &lt; </a:t>
            </a:r>
            <a:r>
              <a:rPr lang="fr-FR" sz="1100" b="1" dirty="0">
                <a:solidFill>
                  <a:srgbClr val="000000"/>
                </a:solidFill>
                <a:latin typeface="Segoe UI"/>
              </a:rPr>
              <a:t>420 g</a:t>
            </a:r>
          </a:p>
          <a:p>
            <a:pPr defTabSz="1219140">
              <a:defRPr/>
            </a:pPr>
            <a:r>
              <a:rPr lang="fr-FR" sz="1100" dirty="0">
                <a:solidFill>
                  <a:srgbClr val="000000"/>
                </a:solidFill>
                <a:latin typeface="Segoe UI"/>
              </a:rPr>
              <a:t>Consommation &lt; </a:t>
            </a:r>
            <a:r>
              <a:rPr lang="fr-FR" sz="1100" b="1" dirty="0">
                <a:solidFill>
                  <a:srgbClr val="000000"/>
                </a:solidFill>
                <a:latin typeface="Segoe UI"/>
              </a:rPr>
              <a:t>5W</a:t>
            </a:r>
            <a:endParaRPr lang="en-US" sz="1100" b="1" dirty="0">
              <a:solidFill>
                <a:srgbClr val="000000"/>
              </a:solidFill>
              <a:latin typeface="Segoe UI"/>
            </a:endParaRPr>
          </a:p>
        </p:txBody>
      </p:sp>
      <p:pic>
        <p:nvPicPr>
          <p:cNvPr id="30" name="Picture 6" descr="B6-FELIN_SMBE_CAMO_20150804_027_01+lunettes"/>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1393" b="96379" l="10000" r="90000"/>
                    </a14:imgEffect>
                  </a14:imgLayer>
                </a14:imgProps>
              </a:ext>
              <a:ext uri="{28A0092B-C50C-407E-A947-70E740481C1C}">
                <a14:useLocalDpi xmlns:a14="http://schemas.microsoft.com/office/drawing/2010/main"/>
              </a:ext>
            </a:extLst>
          </a:blip>
          <a:srcRect/>
          <a:stretch>
            <a:fillRect/>
          </a:stretch>
        </p:blipFill>
        <p:spPr bwMode="auto">
          <a:xfrm>
            <a:off x="7670671" y="4293877"/>
            <a:ext cx="1347696" cy="2015929"/>
          </a:xfrm>
          <a:prstGeom prst="rect">
            <a:avLst/>
          </a:prstGeom>
          <a:noFill/>
          <a:extLst>
            <a:ext uri="{909E8E84-426E-40DD-AFC4-6F175D3DCCD1}">
              <a14:hiddenFill xmlns:a14="http://schemas.microsoft.com/office/drawing/2010/main">
                <a:solidFill>
                  <a:srgbClr val="FFFFFF"/>
                </a:solidFill>
              </a14:hiddenFill>
            </a:ext>
          </a:extLst>
        </p:spPr>
      </p:pic>
      <p:pic>
        <p:nvPicPr>
          <p:cNvPr id="31" name="Image 30"/>
          <p:cNvPicPr>
            <a:picLocks noChangeAspect="1"/>
          </p:cNvPicPr>
          <p:nvPr/>
        </p:nvPicPr>
        <p:blipFill rotWithShape="1">
          <a:blip r:embed="rId5" cstate="screen">
            <a:extLst>
              <a:ext uri="{28A0092B-C50C-407E-A947-70E740481C1C}">
                <a14:useLocalDpi xmlns:a14="http://schemas.microsoft.com/office/drawing/2010/main"/>
              </a:ext>
            </a:extLst>
          </a:blip>
          <a:srcRect b="14286"/>
          <a:stretch/>
        </p:blipFill>
        <p:spPr>
          <a:xfrm>
            <a:off x="3207433" y="1548207"/>
            <a:ext cx="709936" cy="608516"/>
          </a:xfrm>
          <a:prstGeom prst="rect">
            <a:avLst/>
          </a:prstGeom>
        </p:spPr>
      </p:pic>
      <p:sp>
        <p:nvSpPr>
          <p:cNvPr id="32" name="Rectangle 31"/>
          <p:cNvSpPr/>
          <p:nvPr/>
        </p:nvSpPr>
        <p:spPr>
          <a:xfrm rot="8196593">
            <a:off x="7302259" y="2849144"/>
            <a:ext cx="1224000" cy="720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prstClr val="white"/>
              </a:solidFill>
              <a:latin typeface="Calibri"/>
            </a:endParaRPr>
          </a:p>
        </p:txBody>
      </p:sp>
      <p:sp>
        <p:nvSpPr>
          <p:cNvPr id="33" name="Rectangle 32"/>
          <p:cNvSpPr/>
          <p:nvPr/>
        </p:nvSpPr>
        <p:spPr>
          <a:xfrm rot="10800000">
            <a:off x="8330733" y="2441823"/>
            <a:ext cx="468000" cy="720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prstClr val="white"/>
              </a:solidFill>
              <a:latin typeface="Calibri"/>
            </a:endParaRPr>
          </a:p>
        </p:txBody>
      </p:sp>
      <p:cxnSp>
        <p:nvCxnSpPr>
          <p:cNvPr id="34" name="Connecteur droit 33"/>
          <p:cNvCxnSpPr/>
          <p:nvPr/>
        </p:nvCxnSpPr>
        <p:spPr>
          <a:xfrm flipV="1">
            <a:off x="8895842" y="2853267"/>
            <a:ext cx="1242993" cy="1788"/>
          </a:xfrm>
          <a:prstGeom prst="line">
            <a:avLst/>
          </a:prstGeom>
          <a:ln w="38100">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8895841" y="2898127"/>
            <a:ext cx="2339112" cy="261610"/>
          </a:xfrm>
          <a:prstGeom prst="rect">
            <a:avLst/>
          </a:prstGeom>
        </p:spPr>
        <p:txBody>
          <a:bodyPr wrap="square">
            <a:spAutoFit/>
          </a:bodyPr>
          <a:lstStyle/>
          <a:p>
            <a:pPr defTabSz="1219140">
              <a:defRPr/>
            </a:pPr>
            <a:r>
              <a:rPr lang="fr-FR" sz="1100" dirty="0">
                <a:solidFill>
                  <a:srgbClr val="000000"/>
                </a:solidFill>
                <a:latin typeface="Segoe UI"/>
              </a:rPr>
              <a:t>Figure of </a:t>
            </a:r>
            <a:r>
              <a:rPr lang="fr-FR" sz="1100" dirty="0" err="1">
                <a:solidFill>
                  <a:srgbClr val="000000"/>
                </a:solidFill>
                <a:latin typeface="Segoe UI"/>
              </a:rPr>
              <a:t>Merit</a:t>
            </a:r>
            <a:endParaRPr lang="en-US" sz="1100" dirty="0">
              <a:solidFill>
                <a:srgbClr val="000000"/>
              </a:solidFill>
              <a:latin typeface="Segoe UI"/>
            </a:endParaRPr>
          </a:p>
        </p:txBody>
      </p:sp>
      <p:sp>
        <p:nvSpPr>
          <p:cNvPr id="36" name="ZoneTexte 35"/>
          <p:cNvSpPr txBox="1"/>
          <p:nvPr/>
        </p:nvSpPr>
        <p:spPr>
          <a:xfrm>
            <a:off x="8895841" y="2516503"/>
            <a:ext cx="1363675" cy="338554"/>
          </a:xfrm>
          <a:prstGeom prst="rect">
            <a:avLst/>
          </a:prstGeom>
          <a:noFill/>
        </p:spPr>
        <p:txBody>
          <a:bodyPr wrap="square" rtlCol="0">
            <a:spAutoFit/>
          </a:bodyPr>
          <a:lstStyle/>
          <a:p>
            <a:pPr defTabSz="1219140">
              <a:spcAft>
                <a:spcPts val="400"/>
              </a:spcAft>
              <a:defRPr/>
            </a:pPr>
            <a:r>
              <a:rPr lang="fr-FR" sz="1600" b="1" dirty="0" err="1">
                <a:solidFill>
                  <a:srgbClr val="000000"/>
                </a:solidFill>
                <a:latin typeface="Segoe UI Black"/>
              </a:rPr>
              <a:t>Integrité</a:t>
            </a:r>
            <a:endParaRPr lang="fr-FR" sz="1600" b="1" dirty="0">
              <a:solidFill>
                <a:srgbClr val="000000"/>
              </a:solidFill>
              <a:latin typeface="Segoe UI Black"/>
            </a:endParaRPr>
          </a:p>
        </p:txBody>
      </p:sp>
      <p:pic>
        <p:nvPicPr>
          <p:cNvPr id="37" name="Image 36"/>
          <p:cNvPicPr>
            <a:picLocks noChangeAspect="1"/>
          </p:cNvPicPr>
          <p:nvPr/>
        </p:nvPicPr>
        <p:blipFill rotWithShape="1">
          <a:blip r:embed="rId6" cstate="screen">
            <a:extLst>
              <a:ext uri="{28A0092B-C50C-407E-A947-70E740481C1C}">
                <a14:useLocalDpi xmlns:a14="http://schemas.microsoft.com/office/drawing/2010/main"/>
              </a:ext>
            </a:extLst>
          </a:blip>
          <a:srcRect b="16852"/>
          <a:stretch/>
        </p:blipFill>
        <p:spPr>
          <a:xfrm>
            <a:off x="8785451" y="2065469"/>
            <a:ext cx="587076" cy="488143"/>
          </a:xfrm>
          <a:prstGeom prst="rect">
            <a:avLst/>
          </a:prstGeom>
        </p:spPr>
      </p:pic>
      <p:pic>
        <p:nvPicPr>
          <p:cNvPr id="1026" name="Image 7" descr="image00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056360" y="4407980"/>
            <a:ext cx="2888896" cy="1770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41"/>
          <p:cNvSpPr/>
          <p:nvPr/>
        </p:nvSpPr>
        <p:spPr>
          <a:xfrm>
            <a:off x="0" y="1092988"/>
            <a:ext cx="12201269" cy="413357"/>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914354">
              <a:defRPr/>
            </a:pPr>
            <a:r>
              <a:rPr lang="fr-FR" sz="2000" b="1" dirty="0">
                <a:solidFill>
                  <a:prstClr val="white"/>
                </a:solidFill>
                <a:latin typeface="Segoe UI Black"/>
              </a:rPr>
              <a:t>INFANTRIE &amp; FORCES SPECIALES</a:t>
            </a:r>
          </a:p>
        </p:txBody>
      </p:sp>
      <p:pic>
        <p:nvPicPr>
          <p:cNvPr id="44" name="Image 43"/>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22500" b="70714" l="23462" r="78462">
                        <a14:foregroundMark x1="46538" y1="52143" x2="51538" y2="43214"/>
                        <a14:foregroundMark x1="52308" y1="45000" x2="52308" y2="45000"/>
                        <a14:foregroundMark x1="51923" y1="31786" x2="48462" y2="30357"/>
                      </a14:backgroundRemoval>
                    </a14:imgEffect>
                  </a14:imgLayer>
                </a14:imgProps>
              </a:ext>
              <a:ext uri="{28A0092B-C50C-407E-A947-70E740481C1C}">
                <a14:useLocalDpi xmlns:a14="http://schemas.microsoft.com/office/drawing/2010/main"/>
              </a:ext>
            </a:extLst>
          </a:blip>
          <a:srcRect l="20923" t="20300" r="18016" b="25700"/>
          <a:stretch/>
        </p:blipFill>
        <p:spPr>
          <a:xfrm>
            <a:off x="11465189" y="164712"/>
            <a:ext cx="705600" cy="672000"/>
          </a:xfrm>
          <a:prstGeom prst="rect">
            <a:avLst/>
          </a:prstGeom>
        </p:spPr>
      </p:pic>
      <p:sp>
        <p:nvSpPr>
          <p:cNvPr id="39" name="Titre 38"/>
          <p:cNvSpPr>
            <a:spLocks noGrp="1"/>
          </p:cNvSpPr>
          <p:nvPr>
            <p:ph type="title"/>
          </p:nvPr>
        </p:nvSpPr>
        <p:spPr/>
        <p:txBody>
          <a:bodyPr/>
          <a:lstStyle/>
          <a:p>
            <a:r>
              <a:rPr lang="fr-FR" sz="2800" cap="all" dirty="0"/>
              <a:t>Chercheur de Nord portable</a:t>
            </a:r>
          </a:p>
        </p:txBody>
      </p:sp>
      <p:pic>
        <p:nvPicPr>
          <p:cNvPr id="3" name="Image 2"/>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0" b="100000" l="396" r="100000">
                        <a14:foregroundMark x1="70297" y1="19392" x2="82574" y2="31559"/>
                        <a14:foregroundMark x1="88119" y1="32319" x2="86931" y2="69962"/>
                        <a14:foregroundMark x1="82178" y1="78327" x2="83762" y2="80228"/>
                        <a14:foregroundMark x1="81584" y1="76046" x2="78812" y2="73384"/>
                        <a14:foregroundMark x1="79604" y1="73384" x2="79406" y2="66160"/>
                        <a14:foregroundMark x1="61188" y1="12548" x2="66733" y2="12928"/>
                        <a14:foregroundMark x1="59802" y1="14068" x2="56634" y2="17490"/>
                        <a14:foregroundMark x1="29307" y1="13688" x2="43762" y2="22814"/>
                        <a14:foregroundMark x1="28911" y1="11027" x2="48119" y2="19772"/>
                        <a14:foregroundMark x1="61980" y1="42586" x2="62574" y2="47148"/>
                        <a14:foregroundMark x1="59604" y1="55894" x2="62376" y2="53612"/>
                        <a14:foregroundMark x1="61188" y1="56654" x2="57228" y2="57795"/>
                        <a14:foregroundMark x1="8911" y1="33460" x2="8713" y2="31939"/>
                        <a14:foregroundMark x1="8119" y1="36502" x2="7921" y2="31559"/>
                        <a14:foregroundMark x1="55446" y1="76426" x2="52277" y2="78327"/>
                        <a14:foregroundMark x1="55842" y1="74905" x2="55842" y2="74905"/>
                        <a14:foregroundMark x1="55842" y1="74905" x2="53069" y2="82890"/>
                        <a14:foregroundMark x1="55050" y1="73764" x2="55050" y2="73764"/>
                        <a14:foregroundMark x1="55050" y1="73764" x2="51881" y2="76426"/>
                        <a14:foregroundMark x1="18020" y1="10266" x2="18416" y2="13308"/>
                        <a14:foregroundMark x1="18020" y1="9506" x2="18614" y2="8745"/>
                        <a14:foregroundMark x1="5941" y1="59316" x2="10297" y2="61597"/>
                        <a14:foregroundMark x1="10891" y1="61597" x2="14059" y2="63118"/>
                        <a14:foregroundMark x1="53861" y1="26996" x2="53861" y2="26996"/>
                        <a14:foregroundMark x1="53861" y1="26996" x2="53861" y2="26996"/>
                        <a14:foregroundMark x1="53861" y1="26996" x2="55644" y2="20532"/>
                        <a14:foregroundMark x1="57228" y1="17110" x2="57228" y2="17110"/>
                        <a14:foregroundMark x1="57030" y1="17110" x2="55644" y2="19392"/>
                        <a14:backgroundMark x1="52475" y1="72243" x2="51881" y2="74144"/>
                        <a14:backgroundMark x1="53663" y1="83650" x2="50495" y2="84791"/>
                      </a14:backgroundRemoval>
                    </a14:imgEffect>
                  </a14:imgLayer>
                </a14:imgProps>
              </a:ext>
              <a:ext uri="{28A0092B-C50C-407E-A947-70E740481C1C}">
                <a14:useLocalDpi xmlns:a14="http://schemas.microsoft.com/office/drawing/2010/main"/>
              </a:ext>
            </a:extLst>
          </a:blip>
          <a:srcRect/>
          <a:stretch/>
        </p:blipFill>
        <p:spPr>
          <a:xfrm>
            <a:off x="4524481" y="3515711"/>
            <a:ext cx="2093371" cy="1097280"/>
          </a:xfrm>
          <a:prstGeom prst="rect">
            <a:avLst/>
          </a:prstGeom>
        </p:spPr>
      </p:pic>
      <p:sp>
        <p:nvSpPr>
          <p:cNvPr id="38" name="ZoneTexte 37"/>
          <p:cNvSpPr txBox="1"/>
          <p:nvPr/>
        </p:nvSpPr>
        <p:spPr>
          <a:xfrm>
            <a:off x="6686545" y="6332910"/>
            <a:ext cx="3325398" cy="276999"/>
          </a:xfrm>
          <a:prstGeom prst="rect">
            <a:avLst/>
          </a:prstGeom>
          <a:noFill/>
        </p:spPr>
        <p:txBody>
          <a:bodyPr wrap="none" rtlCol="0">
            <a:spAutoFit/>
          </a:bodyPr>
          <a:lstStyle/>
          <a:p>
            <a:pPr algn="ctr" defTabSz="914354">
              <a:defRPr/>
            </a:pPr>
            <a:r>
              <a:rPr lang="fr-FR" sz="1200" b="1" dirty="0">
                <a:solidFill>
                  <a:srgbClr val="FF0000"/>
                </a:solidFill>
                <a:latin typeface="Calibri"/>
              </a:rPr>
              <a:t>SAFRAN ELECTRONICS &amp; DEFENSE CONFIDENTIAL</a:t>
            </a:r>
          </a:p>
        </p:txBody>
      </p:sp>
      <p:sp>
        <p:nvSpPr>
          <p:cNvPr id="40" name="Ellipse 39"/>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351418305"/>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800" cap="all" dirty="0"/>
              <a:t>Chercheur de Nord portable</a:t>
            </a:r>
          </a:p>
        </p:txBody>
      </p:sp>
      <p:sp>
        <p:nvSpPr>
          <p:cNvPr id="8" name="Espace réservé du contenu 8"/>
          <p:cNvSpPr>
            <a:spLocks noGrp="1"/>
          </p:cNvSpPr>
          <p:nvPr>
            <p:ph idx="4294967295"/>
          </p:nvPr>
        </p:nvSpPr>
        <p:spPr>
          <a:xfrm>
            <a:off x="312739" y="1242059"/>
            <a:ext cx="5956538" cy="4923791"/>
          </a:xfrm>
          <a:prstGeom prst="rect">
            <a:avLst/>
          </a:prstGeom>
        </p:spPr>
        <p:txBody>
          <a:bodyPr>
            <a:noAutofit/>
          </a:bodyPr>
          <a:lstStyle/>
          <a:p>
            <a:pPr marL="0" lvl="3" indent="0" algn="just">
              <a:spcBef>
                <a:spcPts val="600"/>
              </a:spcBef>
              <a:spcAft>
                <a:spcPts val="1200"/>
              </a:spcAft>
              <a:buClr>
                <a:schemeClr val="accent4"/>
              </a:buClr>
              <a:buNone/>
            </a:pPr>
            <a:r>
              <a:rPr lang="fr-FR" sz="1800" b="1" dirty="0">
                <a:solidFill>
                  <a:srgbClr val="1E3C7D"/>
                </a:solidFill>
              </a:rPr>
              <a:t>Le PAVAM de Safran est chercheur de Nord (NF) / et conservateur de Nord (NK), à intégrer dans des applications portables de localisation de cibles.</a:t>
            </a:r>
          </a:p>
          <a:p>
            <a:pPr lvl="2" algn="just">
              <a:spcBef>
                <a:spcPts val="600"/>
              </a:spcBef>
              <a:spcAft>
                <a:spcPts val="1200"/>
              </a:spcAft>
            </a:pPr>
            <a:r>
              <a:rPr lang="fr-FR" sz="1400" dirty="0">
                <a:solidFill>
                  <a:srgbClr val="1E3C7D"/>
                </a:solidFill>
              </a:rPr>
              <a:t>Avec le module PAVAM2+ monté dans JETS, Safran a développé un module PAVAM (</a:t>
            </a:r>
            <a:r>
              <a:rPr lang="fr-FR" sz="1400" dirty="0" err="1">
                <a:solidFill>
                  <a:srgbClr val="1E3C7D"/>
                </a:solidFill>
              </a:rPr>
              <a:t>Precise</a:t>
            </a:r>
            <a:r>
              <a:rPr lang="fr-FR" sz="1400" dirty="0">
                <a:solidFill>
                  <a:srgbClr val="1E3C7D"/>
                </a:solidFill>
              </a:rPr>
              <a:t> </a:t>
            </a:r>
            <a:r>
              <a:rPr lang="fr-FR" sz="1400" dirty="0" err="1">
                <a:solidFill>
                  <a:srgbClr val="1E3C7D"/>
                </a:solidFill>
              </a:rPr>
              <a:t>Azimuth</a:t>
            </a:r>
            <a:r>
              <a:rPr lang="fr-FR" sz="1400" dirty="0">
                <a:solidFill>
                  <a:srgbClr val="1E3C7D"/>
                </a:solidFill>
              </a:rPr>
              <a:t> and Vertical Angle Module) qui a démontré sa capacité à effectuer une recherche autonome du nord en quelques minutes, avec une performance permettant une désignation efficace de la cible, avec une faible erreur de localisation de la cible ( TLE).</a:t>
            </a:r>
          </a:p>
          <a:p>
            <a:pPr lvl="2" algn="just">
              <a:spcBef>
                <a:spcPts val="600"/>
              </a:spcBef>
              <a:spcAft>
                <a:spcPts val="1200"/>
              </a:spcAft>
            </a:pPr>
            <a:r>
              <a:rPr lang="fr-FR" sz="1400" dirty="0">
                <a:solidFill>
                  <a:srgbClr val="1E3C7D"/>
                </a:solidFill>
              </a:rPr>
              <a:t>Le module PAVAM2 + de génération actuelle est basé sur un noyau inertiel utilisant des gyroscopes résonnants hémisphériques (HRG), des accéléromètres MEMS en boucle ouverte et une électronique qui calcule les données du capteur pour fournir au système hôte l'azimut et les angles verticaux du système, avec une classe de précision de quelques mils.</a:t>
            </a:r>
          </a:p>
          <a:p>
            <a:pPr marL="0" lvl="3" indent="0" algn="just">
              <a:spcBef>
                <a:spcPts val="600"/>
              </a:spcBef>
              <a:spcAft>
                <a:spcPts val="1200"/>
              </a:spcAft>
              <a:buClr>
                <a:schemeClr val="accent4"/>
              </a:buClr>
              <a:buNone/>
            </a:pPr>
            <a:r>
              <a:rPr lang="fr-FR" sz="1800" b="1" dirty="0">
                <a:solidFill>
                  <a:srgbClr val="1E3C7D"/>
                </a:solidFill>
              </a:rPr>
              <a:t>PAVAM 2 fournit une capacité d'</a:t>
            </a:r>
            <a:r>
              <a:rPr lang="fr-FR" sz="1800" b="1" dirty="0" err="1">
                <a:solidFill>
                  <a:srgbClr val="1E3C7D"/>
                </a:solidFill>
              </a:rPr>
              <a:t>azimuth</a:t>
            </a:r>
            <a:r>
              <a:rPr lang="fr-FR" sz="1800" b="1" dirty="0">
                <a:solidFill>
                  <a:srgbClr val="1E3C7D"/>
                </a:solidFill>
              </a:rPr>
              <a:t> dont le PM-SPTD  américain en opérations</a:t>
            </a:r>
          </a:p>
        </p:txBody>
      </p:sp>
      <p:pic>
        <p:nvPicPr>
          <p:cNvPr id="3" name="Imag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43377" y="255778"/>
            <a:ext cx="5572425" cy="6097399"/>
          </a:xfrm>
          <a:prstGeom prst="rect">
            <a:avLst/>
          </a:prstGeom>
        </p:spPr>
      </p:pic>
      <p:sp>
        <p:nvSpPr>
          <p:cNvPr id="5" name="ZoneTexte 4"/>
          <p:cNvSpPr txBox="1"/>
          <p:nvPr/>
        </p:nvSpPr>
        <p:spPr>
          <a:xfrm>
            <a:off x="6686545" y="6332910"/>
            <a:ext cx="3325398" cy="276999"/>
          </a:xfrm>
          <a:prstGeom prst="rect">
            <a:avLst/>
          </a:prstGeom>
          <a:noFill/>
        </p:spPr>
        <p:txBody>
          <a:bodyPr wrap="none" rtlCol="0">
            <a:spAutoFit/>
          </a:bodyPr>
          <a:lstStyle/>
          <a:p>
            <a:pPr algn="ctr" defTabSz="914354">
              <a:defRPr/>
            </a:pPr>
            <a:r>
              <a:rPr lang="fr-FR" sz="1200" b="1" dirty="0">
                <a:solidFill>
                  <a:srgbClr val="FF0000"/>
                </a:solidFill>
                <a:latin typeface="Calibri"/>
              </a:rPr>
              <a:t>SAFRAN ELECTRONICS &amp; DEFENSE CONFIDENTIAL</a:t>
            </a:r>
          </a:p>
        </p:txBody>
      </p:sp>
      <p:sp>
        <p:nvSpPr>
          <p:cNvPr id="6" name="Ellipse 5"/>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3279398514"/>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rot="10800000">
            <a:off x="6557101" y="3795401"/>
            <a:ext cx="511839" cy="45719"/>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prstClr val="white"/>
              </a:solidFill>
              <a:latin typeface="Calibri"/>
            </a:endParaRPr>
          </a:p>
        </p:txBody>
      </p:sp>
      <p:sp>
        <p:nvSpPr>
          <p:cNvPr id="58" name="Rectangle 57"/>
          <p:cNvSpPr/>
          <p:nvPr/>
        </p:nvSpPr>
        <p:spPr>
          <a:xfrm rot="6963610">
            <a:off x="5555050" y="2659464"/>
            <a:ext cx="2069927" cy="540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prstClr val="white"/>
              </a:solidFill>
              <a:latin typeface="Calibri"/>
            </a:endParaRPr>
          </a:p>
        </p:txBody>
      </p:sp>
      <p:sp>
        <p:nvSpPr>
          <p:cNvPr id="5" name="Rectangle 4"/>
          <p:cNvSpPr/>
          <p:nvPr/>
        </p:nvSpPr>
        <p:spPr>
          <a:xfrm>
            <a:off x="3726252" y="4117083"/>
            <a:ext cx="900000" cy="540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prstClr val="white"/>
              </a:solidFill>
              <a:latin typeface="Calibri"/>
            </a:endParaRPr>
          </a:p>
        </p:txBody>
      </p:sp>
      <p:sp>
        <p:nvSpPr>
          <p:cNvPr id="6" name="Rectangle 5"/>
          <p:cNvSpPr/>
          <p:nvPr/>
        </p:nvSpPr>
        <p:spPr>
          <a:xfrm rot="3045678">
            <a:off x="2055853" y="3329371"/>
            <a:ext cx="2069927" cy="540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prstClr val="white"/>
              </a:solidFill>
              <a:latin typeface="Calibri"/>
            </a:endParaRPr>
          </a:p>
        </p:txBody>
      </p:sp>
      <p:sp>
        <p:nvSpPr>
          <p:cNvPr id="8" name="ZoneTexte 7"/>
          <p:cNvSpPr txBox="1"/>
          <p:nvPr/>
        </p:nvSpPr>
        <p:spPr>
          <a:xfrm>
            <a:off x="243841" y="4247380"/>
            <a:ext cx="1573499" cy="307777"/>
          </a:xfrm>
          <a:prstGeom prst="rect">
            <a:avLst/>
          </a:prstGeom>
          <a:noFill/>
        </p:spPr>
        <p:txBody>
          <a:bodyPr wrap="square" rtlCol="0">
            <a:spAutoFit/>
          </a:bodyPr>
          <a:lstStyle/>
          <a:p>
            <a:pPr defTabSz="1219140">
              <a:spcAft>
                <a:spcPts val="400"/>
              </a:spcAft>
              <a:defRPr/>
            </a:pPr>
            <a:r>
              <a:rPr lang="fr-FR" sz="1400" b="1" dirty="0">
                <a:solidFill>
                  <a:srgbClr val="000000"/>
                </a:solidFill>
                <a:latin typeface="Segoe UI Black"/>
              </a:rPr>
              <a:t>Autonomie</a:t>
            </a:r>
          </a:p>
        </p:txBody>
      </p:sp>
      <p:sp>
        <p:nvSpPr>
          <p:cNvPr id="9" name="Rectangle 8"/>
          <p:cNvSpPr/>
          <p:nvPr/>
        </p:nvSpPr>
        <p:spPr>
          <a:xfrm>
            <a:off x="2314575" y="4551457"/>
            <a:ext cx="2220228" cy="540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prstClr val="white"/>
              </a:solidFill>
              <a:latin typeface="Calibri"/>
            </a:endParaRPr>
          </a:p>
        </p:txBody>
      </p:sp>
      <p:sp>
        <p:nvSpPr>
          <p:cNvPr id="12" name="Rectangle 11"/>
          <p:cNvSpPr/>
          <p:nvPr/>
        </p:nvSpPr>
        <p:spPr>
          <a:xfrm>
            <a:off x="3678907" y="3479156"/>
            <a:ext cx="900000" cy="540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prstClr val="white"/>
              </a:solidFill>
              <a:latin typeface="Calibri"/>
            </a:endParaRPr>
          </a:p>
        </p:txBody>
      </p:sp>
      <p:sp>
        <p:nvSpPr>
          <p:cNvPr id="13" name="Rectangle 12"/>
          <p:cNvSpPr/>
          <p:nvPr/>
        </p:nvSpPr>
        <p:spPr>
          <a:xfrm rot="5400000">
            <a:off x="3049244" y="2858103"/>
            <a:ext cx="1296000" cy="540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prstClr val="white"/>
              </a:solidFill>
              <a:latin typeface="Calibri"/>
            </a:endParaRPr>
          </a:p>
        </p:txBody>
      </p:sp>
      <p:cxnSp>
        <p:nvCxnSpPr>
          <p:cNvPr id="15" name="Connecteur droit 14"/>
          <p:cNvCxnSpPr/>
          <p:nvPr/>
        </p:nvCxnSpPr>
        <p:spPr>
          <a:xfrm>
            <a:off x="7625491" y="1771860"/>
            <a:ext cx="1225599" cy="0"/>
          </a:xfrm>
          <a:prstGeom prst="line">
            <a:avLst/>
          </a:prstGeom>
          <a:ln w="38100">
            <a:solidFill>
              <a:srgbClr val="06090F"/>
            </a:solidFill>
            <a:tailEnd type="oval"/>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3938382" y="1909393"/>
            <a:ext cx="2499135" cy="307777"/>
          </a:xfrm>
          <a:prstGeom prst="rect">
            <a:avLst/>
          </a:prstGeom>
          <a:noFill/>
        </p:spPr>
        <p:txBody>
          <a:bodyPr wrap="square" rtlCol="0">
            <a:spAutoFit/>
          </a:bodyPr>
          <a:lstStyle/>
          <a:p>
            <a:pPr defTabSz="1219140">
              <a:spcAft>
                <a:spcPts val="400"/>
              </a:spcAft>
              <a:defRPr/>
            </a:pPr>
            <a:r>
              <a:rPr lang="fr-FR" sz="1400" b="1" dirty="0">
                <a:solidFill>
                  <a:srgbClr val="000000"/>
                </a:solidFill>
                <a:latin typeface="Segoe UI Black"/>
              </a:rPr>
              <a:t>Capacité Terre et Mer</a:t>
            </a:r>
          </a:p>
        </p:txBody>
      </p:sp>
      <p:sp>
        <p:nvSpPr>
          <p:cNvPr id="18" name="Rectangle 17"/>
          <p:cNvSpPr/>
          <p:nvPr/>
        </p:nvSpPr>
        <p:spPr>
          <a:xfrm>
            <a:off x="284251" y="2411450"/>
            <a:ext cx="2234635" cy="938719"/>
          </a:xfrm>
          <a:prstGeom prst="rect">
            <a:avLst/>
          </a:prstGeom>
        </p:spPr>
        <p:txBody>
          <a:bodyPr wrap="square">
            <a:spAutoFit/>
          </a:bodyPr>
          <a:lstStyle/>
          <a:p>
            <a:pPr defTabSz="1219140">
              <a:defRPr/>
            </a:pPr>
            <a:r>
              <a:rPr lang="fr-FR" sz="1100" dirty="0">
                <a:solidFill>
                  <a:srgbClr val="000000"/>
                </a:solidFill>
              </a:rPr>
              <a:t>Capacité de navigation </a:t>
            </a:r>
            <a:r>
              <a:rPr lang="fr-FR" sz="1100" b="1" dirty="0">
                <a:solidFill>
                  <a:srgbClr val="000000"/>
                </a:solidFill>
              </a:rPr>
              <a:t>&lt; 0,02% de la distance parcourue</a:t>
            </a:r>
          </a:p>
          <a:p>
            <a:pPr defTabSz="1219140">
              <a:defRPr/>
            </a:pPr>
            <a:r>
              <a:rPr lang="fr-FR" sz="1100" b="1" dirty="0">
                <a:solidFill>
                  <a:srgbClr val="000000"/>
                </a:solidFill>
              </a:rPr>
              <a:t>&lt; 2 m sur 10 km</a:t>
            </a:r>
            <a:r>
              <a:rPr lang="fr-FR" sz="1100" dirty="0">
                <a:solidFill>
                  <a:srgbClr val="000000"/>
                </a:solidFill>
              </a:rPr>
              <a:t> (précision GPS typique)</a:t>
            </a:r>
          </a:p>
          <a:p>
            <a:pPr defTabSz="1219140">
              <a:defRPr/>
            </a:pPr>
            <a:endParaRPr lang="fr-FR" sz="1100" dirty="0">
              <a:solidFill>
                <a:srgbClr val="000000"/>
              </a:solidFill>
              <a:latin typeface="Segoe UI"/>
            </a:endParaRPr>
          </a:p>
        </p:txBody>
      </p:sp>
      <p:pic>
        <p:nvPicPr>
          <p:cNvPr id="19" name="Image 18"/>
          <p:cNvPicPr>
            <a:picLocks noChangeAspect="1"/>
          </p:cNvPicPr>
          <p:nvPr/>
        </p:nvPicPr>
        <p:blipFill rotWithShape="1">
          <a:blip r:embed="rId2" cstate="screen">
            <a:extLst>
              <a:ext uri="{28A0092B-C50C-407E-A947-70E740481C1C}">
                <a14:useLocalDpi xmlns:a14="http://schemas.microsoft.com/office/drawing/2010/main"/>
              </a:ext>
            </a:extLst>
          </a:blip>
          <a:srcRect b="31296"/>
          <a:stretch/>
        </p:blipFill>
        <p:spPr>
          <a:xfrm>
            <a:off x="257916" y="3591891"/>
            <a:ext cx="924259" cy="635000"/>
          </a:xfrm>
          <a:prstGeom prst="rect">
            <a:avLst/>
          </a:prstGeom>
        </p:spPr>
      </p:pic>
      <p:sp>
        <p:nvSpPr>
          <p:cNvPr id="20" name="Rectangle 19"/>
          <p:cNvSpPr/>
          <p:nvPr/>
        </p:nvSpPr>
        <p:spPr>
          <a:xfrm rot="19451551">
            <a:off x="345255" y="3882058"/>
            <a:ext cx="718832"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prstClr val="white"/>
              </a:solidFill>
              <a:latin typeface="Calibri"/>
            </a:endParaRPr>
          </a:p>
        </p:txBody>
      </p:sp>
      <p:cxnSp>
        <p:nvCxnSpPr>
          <p:cNvPr id="21" name="Connecteur droit 20"/>
          <p:cNvCxnSpPr/>
          <p:nvPr/>
        </p:nvCxnSpPr>
        <p:spPr>
          <a:xfrm>
            <a:off x="3938382" y="2253723"/>
            <a:ext cx="2284999" cy="3100"/>
          </a:xfrm>
          <a:prstGeom prst="line">
            <a:avLst/>
          </a:prstGeom>
          <a:ln w="38100">
            <a:solidFill>
              <a:srgbClr val="0070C0"/>
            </a:solidFill>
            <a:tailEnd type="ova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4534805" y="5403010"/>
            <a:ext cx="2089975" cy="400103"/>
          </a:xfrm>
          <a:prstGeom prst="rect">
            <a:avLst/>
          </a:prstGeom>
          <a:noFill/>
        </p:spPr>
        <p:txBody>
          <a:bodyPr wrap="square" lIns="121915" tIns="60957" rIns="121915" bIns="60957" anchor="ctr">
            <a:spAutoFit/>
          </a:bodyPr>
          <a:lstStyle/>
          <a:p>
            <a:pPr algn="ctr" defTabSz="1219140">
              <a:defRPr/>
            </a:pPr>
            <a:r>
              <a:rPr lang="fr-FR" b="1" dirty="0">
                <a:solidFill>
                  <a:srgbClr val="000000"/>
                </a:solidFill>
                <a:latin typeface="Segoe UI Black"/>
              </a:rPr>
              <a:t>GEONYX</a:t>
            </a:r>
            <a:r>
              <a:rPr lang="fr-FR" b="1" baseline="30000" dirty="0">
                <a:solidFill>
                  <a:srgbClr val="000000"/>
                </a:solidFill>
                <a:latin typeface="Segoe UI Black"/>
              </a:rPr>
              <a:t>TM</a:t>
            </a:r>
            <a:endParaRPr lang="fr-FR" sz="1400" b="1" dirty="0">
              <a:solidFill>
                <a:srgbClr val="000000"/>
              </a:solidFill>
              <a:latin typeface="Segoe UI Black"/>
            </a:endParaRPr>
          </a:p>
        </p:txBody>
      </p:sp>
      <p:cxnSp>
        <p:nvCxnSpPr>
          <p:cNvPr id="26" name="Connecteur droit 25"/>
          <p:cNvCxnSpPr/>
          <p:nvPr/>
        </p:nvCxnSpPr>
        <p:spPr>
          <a:xfrm flipV="1">
            <a:off x="235337" y="4575279"/>
            <a:ext cx="1692000" cy="0"/>
          </a:xfrm>
          <a:prstGeom prst="line">
            <a:avLst/>
          </a:prstGeom>
          <a:ln w="38100">
            <a:solidFill>
              <a:srgbClr val="7030A0"/>
            </a:solidFill>
            <a:tailEnd type="ova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3938382" y="2289019"/>
            <a:ext cx="2604119" cy="430887"/>
          </a:xfrm>
          <a:prstGeom prst="rect">
            <a:avLst/>
          </a:prstGeom>
        </p:spPr>
        <p:txBody>
          <a:bodyPr wrap="square">
            <a:spAutoFit/>
          </a:bodyPr>
          <a:lstStyle/>
          <a:p>
            <a:pPr defTabSz="1219140">
              <a:defRPr/>
            </a:pPr>
            <a:r>
              <a:rPr lang="en-US" sz="1100" dirty="0">
                <a:solidFill>
                  <a:srgbClr val="000000"/>
                </a:solidFill>
                <a:latin typeface="Segoe UI"/>
              </a:rPr>
              <a:t>Mode </a:t>
            </a:r>
            <a:r>
              <a:rPr lang="en-US" sz="1100" dirty="0" err="1">
                <a:solidFill>
                  <a:srgbClr val="000000"/>
                </a:solidFill>
                <a:latin typeface="Segoe UI"/>
              </a:rPr>
              <a:t>d’alignement</a:t>
            </a:r>
            <a:r>
              <a:rPr lang="en-US" sz="1100" dirty="0">
                <a:solidFill>
                  <a:srgbClr val="000000"/>
                </a:solidFill>
                <a:latin typeface="Segoe UI"/>
              </a:rPr>
              <a:t> et de navigation au sol </a:t>
            </a:r>
            <a:r>
              <a:rPr lang="en-US" sz="1100" dirty="0" err="1">
                <a:solidFill>
                  <a:srgbClr val="000000"/>
                </a:solidFill>
                <a:latin typeface="Segoe UI"/>
              </a:rPr>
              <a:t>ou</a:t>
            </a:r>
            <a:r>
              <a:rPr lang="en-US" sz="1100" dirty="0">
                <a:solidFill>
                  <a:srgbClr val="000000"/>
                </a:solidFill>
                <a:latin typeface="Segoe UI"/>
              </a:rPr>
              <a:t> </a:t>
            </a:r>
            <a:r>
              <a:rPr lang="en-US" sz="1100" dirty="0" err="1">
                <a:solidFill>
                  <a:srgbClr val="000000"/>
                </a:solidFill>
                <a:latin typeface="Segoe UI"/>
              </a:rPr>
              <a:t>en</a:t>
            </a:r>
            <a:r>
              <a:rPr lang="en-US" sz="1100" dirty="0">
                <a:solidFill>
                  <a:srgbClr val="000000"/>
                </a:solidFill>
                <a:latin typeface="Segoe UI"/>
              </a:rPr>
              <a:t> </a:t>
            </a:r>
            <a:r>
              <a:rPr lang="en-US" sz="1100" dirty="0" err="1">
                <a:solidFill>
                  <a:srgbClr val="000000"/>
                </a:solidFill>
                <a:latin typeface="Segoe UI"/>
              </a:rPr>
              <a:t>mer</a:t>
            </a:r>
            <a:endParaRPr lang="en-US" sz="1100" dirty="0">
              <a:solidFill>
                <a:srgbClr val="000000"/>
              </a:solidFill>
              <a:latin typeface="Segoe UI"/>
            </a:endParaRPr>
          </a:p>
        </p:txBody>
      </p:sp>
      <p:sp>
        <p:nvSpPr>
          <p:cNvPr id="28" name="Espace réservé du contenu 12"/>
          <p:cNvSpPr txBox="1">
            <a:spLocks/>
          </p:cNvSpPr>
          <p:nvPr/>
        </p:nvSpPr>
        <p:spPr>
          <a:xfrm>
            <a:off x="7625491" y="1446538"/>
            <a:ext cx="1342597" cy="341029"/>
          </a:xfrm>
          <a:prstGeom prst="rect">
            <a:avLst/>
          </a:prstGeom>
        </p:spPr>
        <p:txBody>
          <a:bodyPr>
            <a:noAutofit/>
          </a:bodyPr>
          <a:lstStyle>
            <a:lvl1pPr marL="0" indent="0" algn="l" defTabSz="1218960" rtl="0" eaLnBrk="1" latinLnBrk="0" hangingPunct="1">
              <a:lnSpc>
                <a:spcPct val="100000"/>
              </a:lnSpc>
              <a:spcBef>
                <a:spcPts val="2400"/>
              </a:spcBef>
              <a:spcAft>
                <a:spcPts val="800"/>
              </a:spcAft>
              <a:buFont typeface="Arial" pitchFamily="34" charset="0"/>
              <a:buNone/>
              <a:defRPr sz="1933" b="0" kern="1200">
                <a:solidFill>
                  <a:schemeClr val="accent1"/>
                </a:solidFill>
                <a:latin typeface="+mj-lt"/>
                <a:ea typeface="+mn-ea"/>
                <a:cs typeface="+mn-cs"/>
              </a:defRPr>
            </a:lvl1pPr>
            <a:lvl2pPr marL="0" indent="0" algn="l" defTabSz="1218960" rtl="0" eaLnBrk="1" latinLnBrk="0" hangingPunct="1">
              <a:lnSpc>
                <a:spcPct val="100000"/>
              </a:lnSpc>
              <a:spcBef>
                <a:spcPts val="800"/>
              </a:spcBef>
              <a:spcAft>
                <a:spcPts val="800"/>
              </a:spcAft>
              <a:buClr>
                <a:schemeClr val="accent3"/>
              </a:buClr>
              <a:buFont typeface="Wingdings 2" panose="05020102010507070707" pitchFamily="18" charset="2"/>
              <a:buNone/>
              <a:defRPr sz="1467" kern="1200">
                <a:solidFill>
                  <a:schemeClr val="accent2"/>
                </a:solidFill>
                <a:latin typeface="+mj-lt"/>
                <a:ea typeface="+mn-ea"/>
                <a:cs typeface="+mn-cs"/>
              </a:defRPr>
            </a:lvl2pPr>
            <a:lvl3pPr marL="191966" indent="-191966" algn="l" defTabSz="1218960" rtl="0" eaLnBrk="1" latinLnBrk="0" hangingPunct="1">
              <a:lnSpc>
                <a:spcPct val="100000"/>
              </a:lnSpc>
              <a:spcBef>
                <a:spcPts val="800"/>
              </a:spcBef>
              <a:spcAft>
                <a:spcPts val="800"/>
              </a:spcAft>
              <a:buClr>
                <a:schemeClr val="accent3"/>
              </a:buClr>
              <a:buSzPct val="100000"/>
              <a:buFont typeface="Wingdings 2" panose="05020102010507070707" pitchFamily="18" charset="2"/>
              <a:buChar char="¿"/>
              <a:defRPr sz="1467" kern="1200">
                <a:solidFill>
                  <a:schemeClr val="accent2"/>
                </a:solidFill>
                <a:latin typeface="+mj-lt"/>
                <a:ea typeface="+mn-ea"/>
                <a:cs typeface="Gotham Light" pitchFamily="2" charset="0"/>
              </a:defRPr>
            </a:lvl3pPr>
            <a:lvl4pPr marL="479904" indent="-191966" algn="l" defTabSz="1218960" rtl="0" eaLnBrk="1" latinLnBrk="0" hangingPunct="1">
              <a:lnSpc>
                <a:spcPct val="120000"/>
              </a:lnSpc>
              <a:spcBef>
                <a:spcPts val="0"/>
              </a:spcBef>
              <a:buClr>
                <a:schemeClr val="accent3"/>
              </a:buClr>
              <a:buSzPct val="100000"/>
              <a:buFont typeface="Arial Black" panose="020B0A04020102020204" pitchFamily="34" charset="0"/>
              <a:buChar char="&gt;"/>
              <a:defRPr sz="1467" kern="1200">
                <a:solidFill>
                  <a:schemeClr val="accent2"/>
                </a:solidFill>
                <a:latin typeface="+mj-lt"/>
                <a:ea typeface="+mn-ea"/>
                <a:cs typeface="Gotham Light" pitchFamily="2" charset="0"/>
              </a:defRPr>
            </a:lvl4pPr>
            <a:lvl5pPr marL="815840" indent="-191966" algn="l" defTabSz="1218960" rtl="0" eaLnBrk="1" latinLnBrk="0" hangingPunct="1">
              <a:lnSpc>
                <a:spcPct val="120000"/>
              </a:lnSpc>
              <a:spcBef>
                <a:spcPts val="0"/>
              </a:spcBef>
              <a:buClr>
                <a:schemeClr val="accent3"/>
              </a:buClr>
              <a:buSzPct val="100000"/>
              <a:buFont typeface="Wingdings" panose="05000000000000000000" pitchFamily="2" charset="2"/>
              <a:buChar char="w"/>
              <a:defRPr sz="1467" kern="1200">
                <a:solidFill>
                  <a:schemeClr val="accent2"/>
                </a:solidFill>
                <a:latin typeface="+mj-lt"/>
                <a:ea typeface="+mn-ea"/>
                <a:cs typeface="Gotham Light" pitchFamily="2" charset="0"/>
              </a:defRPr>
            </a:lvl5pPr>
            <a:lvl6pPr marL="3352128" indent="-304736" algn="l" defTabSz="121896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610" indent="-304736" algn="l" defTabSz="121896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088" indent="-304736" algn="l" defTabSz="121896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565" indent="-304736" algn="l" defTabSz="121896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defTabSz="1625198">
              <a:spcAft>
                <a:spcPts val="0"/>
              </a:spcAft>
              <a:buClr>
                <a:srgbClr val="FF5000"/>
              </a:buClr>
              <a:defRPr/>
            </a:pPr>
            <a:r>
              <a:rPr lang="fr-FR" sz="1400" b="1" dirty="0">
                <a:solidFill>
                  <a:srgbClr val="000000"/>
                </a:solidFill>
                <a:latin typeface="Segoe UI Black"/>
                <a:ea typeface="Calibri" panose="020F0502020204030204" pitchFamily="34" charset="0"/>
                <a:cs typeface="Times New Roman" panose="02020603050405020304" pitchFamily="18" charset="0"/>
              </a:rPr>
              <a:t>Robustesse</a:t>
            </a:r>
          </a:p>
        </p:txBody>
      </p:sp>
      <p:sp>
        <p:nvSpPr>
          <p:cNvPr id="47" name="ZoneTexte 46"/>
          <p:cNvSpPr txBox="1"/>
          <p:nvPr/>
        </p:nvSpPr>
        <p:spPr>
          <a:xfrm>
            <a:off x="8698498" y="2908039"/>
            <a:ext cx="2938033" cy="559127"/>
          </a:xfrm>
          <a:prstGeom prst="rect">
            <a:avLst/>
          </a:prstGeom>
          <a:noFill/>
        </p:spPr>
        <p:txBody>
          <a:bodyPr wrap="square" rtlCol="0">
            <a:spAutoFit/>
          </a:bodyPr>
          <a:lstStyle/>
          <a:p>
            <a:pPr defTabSz="1219140">
              <a:spcAft>
                <a:spcPts val="400"/>
              </a:spcAft>
              <a:defRPr/>
            </a:pPr>
            <a:r>
              <a:rPr lang="fr-FR" sz="1600" b="1" dirty="0">
                <a:solidFill>
                  <a:srgbClr val="000000"/>
                </a:solidFill>
                <a:latin typeface="Segoe UI Black"/>
              </a:rPr>
              <a:t>Applications</a:t>
            </a:r>
          </a:p>
          <a:p>
            <a:pPr defTabSz="1219140">
              <a:spcAft>
                <a:spcPts val="400"/>
              </a:spcAft>
              <a:defRPr/>
            </a:pPr>
            <a:r>
              <a:rPr lang="fr-FR" sz="1100" dirty="0">
                <a:solidFill>
                  <a:srgbClr val="000000"/>
                </a:solidFill>
                <a:latin typeface="Segoe UI"/>
              </a:rPr>
              <a:t>Navigation terrestre et pointage d’artillerie</a:t>
            </a:r>
          </a:p>
        </p:txBody>
      </p:sp>
      <p:cxnSp>
        <p:nvCxnSpPr>
          <p:cNvPr id="48" name="Connecteur droit 47"/>
          <p:cNvCxnSpPr/>
          <p:nvPr/>
        </p:nvCxnSpPr>
        <p:spPr>
          <a:xfrm>
            <a:off x="8701848" y="3226075"/>
            <a:ext cx="3145115" cy="0"/>
          </a:xfrm>
          <a:prstGeom prst="line">
            <a:avLst/>
          </a:prstGeom>
          <a:ln w="38100">
            <a:solidFill>
              <a:srgbClr val="00B050"/>
            </a:solidFill>
            <a:tailEnd type="oval"/>
          </a:ln>
        </p:spPr>
        <p:style>
          <a:lnRef idx="1">
            <a:schemeClr val="accent1"/>
          </a:lnRef>
          <a:fillRef idx="0">
            <a:schemeClr val="accent1"/>
          </a:fillRef>
          <a:effectRef idx="0">
            <a:schemeClr val="accent1"/>
          </a:effectRef>
          <a:fontRef idx="minor">
            <a:schemeClr val="tx1"/>
          </a:fontRef>
        </p:style>
      </p:cxnSp>
      <p:pic>
        <p:nvPicPr>
          <p:cNvPr id="55" name="Image 54"/>
          <p:cNvPicPr>
            <a:picLocks noChangeAspect="1"/>
          </p:cNvPicPr>
          <p:nvPr/>
        </p:nvPicPr>
        <p:blipFill rotWithShape="1">
          <a:blip r:embed="rId3" cstate="screen">
            <a:extLst>
              <a:ext uri="{28A0092B-C50C-407E-A947-70E740481C1C}">
                <a14:useLocalDpi xmlns:a14="http://schemas.microsoft.com/office/drawing/2010/main"/>
              </a:ext>
            </a:extLst>
          </a:blip>
          <a:srcRect b="16482"/>
          <a:stretch/>
        </p:blipFill>
        <p:spPr>
          <a:xfrm>
            <a:off x="1986041" y="1941660"/>
            <a:ext cx="707489" cy="590885"/>
          </a:xfrm>
          <a:prstGeom prst="rect">
            <a:avLst/>
          </a:prstGeom>
        </p:spPr>
      </p:pic>
      <p:sp>
        <p:nvSpPr>
          <p:cNvPr id="56" name="ZoneTexte 55"/>
          <p:cNvSpPr txBox="1"/>
          <p:nvPr/>
        </p:nvSpPr>
        <p:spPr>
          <a:xfrm>
            <a:off x="284251" y="2028762"/>
            <a:ext cx="1765440" cy="307777"/>
          </a:xfrm>
          <a:prstGeom prst="rect">
            <a:avLst/>
          </a:prstGeom>
          <a:noFill/>
        </p:spPr>
        <p:txBody>
          <a:bodyPr wrap="square" rtlCol="0">
            <a:spAutoFit/>
          </a:bodyPr>
          <a:lstStyle>
            <a:defPPr>
              <a:defRPr lang="fr-FR"/>
            </a:defPPr>
            <a:lvl1pPr algn="ctr">
              <a:spcAft>
                <a:spcPts val="400"/>
              </a:spcAft>
              <a:defRPr sz="1600" b="1">
                <a:latin typeface="+mj-lt"/>
              </a:defRPr>
            </a:lvl1pPr>
          </a:lstStyle>
          <a:p>
            <a:pPr algn="l" defTabSz="1219140">
              <a:defRPr/>
            </a:pPr>
            <a:r>
              <a:rPr lang="fr-FR" sz="1400" dirty="0">
                <a:solidFill>
                  <a:srgbClr val="000000"/>
                </a:solidFill>
                <a:latin typeface="Segoe UI Black"/>
              </a:rPr>
              <a:t>Performance</a:t>
            </a:r>
          </a:p>
        </p:txBody>
      </p:sp>
      <p:cxnSp>
        <p:nvCxnSpPr>
          <p:cNvPr id="57" name="Connecteur droit 56"/>
          <p:cNvCxnSpPr/>
          <p:nvPr/>
        </p:nvCxnSpPr>
        <p:spPr>
          <a:xfrm flipV="1">
            <a:off x="284251" y="2351963"/>
            <a:ext cx="1692000" cy="0"/>
          </a:xfrm>
          <a:prstGeom prst="line">
            <a:avLst/>
          </a:prstGeom>
          <a:ln w="38100">
            <a:solidFill>
              <a:schemeClr val="bg1">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rot="8471570" flipV="1">
            <a:off x="6941951" y="3498099"/>
            <a:ext cx="962204" cy="46664"/>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prstClr val="white"/>
              </a:solidFill>
              <a:latin typeface="Calibri"/>
            </a:endParaRPr>
          </a:p>
        </p:txBody>
      </p:sp>
      <p:sp>
        <p:nvSpPr>
          <p:cNvPr id="60" name="Rectangle 59"/>
          <p:cNvSpPr/>
          <p:nvPr/>
        </p:nvSpPr>
        <p:spPr>
          <a:xfrm>
            <a:off x="7777164" y="3201744"/>
            <a:ext cx="801179" cy="48665"/>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prstClr val="white"/>
              </a:solidFill>
              <a:latin typeface="Calibri"/>
            </a:endParaRPr>
          </a:p>
        </p:txBody>
      </p:sp>
      <p:sp>
        <p:nvSpPr>
          <p:cNvPr id="61" name="Rectangle 60"/>
          <p:cNvSpPr/>
          <p:nvPr/>
        </p:nvSpPr>
        <p:spPr>
          <a:xfrm>
            <a:off x="7008675" y="1744860"/>
            <a:ext cx="504000" cy="540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prstClr val="white"/>
              </a:solidFill>
              <a:latin typeface="Calibri"/>
            </a:endParaRPr>
          </a:p>
        </p:txBody>
      </p:sp>
      <p:sp>
        <p:nvSpPr>
          <p:cNvPr id="62" name="Rectangle 61"/>
          <p:cNvSpPr/>
          <p:nvPr/>
        </p:nvSpPr>
        <p:spPr>
          <a:xfrm>
            <a:off x="7625490" y="1803274"/>
            <a:ext cx="2850599" cy="261610"/>
          </a:xfrm>
          <a:prstGeom prst="rect">
            <a:avLst/>
          </a:prstGeom>
        </p:spPr>
        <p:txBody>
          <a:bodyPr wrap="square">
            <a:spAutoFit/>
          </a:bodyPr>
          <a:lstStyle/>
          <a:p>
            <a:pPr defTabSz="1219140">
              <a:defRPr/>
            </a:pPr>
            <a:r>
              <a:rPr lang="en-US" sz="1100" dirty="0" err="1">
                <a:solidFill>
                  <a:srgbClr val="000000"/>
                </a:solidFill>
                <a:latin typeface="Segoe UI"/>
              </a:rPr>
              <a:t>Qualifiée</a:t>
            </a:r>
            <a:r>
              <a:rPr lang="en-US" sz="1100" dirty="0">
                <a:solidFill>
                  <a:srgbClr val="000000"/>
                </a:solidFill>
                <a:latin typeface="Segoe UI"/>
              </a:rPr>
              <a:t> pour </a:t>
            </a:r>
            <a:r>
              <a:rPr lang="en-US" sz="1100" dirty="0" err="1">
                <a:solidFill>
                  <a:srgbClr val="000000"/>
                </a:solidFill>
                <a:latin typeface="Segoe UI"/>
              </a:rPr>
              <a:t>l’artillerie</a:t>
            </a:r>
            <a:endParaRPr lang="en-US" sz="1100" dirty="0">
              <a:solidFill>
                <a:srgbClr val="000000"/>
              </a:solidFill>
              <a:latin typeface="Segoe UI"/>
            </a:endParaRPr>
          </a:p>
        </p:txBody>
      </p:sp>
      <p:sp>
        <p:nvSpPr>
          <p:cNvPr id="41" name="Rectangle 40"/>
          <p:cNvSpPr/>
          <p:nvPr/>
        </p:nvSpPr>
        <p:spPr>
          <a:xfrm>
            <a:off x="0" y="1082272"/>
            <a:ext cx="12192000" cy="413357"/>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914354">
              <a:defRPr/>
            </a:pPr>
            <a:r>
              <a:rPr lang="fr-FR" sz="2000" b="1" dirty="0">
                <a:solidFill>
                  <a:prstClr val="white"/>
                </a:solidFill>
                <a:latin typeface="Segoe UI Black"/>
              </a:rPr>
              <a:t>ARTILLERIE</a:t>
            </a:r>
          </a:p>
        </p:txBody>
      </p:sp>
      <p:sp>
        <p:nvSpPr>
          <p:cNvPr id="43" name="Freeform 17"/>
          <p:cNvSpPr>
            <a:spLocks noEditPoints="1"/>
          </p:cNvSpPr>
          <p:nvPr/>
        </p:nvSpPr>
        <p:spPr bwMode="auto">
          <a:xfrm>
            <a:off x="2895255" y="1790109"/>
            <a:ext cx="398631" cy="314163"/>
          </a:xfrm>
          <a:custGeom>
            <a:avLst/>
            <a:gdLst>
              <a:gd name="T0" fmla="*/ 1554 w 1570"/>
              <a:gd name="T1" fmla="*/ 1034 h 1123"/>
              <a:gd name="T2" fmla="*/ 1078 w 1570"/>
              <a:gd name="T3" fmla="*/ 358 h 1123"/>
              <a:gd name="T4" fmla="*/ 1040 w 1570"/>
              <a:gd name="T5" fmla="*/ 337 h 1123"/>
              <a:gd name="T6" fmla="*/ 1000 w 1570"/>
              <a:gd name="T7" fmla="*/ 350 h 1123"/>
              <a:gd name="T8" fmla="*/ 906 w 1570"/>
              <a:gd name="T9" fmla="*/ 438 h 1123"/>
              <a:gd name="T10" fmla="*/ 685 w 1570"/>
              <a:gd name="T11" fmla="*/ 28 h 1123"/>
              <a:gd name="T12" fmla="*/ 640 w 1570"/>
              <a:gd name="T13" fmla="*/ 1 h 1123"/>
              <a:gd name="T14" fmla="*/ 594 w 1570"/>
              <a:gd name="T15" fmla="*/ 27 h 1123"/>
              <a:gd name="T16" fmla="*/ 9 w 1570"/>
              <a:gd name="T17" fmla="*/ 1045 h 1123"/>
              <a:gd name="T18" fmla="*/ 9 w 1570"/>
              <a:gd name="T19" fmla="*/ 1097 h 1123"/>
              <a:gd name="T20" fmla="*/ 54 w 1570"/>
              <a:gd name="T21" fmla="*/ 1123 h 1123"/>
              <a:gd name="T22" fmla="*/ 1517 w 1570"/>
              <a:gd name="T23" fmla="*/ 1123 h 1123"/>
              <a:gd name="T24" fmla="*/ 1518 w 1570"/>
              <a:gd name="T25" fmla="*/ 1123 h 1123"/>
              <a:gd name="T26" fmla="*/ 1570 w 1570"/>
              <a:gd name="T27" fmla="*/ 1071 h 1123"/>
              <a:gd name="T28" fmla="*/ 1554 w 1570"/>
              <a:gd name="T29" fmla="*/ 1034 h 1123"/>
              <a:gd name="T30" fmla="*/ 927 w 1570"/>
              <a:gd name="T31" fmla="*/ 560 h 1123"/>
              <a:gd name="T32" fmla="*/ 1027 w 1570"/>
              <a:gd name="T33" fmla="*/ 467 h 1123"/>
              <a:gd name="T34" fmla="*/ 1225 w 1570"/>
              <a:gd name="T35" fmla="*/ 748 h 1123"/>
              <a:gd name="T36" fmla="*/ 1057 w 1570"/>
              <a:gd name="T37" fmla="*/ 573 h 1123"/>
              <a:gd name="T38" fmla="*/ 1047 w 1570"/>
              <a:gd name="T39" fmla="*/ 568 h 1123"/>
              <a:gd name="T40" fmla="*/ 1036 w 1570"/>
              <a:gd name="T41" fmla="*/ 572 h 1123"/>
              <a:gd name="T42" fmla="*/ 916 w 1570"/>
              <a:gd name="T43" fmla="*/ 692 h 1123"/>
              <a:gd name="T44" fmla="*/ 900 w 1570"/>
              <a:gd name="T45" fmla="*/ 695 h 1123"/>
              <a:gd name="T46" fmla="*/ 891 w 1570"/>
              <a:gd name="T47" fmla="*/ 682 h 1123"/>
              <a:gd name="T48" fmla="*/ 892 w 1570"/>
              <a:gd name="T49" fmla="*/ 573 h 1123"/>
              <a:gd name="T50" fmla="*/ 927 w 1570"/>
              <a:gd name="T51" fmla="*/ 560 h 1123"/>
              <a:gd name="T52" fmla="*/ 638 w 1570"/>
              <a:gd name="T53" fmla="*/ 159 h 1123"/>
              <a:gd name="T54" fmla="*/ 766 w 1570"/>
              <a:gd name="T55" fmla="*/ 398 h 1123"/>
              <a:gd name="T56" fmla="*/ 670 w 1570"/>
              <a:gd name="T57" fmla="*/ 483 h 1123"/>
              <a:gd name="T58" fmla="*/ 659 w 1570"/>
              <a:gd name="T59" fmla="*/ 487 h 1123"/>
              <a:gd name="T60" fmla="*/ 648 w 1570"/>
              <a:gd name="T61" fmla="*/ 481 h 1123"/>
              <a:gd name="T62" fmla="*/ 587 w 1570"/>
              <a:gd name="T63" fmla="*/ 403 h 1123"/>
              <a:gd name="T64" fmla="*/ 574 w 1570"/>
              <a:gd name="T65" fmla="*/ 397 h 1123"/>
              <a:gd name="T66" fmla="*/ 563 w 1570"/>
              <a:gd name="T67" fmla="*/ 404 h 1123"/>
              <a:gd name="T68" fmla="*/ 469 w 1570"/>
              <a:gd name="T69" fmla="*/ 553 h 1123"/>
              <a:gd name="T70" fmla="*/ 455 w 1570"/>
              <a:gd name="T71" fmla="*/ 560 h 1123"/>
              <a:gd name="T72" fmla="*/ 443 w 1570"/>
              <a:gd name="T73" fmla="*/ 551 h 1123"/>
              <a:gd name="T74" fmla="*/ 431 w 1570"/>
              <a:gd name="T75" fmla="*/ 519 h 1123"/>
              <a:gd name="T76" fmla="*/ 638 w 1570"/>
              <a:gd name="T77" fmla="*/ 159 h 1123"/>
              <a:gd name="T78" fmla="*/ 638 w 1570"/>
              <a:gd name="T79" fmla="*/ 159 h 1123"/>
              <a:gd name="T80" fmla="*/ 638 w 1570"/>
              <a:gd name="T81" fmla="*/ 159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70" h="1123">
                <a:moveTo>
                  <a:pt x="1554" y="1034"/>
                </a:moveTo>
                <a:cubicBezTo>
                  <a:pt x="1437" y="869"/>
                  <a:pt x="1078" y="358"/>
                  <a:pt x="1078" y="358"/>
                </a:cubicBezTo>
                <a:cubicBezTo>
                  <a:pt x="1069" y="346"/>
                  <a:pt x="1055" y="338"/>
                  <a:pt x="1040" y="337"/>
                </a:cubicBezTo>
                <a:cubicBezTo>
                  <a:pt x="1025" y="335"/>
                  <a:pt x="1011" y="340"/>
                  <a:pt x="1000" y="350"/>
                </a:cubicBezTo>
                <a:cubicBezTo>
                  <a:pt x="906" y="438"/>
                  <a:pt x="906" y="438"/>
                  <a:pt x="906" y="438"/>
                </a:cubicBezTo>
                <a:cubicBezTo>
                  <a:pt x="685" y="28"/>
                  <a:pt x="685" y="28"/>
                  <a:pt x="685" y="28"/>
                </a:cubicBezTo>
                <a:cubicBezTo>
                  <a:pt x="676" y="12"/>
                  <a:pt x="659" y="1"/>
                  <a:pt x="640" y="1"/>
                </a:cubicBezTo>
                <a:cubicBezTo>
                  <a:pt x="621" y="0"/>
                  <a:pt x="603" y="11"/>
                  <a:pt x="594" y="27"/>
                </a:cubicBezTo>
                <a:cubicBezTo>
                  <a:pt x="9" y="1045"/>
                  <a:pt x="9" y="1045"/>
                  <a:pt x="9" y="1045"/>
                </a:cubicBezTo>
                <a:cubicBezTo>
                  <a:pt x="0" y="1061"/>
                  <a:pt x="0" y="1081"/>
                  <a:pt x="9" y="1097"/>
                </a:cubicBezTo>
                <a:cubicBezTo>
                  <a:pt x="18" y="1113"/>
                  <a:pt x="35" y="1123"/>
                  <a:pt x="54" y="1123"/>
                </a:cubicBezTo>
                <a:cubicBezTo>
                  <a:pt x="1517" y="1123"/>
                  <a:pt x="1517" y="1123"/>
                  <a:pt x="1517" y="1123"/>
                </a:cubicBezTo>
                <a:cubicBezTo>
                  <a:pt x="1517" y="1123"/>
                  <a:pt x="1517" y="1123"/>
                  <a:pt x="1518" y="1123"/>
                </a:cubicBezTo>
                <a:cubicBezTo>
                  <a:pt x="1546" y="1123"/>
                  <a:pt x="1570" y="1099"/>
                  <a:pt x="1570" y="1071"/>
                </a:cubicBezTo>
                <a:cubicBezTo>
                  <a:pt x="1570" y="1056"/>
                  <a:pt x="1562" y="1045"/>
                  <a:pt x="1554" y="1034"/>
                </a:cubicBezTo>
                <a:close/>
                <a:moveTo>
                  <a:pt x="927" y="560"/>
                </a:moveTo>
                <a:cubicBezTo>
                  <a:pt x="1027" y="467"/>
                  <a:pt x="1027" y="467"/>
                  <a:pt x="1027" y="467"/>
                </a:cubicBezTo>
                <a:cubicBezTo>
                  <a:pt x="1225" y="748"/>
                  <a:pt x="1225" y="748"/>
                  <a:pt x="1225" y="748"/>
                </a:cubicBezTo>
                <a:cubicBezTo>
                  <a:pt x="1057" y="573"/>
                  <a:pt x="1057" y="573"/>
                  <a:pt x="1057" y="573"/>
                </a:cubicBezTo>
                <a:cubicBezTo>
                  <a:pt x="1054" y="570"/>
                  <a:pt x="1051" y="568"/>
                  <a:pt x="1047" y="568"/>
                </a:cubicBezTo>
                <a:cubicBezTo>
                  <a:pt x="1043" y="568"/>
                  <a:pt x="1039" y="570"/>
                  <a:pt x="1036" y="572"/>
                </a:cubicBezTo>
                <a:cubicBezTo>
                  <a:pt x="916" y="692"/>
                  <a:pt x="916" y="692"/>
                  <a:pt x="916" y="692"/>
                </a:cubicBezTo>
                <a:cubicBezTo>
                  <a:pt x="912" y="696"/>
                  <a:pt x="906" y="698"/>
                  <a:pt x="900" y="695"/>
                </a:cubicBezTo>
                <a:cubicBezTo>
                  <a:pt x="895" y="693"/>
                  <a:pt x="891" y="688"/>
                  <a:pt x="891" y="682"/>
                </a:cubicBezTo>
                <a:cubicBezTo>
                  <a:pt x="892" y="573"/>
                  <a:pt x="892" y="573"/>
                  <a:pt x="892" y="573"/>
                </a:cubicBezTo>
                <a:cubicBezTo>
                  <a:pt x="905" y="573"/>
                  <a:pt x="918" y="569"/>
                  <a:pt x="927" y="560"/>
                </a:cubicBezTo>
                <a:close/>
                <a:moveTo>
                  <a:pt x="638" y="159"/>
                </a:moveTo>
                <a:cubicBezTo>
                  <a:pt x="766" y="398"/>
                  <a:pt x="766" y="398"/>
                  <a:pt x="766" y="398"/>
                </a:cubicBezTo>
                <a:cubicBezTo>
                  <a:pt x="670" y="483"/>
                  <a:pt x="670" y="483"/>
                  <a:pt x="670" y="483"/>
                </a:cubicBezTo>
                <a:cubicBezTo>
                  <a:pt x="667" y="486"/>
                  <a:pt x="663" y="487"/>
                  <a:pt x="659" y="487"/>
                </a:cubicBezTo>
                <a:cubicBezTo>
                  <a:pt x="655" y="487"/>
                  <a:pt x="651" y="485"/>
                  <a:pt x="648" y="481"/>
                </a:cubicBezTo>
                <a:cubicBezTo>
                  <a:pt x="587" y="403"/>
                  <a:pt x="587" y="403"/>
                  <a:pt x="587" y="403"/>
                </a:cubicBezTo>
                <a:cubicBezTo>
                  <a:pt x="584" y="399"/>
                  <a:pt x="579" y="397"/>
                  <a:pt x="574" y="397"/>
                </a:cubicBezTo>
                <a:cubicBezTo>
                  <a:pt x="570" y="398"/>
                  <a:pt x="565" y="400"/>
                  <a:pt x="563" y="404"/>
                </a:cubicBezTo>
                <a:cubicBezTo>
                  <a:pt x="469" y="553"/>
                  <a:pt x="469" y="553"/>
                  <a:pt x="469" y="553"/>
                </a:cubicBezTo>
                <a:cubicBezTo>
                  <a:pt x="466" y="558"/>
                  <a:pt x="461" y="561"/>
                  <a:pt x="455" y="560"/>
                </a:cubicBezTo>
                <a:cubicBezTo>
                  <a:pt x="450" y="560"/>
                  <a:pt x="445" y="556"/>
                  <a:pt x="443" y="551"/>
                </a:cubicBezTo>
                <a:cubicBezTo>
                  <a:pt x="431" y="519"/>
                  <a:pt x="431" y="519"/>
                  <a:pt x="431" y="519"/>
                </a:cubicBezTo>
                <a:lnTo>
                  <a:pt x="638" y="159"/>
                </a:lnTo>
                <a:close/>
                <a:moveTo>
                  <a:pt x="638" y="159"/>
                </a:moveTo>
                <a:cubicBezTo>
                  <a:pt x="638" y="159"/>
                  <a:pt x="638" y="159"/>
                  <a:pt x="638" y="159"/>
                </a:cubicBezTo>
              </a:path>
            </a:pathLst>
          </a:custGeom>
          <a:ln/>
        </p:spPr>
        <p:style>
          <a:lnRef idx="2">
            <a:schemeClr val="dk1"/>
          </a:lnRef>
          <a:fillRef idx="0">
            <a:schemeClr val="dk1"/>
          </a:fillRef>
          <a:effectRef idx="1">
            <a:schemeClr val="dk1"/>
          </a:effectRef>
          <a:fontRef idx="minor">
            <a:schemeClr val="tx1"/>
          </a:fontRef>
        </p:style>
        <p:txBody>
          <a:bodyPr vert="horz" wrap="square" lIns="91436" tIns="45719" rIns="91436" bIns="45719" numCol="1" anchor="t" anchorCtr="0" compatLnSpc="1">
            <a:prstTxWarp prst="textNoShape">
              <a:avLst/>
            </a:prstTxWarp>
          </a:bodyPr>
          <a:lstStyle/>
          <a:p>
            <a:pPr defTabSz="914354">
              <a:defRPr/>
            </a:pPr>
            <a:endParaRPr lang="fr-FR" dirty="0">
              <a:solidFill>
                <a:srgbClr val="000000"/>
              </a:solidFill>
              <a:latin typeface="Calibri"/>
            </a:endParaRPr>
          </a:p>
        </p:txBody>
      </p:sp>
      <p:grpSp>
        <p:nvGrpSpPr>
          <p:cNvPr id="44" name="Group 28"/>
          <p:cNvGrpSpPr>
            <a:grpSpLocks noChangeAspect="1"/>
          </p:cNvGrpSpPr>
          <p:nvPr/>
        </p:nvGrpSpPr>
        <p:grpSpPr bwMode="auto">
          <a:xfrm>
            <a:off x="3415289" y="1831020"/>
            <a:ext cx="500083" cy="233933"/>
            <a:chOff x="1840" y="1127"/>
            <a:chExt cx="2080" cy="973"/>
          </a:xfrm>
          <a:solidFill>
            <a:schemeClr val="bg1"/>
          </a:solidFill>
        </p:grpSpPr>
        <p:sp>
          <p:nvSpPr>
            <p:cNvPr id="45" name="Freeform 29"/>
            <p:cNvSpPr>
              <a:spLocks noEditPoints="1"/>
            </p:cNvSpPr>
            <p:nvPr/>
          </p:nvSpPr>
          <p:spPr bwMode="auto">
            <a:xfrm>
              <a:off x="1840" y="1852"/>
              <a:ext cx="2080" cy="248"/>
            </a:xfrm>
            <a:custGeom>
              <a:avLst/>
              <a:gdLst>
                <a:gd name="T0" fmla="*/ 851 w 880"/>
                <a:gd name="T1" fmla="*/ 47 h 105"/>
                <a:gd name="T2" fmla="*/ 770 w 880"/>
                <a:gd name="T3" fmla="*/ 10 h 105"/>
                <a:gd name="T4" fmla="*/ 748 w 880"/>
                <a:gd name="T5" fmla="*/ 0 h 105"/>
                <a:gd name="T6" fmla="*/ 726 w 880"/>
                <a:gd name="T7" fmla="*/ 10 h 105"/>
                <a:gd name="T8" fmla="*/ 646 w 880"/>
                <a:gd name="T9" fmla="*/ 47 h 105"/>
                <a:gd name="T10" fmla="*/ 565 w 880"/>
                <a:gd name="T11" fmla="*/ 10 h 105"/>
                <a:gd name="T12" fmla="*/ 543 w 880"/>
                <a:gd name="T13" fmla="*/ 0 h 105"/>
                <a:gd name="T14" fmla="*/ 521 w 880"/>
                <a:gd name="T15" fmla="*/ 10 h 105"/>
                <a:gd name="T16" fmla="*/ 440 w 880"/>
                <a:gd name="T17" fmla="*/ 47 h 105"/>
                <a:gd name="T18" fmla="*/ 359 w 880"/>
                <a:gd name="T19" fmla="*/ 10 h 105"/>
                <a:gd name="T20" fmla="*/ 337 w 880"/>
                <a:gd name="T21" fmla="*/ 0 h 105"/>
                <a:gd name="T22" fmla="*/ 315 w 880"/>
                <a:gd name="T23" fmla="*/ 10 h 105"/>
                <a:gd name="T24" fmla="*/ 234 w 880"/>
                <a:gd name="T25" fmla="*/ 47 h 105"/>
                <a:gd name="T26" fmla="*/ 153 w 880"/>
                <a:gd name="T27" fmla="*/ 10 h 105"/>
                <a:gd name="T28" fmla="*/ 132 w 880"/>
                <a:gd name="T29" fmla="*/ 0 h 105"/>
                <a:gd name="T30" fmla="*/ 110 w 880"/>
                <a:gd name="T31" fmla="*/ 10 h 105"/>
                <a:gd name="T32" fmla="*/ 29 w 880"/>
                <a:gd name="T33" fmla="*/ 47 h 105"/>
                <a:gd name="T34" fmla="*/ 0 w 880"/>
                <a:gd name="T35" fmla="*/ 76 h 105"/>
                <a:gd name="T36" fmla="*/ 29 w 880"/>
                <a:gd name="T37" fmla="*/ 105 h 105"/>
                <a:gd name="T38" fmla="*/ 122 w 880"/>
                <a:gd name="T39" fmla="*/ 76 h 105"/>
                <a:gd name="T40" fmla="*/ 132 w 880"/>
                <a:gd name="T41" fmla="*/ 69 h 105"/>
                <a:gd name="T42" fmla="*/ 141 w 880"/>
                <a:gd name="T43" fmla="*/ 76 h 105"/>
                <a:gd name="T44" fmla="*/ 234 w 880"/>
                <a:gd name="T45" fmla="*/ 105 h 105"/>
                <a:gd name="T46" fmla="*/ 327 w 880"/>
                <a:gd name="T47" fmla="*/ 76 h 105"/>
                <a:gd name="T48" fmla="*/ 337 w 880"/>
                <a:gd name="T49" fmla="*/ 69 h 105"/>
                <a:gd name="T50" fmla="*/ 347 w 880"/>
                <a:gd name="T51" fmla="*/ 76 h 105"/>
                <a:gd name="T52" fmla="*/ 440 w 880"/>
                <a:gd name="T53" fmla="*/ 105 h 105"/>
                <a:gd name="T54" fmla="*/ 533 w 880"/>
                <a:gd name="T55" fmla="*/ 76 h 105"/>
                <a:gd name="T56" fmla="*/ 543 w 880"/>
                <a:gd name="T57" fmla="*/ 69 h 105"/>
                <a:gd name="T58" fmla="*/ 553 w 880"/>
                <a:gd name="T59" fmla="*/ 76 h 105"/>
                <a:gd name="T60" fmla="*/ 646 w 880"/>
                <a:gd name="T61" fmla="*/ 105 h 105"/>
                <a:gd name="T62" fmla="*/ 738 w 880"/>
                <a:gd name="T63" fmla="*/ 76 h 105"/>
                <a:gd name="T64" fmla="*/ 748 w 880"/>
                <a:gd name="T65" fmla="*/ 69 h 105"/>
                <a:gd name="T66" fmla="*/ 758 w 880"/>
                <a:gd name="T67" fmla="*/ 76 h 105"/>
                <a:gd name="T68" fmla="*/ 851 w 880"/>
                <a:gd name="T69" fmla="*/ 105 h 105"/>
                <a:gd name="T70" fmla="*/ 880 w 880"/>
                <a:gd name="T71" fmla="*/ 76 h 105"/>
                <a:gd name="T72" fmla="*/ 851 w 880"/>
                <a:gd name="T73" fmla="*/ 47 h 105"/>
                <a:gd name="T74" fmla="*/ 851 w 880"/>
                <a:gd name="T75" fmla="*/ 47 h 105"/>
                <a:gd name="T76" fmla="*/ 851 w 880"/>
                <a:gd name="T77" fmla="*/ 4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0" h="105">
                  <a:moveTo>
                    <a:pt x="851" y="47"/>
                  </a:moveTo>
                  <a:cubicBezTo>
                    <a:pt x="820" y="47"/>
                    <a:pt x="790" y="34"/>
                    <a:pt x="770" y="10"/>
                  </a:cubicBezTo>
                  <a:cubicBezTo>
                    <a:pt x="765" y="4"/>
                    <a:pt x="757" y="0"/>
                    <a:pt x="748" y="0"/>
                  </a:cubicBezTo>
                  <a:cubicBezTo>
                    <a:pt x="740" y="0"/>
                    <a:pt x="732" y="4"/>
                    <a:pt x="726" y="10"/>
                  </a:cubicBezTo>
                  <a:cubicBezTo>
                    <a:pt x="706" y="34"/>
                    <a:pt x="677" y="47"/>
                    <a:pt x="646" y="47"/>
                  </a:cubicBezTo>
                  <a:cubicBezTo>
                    <a:pt x="614" y="47"/>
                    <a:pt x="585" y="34"/>
                    <a:pt x="565" y="10"/>
                  </a:cubicBezTo>
                  <a:cubicBezTo>
                    <a:pt x="559" y="4"/>
                    <a:pt x="551" y="0"/>
                    <a:pt x="543" y="0"/>
                  </a:cubicBezTo>
                  <a:cubicBezTo>
                    <a:pt x="534" y="0"/>
                    <a:pt x="526" y="4"/>
                    <a:pt x="521" y="10"/>
                  </a:cubicBezTo>
                  <a:cubicBezTo>
                    <a:pt x="501" y="34"/>
                    <a:pt x="471" y="47"/>
                    <a:pt x="440" y="47"/>
                  </a:cubicBezTo>
                  <a:cubicBezTo>
                    <a:pt x="409" y="47"/>
                    <a:pt x="379" y="34"/>
                    <a:pt x="359" y="10"/>
                  </a:cubicBezTo>
                  <a:cubicBezTo>
                    <a:pt x="354" y="4"/>
                    <a:pt x="346" y="0"/>
                    <a:pt x="337" y="0"/>
                  </a:cubicBezTo>
                  <a:cubicBezTo>
                    <a:pt x="329" y="0"/>
                    <a:pt x="321" y="4"/>
                    <a:pt x="315" y="10"/>
                  </a:cubicBezTo>
                  <a:cubicBezTo>
                    <a:pt x="295" y="34"/>
                    <a:pt x="265" y="47"/>
                    <a:pt x="234" y="47"/>
                  </a:cubicBezTo>
                  <a:cubicBezTo>
                    <a:pt x="203" y="47"/>
                    <a:pt x="174" y="34"/>
                    <a:pt x="153" y="10"/>
                  </a:cubicBezTo>
                  <a:cubicBezTo>
                    <a:pt x="148" y="4"/>
                    <a:pt x="140" y="0"/>
                    <a:pt x="132" y="0"/>
                  </a:cubicBezTo>
                  <a:cubicBezTo>
                    <a:pt x="123" y="0"/>
                    <a:pt x="115" y="4"/>
                    <a:pt x="110" y="10"/>
                  </a:cubicBezTo>
                  <a:cubicBezTo>
                    <a:pt x="89" y="34"/>
                    <a:pt x="60" y="47"/>
                    <a:pt x="29" y="47"/>
                  </a:cubicBezTo>
                  <a:cubicBezTo>
                    <a:pt x="13" y="47"/>
                    <a:pt x="0" y="60"/>
                    <a:pt x="0" y="76"/>
                  </a:cubicBezTo>
                  <a:cubicBezTo>
                    <a:pt x="0" y="92"/>
                    <a:pt x="13" y="105"/>
                    <a:pt x="29" y="105"/>
                  </a:cubicBezTo>
                  <a:cubicBezTo>
                    <a:pt x="62" y="105"/>
                    <a:pt x="95" y="95"/>
                    <a:pt x="122" y="76"/>
                  </a:cubicBezTo>
                  <a:cubicBezTo>
                    <a:pt x="125" y="74"/>
                    <a:pt x="128" y="71"/>
                    <a:pt x="132" y="69"/>
                  </a:cubicBezTo>
                  <a:cubicBezTo>
                    <a:pt x="135" y="71"/>
                    <a:pt x="138" y="74"/>
                    <a:pt x="141" y="76"/>
                  </a:cubicBezTo>
                  <a:cubicBezTo>
                    <a:pt x="169" y="95"/>
                    <a:pt x="201" y="105"/>
                    <a:pt x="234" y="105"/>
                  </a:cubicBezTo>
                  <a:cubicBezTo>
                    <a:pt x="268" y="105"/>
                    <a:pt x="300" y="95"/>
                    <a:pt x="327" y="76"/>
                  </a:cubicBezTo>
                  <a:cubicBezTo>
                    <a:pt x="331" y="74"/>
                    <a:pt x="334" y="71"/>
                    <a:pt x="337" y="69"/>
                  </a:cubicBezTo>
                  <a:cubicBezTo>
                    <a:pt x="340" y="71"/>
                    <a:pt x="344" y="74"/>
                    <a:pt x="347" y="76"/>
                  </a:cubicBezTo>
                  <a:cubicBezTo>
                    <a:pt x="374" y="95"/>
                    <a:pt x="406" y="105"/>
                    <a:pt x="440" y="105"/>
                  </a:cubicBezTo>
                  <a:cubicBezTo>
                    <a:pt x="473" y="105"/>
                    <a:pt x="506" y="95"/>
                    <a:pt x="533" y="76"/>
                  </a:cubicBezTo>
                  <a:cubicBezTo>
                    <a:pt x="536" y="74"/>
                    <a:pt x="540" y="71"/>
                    <a:pt x="543" y="69"/>
                  </a:cubicBezTo>
                  <a:cubicBezTo>
                    <a:pt x="546" y="71"/>
                    <a:pt x="549" y="74"/>
                    <a:pt x="553" y="76"/>
                  </a:cubicBezTo>
                  <a:cubicBezTo>
                    <a:pt x="580" y="95"/>
                    <a:pt x="612" y="105"/>
                    <a:pt x="646" y="105"/>
                  </a:cubicBezTo>
                  <a:cubicBezTo>
                    <a:pt x="679" y="105"/>
                    <a:pt x="711" y="95"/>
                    <a:pt x="738" y="76"/>
                  </a:cubicBezTo>
                  <a:cubicBezTo>
                    <a:pt x="742" y="74"/>
                    <a:pt x="745" y="71"/>
                    <a:pt x="748" y="69"/>
                  </a:cubicBezTo>
                  <a:cubicBezTo>
                    <a:pt x="752" y="71"/>
                    <a:pt x="755" y="74"/>
                    <a:pt x="758" y="76"/>
                  </a:cubicBezTo>
                  <a:cubicBezTo>
                    <a:pt x="785" y="95"/>
                    <a:pt x="818" y="105"/>
                    <a:pt x="851" y="105"/>
                  </a:cubicBezTo>
                  <a:cubicBezTo>
                    <a:pt x="867" y="105"/>
                    <a:pt x="880" y="92"/>
                    <a:pt x="880" y="76"/>
                  </a:cubicBezTo>
                  <a:cubicBezTo>
                    <a:pt x="880" y="60"/>
                    <a:pt x="867" y="47"/>
                    <a:pt x="851" y="47"/>
                  </a:cubicBezTo>
                  <a:close/>
                  <a:moveTo>
                    <a:pt x="851" y="47"/>
                  </a:moveTo>
                  <a:cubicBezTo>
                    <a:pt x="851" y="47"/>
                    <a:pt x="851" y="47"/>
                    <a:pt x="851" y="47"/>
                  </a:cubicBezTo>
                </a:path>
              </a:pathLst>
            </a:custGeom>
            <a:grpFill/>
            <a:ln w="9525">
              <a:solidFill>
                <a:srgbClr val="000000"/>
              </a:solidFill>
              <a:round/>
              <a:headEnd/>
              <a:tailEnd/>
            </a:ln>
            <a:effectLst/>
          </p:spPr>
          <p:txBody>
            <a:bodyPr vert="horz" wrap="square" lIns="91440" tIns="45720" rIns="91440" bIns="45720" numCol="1" anchor="t" anchorCtr="0" compatLnSpc="1">
              <a:prstTxWarp prst="textNoShape">
                <a:avLst/>
              </a:prstTxWarp>
            </a:bodyPr>
            <a:lstStyle/>
            <a:p>
              <a:pPr defTabSz="1219140">
                <a:defRPr/>
              </a:pPr>
              <a:endParaRPr lang="fr-FR" dirty="0">
                <a:solidFill>
                  <a:srgbClr val="000000"/>
                </a:solidFill>
                <a:latin typeface="Calibri"/>
              </a:endParaRPr>
            </a:p>
          </p:txBody>
        </p:sp>
        <p:sp>
          <p:nvSpPr>
            <p:cNvPr id="51" name="Freeform 30"/>
            <p:cNvSpPr>
              <a:spLocks noEditPoints="1"/>
            </p:cNvSpPr>
            <p:nvPr/>
          </p:nvSpPr>
          <p:spPr bwMode="auto">
            <a:xfrm>
              <a:off x="1840" y="1491"/>
              <a:ext cx="2080" cy="248"/>
            </a:xfrm>
            <a:custGeom>
              <a:avLst/>
              <a:gdLst>
                <a:gd name="T0" fmla="*/ 851 w 880"/>
                <a:gd name="T1" fmla="*/ 47 h 105"/>
                <a:gd name="T2" fmla="*/ 770 w 880"/>
                <a:gd name="T3" fmla="*/ 10 h 105"/>
                <a:gd name="T4" fmla="*/ 748 w 880"/>
                <a:gd name="T5" fmla="*/ 0 h 105"/>
                <a:gd name="T6" fmla="*/ 726 w 880"/>
                <a:gd name="T7" fmla="*/ 10 h 105"/>
                <a:gd name="T8" fmla="*/ 646 w 880"/>
                <a:gd name="T9" fmla="*/ 47 h 105"/>
                <a:gd name="T10" fmla="*/ 565 w 880"/>
                <a:gd name="T11" fmla="*/ 10 h 105"/>
                <a:gd name="T12" fmla="*/ 543 w 880"/>
                <a:gd name="T13" fmla="*/ 0 h 105"/>
                <a:gd name="T14" fmla="*/ 521 w 880"/>
                <a:gd name="T15" fmla="*/ 10 h 105"/>
                <a:gd name="T16" fmla="*/ 440 w 880"/>
                <a:gd name="T17" fmla="*/ 47 h 105"/>
                <a:gd name="T18" fmla="*/ 359 w 880"/>
                <a:gd name="T19" fmla="*/ 10 h 105"/>
                <a:gd name="T20" fmla="*/ 337 w 880"/>
                <a:gd name="T21" fmla="*/ 0 h 105"/>
                <a:gd name="T22" fmla="*/ 315 w 880"/>
                <a:gd name="T23" fmla="*/ 10 h 105"/>
                <a:gd name="T24" fmla="*/ 234 w 880"/>
                <a:gd name="T25" fmla="*/ 47 h 105"/>
                <a:gd name="T26" fmla="*/ 153 w 880"/>
                <a:gd name="T27" fmla="*/ 10 h 105"/>
                <a:gd name="T28" fmla="*/ 132 w 880"/>
                <a:gd name="T29" fmla="*/ 0 h 105"/>
                <a:gd name="T30" fmla="*/ 110 w 880"/>
                <a:gd name="T31" fmla="*/ 10 h 105"/>
                <a:gd name="T32" fmla="*/ 29 w 880"/>
                <a:gd name="T33" fmla="*/ 47 h 105"/>
                <a:gd name="T34" fmla="*/ 0 w 880"/>
                <a:gd name="T35" fmla="*/ 76 h 105"/>
                <a:gd name="T36" fmla="*/ 29 w 880"/>
                <a:gd name="T37" fmla="*/ 105 h 105"/>
                <a:gd name="T38" fmla="*/ 122 w 880"/>
                <a:gd name="T39" fmla="*/ 76 h 105"/>
                <a:gd name="T40" fmla="*/ 132 w 880"/>
                <a:gd name="T41" fmla="*/ 68 h 105"/>
                <a:gd name="T42" fmla="*/ 141 w 880"/>
                <a:gd name="T43" fmla="*/ 76 h 105"/>
                <a:gd name="T44" fmla="*/ 234 w 880"/>
                <a:gd name="T45" fmla="*/ 105 h 105"/>
                <a:gd name="T46" fmla="*/ 327 w 880"/>
                <a:gd name="T47" fmla="*/ 76 h 105"/>
                <a:gd name="T48" fmla="*/ 337 w 880"/>
                <a:gd name="T49" fmla="*/ 68 h 105"/>
                <a:gd name="T50" fmla="*/ 347 w 880"/>
                <a:gd name="T51" fmla="*/ 76 h 105"/>
                <a:gd name="T52" fmla="*/ 440 w 880"/>
                <a:gd name="T53" fmla="*/ 105 h 105"/>
                <a:gd name="T54" fmla="*/ 533 w 880"/>
                <a:gd name="T55" fmla="*/ 76 h 105"/>
                <a:gd name="T56" fmla="*/ 543 w 880"/>
                <a:gd name="T57" fmla="*/ 68 h 105"/>
                <a:gd name="T58" fmla="*/ 553 w 880"/>
                <a:gd name="T59" fmla="*/ 76 h 105"/>
                <a:gd name="T60" fmla="*/ 646 w 880"/>
                <a:gd name="T61" fmla="*/ 105 h 105"/>
                <a:gd name="T62" fmla="*/ 738 w 880"/>
                <a:gd name="T63" fmla="*/ 76 h 105"/>
                <a:gd name="T64" fmla="*/ 748 w 880"/>
                <a:gd name="T65" fmla="*/ 68 h 105"/>
                <a:gd name="T66" fmla="*/ 758 w 880"/>
                <a:gd name="T67" fmla="*/ 76 h 105"/>
                <a:gd name="T68" fmla="*/ 851 w 880"/>
                <a:gd name="T69" fmla="*/ 105 h 105"/>
                <a:gd name="T70" fmla="*/ 880 w 880"/>
                <a:gd name="T71" fmla="*/ 76 h 105"/>
                <a:gd name="T72" fmla="*/ 851 w 880"/>
                <a:gd name="T73" fmla="*/ 47 h 105"/>
                <a:gd name="T74" fmla="*/ 851 w 880"/>
                <a:gd name="T75" fmla="*/ 47 h 105"/>
                <a:gd name="T76" fmla="*/ 851 w 880"/>
                <a:gd name="T77" fmla="*/ 4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0" h="105">
                  <a:moveTo>
                    <a:pt x="851" y="47"/>
                  </a:moveTo>
                  <a:cubicBezTo>
                    <a:pt x="820" y="47"/>
                    <a:pt x="790" y="33"/>
                    <a:pt x="770" y="10"/>
                  </a:cubicBezTo>
                  <a:cubicBezTo>
                    <a:pt x="765" y="3"/>
                    <a:pt x="757" y="0"/>
                    <a:pt x="748" y="0"/>
                  </a:cubicBezTo>
                  <a:cubicBezTo>
                    <a:pt x="740" y="0"/>
                    <a:pt x="732" y="3"/>
                    <a:pt x="726" y="10"/>
                  </a:cubicBezTo>
                  <a:cubicBezTo>
                    <a:pt x="706" y="33"/>
                    <a:pt x="677" y="47"/>
                    <a:pt x="646" y="47"/>
                  </a:cubicBezTo>
                  <a:cubicBezTo>
                    <a:pt x="614" y="47"/>
                    <a:pt x="585" y="33"/>
                    <a:pt x="565" y="10"/>
                  </a:cubicBezTo>
                  <a:cubicBezTo>
                    <a:pt x="559" y="3"/>
                    <a:pt x="551" y="0"/>
                    <a:pt x="543" y="0"/>
                  </a:cubicBezTo>
                  <a:cubicBezTo>
                    <a:pt x="534" y="0"/>
                    <a:pt x="526" y="3"/>
                    <a:pt x="521" y="10"/>
                  </a:cubicBezTo>
                  <a:cubicBezTo>
                    <a:pt x="501" y="33"/>
                    <a:pt x="471" y="47"/>
                    <a:pt x="440" y="47"/>
                  </a:cubicBezTo>
                  <a:cubicBezTo>
                    <a:pt x="409" y="47"/>
                    <a:pt x="379" y="33"/>
                    <a:pt x="359" y="10"/>
                  </a:cubicBezTo>
                  <a:cubicBezTo>
                    <a:pt x="354" y="3"/>
                    <a:pt x="346" y="0"/>
                    <a:pt x="337" y="0"/>
                  </a:cubicBezTo>
                  <a:cubicBezTo>
                    <a:pt x="329" y="0"/>
                    <a:pt x="321" y="3"/>
                    <a:pt x="315" y="10"/>
                  </a:cubicBezTo>
                  <a:cubicBezTo>
                    <a:pt x="295" y="33"/>
                    <a:pt x="265" y="47"/>
                    <a:pt x="234" y="47"/>
                  </a:cubicBezTo>
                  <a:cubicBezTo>
                    <a:pt x="203" y="47"/>
                    <a:pt x="174" y="33"/>
                    <a:pt x="153" y="10"/>
                  </a:cubicBezTo>
                  <a:cubicBezTo>
                    <a:pt x="148" y="3"/>
                    <a:pt x="140" y="0"/>
                    <a:pt x="132" y="0"/>
                  </a:cubicBezTo>
                  <a:cubicBezTo>
                    <a:pt x="123" y="0"/>
                    <a:pt x="115" y="3"/>
                    <a:pt x="110" y="10"/>
                  </a:cubicBezTo>
                  <a:cubicBezTo>
                    <a:pt x="89" y="33"/>
                    <a:pt x="60" y="47"/>
                    <a:pt x="29" y="47"/>
                  </a:cubicBezTo>
                  <a:cubicBezTo>
                    <a:pt x="13" y="47"/>
                    <a:pt x="0" y="60"/>
                    <a:pt x="0" y="76"/>
                  </a:cubicBezTo>
                  <a:cubicBezTo>
                    <a:pt x="0" y="92"/>
                    <a:pt x="13" y="105"/>
                    <a:pt x="29" y="105"/>
                  </a:cubicBezTo>
                  <a:cubicBezTo>
                    <a:pt x="62" y="105"/>
                    <a:pt x="95" y="94"/>
                    <a:pt x="122" y="76"/>
                  </a:cubicBezTo>
                  <a:cubicBezTo>
                    <a:pt x="125" y="73"/>
                    <a:pt x="128" y="71"/>
                    <a:pt x="132" y="68"/>
                  </a:cubicBezTo>
                  <a:cubicBezTo>
                    <a:pt x="135" y="71"/>
                    <a:pt x="138" y="73"/>
                    <a:pt x="141" y="76"/>
                  </a:cubicBezTo>
                  <a:cubicBezTo>
                    <a:pt x="169" y="94"/>
                    <a:pt x="201" y="105"/>
                    <a:pt x="234" y="105"/>
                  </a:cubicBezTo>
                  <a:cubicBezTo>
                    <a:pt x="268" y="105"/>
                    <a:pt x="300" y="94"/>
                    <a:pt x="327" y="76"/>
                  </a:cubicBezTo>
                  <a:cubicBezTo>
                    <a:pt x="331" y="73"/>
                    <a:pt x="334" y="71"/>
                    <a:pt x="337" y="68"/>
                  </a:cubicBezTo>
                  <a:cubicBezTo>
                    <a:pt x="340" y="71"/>
                    <a:pt x="344" y="73"/>
                    <a:pt x="347" y="76"/>
                  </a:cubicBezTo>
                  <a:cubicBezTo>
                    <a:pt x="374" y="94"/>
                    <a:pt x="406" y="105"/>
                    <a:pt x="440" y="105"/>
                  </a:cubicBezTo>
                  <a:cubicBezTo>
                    <a:pt x="473" y="105"/>
                    <a:pt x="506" y="94"/>
                    <a:pt x="533" y="76"/>
                  </a:cubicBezTo>
                  <a:cubicBezTo>
                    <a:pt x="536" y="73"/>
                    <a:pt x="540" y="71"/>
                    <a:pt x="543" y="68"/>
                  </a:cubicBezTo>
                  <a:cubicBezTo>
                    <a:pt x="546" y="71"/>
                    <a:pt x="549" y="73"/>
                    <a:pt x="553" y="76"/>
                  </a:cubicBezTo>
                  <a:cubicBezTo>
                    <a:pt x="580" y="94"/>
                    <a:pt x="612" y="105"/>
                    <a:pt x="646" y="105"/>
                  </a:cubicBezTo>
                  <a:cubicBezTo>
                    <a:pt x="679" y="105"/>
                    <a:pt x="711" y="94"/>
                    <a:pt x="738" y="76"/>
                  </a:cubicBezTo>
                  <a:cubicBezTo>
                    <a:pt x="742" y="73"/>
                    <a:pt x="745" y="71"/>
                    <a:pt x="748" y="68"/>
                  </a:cubicBezTo>
                  <a:cubicBezTo>
                    <a:pt x="752" y="71"/>
                    <a:pt x="755" y="73"/>
                    <a:pt x="758" y="76"/>
                  </a:cubicBezTo>
                  <a:cubicBezTo>
                    <a:pt x="785" y="94"/>
                    <a:pt x="818" y="105"/>
                    <a:pt x="851" y="105"/>
                  </a:cubicBezTo>
                  <a:cubicBezTo>
                    <a:pt x="867" y="105"/>
                    <a:pt x="880" y="92"/>
                    <a:pt x="880" y="76"/>
                  </a:cubicBezTo>
                  <a:cubicBezTo>
                    <a:pt x="880" y="60"/>
                    <a:pt x="867" y="47"/>
                    <a:pt x="851" y="47"/>
                  </a:cubicBezTo>
                  <a:close/>
                  <a:moveTo>
                    <a:pt x="851" y="47"/>
                  </a:moveTo>
                  <a:cubicBezTo>
                    <a:pt x="851" y="47"/>
                    <a:pt x="851" y="47"/>
                    <a:pt x="851" y="47"/>
                  </a:cubicBezTo>
                </a:path>
              </a:pathLst>
            </a:custGeom>
            <a:grpFill/>
            <a:ln w="9525">
              <a:solidFill>
                <a:srgbClr val="000000"/>
              </a:solidFill>
              <a:round/>
              <a:headEnd/>
              <a:tailEnd/>
            </a:ln>
            <a:effectLst/>
          </p:spPr>
          <p:txBody>
            <a:bodyPr vert="horz" wrap="square" lIns="91440" tIns="45720" rIns="91440" bIns="45720" numCol="1" anchor="t" anchorCtr="0" compatLnSpc="1">
              <a:prstTxWarp prst="textNoShape">
                <a:avLst/>
              </a:prstTxWarp>
            </a:bodyPr>
            <a:lstStyle/>
            <a:p>
              <a:pPr defTabSz="1219140">
                <a:defRPr/>
              </a:pPr>
              <a:endParaRPr lang="fr-FR" dirty="0">
                <a:solidFill>
                  <a:srgbClr val="000000"/>
                </a:solidFill>
                <a:latin typeface="Calibri"/>
              </a:endParaRPr>
            </a:p>
          </p:txBody>
        </p:sp>
        <p:sp>
          <p:nvSpPr>
            <p:cNvPr id="52" name="Freeform 31"/>
            <p:cNvSpPr>
              <a:spLocks noEditPoints="1"/>
            </p:cNvSpPr>
            <p:nvPr/>
          </p:nvSpPr>
          <p:spPr bwMode="auto">
            <a:xfrm>
              <a:off x="1840" y="1127"/>
              <a:ext cx="2080" cy="248"/>
            </a:xfrm>
            <a:custGeom>
              <a:avLst/>
              <a:gdLst>
                <a:gd name="T0" fmla="*/ 29 w 880"/>
                <a:gd name="T1" fmla="*/ 105 h 105"/>
                <a:gd name="T2" fmla="*/ 122 w 880"/>
                <a:gd name="T3" fmla="*/ 76 h 105"/>
                <a:gd name="T4" fmla="*/ 132 w 880"/>
                <a:gd name="T5" fmla="*/ 69 h 105"/>
                <a:gd name="T6" fmla="*/ 141 w 880"/>
                <a:gd name="T7" fmla="*/ 76 h 105"/>
                <a:gd name="T8" fmla="*/ 234 w 880"/>
                <a:gd name="T9" fmla="*/ 105 h 105"/>
                <a:gd name="T10" fmla="*/ 327 w 880"/>
                <a:gd name="T11" fmla="*/ 76 h 105"/>
                <a:gd name="T12" fmla="*/ 337 w 880"/>
                <a:gd name="T13" fmla="*/ 69 h 105"/>
                <a:gd name="T14" fmla="*/ 347 w 880"/>
                <a:gd name="T15" fmla="*/ 76 h 105"/>
                <a:gd name="T16" fmla="*/ 440 w 880"/>
                <a:gd name="T17" fmla="*/ 105 h 105"/>
                <a:gd name="T18" fmla="*/ 533 w 880"/>
                <a:gd name="T19" fmla="*/ 76 h 105"/>
                <a:gd name="T20" fmla="*/ 543 w 880"/>
                <a:gd name="T21" fmla="*/ 69 h 105"/>
                <a:gd name="T22" fmla="*/ 553 w 880"/>
                <a:gd name="T23" fmla="*/ 76 h 105"/>
                <a:gd name="T24" fmla="*/ 646 w 880"/>
                <a:gd name="T25" fmla="*/ 105 h 105"/>
                <a:gd name="T26" fmla="*/ 738 w 880"/>
                <a:gd name="T27" fmla="*/ 76 h 105"/>
                <a:gd name="T28" fmla="*/ 748 w 880"/>
                <a:gd name="T29" fmla="*/ 69 h 105"/>
                <a:gd name="T30" fmla="*/ 758 w 880"/>
                <a:gd name="T31" fmla="*/ 76 h 105"/>
                <a:gd name="T32" fmla="*/ 851 w 880"/>
                <a:gd name="T33" fmla="*/ 105 h 105"/>
                <a:gd name="T34" fmla="*/ 880 w 880"/>
                <a:gd name="T35" fmla="*/ 76 h 105"/>
                <a:gd name="T36" fmla="*/ 851 w 880"/>
                <a:gd name="T37" fmla="*/ 48 h 105"/>
                <a:gd name="T38" fmla="*/ 770 w 880"/>
                <a:gd name="T39" fmla="*/ 10 h 105"/>
                <a:gd name="T40" fmla="*/ 748 w 880"/>
                <a:gd name="T41" fmla="*/ 0 h 105"/>
                <a:gd name="T42" fmla="*/ 726 w 880"/>
                <a:gd name="T43" fmla="*/ 10 h 105"/>
                <a:gd name="T44" fmla="*/ 646 w 880"/>
                <a:gd name="T45" fmla="*/ 48 h 105"/>
                <a:gd name="T46" fmla="*/ 565 w 880"/>
                <a:gd name="T47" fmla="*/ 10 h 105"/>
                <a:gd name="T48" fmla="*/ 543 w 880"/>
                <a:gd name="T49" fmla="*/ 0 h 105"/>
                <a:gd name="T50" fmla="*/ 521 w 880"/>
                <a:gd name="T51" fmla="*/ 10 h 105"/>
                <a:gd name="T52" fmla="*/ 440 w 880"/>
                <a:gd name="T53" fmla="*/ 48 h 105"/>
                <a:gd name="T54" fmla="*/ 359 w 880"/>
                <a:gd name="T55" fmla="*/ 10 h 105"/>
                <a:gd name="T56" fmla="*/ 337 w 880"/>
                <a:gd name="T57" fmla="*/ 0 h 105"/>
                <a:gd name="T58" fmla="*/ 315 w 880"/>
                <a:gd name="T59" fmla="*/ 10 h 105"/>
                <a:gd name="T60" fmla="*/ 234 w 880"/>
                <a:gd name="T61" fmla="*/ 48 h 105"/>
                <a:gd name="T62" fmla="*/ 153 w 880"/>
                <a:gd name="T63" fmla="*/ 10 h 105"/>
                <a:gd name="T64" fmla="*/ 132 w 880"/>
                <a:gd name="T65" fmla="*/ 0 h 105"/>
                <a:gd name="T66" fmla="*/ 110 w 880"/>
                <a:gd name="T67" fmla="*/ 10 h 105"/>
                <a:gd name="T68" fmla="*/ 29 w 880"/>
                <a:gd name="T69" fmla="*/ 48 h 105"/>
                <a:gd name="T70" fmla="*/ 0 w 880"/>
                <a:gd name="T71" fmla="*/ 76 h 105"/>
                <a:gd name="T72" fmla="*/ 29 w 880"/>
                <a:gd name="T73" fmla="*/ 105 h 105"/>
                <a:gd name="T74" fmla="*/ 29 w 880"/>
                <a:gd name="T75" fmla="*/ 105 h 105"/>
                <a:gd name="T76" fmla="*/ 29 w 880"/>
                <a:gd name="T7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0" h="105">
                  <a:moveTo>
                    <a:pt x="29" y="105"/>
                  </a:moveTo>
                  <a:cubicBezTo>
                    <a:pt x="62" y="105"/>
                    <a:pt x="95" y="95"/>
                    <a:pt x="122" y="76"/>
                  </a:cubicBezTo>
                  <a:cubicBezTo>
                    <a:pt x="125" y="74"/>
                    <a:pt x="128" y="72"/>
                    <a:pt x="132" y="69"/>
                  </a:cubicBezTo>
                  <a:cubicBezTo>
                    <a:pt x="135" y="72"/>
                    <a:pt x="138" y="74"/>
                    <a:pt x="141" y="76"/>
                  </a:cubicBezTo>
                  <a:cubicBezTo>
                    <a:pt x="169" y="95"/>
                    <a:pt x="201" y="105"/>
                    <a:pt x="234" y="105"/>
                  </a:cubicBezTo>
                  <a:cubicBezTo>
                    <a:pt x="268" y="105"/>
                    <a:pt x="300" y="95"/>
                    <a:pt x="327" y="76"/>
                  </a:cubicBezTo>
                  <a:cubicBezTo>
                    <a:pt x="331" y="74"/>
                    <a:pt x="334" y="72"/>
                    <a:pt x="337" y="69"/>
                  </a:cubicBezTo>
                  <a:cubicBezTo>
                    <a:pt x="340" y="72"/>
                    <a:pt x="344" y="74"/>
                    <a:pt x="347" y="76"/>
                  </a:cubicBezTo>
                  <a:cubicBezTo>
                    <a:pt x="374" y="95"/>
                    <a:pt x="406" y="105"/>
                    <a:pt x="440" y="105"/>
                  </a:cubicBezTo>
                  <a:cubicBezTo>
                    <a:pt x="473" y="105"/>
                    <a:pt x="506" y="95"/>
                    <a:pt x="533" y="76"/>
                  </a:cubicBezTo>
                  <a:cubicBezTo>
                    <a:pt x="536" y="74"/>
                    <a:pt x="540" y="72"/>
                    <a:pt x="543" y="69"/>
                  </a:cubicBezTo>
                  <a:cubicBezTo>
                    <a:pt x="546" y="72"/>
                    <a:pt x="549" y="74"/>
                    <a:pt x="553" y="76"/>
                  </a:cubicBezTo>
                  <a:cubicBezTo>
                    <a:pt x="580" y="95"/>
                    <a:pt x="612" y="105"/>
                    <a:pt x="646" y="105"/>
                  </a:cubicBezTo>
                  <a:cubicBezTo>
                    <a:pt x="679" y="105"/>
                    <a:pt x="711" y="95"/>
                    <a:pt x="738" y="76"/>
                  </a:cubicBezTo>
                  <a:cubicBezTo>
                    <a:pt x="742" y="74"/>
                    <a:pt x="745" y="72"/>
                    <a:pt x="748" y="69"/>
                  </a:cubicBezTo>
                  <a:cubicBezTo>
                    <a:pt x="752" y="72"/>
                    <a:pt x="755" y="74"/>
                    <a:pt x="758" y="76"/>
                  </a:cubicBezTo>
                  <a:cubicBezTo>
                    <a:pt x="785" y="95"/>
                    <a:pt x="818" y="105"/>
                    <a:pt x="851" y="105"/>
                  </a:cubicBezTo>
                  <a:cubicBezTo>
                    <a:pt x="867" y="105"/>
                    <a:pt x="880" y="92"/>
                    <a:pt x="880" y="76"/>
                  </a:cubicBezTo>
                  <a:cubicBezTo>
                    <a:pt x="880" y="61"/>
                    <a:pt x="867" y="48"/>
                    <a:pt x="851" y="48"/>
                  </a:cubicBezTo>
                  <a:cubicBezTo>
                    <a:pt x="820" y="48"/>
                    <a:pt x="790" y="34"/>
                    <a:pt x="770" y="10"/>
                  </a:cubicBezTo>
                  <a:cubicBezTo>
                    <a:pt x="765" y="4"/>
                    <a:pt x="757" y="0"/>
                    <a:pt x="748" y="0"/>
                  </a:cubicBezTo>
                  <a:cubicBezTo>
                    <a:pt x="740" y="0"/>
                    <a:pt x="732" y="4"/>
                    <a:pt x="726" y="10"/>
                  </a:cubicBezTo>
                  <a:cubicBezTo>
                    <a:pt x="706" y="34"/>
                    <a:pt x="677" y="48"/>
                    <a:pt x="646" y="48"/>
                  </a:cubicBezTo>
                  <a:cubicBezTo>
                    <a:pt x="614" y="48"/>
                    <a:pt x="585" y="34"/>
                    <a:pt x="565" y="10"/>
                  </a:cubicBezTo>
                  <a:cubicBezTo>
                    <a:pt x="559" y="4"/>
                    <a:pt x="551" y="0"/>
                    <a:pt x="543" y="0"/>
                  </a:cubicBezTo>
                  <a:cubicBezTo>
                    <a:pt x="534" y="0"/>
                    <a:pt x="526" y="4"/>
                    <a:pt x="521" y="10"/>
                  </a:cubicBezTo>
                  <a:cubicBezTo>
                    <a:pt x="501" y="34"/>
                    <a:pt x="471" y="48"/>
                    <a:pt x="440" y="48"/>
                  </a:cubicBezTo>
                  <a:cubicBezTo>
                    <a:pt x="409" y="48"/>
                    <a:pt x="379" y="34"/>
                    <a:pt x="359" y="10"/>
                  </a:cubicBezTo>
                  <a:cubicBezTo>
                    <a:pt x="354" y="4"/>
                    <a:pt x="346" y="0"/>
                    <a:pt x="337" y="0"/>
                  </a:cubicBezTo>
                  <a:cubicBezTo>
                    <a:pt x="329" y="0"/>
                    <a:pt x="321" y="4"/>
                    <a:pt x="315" y="10"/>
                  </a:cubicBezTo>
                  <a:cubicBezTo>
                    <a:pt x="295" y="34"/>
                    <a:pt x="265" y="48"/>
                    <a:pt x="234" y="48"/>
                  </a:cubicBezTo>
                  <a:cubicBezTo>
                    <a:pt x="203" y="48"/>
                    <a:pt x="174" y="34"/>
                    <a:pt x="153" y="10"/>
                  </a:cubicBezTo>
                  <a:cubicBezTo>
                    <a:pt x="148" y="4"/>
                    <a:pt x="140" y="0"/>
                    <a:pt x="132" y="0"/>
                  </a:cubicBezTo>
                  <a:cubicBezTo>
                    <a:pt x="123" y="0"/>
                    <a:pt x="115" y="4"/>
                    <a:pt x="110" y="10"/>
                  </a:cubicBezTo>
                  <a:cubicBezTo>
                    <a:pt x="89" y="34"/>
                    <a:pt x="60" y="48"/>
                    <a:pt x="29" y="48"/>
                  </a:cubicBezTo>
                  <a:cubicBezTo>
                    <a:pt x="13" y="48"/>
                    <a:pt x="0" y="61"/>
                    <a:pt x="0" y="76"/>
                  </a:cubicBezTo>
                  <a:cubicBezTo>
                    <a:pt x="0" y="92"/>
                    <a:pt x="13" y="105"/>
                    <a:pt x="29" y="105"/>
                  </a:cubicBezTo>
                  <a:close/>
                  <a:moveTo>
                    <a:pt x="29" y="105"/>
                  </a:moveTo>
                  <a:cubicBezTo>
                    <a:pt x="29" y="105"/>
                    <a:pt x="29" y="105"/>
                    <a:pt x="29" y="105"/>
                  </a:cubicBezTo>
                </a:path>
              </a:pathLst>
            </a:custGeom>
            <a:grpFill/>
            <a:ln w="9525">
              <a:solidFill>
                <a:srgbClr val="000000"/>
              </a:solidFill>
              <a:round/>
              <a:headEnd/>
              <a:tailEnd/>
            </a:ln>
            <a:effectLst/>
          </p:spPr>
          <p:txBody>
            <a:bodyPr vert="horz" wrap="square" lIns="91440" tIns="45720" rIns="91440" bIns="45720" numCol="1" anchor="t" anchorCtr="0" compatLnSpc="1">
              <a:prstTxWarp prst="textNoShape">
                <a:avLst/>
              </a:prstTxWarp>
            </a:bodyPr>
            <a:lstStyle/>
            <a:p>
              <a:pPr defTabSz="1219140">
                <a:defRPr/>
              </a:pPr>
              <a:endParaRPr lang="fr-FR" dirty="0">
                <a:solidFill>
                  <a:srgbClr val="000000"/>
                </a:solidFill>
                <a:latin typeface="Calibri"/>
              </a:endParaRPr>
            </a:p>
          </p:txBody>
        </p:sp>
      </p:grpSp>
      <p:pic>
        <p:nvPicPr>
          <p:cNvPr id="53" name="Image 52"/>
          <p:cNvPicPr>
            <a:picLocks noChangeAspect="1"/>
          </p:cNvPicPr>
          <p:nvPr/>
        </p:nvPicPr>
        <p:blipFill>
          <a:blip r:embed="rId4" cstate="screen">
            <a:extLst>
              <a:ext uri="{BEBA8EAE-BF5A-486C-A8C5-ECC9F3942E4B}">
                <a14:imgProps xmlns:a14="http://schemas.microsoft.com/office/drawing/2010/main">
                  <a14:imgLayer r:embed="rId5">
                    <a14:imgEffect>
                      <a14:backgroundRemoval t="0" b="100000" l="0" r="100000">
                        <a14:foregroundMark x1="27187" y1="71200" x2="29219" y2="71200"/>
                        <a14:foregroundMark x1="33125" y1="50933" x2="33281" y2="49067"/>
                        <a14:foregroundMark x1="31094" y1="41067" x2="31094" y2="38400"/>
                        <a14:foregroundMark x1="36875" y1="41067" x2="36250" y2="37067"/>
                        <a14:foregroundMark x1="62187" y1="24000" x2="64375" y2="21333"/>
                        <a14:foregroundMark x1="67188" y1="19467" x2="68906" y2="24800"/>
                        <a14:foregroundMark x1="73906" y1="17067" x2="77188" y2="15733"/>
                        <a14:foregroundMark x1="75469" y1="27733" x2="81719" y2="24533"/>
                        <a14:foregroundMark x1="92031" y1="23200" x2="94375" y2="22133"/>
                        <a14:foregroundMark x1="3906" y1="91733" x2="5938" y2="90933"/>
                        <a14:foregroundMark x1="6875" y1="80267" x2="9531" y2="79200"/>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9241645" y="1582069"/>
            <a:ext cx="1059003" cy="620509"/>
          </a:xfrm>
          <a:prstGeom prst="rect">
            <a:avLst/>
          </a:prstGeom>
        </p:spPr>
      </p:pic>
      <p:pic>
        <p:nvPicPr>
          <p:cNvPr id="64" name="Image 63"/>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a:ext>
            </a:extLst>
          </a:blip>
          <a:srcRect/>
          <a:stretch/>
        </p:blipFill>
        <p:spPr>
          <a:xfrm>
            <a:off x="3757434" y="5509690"/>
            <a:ext cx="758689" cy="457623"/>
          </a:xfrm>
          <a:prstGeom prst="rect">
            <a:avLst/>
          </a:prstGeom>
        </p:spPr>
      </p:pic>
      <p:sp>
        <p:nvSpPr>
          <p:cNvPr id="66" name="ZoneTexte 65"/>
          <p:cNvSpPr txBox="1"/>
          <p:nvPr/>
        </p:nvSpPr>
        <p:spPr>
          <a:xfrm>
            <a:off x="311395" y="5486608"/>
            <a:ext cx="2003180" cy="307777"/>
          </a:xfrm>
          <a:prstGeom prst="rect">
            <a:avLst/>
          </a:prstGeom>
          <a:noFill/>
        </p:spPr>
        <p:txBody>
          <a:bodyPr wrap="square" rtlCol="0">
            <a:spAutoFit/>
          </a:bodyPr>
          <a:lstStyle/>
          <a:p>
            <a:pPr defTabSz="1219140">
              <a:spcAft>
                <a:spcPts val="400"/>
              </a:spcAft>
              <a:defRPr/>
            </a:pPr>
            <a:r>
              <a:rPr lang="fr-FR" sz="1400" b="1" dirty="0">
                <a:solidFill>
                  <a:srgbClr val="000000"/>
                </a:solidFill>
                <a:latin typeface="Segoe UI Black"/>
              </a:rPr>
              <a:t>Anti-</a:t>
            </a:r>
            <a:r>
              <a:rPr lang="fr-FR" sz="1400" b="1" dirty="0" err="1">
                <a:solidFill>
                  <a:srgbClr val="000000"/>
                </a:solidFill>
                <a:latin typeface="Segoe UI Black"/>
              </a:rPr>
              <a:t>spoofing</a:t>
            </a:r>
            <a:r>
              <a:rPr lang="fr-FR" sz="1400" b="1" dirty="0">
                <a:solidFill>
                  <a:srgbClr val="000000"/>
                </a:solidFill>
                <a:latin typeface="Segoe UI Black"/>
              </a:rPr>
              <a:t> </a:t>
            </a:r>
          </a:p>
        </p:txBody>
      </p:sp>
      <p:cxnSp>
        <p:nvCxnSpPr>
          <p:cNvPr id="67" name="Connecteur droit 66"/>
          <p:cNvCxnSpPr/>
          <p:nvPr/>
        </p:nvCxnSpPr>
        <p:spPr>
          <a:xfrm flipV="1">
            <a:off x="311395" y="5825160"/>
            <a:ext cx="1692000" cy="0"/>
          </a:xfrm>
          <a:prstGeom prst="line">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235338" y="4667209"/>
            <a:ext cx="3457562" cy="769441"/>
          </a:xfrm>
          <a:prstGeom prst="rect">
            <a:avLst/>
          </a:prstGeom>
        </p:spPr>
        <p:txBody>
          <a:bodyPr wrap="square">
            <a:spAutoFit/>
          </a:bodyPr>
          <a:lstStyle/>
          <a:p>
            <a:pPr defTabSz="1219140">
              <a:defRPr/>
            </a:pPr>
            <a:r>
              <a:rPr lang="fr-FR" sz="1100" dirty="0">
                <a:solidFill>
                  <a:srgbClr val="000000"/>
                </a:solidFill>
              </a:rPr>
              <a:t>Robustesse PNT dans un environnement sans GNSS grâce à l'intégration possible </a:t>
            </a:r>
            <a:r>
              <a:rPr lang="fr-FR" sz="1100" b="1" dirty="0">
                <a:solidFill>
                  <a:srgbClr val="000000"/>
                </a:solidFill>
              </a:rPr>
              <a:t>du temps autonome</a:t>
            </a:r>
          </a:p>
          <a:p>
            <a:pPr defTabSz="1219140">
              <a:defRPr/>
            </a:pPr>
            <a:r>
              <a:rPr lang="fr-FR" sz="1100" dirty="0">
                <a:solidFill>
                  <a:srgbClr val="000000"/>
                </a:solidFill>
              </a:rPr>
              <a:t>Augmentation de l'autonomie de position et de navigation</a:t>
            </a:r>
            <a:endParaRPr lang="en-US" sz="1100" b="1" dirty="0">
              <a:solidFill>
                <a:srgbClr val="000000"/>
              </a:solidFill>
            </a:endParaRPr>
          </a:p>
        </p:txBody>
      </p:sp>
      <p:sp>
        <p:nvSpPr>
          <p:cNvPr id="69" name="Rectangle 68"/>
          <p:cNvSpPr/>
          <p:nvPr/>
        </p:nvSpPr>
        <p:spPr>
          <a:xfrm rot="19712482">
            <a:off x="2973648" y="5351904"/>
            <a:ext cx="1693056" cy="540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prstClr val="white"/>
              </a:solidFill>
              <a:latin typeface="Calibri"/>
            </a:endParaRPr>
          </a:p>
        </p:txBody>
      </p:sp>
      <p:sp>
        <p:nvSpPr>
          <p:cNvPr id="70" name="Rectangle 69"/>
          <p:cNvSpPr/>
          <p:nvPr/>
        </p:nvSpPr>
        <p:spPr>
          <a:xfrm>
            <a:off x="2181151" y="5790765"/>
            <a:ext cx="928764" cy="540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prstClr val="white"/>
              </a:solidFill>
              <a:latin typeface="Calibri"/>
            </a:endParaRPr>
          </a:p>
        </p:txBody>
      </p:sp>
      <p:sp>
        <p:nvSpPr>
          <p:cNvPr id="23" name="Rectangle à coins arrondis 22"/>
          <p:cNvSpPr/>
          <p:nvPr/>
        </p:nvSpPr>
        <p:spPr>
          <a:xfrm>
            <a:off x="4516123" y="3219399"/>
            <a:ext cx="2108655" cy="2074712"/>
          </a:xfrm>
          <a:prstGeom prst="roundRect">
            <a:avLst/>
          </a:prstGeom>
          <a:solidFill>
            <a:schemeClr val="bg1"/>
          </a:solidFill>
          <a:ln>
            <a:solidFill>
              <a:srgbClr val="1E3C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sz="1600">
              <a:solidFill>
                <a:prstClr val="white"/>
              </a:solidFill>
              <a:latin typeface="Calibri"/>
            </a:endParaRPr>
          </a:p>
        </p:txBody>
      </p:sp>
      <p:pic>
        <p:nvPicPr>
          <p:cNvPr id="63" name="Image 6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4593511" y="3503484"/>
            <a:ext cx="1948989" cy="1335197"/>
          </a:xfrm>
          <a:prstGeom prst="rect">
            <a:avLst/>
          </a:prstGeom>
        </p:spPr>
      </p:pic>
      <p:sp>
        <p:nvSpPr>
          <p:cNvPr id="4" name="Rectangle 3"/>
          <p:cNvSpPr/>
          <p:nvPr/>
        </p:nvSpPr>
        <p:spPr>
          <a:xfrm>
            <a:off x="10580365" y="5647067"/>
            <a:ext cx="1340432" cy="574516"/>
          </a:xfrm>
          <a:prstGeom prst="rect">
            <a:avLst/>
          </a:prstGeom>
        </p:spPr>
        <p:txBody>
          <a:bodyPr wrap="none">
            <a:spAutoFit/>
          </a:bodyPr>
          <a:lstStyle/>
          <a:p>
            <a:pPr algn="ctr" defTabSz="1219140">
              <a:spcAft>
                <a:spcPts val="400"/>
              </a:spcAft>
              <a:defRPr/>
            </a:pPr>
            <a:r>
              <a:rPr lang="fr-FR" sz="1400" b="1" dirty="0">
                <a:solidFill>
                  <a:srgbClr val="000000"/>
                </a:solidFill>
                <a:latin typeface="Segoe UI Black"/>
              </a:rPr>
              <a:t>Observation</a:t>
            </a:r>
          </a:p>
          <a:p>
            <a:pPr algn="ctr" defTabSz="1219140">
              <a:spcAft>
                <a:spcPts val="400"/>
              </a:spcAft>
              <a:defRPr/>
            </a:pPr>
            <a:r>
              <a:rPr lang="fr-FR" sz="1400" b="1" dirty="0">
                <a:solidFill>
                  <a:srgbClr val="000000"/>
                </a:solidFill>
                <a:latin typeface="Segoe UI Black"/>
              </a:rPr>
              <a:t>TLE 1 at 7 km</a:t>
            </a:r>
          </a:p>
        </p:txBody>
      </p:sp>
      <p:sp>
        <p:nvSpPr>
          <p:cNvPr id="54" name="Rectangle 53"/>
          <p:cNvSpPr/>
          <p:nvPr/>
        </p:nvSpPr>
        <p:spPr>
          <a:xfrm>
            <a:off x="7902911" y="5647067"/>
            <a:ext cx="1667444" cy="574516"/>
          </a:xfrm>
          <a:prstGeom prst="rect">
            <a:avLst/>
          </a:prstGeom>
        </p:spPr>
        <p:txBody>
          <a:bodyPr wrap="none">
            <a:spAutoFit/>
          </a:bodyPr>
          <a:lstStyle/>
          <a:p>
            <a:pPr algn="ctr" defTabSz="1219140">
              <a:spcAft>
                <a:spcPts val="400"/>
              </a:spcAft>
              <a:defRPr/>
            </a:pPr>
            <a:r>
              <a:rPr lang="fr-FR" sz="1400" b="1" dirty="0">
                <a:solidFill>
                  <a:srgbClr val="000000"/>
                </a:solidFill>
                <a:latin typeface="Segoe UI Black"/>
              </a:rPr>
              <a:t>Obusiers</a:t>
            </a:r>
          </a:p>
          <a:p>
            <a:pPr algn="ctr" defTabSz="1219140">
              <a:spcAft>
                <a:spcPts val="400"/>
              </a:spcAft>
              <a:defRPr/>
            </a:pPr>
            <a:r>
              <a:rPr lang="fr-FR" sz="1400" b="1" dirty="0" err="1">
                <a:solidFill>
                  <a:srgbClr val="000000"/>
                </a:solidFill>
                <a:latin typeface="Segoe UI Black"/>
              </a:rPr>
              <a:t>Azimuth</a:t>
            </a:r>
            <a:r>
              <a:rPr lang="fr-FR" sz="1400" b="1" dirty="0">
                <a:solidFill>
                  <a:srgbClr val="000000"/>
                </a:solidFill>
                <a:latin typeface="Segoe UI Black"/>
              </a:rPr>
              <a:t> ≤ 1 mils</a:t>
            </a:r>
          </a:p>
        </p:txBody>
      </p:sp>
      <p:pic>
        <p:nvPicPr>
          <p:cNvPr id="10" name="Imag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7466685" y="3846714"/>
            <a:ext cx="2441627" cy="1746839"/>
          </a:xfrm>
          <a:prstGeom prst="rect">
            <a:avLst/>
          </a:prstGeom>
        </p:spPr>
      </p:pic>
      <p:pic>
        <p:nvPicPr>
          <p:cNvPr id="1026" name="Image 5" descr="image002"/>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405547" y="3615718"/>
            <a:ext cx="1563740" cy="202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Freeform 110"/>
          <p:cNvSpPr>
            <a:spLocks/>
          </p:cNvSpPr>
          <p:nvPr/>
        </p:nvSpPr>
        <p:spPr bwMode="auto">
          <a:xfrm>
            <a:off x="11304526" y="204397"/>
            <a:ext cx="722265" cy="251465"/>
          </a:xfrm>
          <a:custGeom>
            <a:avLst/>
            <a:gdLst>
              <a:gd name="T0" fmla="*/ 492 w 492"/>
              <a:gd name="T1" fmla="*/ 97 h 169"/>
              <a:gd name="T2" fmla="*/ 477 w 492"/>
              <a:gd name="T3" fmla="*/ 89 h 169"/>
              <a:gd name="T4" fmla="*/ 471 w 492"/>
              <a:gd name="T5" fmla="*/ 89 h 169"/>
              <a:gd name="T6" fmla="*/ 453 w 492"/>
              <a:gd name="T7" fmla="*/ 72 h 169"/>
              <a:gd name="T8" fmla="*/ 357 w 492"/>
              <a:gd name="T9" fmla="*/ 72 h 169"/>
              <a:gd name="T10" fmla="*/ 369 w 492"/>
              <a:gd name="T11" fmla="*/ 66 h 169"/>
              <a:gd name="T12" fmla="*/ 369 w 492"/>
              <a:gd name="T13" fmla="*/ 35 h 169"/>
              <a:gd name="T14" fmla="*/ 320 w 492"/>
              <a:gd name="T15" fmla="*/ 24 h 169"/>
              <a:gd name="T16" fmla="*/ 306 w 492"/>
              <a:gd name="T17" fmla="*/ 10 h 169"/>
              <a:gd name="T18" fmla="*/ 284 w 492"/>
              <a:gd name="T19" fmla="*/ 10 h 169"/>
              <a:gd name="T20" fmla="*/ 271 w 492"/>
              <a:gd name="T21" fmla="*/ 27 h 169"/>
              <a:gd name="T22" fmla="*/ 199 w 492"/>
              <a:gd name="T23" fmla="*/ 40 h 169"/>
              <a:gd name="T24" fmla="*/ 199 w 492"/>
              <a:gd name="T25" fmla="*/ 40 h 169"/>
              <a:gd name="T26" fmla="*/ 163 w 492"/>
              <a:gd name="T27" fmla="*/ 32 h 169"/>
              <a:gd name="T28" fmla="*/ 162 w 492"/>
              <a:gd name="T29" fmla="*/ 37 h 169"/>
              <a:gd name="T30" fmla="*/ 128 w 492"/>
              <a:gd name="T31" fmla="*/ 29 h 169"/>
              <a:gd name="T32" fmla="*/ 127 w 492"/>
              <a:gd name="T33" fmla="*/ 34 h 169"/>
              <a:gd name="T34" fmla="*/ 20 w 492"/>
              <a:gd name="T35" fmla="*/ 9 h 169"/>
              <a:gd name="T36" fmla="*/ 4 w 492"/>
              <a:gd name="T37" fmla="*/ 0 h 169"/>
              <a:gd name="T38" fmla="*/ 0 w 492"/>
              <a:gd name="T39" fmla="*/ 17 h 169"/>
              <a:gd name="T40" fmla="*/ 19 w 492"/>
              <a:gd name="T41" fmla="*/ 17 h 169"/>
              <a:gd name="T42" fmla="*/ 19 w 492"/>
              <a:gd name="T43" fmla="*/ 17 h 169"/>
              <a:gd name="T44" fmla="*/ 125 w 492"/>
              <a:gd name="T45" fmla="*/ 42 h 169"/>
              <a:gd name="T46" fmla="*/ 124 w 492"/>
              <a:gd name="T47" fmla="*/ 46 h 169"/>
              <a:gd name="T48" fmla="*/ 158 w 492"/>
              <a:gd name="T49" fmla="*/ 54 h 169"/>
              <a:gd name="T50" fmla="*/ 157 w 492"/>
              <a:gd name="T51" fmla="*/ 60 h 169"/>
              <a:gd name="T52" fmla="*/ 198 w 492"/>
              <a:gd name="T53" fmla="*/ 69 h 169"/>
              <a:gd name="T54" fmla="*/ 198 w 492"/>
              <a:gd name="T55" fmla="*/ 73 h 169"/>
              <a:gd name="T56" fmla="*/ 141 w 492"/>
              <a:gd name="T57" fmla="*/ 73 h 169"/>
              <a:gd name="T58" fmla="*/ 125 w 492"/>
              <a:gd name="T59" fmla="*/ 90 h 169"/>
              <a:gd name="T60" fmla="*/ 85 w 492"/>
              <a:gd name="T61" fmla="*/ 90 h 169"/>
              <a:gd name="T62" fmla="*/ 74 w 492"/>
              <a:gd name="T63" fmla="*/ 101 h 169"/>
              <a:gd name="T64" fmla="*/ 74 w 492"/>
              <a:gd name="T65" fmla="*/ 108 h 169"/>
              <a:gd name="T66" fmla="*/ 82 w 492"/>
              <a:gd name="T67" fmla="*/ 108 h 169"/>
              <a:gd name="T68" fmla="*/ 79 w 492"/>
              <a:gd name="T69" fmla="*/ 119 h 169"/>
              <a:gd name="T70" fmla="*/ 131 w 492"/>
              <a:gd name="T71" fmla="*/ 163 h 169"/>
              <a:gd name="T72" fmla="*/ 155 w 492"/>
              <a:gd name="T73" fmla="*/ 169 h 169"/>
              <a:gd name="T74" fmla="*/ 412 w 492"/>
              <a:gd name="T75" fmla="*/ 169 h 169"/>
              <a:gd name="T76" fmla="*/ 437 w 492"/>
              <a:gd name="T77" fmla="*/ 163 h 169"/>
              <a:gd name="T78" fmla="*/ 475 w 492"/>
              <a:gd name="T79" fmla="*/ 140 h 169"/>
              <a:gd name="T80" fmla="*/ 486 w 492"/>
              <a:gd name="T81" fmla="*/ 117 h 169"/>
              <a:gd name="T82" fmla="*/ 481 w 492"/>
              <a:gd name="T83" fmla="*/ 106 h 169"/>
              <a:gd name="T84" fmla="*/ 490 w 492"/>
              <a:gd name="T85" fmla="*/ 106 h 169"/>
              <a:gd name="T86" fmla="*/ 492 w 492"/>
              <a:gd name="T87" fmla="*/ 9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92" h="169">
                <a:moveTo>
                  <a:pt x="492" y="97"/>
                </a:moveTo>
                <a:cubicBezTo>
                  <a:pt x="477" y="89"/>
                  <a:pt x="477" y="89"/>
                  <a:pt x="477" y="89"/>
                </a:cubicBezTo>
                <a:cubicBezTo>
                  <a:pt x="471" y="89"/>
                  <a:pt x="471" y="89"/>
                  <a:pt x="471" y="89"/>
                </a:cubicBezTo>
                <a:cubicBezTo>
                  <a:pt x="466" y="74"/>
                  <a:pt x="453" y="72"/>
                  <a:pt x="453" y="72"/>
                </a:cubicBezTo>
                <a:cubicBezTo>
                  <a:pt x="357" y="72"/>
                  <a:pt x="357" y="72"/>
                  <a:pt x="357" y="72"/>
                </a:cubicBezTo>
                <a:cubicBezTo>
                  <a:pt x="361" y="72"/>
                  <a:pt x="369" y="66"/>
                  <a:pt x="369" y="66"/>
                </a:cubicBezTo>
                <a:cubicBezTo>
                  <a:pt x="369" y="35"/>
                  <a:pt x="369" y="35"/>
                  <a:pt x="369" y="35"/>
                </a:cubicBezTo>
                <a:cubicBezTo>
                  <a:pt x="363" y="28"/>
                  <a:pt x="320" y="24"/>
                  <a:pt x="320" y="24"/>
                </a:cubicBezTo>
                <a:cubicBezTo>
                  <a:pt x="320" y="9"/>
                  <a:pt x="306" y="10"/>
                  <a:pt x="306" y="10"/>
                </a:cubicBezTo>
                <a:cubicBezTo>
                  <a:pt x="306" y="10"/>
                  <a:pt x="297" y="10"/>
                  <a:pt x="284" y="10"/>
                </a:cubicBezTo>
                <a:cubicBezTo>
                  <a:pt x="272" y="10"/>
                  <a:pt x="271" y="27"/>
                  <a:pt x="271" y="27"/>
                </a:cubicBezTo>
                <a:cubicBezTo>
                  <a:pt x="225" y="27"/>
                  <a:pt x="199" y="40"/>
                  <a:pt x="199" y="40"/>
                </a:cubicBezTo>
                <a:cubicBezTo>
                  <a:pt x="199" y="40"/>
                  <a:pt x="199" y="40"/>
                  <a:pt x="199" y="40"/>
                </a:cubicBezTo>
                <a:cubicBezTo>
                  <a:pt x="163" y="32"/>
                  <a:pt x="163" y="32"/>
                  <a:pt x="163" y="32"/>
                </a:cubicBezTo>
                <a:cubicBezTo>
                  <a:pt x="162" y="37"/>
                  <a:pt x="162" y="37"/>
                  <a:pt x="162" y="37"/>
                </a:cubicBezTo>
                <a:cubicBezTo>
                  <a:pt x="128" y="29"/>
                  <a:pt x="128" y="29"/>
                  <a:pt x="128" y="29"/>
                </a:cubicBezTo>
                <a:cubicBezTo>
                  <a:pt x="127" y="34"/>
                  <a:pt x="127" y="34"/>
                  <a:pt x="127" y="34"/>
                </a:cubicBezTo>
                <a:cubicBezTo>
                  <a:pt x="20" y="9"/>
                  <a:pt x="20" y="9"/>
                  <a:pt x="20" y="9"/>
                </a:cubicBezTo>
                <a:cubicBezTo>
                  <a:pt x="4" y="0"/>
                  <a:pt x="4" y="0"/>
                  <a:pt x="4" y="0"/>
                </a:cubicBezTo>
                <a:cubicBezTo>
                  <a:pt x="0" y="17"/>
                  <a:pt x="0" y="17"/>
                  <a:pt x="0" y="17"/>
                </a:cubicBezTo>
                <a:cubicBezTo>
                  <a:pt x="19" y="17"/>
                  <a:pt x="19" y="17"/>
                  <a:pt x="19" y="17"/>
                </a:cubicBezTo>
                <a:cubicBezTo>
                  <a:pt x="19" y="17"/>
                  <a:pt x="19" y="17"/>
                  <a:pt x="19" y="17"/>
                </a:cubicBezTo>
                <a:cubicBezTo>
                  <a:pt x="125" y="42"/>
                  <a:pt x="125" y="42"/>
                  <a:pt x="125" y="42"/>
                </a:cubicBezTo>
                <a:cubicBezTo>
                  <a:pt x="124" y="46"/>
                  <a:pt x="124" y="46"/>
                  <a:pt x="124" y="46"/>
                </a:cubicBezTo>
                <a:cubicBezTo>
                  <a:pt x="158" y="54"/>
                  <a:pt x="158" y="54"/>
                  <a:pt x="158" y="54"/>
                </a:cubicBezTo>
                <a:cubicBezTo>
                  <a:pt x="157" y="60"/>
                  <a:pt x="157" y="60"/>
                  <a:pt x="157" y="60"/>
                </a:cubicBezTo>
                <a:cubicBezTo>
                  <a:pt x="198" y="69"/>
                  <a:pt x="198" y="69"/>
                  <a:pt x="198" y="69"/>
                </a:cubicBezTo>
                <a:cubicBezTo>
                  <a:pt x="198" y="73"/>
                  <a:pt x="198" y="73"/>
                  <a:pt x="198" y="73"/>
                </a:cubicBezTo>
                <a:cubicBezTo>
                  <a:pt x="198" y="73"/>
                  <a:pt x="158" y="73"/>
                  <a:pt x="141" y="73"/>
                </a:cubicBezTo>
                <a:cubicBezTo>
                  <a:pt x="125" y="73"/>
                  <a:pt x="125" y="90"/>
                  <a:pt x="125" y="90"/>
                </a:cubicBezTo>
                <a:cubicBezTo>
                  <a:pt x="85" y="90"/>
                  <a:pt x="85" y="90"/>
                  <a:pt x="85" y="90"/>
                </a:cubicBezTo>
                <a:cubicBezTo>
                  <a:pt x="74" y="101"/>
                  <a:pt x="74" y="101"/>
                  <a:pt x="74" y="101"/>
                </a:cubicBezTo>
                <a:cubicBezTo>
                  <a:pt x="74" y="108"/>
                  <a:pt x="74" y="108"/>
                  <a:pt x="74" y="108"/>
                </a:cubicBezTo>
                <a:cubicBezTo>
                  <a:pt x="82" y="108"/>
                  <a:pt x="82" y="108"/>
                  <a:pt x="82" y="108"/>
                </a:cubicBezTo>
                <a:cubicBezTo>
                  <a:pt x="79" y="112"/>
                  <a:pt x="79" y="119"/>
                  <a:pt x="79" y="119"/>
                </a:cubicBezTo>
                <a:cubicBezTo>
                  <a:pt x="79" y="136"/>
                  <a:pt x="120" y="158"/>
                  <a:pt x="131" y="163"/>
                </a:cubicBezTo>
                <a:cubicBezTo>
                  <a:pt x="143" y="168"/>
                  <a:pt x="155" y="169"/>
                  <a:pt x="155" y="169"/>
                </a:cubicBezTo>
                <a:cubicBezTo>
                  <a:pt x="155" y="169"/>
                  <a:pt x="400" y="169"/>
                  <a:pt x="412" y="169"/>
                </a:cubicBezTo>
                <a:cubicBezTo>
                  <a:pt x="424" y="169"/>
                  <a:pt x="433" y="165"/>
                  <a:pt x="437" y="163"/>
                </a:cubicBezTo>
                <a:cubicBezTo>
                  <a:pt x="440" y="162"/>
                  <a:pt x="467" y="147"/>
                  <a:pt x="475" y="140"/>
                </a:cubicBezTo>
                <a:cubicBezTo>
                  <a:pt x="484" y="133"/>
                  <a:pt x="486" y="124"/>
                  <a:pt x="486" y="117"/>
                </a:cubicBezTo>
                <a:cubicBezTo>
                  <a:pt x="486" y="109"/>
                  <a:pt x="481" y="106"/>
                  <a:pt x="481" y="106"/>
                </a:cubicBezTo>
                <a:cubicBezTo>
                  <a:pt x="490" y="106"/>
                  <a:pt x="490" y="106"/>
                  <a:pt x="490" y="106"/>
                </a:cubicBezTo>
                <a:lnTo>
                  <a:pt x="492" y="97"/>
                </a:lnTo>
                <a:close/>
              </a:path>
            </a:pathLst>
          </a:custGeom>
          <a:solidFill>
            <a:schemeClr val="tx1"/>
          </a:solidFill>
          <a:ln>
            <a:noFill/>
          </a:ln>
          <a:effectLst>
            <a:outerShdw blurRad="63500" algn="ctr" rotWithShape="0">
              <a:schemeClr val="bg1">
                <a:alpha val="75000"/>
              </a:schemeClr>
            </a:outerShdw>
          </a:effectLst>
        </p:spPr>
        <p:txBody>
          <a:bodyPr vert="horz" wrap="square" lIns="121915" tIns="60957" rIns="121915" bIns="60957" numCol="1" anchor="t" anchorCtr="0" compatLnSpc="1">
            <a:prstTxWarp prst="textNoShape">
              <a:avLst/>
            </a:prstTxWarp>
          </a:bodyPr>
          <a:lstStyle/>
          <a:p>
            <a:pPr defTabSz="1219140"/>
            <a:endParaRPr lang="fr-FR" sz="2400">
              <a:solidFill>
                <a:srgbClr val="000000"/>
              </a:solidFill>
              <a:latin typeface="Calibri"/>
            </a:endParaRPr>
          </a:p>
        </p:txBody>
      </p:sp>
      <p:sp>
        <p:nvSpPr>
          <p:cNvPr id="2" name="Titre 1"/>
          <p:cNvSpPr>
            <a:spLocks noGrp="1"/>
          </p:cNvSpPr>
          <p:nvPr>
            <p:ph type="title"/>
          </p:nvPr>
        </p:nvSpPr>
        <p:spPr/>
        <p:txBody>
          <a:bodyPr/>
          <a:lstStyle/>
          <a:p>
            <a:r>
              <a:rPr lang="fr-FR" sz="2800" dirty="0"/>
              <a:t>GEONYX™</a:t>
            </a:r>
          </a:p>
        </p:txBody>
      </p:sp>
      <p:sp>
        <p:nvSpPr>
          <p:cNvPr id="75" name="ZoneTexte 74"/>
          <p:cNvSpPr txBox="1"/>
          <p:nvPr/>
        </p:nvSpPr>
        <p:spPr>
          <a:xfrm>
            <a:off x="311397" y="5894426"/>
            <a:ext cx="3696723" cy="261610"/>
          </a:xfrm>
          <a:prstGeom prst="rect">
            <a:avLst/>
          </a:prstGeom>
          <a:noFill/>
        </p:spPr>
        <p:txBody>
          <a:bodyPr wrap="square" rtlCol="0">
            <a:spAutoFit/>
          </a:bodyPr>
          <a:lstStyle/>
          <a:p>
            <a:pPr defTabSz="1219140">
              <a:defRPr/>
            </a:pPr>
            <a:r>
              <a:rPr lang="fr-FR" sz="1100" dirty="0">
                <a:solidFill>
                  <a:srgbClr val="000000"/>
                </a:solidFill>
                <a:latin typeface="Segoe UI"/>
              </a:rPr>
              <a:t>Anti-</a:t>
            </a:r>
            <a:r>
              <a:rPr lang="fr-FR" sz="1100" dirty="0" err="1">
                <a:solidFill>
                  <a:srgbClr val="000000"/>
                </a:solidFill>
                <a:latin typeface="Segoe UI"/>
              </a:rPr>
              <a:t>spoofing</a:t>
            </a:r>
            <a:r>
              <a:rPr lang="fr-FR" sz="1100" dirty="0">
                <a:solidFill>
                  <a:srgbClr val="000000"/>
                </a:solidFill>
                <a:latin typeface="Segoe UI"/>
              </a:rPr>
              <a:t> avec la fonction IDM de Safran /  OROLIA</a:t>
            </a:r>
            <a:endParaRPr lang="en-US" sz="1100" b="1" dirty="0">
              <a:solidFill>
                <a:srgbClr val="000000"/>
              </a:solidFill>
              <a:latin typeface="Segoe UI"/>
            </a:endParaRPr>
          </a:p>
        </p:txBody>
      </p:sp>
      <p:sp>
        <p:nvSpPr>
          <p:cNvPr id="71" name="ZoneTexte 70"/>
          <p:cNvSpPr txBox="1"/>
          <p:nvPr/>
        </p:nvSpPr>
        <p:spPr>
          <a:xfrm>
            <a:off x="6686545" y="6332910"/>
            <a:ext cx="3325398" cy="276999"/>
          </a:xfrm>
          <a:prstGeom prst="rect">
            <a:avLst/>
          </a:prstGeom>
          <a:noFill/>
        </p:spPr>
        <p:txBody>
          <a:bodyPr wrap="none" rtlCol="0">
            <a:spAutoFit/>
          </a:bodyPr>
          <a:lstStyle/>
          <a:p>
            <a:pPr algn="ctr" defTabSz="914354">
              <a:defRPr/>
            </a:pPr>
            <a:r>
              <a:rPr lang="fr-FR" sz="1200" b="1" dirty="0">
                <a:solidFill>
                  <a:srgbClr val="FF0000"/>
                </a:solidFill>
                <a:latin typeface="Calibri"/>
              </a:rPr>
              <a:t>SAFRAN ELECTRONICS &amp; DEFENSE CONFIDENTIAL</a:t>
            </a:r>
          </a:p>
        </p:txBody>
      </p:sp>
      <p:sp>
        <p:nvSpPr>
          <p:cNvPr id="72" name="Ellipse 71"/>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228970450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2A932389-6707-4138-604A-A53BF0D78CDF}"/>
              </a:ext>
            </a:extLst>
          </p:cNvPr>
          <p:cNvSpPr>
            <a:spLocks noGrp="1"/>
          </p:cNvSpPr>
          <p:nvPr>
            <p:ph type="ftr" sz="quarter" idx="3"/>
          </p:nvPr>
        </p:nvSpPr>
        <p:spPr>
          <a:xfrm>
            <a:off x="675986" y="6356516"/>
            <a:ext cx="8944271" cy="172501"/>
          </a:xfrm>
        </p:spPr>
        <p:txBody>
          <a:bodyPr anchor="ctr">
            <a:normAutofit/>
          </a:bodyPr>
          <a:lstStyle/>
          <a:p>
            <a:pPr>
              <a:lnSpc>
                <a:spcPct val="90000"/>
              </a:lnSpc>
              <a:spcAft>
                <a:spcPts val="800"/>
              </a:spcAft>
            </a:pPr>
            <a:r>
              <a:rPr lang="en-US" sz="267" dirty="0"/>
              <a:t>SAFRAN / CONFIDENTIAL</a:t>
            </a:r>
          </a:p>
        </p:txBody>
      </p:sp>
      <p:pic>
        <p:nvPicPr>
          <p:cNvPr id="3" name="Imag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Ellipse 4"/>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4199174826"/>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space réservé du contenu 8"/>
          <p:cNvSpPr>
            <a:spLocks noGrp="1"/>
          </p:cNvSpPr>
          <p:nvPr>
            <p:ph idx="4294967295"/>
          </p:nvPr>
        </p:nvSpPr>
        <p:spPr>
          <a:xfrm>
            <a:off x="334434" y="1084265"/>
            <a:ext cx="10628205" cy="236577"/>
          </a:xfrm>
        </p:spPr>
        <p:txBody>
          <a:bodyPr>
            <a:noAutofit/>
          </a:bodyPr>
          <a:lstStyle/>
          <a:p>
            <a:pPr marL="0" indent="0" defTabSz="1219663">
              <a:buNone/>
            </a:pPr>
            <a:r>
              <a:rPr lang="fr-FR" sz="2000" b="1" cap="all" dirty="0">
                <a:solidFill>
                  <a:srgbClr val="1E3C7D"/>
                </a:solidFill>
                <a:cs typeface="+mn-cs"/>
              </a:rPr>
              <a:t>Démonstration réalisée pour l’US </a:t>
            </a:r>
            <a:r>
              <a:rPr lang="fr-FR" sz="2000" b="1" cap="all" dirty="0" err="1">
                <a:solidFill>
                  <a:srgbClr val="1E3C7D"/>
                </a:solidFill>
                <a:cs typeface="+mn-cs"/>
              </a:rPr>
              <a:t>Army</a:t>
            </a:r>
            <a:r>
              <a:rPr lang="fr-FR" sz="2000" b="1" cap="all" dirty="0">
                <a:solidFill>
                  <a:srgbClr val="1E3C7D"/>
                </a:solidFill>
                <a:cs typeface="+mn-cs"/>
              </a:rPr>
              <a:t> à Fort Hill et Fort </a:t>
            </a:r>
            <a:r>
              <a:rPr lang="fr-FR" sz="2000" b="1" cap="all" dirty="0" err="1">
                <a:solidFill>
                  <a:srgbClr val="1E3C7D"/>
                </a:solidFill>
                <a:cs typeface="+mn-cs"/>
              </a:rPr>
              <a:t>Sill</a:t>
            </a:r>
            <a:endParaRPr lang="en-US" sz="2000" b="1" cap="all" dirty="0">
              <a:solidFill>
                <a:srgbClr val="1E3C7D"/>
              </a:solidFill>
              <a:cs typeface="+mn-cs"/>
            </a:endParaRPr>
          </a:p>
        </p:txBody>
      </p:sp>
      <p:sp>
        <p:nvSpPr>
          <p:cNvPr id="4" name="Espace réservé du numéro de diapositive 3"/>
          <p:cNvSpPr>
            <a:spLocks noGrp="1"/>
          </p:cNvSpPr>
          <p:nvPr>
            <p:ph type="sldNum" sz="quarter" idx="4294967295"/>
          </p:nvPr>
        </p:nvSpPr>
        <p:spPr/>
        <p:txBody>
          <a:bodyPr/>
          <a:lstStyle/>
          <a:p>
            <a:pPr defTabSz="914377">
              <a:defRPr/>
            </a:pPr>
            <a:r>
              <a:rPr lang="en-US" dirty="0">
                <a:solidFill>
                  <a:srgbClr val="000000"/>
                </a:solidFill>
                <a:latin typeface="Calibri"/>
              </a:rPr>
              <a:t> </a:t>
            </a:r>
          </a:p>
        </p:txBody>
      </p:sp>
      <p:sp>
        <p:nvSpPr>
          <p:cNvPr id="11" name="Rectangle 10"/>
          <p:cNvSpPr/>
          <p:nvPr/>
        </p:nvSpPr>
        <p:spPr>
          <a:xfrm>
            <a:off x="334959" y="1537950"/>
            <a:ext cx="3584940" cy="2087148"/>
          </a:xfrm>
          <a:prstGeom prst="rect">
            <a:avLst/>
          </a:prstGeom>
          <a:solidFill>
            <a:srgbClr val="7E9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fr-FR" sz="1867" b="1" dirty="0" err="1">
                <a:solidFill>
                  <a:prstClr val="white"/>
                </a:solidFill>
                <a:latin typeface="Segoe UI"/>
                <a:ea typeface="Calibri" panose="020F0502020204030204" pitchFamily="34" charset="0"/>
                <a:cs typeface="Calibri" panose="020F0502020204030204" pitchFamily="34" charset="0"/>
              </a:rPr>
              <a:t>Run</a:t>
            </a:r>
            <a:r>
              <a:rPr lang="fr-FR" sz="1867" b="1" dirty="0">
                <a:solidFill>
                  <a:prstClr val="white"/>
                </a:solidFill>
                <a:latin typeface="Segoe UI"/>
                <a:ea typeface="Calibri" panose="020F0502020204030204" pitchFamily="34" charset="0"/>
                <a:cs typeface="Calibri" panose="020F0502020204030204" pitchFamily="34" charset="0"/>
              </a:rPr>
              <a:t> 1 sur Bradley : </a:t>
            </a:r>
          </a:p>
          <a:p>
            <a:pPr marL="990550" lvl="1" indent="-380981" defTabSz="914377">
              <a:buFont typeface="Courier New" panose="02070309020205020404" pitchFamily="49" charset="0"/>
              <a:buChar char="o"/>
              <a:defRPr/>
            </a:pPr>
            <a:r>
              <a:rPr lang="fr-FR" sz="1467" dirty="0">
                <a:solidFill>
                  <a:prstClr val="white"/>
                </a:solidFill>
                <a:latin typeface="Segoe UI"/>
                <a:ea typeface="Calibri" panose="020F0502020204030204" pitchFamily="34" charset="0"/>
                <a:cs typeface="Calibri" panose="020F0502020204030204" pitchFamily="34" charset="0"/>
              </a:rPr>
              <a:t>Durée : 49 min</a:t>
            </a:r>
          </a:p>
          <a:p>
            <a:pPr marL="990550" lvl="1" indent="-380981" defTabSz="914377">
              <a:buFont typeface="Courier New" panose="02070309020205020404" pitchFamily="49" charset="0"/>
              <a:buChar char="o"/>
              <a:defRPr/>
            </a:pPr>
            <a:r>
              <a:rPr lang="fr-FR" sz="1467" dirty="0">
                <a:solidFill>
                  <a:prstClr val="white"/>
                </a:solidFill>
                <a:latin typeface="Segoe UI"/>
                <a:ea typeface="Calibri" panose="020F0502020204030204" pitchFamily="34" charset="0"/>
                <a:cs typeface="Calibri" panose="020F0502020204030204" pitchFamily="34" charset="0"/>
              </a:rPr>
              <a:t>21,2 miles sans stop / </a:t>
            </a:r>
            <a:r>
              <a:rPr lang="fr-FR" sz="1467" dirty="0" err="1">
                <a:solidFill>
                  <a:prstClr val="white"/>
                </a:solidFill>
                <a:latin typeface="Segoe UI"/>
                <a:ea typeface="Calibri" panose="020F0502020204030204" pitchFamily="34" charset="0"/>
                <a:cs typeface="Calibri" panose="020F0502020204030204" pitchFamily="34" charset="0"/>
              </a:rPr>
              <a:t>zupt</a:t>
            </a:r>
            <a:endParaRPr lang="fr-FR" sz="1467" dirty="0">
              <a:solidFill>
                <a:prstClr val="white"/>
              </a:solidFill>
              <a:latin typeface="Segoe UI"/>
              <a:ea typeface="Calibri" panose="020F0502020204030204" pitchFamily="34" charset="0"/>
              <a:cs typeface="Calibri" panose="020F0502020204030204" pitchFamily="34" charset="0"/>
            </a:endParaRPr>
          </a:p>
          <a:p>
            <a:pPr marL="228589" lvl="1" defTabSz="914377">
              <a:defRPr/>
            </a:pPr>
            <a:r>
              <a:rPr lang="fr-FR" sz="1600" dirty="0">
                <a:solidFill>
                  <a:prstClr val="white"/>
                </a:solidFill>
                <a:latin typeface="Segoe UI"/>
                <a:ea typeface="Calibri" panose="020F0502020204030204" pitchFamily="34" charset="0"/>
                <a:cs typeface="Calibri" panose="020F0502020204030204" pitchFamily="34" charset="0"/>
              </a:rPr>
              <a:t>Ecart à l’arrivée : 11  m - </a:t>
            </a:r>
            <a:r>
              <a:rPr lang="fr-FR" sz="1600" b="1" dirty="0">
                <a:solidFill>
                  <a:prstClr val="white"/>
                </a:solidFill>
                <a:latin typeface="Segoe UI"/>
                <a:ea typeface="Calibri" panose="020F0502020204030204" pitchFamily="34" charset="0"/>
                <a:cs typeface="Calibri" panose="020F0502020204030204" pitchFamily="34" charset="0"/>
              </a:rPr>
              <a:t>0,03% </a:t>
            </a:r>
            <a:r>
              <a:rPr lang="fr-FR" sz="1600" dirty="0">
                <a:solidFill>
                  <a:prstClr val="white"/>
                </a:solidFill>
                <a:latin typeface="Segoe UI"/>
                <a:ea typeface="Calibri" panose="020F0502020204030204" pitchFamily="34" charset="0"/>
                <a:cs typeface="Calibri" panose="020F0502020204030204" pitchFamily="34" charset="0"/>
              </a:rPr>
              <a:t>DT</a:t>
            </a:r>
          </a:p>
        </p:txBody>
      </p:sp>
      <p:sp>
        <p:nvSpPr>
          <p:cNvPr id="12" name="Rectangle 11"/>
          <p:cNvSpPr/>
          <p:nvPr/>
        </p:nvSpPr>
        <p:spPr>
          <a:xfrm>
            <a:off x="4127182" y="1537950"/>
            <a:ext cx="3703909" cy="2087148"/>
          </a:xfrm>
          <a:prstGeom prst="rect">
            <a:avLst/>
          </a:prstGeom>
          <a:solidFill>
            <a:srgbClr val="7E9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fr-FR" sz="1867" b="1" dirty="0" err="1">
                <a:solidFill>
                  <a:prstClr val="white"/>
                </a:solidFill>
                <a:latin typeface="Segoe UI"/>
                <a:ea typeface="Calibri" panose="020F0502020204030204" pitchFamily="34" charset="0"/>
              </a:rPr>
              <a:t>Run</a:t>
            </a:r>
            <a:r>
              <a:rPr lang="fr-FR" sz="1867" b="1" dirty="0">
                <a:solidFill>
                  <a:prstClr val="white"/>
                </a:solidFill>
                <a:latin typeface="Segoe UI"/>
                <a:ea typeface="Calibri" panose="020F0502020204030204" pitchFamily="34" charset="0"/>
              </a:rPr>
              <a:t> 2 sur Bradley : </a:t>
            </a:r>
          </a:p>
          <a:p>
            <a:pPr marL="990550" lvl="1" indent="-380981" defTabSz="914377">
              <a:buFont typeface="Courier New" panose="02070309020205020404" pitchFamily="49" charset="0"/>
              <a:buChar char="o"/>
              <a:defRPr/>
            </a:pPr>
            <a:r>
              <a:rPr lang="fr-FR" sz="1467" dirty="0">
                <a:solidFill>
                  <a:prstClr val="white"/>
                </a:solidFill>
                <a:latin typeface="Segoe UI"/>
                <a:ea typeface="Calibri" panose="020F0502020204030204" pitchFamily="34" charset="0"/>
              </a:rPr>
              <a:t>Durée : 39 min</a:t>
            </a:r>
          </a:p>
          <a:p>
            <a:pPr marL="990550" lvl="1" indent="-380981" defTabSz="914377">
              <a:buFont typeface="Courier New" panose="02070309020205020404" pitchFamily="49" charset="0"/>
              <a:buChar char="o"/>
              <a:defRPr/>
            </a:pPr>
            <a:r>
              <a:rPr lang="fr-FR" sz="1467" dirty="0">
                <a:solidFill>
                  <a:prstClr val="white"/>
                </a:solidFill>
                <a:latin typeface="Segoe UI"/>
                <a:ea typeface="Calibri" panose="020F0502020204030204" pitchFamily="34" charset="0"/>
              </a:rPr>
              <a:t>9,8 miles sans stop / </a:t>
            </a:r>
            <a:r>
              <a:rPr lang="fr-FR" sz="1467" dirty="0" err="1">
                <a:solidFill>
                  <a:prstClr val="white"/>
                </a:solidFill>
                <a:latin typeface="Segoe UI"/>
                <a:ea typeface="Calibri" panose="020F0502020204030204" pitchFamily="34" charset="0"/>
              </a:rPr>
              <a:t>zupt</a:t>
            </a:r>
            <a:endParaRPr lang="fr-FR" sz="1467" dirty="0">
              <a:solidFill>
                <a:prstClr val="white"/>
              </a:solidFill>
              <a:latin typeface="Segoe UI"/>
              <a:ea typeface="Calibri" panose="020F0502020204030204" pitchFamily="34" charset="0"/>
            </a:endParaRPr>
          </a:p>
          <a:p>
            <a:pPr marL="237055" lvl="1" defTabSz="914377">
              <a:defRPr/>
            </a:pPr>
            <a:r>
              <a:rPr lang="fr-FR" sz="1600" dirty="0">
                <a:solidFill>
                  <a:prstClr val="white"/>
                </a:solidFill>
                <a:ea typeface="Calibri" panose="020F0502020204030204" pitchFamily="34" charset="0"/>
                <a:cs typeface="Calibri" panose="020F0502020204030204" pitchFamily="34" charset="0"/>
              </a:rPr>
              <a:t>Ecart à l’arrivée </a:t>
            </a:r>
            <a:r>
              <a:rPr lang="fr-FR" sz="1600" dirty="0">
                <a:solidFill>
                  <a:prstClr val="white"/>
                </a:solidFill>
                <a:latin typeface="Segoe UI"/>
                <a:ea typeface="Calibri" panose="020F0502020204030204" pitchFamily="34" charset="0"/>
              </a:rPr>
              <a:t>: 1,7 m - </a:t>
            </a:r>
            <a:r>
              <a:rPr lang="fr-FR" sz="1600" b="1" dirty="0">
                <a:solidFill>
                  <a:prstClr val="white"/>
                </a:solidFill>
                <a:latin typeface="Segoe UI"/>
                <a:ea typeface="Calibri" panose="020F0502020204030204" pitchFamily="34" charset="0"/>
              </a:rPr>
              <a:t>0,01% </a:t>
            </a:r>
            <a:r>
              <a:rPr lang="fr-FR" sz="1600" dirty="0">
                <a:solidFill>
                  <a:prstClr val="white"/>
                </a:solidFill>
                <a:latin typeface="Segoe UI"/>
                <a:ea typeface="Calibri" panose="020F0502020204030204" pitchFamily="34" charset="0"/>
              </a:rPr>
              <a:t>DT</a:t>
            </a:r>
          </a:p>
        </p:txBody>
      </p:sp>
      <p:sp>
        <p:nvSpPr>
          <p:cNvPr id="13" name="Rectangle 12"/>
          <p:cNvSpPr/>
          <p:nvPr/>
        </p:nvSpPr>
        <p:spPr>
          <a:xfrm>
            <a:off x="334959" y="3842203"/>
            <a:ext cx="3584940" cy="20871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fr-FR" sz="1867" b="1" dirty="0" err="1">
                <a:solidFill>
                  <a:prstClr val="white"/>
                </a:solidFill>
                <a:latin typeface="Segoe UI"/>
                <a:ea typeface="Calibri" panose="020F0502020204030204" pitchFamily="34" charset="0"/>
              </a:rPr>
              <a:t>Run</a:t>
            </a:r>
            <a:r>
              <a:rPr lang="fr-FR" sz="1867" b="1" dirty="0">
                <a:solidFill>
                  <a:prstClr val="white"/>
                </a:solidFill>
                <a:latin typeface="Segoe UI"/>
                <a:ea typeface="Calibri" panose="020F0502020204030204" pitchFamily="34" charset="0"/>
              </a:rPr>
              <a:t> 1 sur </a:t>
            </a:r>
            <a:r>
              <a:rPr lang="fr-FR" sz="1867" b="1" dirty="0" err="1">
                <a:solidFill>
                  <a:prstClr val="white"/>
                </a:solidFill>
                <a:latin typeface="Segoe UI"/>
                <a:ea typeface="Calibri" panose="020F0502020204030204" pitchFamily="34" charset="0"/>
              </a:rPr>
              <a:t>Abrams</a:t>
            </a:r>
            <a:r>
              <a:rPr lang="fr-FR" sz="1867" b="1" dirty="0">
                <a:solidFill>
                  <a:prstClr val="white"/>
                </a:solidFill>
                <a:latin typeface="Segoe UI"/>
                <a:ea typeface="Calibri" panose="020F0502020204030204" pitchFamily="34" charset="0"/>
              </a:rPr>
              <a:t> : </a:t>
            </a:r>
          </a:p>
          <a:p>
            <a:pPr marL="990550" lvl="1" indent="-380981" defTabSz="914377">
              <a:buFont typeface="Courier New" panose="02070309020205020404" pitchFamily="49" charset="0"/>
              <a:buChar char="o"/>
              <a:defRPr/>
            </a:pPr>
            <a:r>
              <a:rPr lang="fr-FR" sz="1467" dirty="0">
                <a:solidFill>
                  <a:prstClr val="white"/>
                </a:solidFill>
                <a:latin typeface="Segoe UI"/>
                <a:ea typeface="Calibri" panose="020F0502020204030204" pitchFamily="34" charset="0"/>
              </a:rPr>
              <a:t>Durée : 70 min</a:t>
            </a:r>
          </a:p>
          <a:p>
            <a:pPr marL="990550" lvl="1" indent="-380981" defTabSz="914377">
              <a:buFont typeface="Courier New" panose="02070309020205020404" pitchFamily="49" charset="0"/>
              <a:buChar char="o"/>
              <a:defRPr/>
            </a:pPr>
            <a:r>
              <a:rPr lang="fr-FR" sz="1467" dirty="0">
                <a:solidFill>
                  <a:prstClr val="white"/>
                </a:solidFill>
                <a:latin typeface="Segoe UI"/>
                <a:ea typeface="Calibri" panose="020F0502020204030204" pitchFamily="34" charset="0"/>
              </a:rPr>
              <a:t>15,6 miles </a:t>
            </a:r>
            <a:r>
              <a:rPr lang="fr-FR" sz="1467" dirty="0" err="1">
                <a:solidFill>
                  <a:prstClr val="white"/>
                </a:solidFill>
                <a:latin typeface="Segoe UI"/>
                <a:ea typeface="Calibri" panose="020F0502020204030204" pitchFamily="34" charset="0"/>
              </a:rPr>
              <a:t>with</a:t>
            </a:r>
            <a:r>
              <a:rPr lang="fr-FR" sz="1467" dirty="0">
                <a:solidFill>
                  <a:prstClr val="white"/>
                </a:solidFill>
                <a:latin typeface="Segoe UI"/>
                <a:ea typeface="Calibri" panose="020F0502020204030204" pitchFamily="34" charset="0"/>
              </a:rPr>
              <a:t> 5 stops / </a:t>
            </a:r>
            <a:r>
              <a:rPr lang="fr-FR" sz="1467" dirty="0" err="1">
                <a:solidFill>
                  <a:prstClr val="white"/>
                </a:solidFill>
                <a:latin typeface="Segoe UI"/>
                <a:ea typeface="Calibri" panose="020F0502020204030204" pitchFamily="34" charset="0"/>
              </a:rPr>
              <a:t>zupt</a:t>
            </a:r>
            <a:endParaRPr lang="fr-FR" sz="1467" dirty="0">
              <a:solidFill>
                <a:prstClr val="white"/>
              </a:solidFill>
              <a:latin typeface="Segoe UI"/>
              <a:ea typeface="Calibri" panose="020F0502020204030204" pitchFamily="34" charset="0"/>
            </a:endParaRPr>
          </a:p>
          <a:p>
            <a:pPr marL="355582" lvl="1" defTabSz="914377">
              <a:defRPr/>
            </a:pPr>
            <a:r>
              <a:rPr lang="fr-FR" sz="1600" dirty="0">
                <a:solidFill>
                  <a:prstClr val="white"/>
                </a:solidFill>
                <a:ea typeface="Calibri" panose="020F0502020204030204" pitchFamily="34" charset="0"/>
                <a:cs typeface="Calibri" panose="020F0502020204030204" pitchFamily="34" charset="0"/>
              </a:rPr>
              <a:t>Ecart à l’arrivée </a:t>
            </a:r>
            <a:r>
              <a:rPr lang="fr-FR" sz="1600" dirty="0">
                <a:solidFill>
                  <a:prstClr val="white"/>
                </a:solidFill>
                <a:latin typeface="Segoe UI"/>
                <a:ea typeface="Calibri" panose="020F0502020204030204" pitchFamily="34" charset="0"/>
              </a:rPr>
              <a:t>: 17 m - </a:t>
            </a:r>
            <a:r>
              <a:rPr lang="fr-FR" sz="1600" b="1" dirty="0">
                <a:solidFill>
                  <a:prstClr val="white"/>
                </a:solidFill>
                <a:latin typeface="Segoe UI"/>
                <a:ea typeface="Calibri" panose="020F0502020204030204" pitchFamily="34" charset="0"/>
              </a:rPr>
              <a:t>0,06%</a:t>
            </a:r>
            <a:r>
              <a:rPr lang="fr-FR" sz="1600" dirty="0">
                <a:solidFill>
                  <a:prstClr val="white"/>
                </a:solidFill>
                <a:latin typeface="Segoe UI"/>
                <a:ea typeface="Calibri" panose="020F0502020204030204" pitchFamily="34" charset="0"/>
              </a:rPr>
              <a:t> DT</a:t>
            </a:r>
          </a:p>
        </p:txBody>
      </p:sp>
      <p:sp>
        <p:nvSpPr>
          <p:cNvPr id="15" name="Rectangle 14"/>
          <p:cNvSpPr/>
          <p:nvPr/>
        </p:nvSpPr>
        <p:spPr>
          <a:xfrm>
            <a:off x="4152310" y="3842206"/>
            <a:ext cx="3703909" cy="20871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fr-FR" sz="1867" b="1" dirty="0" err="1">
                <a:solidFill>
                  <a:prstClr val="white"/>
                </a:solidFill>
                <a:latin typeface="Segoe UI"/>
                <a:ea typeface="Calibri" panose="020F0502020204030204" pitchFamily="34" charset="0"/>
              </a:rPr>
              <a:t>Run</a:t>
            </a:r>
            <a:r>
              <a:rPr lang="fr-FR" sz="1867" b="1" dirty="0">
                <a:solidFill>
                  <a:prstClr val="white"/>
                </a:solidFill>
                <a:latin typeface="Segoe UI"/>
                <a:ea typeface="Calibri" panose="020F0502020204030204" pitchFamily="34" charset="0"/>
              </a:rPr>
              <a:t> 2 sur </a:t>
            </a:r>
            <a:r>
              <a:rPr lang="fr-FR" sz="1867" b="1" dirty="0" err="1">
                <a:solidFill>
                  <a:prstClr val="white"/>
                </a:solidFill>
                <a:latin typeface="Segoe UI"/>
                <a:ea typeface="Calibri" panose="020F0502020204030204" pitchFamily="34" charset="0"/>
              </a:rPr>
              <a:t>Abrams</a:t>
            </a:r>
            <a:r>
              <a:rPr lang="fr-FR" sz="1867" b="1" dirty="0">
                <a:solidFill>
                  <a:prstClr val="white"/>
                </a:solidFill>
                <a:latin typeface="Segoe UI"/>
                <a:ea typeface="Calibri" panose="020F0502020204030204" pitchFamily="34" charset="0"/>
              </a:rPr>
              <a:t> : </a:t>
            </a:r>
          </a:p>
          <a:p>
            <a:pPr marL="990550" lvl="1" indent="-380981" defTabSz="914377">
              <a:buFont typeface="Courier New" panose="02070309020205020404" pitchFamily="49" charset="0"/>
              <a:buChar char="o"/>
              <a:defRPr/>
            </a:pPr>
            <a:r>
              <a:rPr lang="fr-FR" sz="1467" dirty="0">
                <a:solidFill>
                  <a:prstClr val="white"/>
                </a:solidFill>
                <a:latin typeface="Segoe UI"/>
                <a:ea typeface="Calibri" panose="020F0502020204030204" pitchFamily="34" charset="0"/>
              </a:rPr>
              <a:t>Durée : 42 min</a:t>
            </a:r>
          </a:p>
          <a:p>
            <a:pPr marL="990550" lvl="1" indent="-380981" defTabSz="914377">
              <a:buFont typeface="Courier New" panose="02070309020205020404" pitchFamily="49" charset="0"/>
              <a:buChar char="o"/>
              <a:defRPr/>
            </a:pPr>
            <a:r>
              <a:rPr lang="fr-FR" sz="1467" dirty="0">
                <a:solidFill>
                  <a:prstClr val="white"/>
                </a:solidFill>
                <a:latin typeface="Segoe UI"/>
                <a:ea typeface="Calibri" panose="020F0502020204030204" pitchFamily="34" charset="0"/>
              </a:rPr>
              <a:t>10,3 miles </a:t>
            </a:r>
            <a:r>
              <a:rPr lang="fr-FR" sz="1467" dirty="0" err="1">
                <a:solidFill>
                  <a:prstClr val="white"/>
                </a:solidFill>
                <a:latin typeface="Segoe UI"/>
                <a:ea typeface="Calibri" panose="020F0502020204030204" pitchFamily="34" charset="0"/>
              </a:rPr>
              <a:t>with</a:t>
            </a:r>
            <a:r>
              <a:rPr lang="fr-FR" sz="1467" dirty="0">
                <a:solidFill>
                  <a:prstClr val="white"/>
                </a:solidFill>
                <a:latin typeface="Segoe UI"/>
                <a:ea typeface="Calibri" panose="020F0502020204030204" pitchFamily="34" charset="0"/>
              </a:rPr>
              <a:t> 1 stop / </a:t>
            </a:r>
            <a:r>
              <a:rPr lang="fr-FR" sz="1467" dirty="0" err="1">
                <a:solidFill>
                  <a:prstClr val="white"/>
                </a:solidFill>
                <a:latin typeface="Segoe UI"/>
                <a:ea typeface="Calibri" panose="020F0502020204030204" pitchFamily="34" charset="0"/>
              </a:rPr>
              <a:t>zupt</a:t>
            </a:r>
            <a:endParaRPr lang="fr-FR" sz="1467" dirty="0">
              <a:solidFill>
                <a:prstClr val="white"/>
              </a:solidFill>
              <a:latin typeface="Segoe UI"/>
              <a:ea typeface="Calibri" panose="020F0502020204030204" pitchFamily="34" charset="0"/>
            </a:endParaRPr>
          </a:p>
          <a:p>
            <a:pPr marL="355582" lvl="1" defTabSz="914377">
              <a:defRPr/>
            </a:pPr>
            <a:r>
              <a:rPr lang="fr-FR" sz="1600" dirty="0">
                <a:solidFill>
                  <a:prstClr val="white"/>
                </a:solidFill>
                <a:ea typeface="Calibri" panose="020F0502020204030204" pitchFamily="34" charset="0"/>
                <a:cs typeface="Calibri" panose="020F0502020204030204" pitchFamily="34" charset="0"/>
              </a:rPr>
              <a:t>Ecart à l’arrivée </a:t>
            </a:r>
            <a:r>
              <a:rPr lang="fr-FR" sz="1600" dirty="0">
                <a:solidFill>
                  <a:prstClr val="white"/>
                </a:solidFill>
                <a:latin typeface="Segoe UI"/>
                <a:ea typeface="Calibri" panose="020F0502020204030204" pitchFamily="34" charset="0"/>
              </a:rPr>
              <a:t>: 6,4 m - </a:t>
            </a:r>
            <a:r>
              <a:rPr lang="fr-FR" sz="1600" b="1" dirty="0">
                <a:solidFill>
                  <a:prstClr val="white"/>
                </a:solidFill>
                <a:latin typeface="Segoe UI"/>
                <a:ea typeface="Calibri" panose="020F0502020204030204" pitchFamily="34" charset="0"/>
              </a:rPr>
              <a:t>0,04% </a:t>
            </a:r>
            <a:r>
              <a:rPr lang="fr-FR" sz="1600" dirty="0">
                <a:solidFill>
                  <a:prstClr val="white"/>
                </a:solidFill>
                <a:latin typeface="Segoe UI"/>
                <a:ea typeface="Calibri" panose="020F0502020204030204" pitchFamily="34" charset="0"/>
              </a:rPr>
              <a:t>DT</a:t>
            </a:r>
          </a:p>
        </p:txBody>
      </p:sp>
      <p:sp>
        <p:nvSpPr>
          <p:cNvPr id="16" name="Rectangle 15"/>
          <p:cNvSpPr/>
          <p:nvPr/>
        </p:nvSpPr>
        <p:spPr>
          <a:xfrm>
            <a:off x="8033958" y="3842203"/>
            <a:ext cx="3761801" cy="20871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fr-FR" sz="1867" b="1" dirty="0" err="1">
                <a:solidFill>
                  <a:prstClr val="white"/>
                </a:solidFill>
                <a:latin typeface="Segoe UI"/>
                <a:ea typeface="Calibri" panose="020F0502020204030204" pitchFamily="34" charset="0"/>
              </a:rPr>
              <a:t>Run</a:t>
            </a:r>
            <a:r>
              <a:rPr lang="fr-FR" sz="1867" b="1" dirty="0">
                <a:solidFill>
                  <a:prstClr val="white"/>
                </a:solidFill>
                <a:latin typeface="Segoe UI"/>
                <a:ea typeface="Calibri" panose="020F0502020204030204" pitchFamily="34" charset="0"/>
              </a:rPr>
              <a:t> 3 sur </a:t>
            </a:r>
            <a:r>
              <a:rPr lang="fr-FR" sz="1867" b="1" dirty="0" err="1">
                <a:solidFill>
                  <a:prstClr val="white"/>
                </a:solidFill>
                <a:latin typeface="Segoe UI"/>
                <a:ea typeface="Calibri" panose="020F0502020204030204" pitchFamily="34" charset="0"/>
              </a:rPr>
              <a:t>Abrams</a:t>
            </a:r>
            <a:r>
              <a:rPr lang="fr-FR" sz="1867" b="1" dirty="0">
                <a:solidFill>
                  <a:prstClr val="white"/>
                </a:solidFill>
                <a:latin typeface="Segoe UI"/>
                <a:ea typeface="Calibri" panose="020F0502020204030204" pitchFamily="34" charset="0"/>
              </a:rPr>
              <a:t> : </a:t>
            </a:r>
          </a:p>
          <a:p>
            <a:pPr marL="990550" lvl="1" indent="-380981" defTabSz="914377">
              <a:buFont typeface="Courier New" panose="02070309020205020404" pitchFamily="49" charset="0"/>
              <a:buChar char="o"/>
              <a:defRPr/>
            </a:pPr>
            <a:r>
              <a:rPr lang="fr-FR" sz="1467" dirty="0">
                <a:solidFill>
                  <a:prstClr val="white"/>
                </a:solidFill>
                <a:latin typeface="Segoe UI"/>
                <a:ea typeface="Calibri" panose="020F0502020204030204" pitchFamily="34" charset="0"/>
              </a:rPr>
              <a:t>Durée : 48 min</a:t>
            </a:r>
          </a:p>
          <a:p>
            <a:pPr marL="990550" lvl="1" indent="-380981" defTabSz="914377">
              <a:buFont typeface="Courier New" panose="02070309020205020404" pitchFamily="49" charset="0"/>
              <a:buChar char="o"/>
              <a:defRPr/>
            </a:pPr>
            <a:r>
              <a:rPr lang="fr-FR" sz="1467" dirty="0">
                <a:solidFill>
                  <a:prstClr val="white"/>
                </a:solidFill>
                <a:latin typeface="Segoe UI"/>
                <a:ea typeface="Calibri" panose="020F0502020204030204" pitchFamily="34" charset="0"/>
              </a:rPr>
              <a:t>15,6 miles </a:t>
            </a:r>
            <a:r>
              <a:rPr lang="fr-FR" sz="1467" dirty="0" err="1">
                <a:solidFill>
                  <a:prstClr val="white"/>
                </a:solidFill>
                <a:latin typeface="Segoe UI"/>
                <a:ea typeface="Calibri" panose="020F0502020204030204" pitchFamily="34" charset="0"/>
              </a:rPr>
              <a:t>with</a:t>
            </a:r>
            <a:r>
              <a:rPr lang="fr-FR" sz="1467" dirty="0">
                <a:solidFill>
                  <a:prstClr val="white"/>
                </a:solidFill>
                <a:latin typeface="Segoe UI"/>
                <a:ea typeface="Calibri" panose="020F0502020204030204" pitchFamily="34" charset="0"/>
              </a:rPr>
              <a:t> 1 stop / </a:t>
            </a:r>
            <a:r>
              <a:rPr lang="fr-FR" sz="1467" dirty="0" err="1">
                <a:solidFill>
                  <a:prstClr val="white"/>
                </a:solidFill>
                <a:latin typeface="Segoe UI"/>
                <a:ea typeface="Calibri" panose="020F0502020204030204" pitchFamily="34" charset="0"/>
              </a:rPr>
              <a:t>zupt</a:t>
            </a:r>
            <a:endParaRPr lang="fr-FR" sz="1467" dirty="0">
              <a:solidFill>
                <a:prstClr val="white"/>
              </a:solidFill>
              <a:latin typeface="Segoe UI"/>
              <a:ea typeface="Calibri" panose="020F0502020204030204" pitchFamily="34" charset="0"/>
            </a:endParaRPr>
          </a:p>
          <a:p>
            <a:pPr marL="355582" lvl="1" defTabSz="914377">
              <a:defRPr/>
            </a:pPr>
            <a:r>
              <a:rPr lang="fr-FR" sz="1600" dirty="0">
                <a:solidFill>
                  <a:prstClr val="white"/>
                </a:solidFill>
                <a:ea typeface="Calibri" panose="020F0502020204030204" pitchFamily="34" charset="0"/>
                <a:cs typeface="Calibri" panose="020F0502020204030204" pitchFamily="34" charset="0"/>
              </a:rPr>
              <a:t>Ecart à l’arrivée </a:t>
            </a:r>
            <a:r>
              <a:rPr lang="fr-FR" sz="1600" dirty="0">
                <a:solidFill>
                  <a:prstClr val="white"/>
                </a:solidFill>
                <a:latin typeface="Segoe UI"/>
                <a:ea typeface="Calibri" panose="020F0502020204030204" pitchFamily="34" charset="0"/>
              </a:rPr>
              <a:t>: 6,3 m - </a:t>
            </a:r>
            <a:r>
              <a:rPr lang="fr-FR" sz="1600" b="1" dirty="0">
                <a:solidFill>
                  <a:prstClr val="white"/>
                </a:solidFill>
                <a:latin typeface="Segoe UI"/>
                <a:ea typeface="Calibri" panose="020F0502020204030204" pitchFamily="34" charset="0"/>
              </a:rPr>
              <a:t>0,025% </a:t>
            </a:r>
            <a:r>
              <a:rPr lang="fr-FR" sz="1600" dirty="0">
                <a:solidFill>
                  <a:prstClr val="white"/>
                </a:solidFill>
                <a:latin typeface="Segoe UI"/>
                <a:ea typeface="Calibri" panose="020F0502020204030204" pitchFamily="34" charset="0"/>
              </a:rPr>
              <a:t>DT</a:t>
            </a:r>
          </a:p>
        </p:txBody>
      </p:sp>
      <p:pic>
        <p:nvPicPr>
          <p:cNvPr id="3" name="Imag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33958" y="1537950"/>
            <a:ext cx="3761801" cy="2140868"/>
          </a:xfrm>
          <a:prstGeom prst="rect">
            <a:avLst/>
          </a:prstGeom>
        </p:spPr>
      </p:pic>
      <p:sp>
        <p:nvSpPr>
          <p:cNvPr id="5" name="Titre 4"/>
          <p:cNvSpPr>
            <a:spLocks noGrp="1"/>
          </p:cNvSpPr>
          <p:nvPr>
            <p:ph type="title"/>
          </p:nvPr>
        </p:nvSpPr>
        <p:spPr/>
        <p:txBody>
          <a:bodyPr/>
          <a:lstStyle/>
          <a:p>
            <a:r>
              <a:rPr lang="en-US" sz="2800" dirty="0"/>
              <a:t>GEONYX™ – </a:t>
            </a:r>
            <a:r>
              <a:rPr lang="en-US" sz="2800" dirty="0" err="1"/>
              <a:t>essais</a:t>
            </a:r>
            <a:r>
              <a:rPr lang="en-US" sz="2800" dirty="0"/>
              <a:t> pour </a:t>
            </a:r>
            <a:r>
              <a:rPr lang="en-US" sz="2800" dirty="0" err="1"/>
              <a:t>l’US</a:t>
            </a:r>
            <a:r>
              <a:rPr lang="en-US" sz="2800" dirty="0"/>
              <a:t> Army </a:t>
            </a:r>
            <a:endParaRPr lang="fr-FR" sz="2800" dirty="0"/>
          </a:p>
        </p:txBody>
      </p:sp>
      <p:sp>
        <p:nvSpPr>
          <p:cNvPr id="17" name="Freeform 110"/>
          <p:cNvSpPr>
            <a:spLocks/>
          </p:cNvSpPr>
          <p:nvPr/>
        </p:nvSpPr>
        <p:spPr bwMode="auto">
          <a:xfrm>
            <a:off x="11304526" y="204397"/>
            <a:ext cx="722265" cy="251465"/>
          </a:xfrm>
          <a:custGeom>
            <a:avLst/>
            <a:gdLst>
              <a:gd name="T0" fmla="*/ 492 w 492"/>
              <a:gd name="T1" fmla="*/ 97 h 169"/>
              <a:gd name="T2" fmla="*/ 477 w 492"/>
              <a:gd name="T3" fmla="*/ 89 h 169"/>
              <a:gd name="T4" fmla="*/ 471 w 492"/>
              <a:gd name="T5" fmla="*/ 89 h 169"/>
              <a:gd name="T6" fmla="*/ 453 w 492"/>
              <a:gd name="T7" fmla="*/ 72 h 169"/>
              <a:gd name="T8" fmla="*/ 357 w 492"/>
              <a:gd name="T9" fmla="*/ 72 h 169"/>
              <a:gd name="T10" fmla="*/ 369 w 492"/>
              <a:gd name="T11" fmla="*/ 66 h 169"/>
              <a:gd name="T12" fmla="*/ 369 w 492"/>
              <a:gd name="T13" fmla="*/ 35 h 169"/>
              <a:gd name="T14" fmla="*/ 320 w 492"/>
              <a:gd name="T15" fmla="*/ 24 h 169"/>
              <a:gd name="T16" fmla="*/ 306 w 492"/>
              <a:gd name="T17" fmla="*/ 10 h 169"/>
              <a:gd name="T18" fmla="*/ 284 w 492"/>
              <a:gd name="T19" fmla="*/ 10 h 169"/>
              <a:gd name="T20" fmla="*/ 271 w 492"/>
              <a:gd name="T21" fmla="*/ 27 h 169"/>
              <a:gd name="T22" fmla="*/ 199 w 492"/>
              <a:gd name="T23" fmla="*/ 40 h 169"/>
              <a:gd name="T24" fmla="*/ 199 w 492"/>
              <a:gd name="T25" fmla="*/ 40 h 169"/>
              <a:gd name="T26" fmla="*/ 163 w 492"/>
              <a:gd name="T27" fmla="*/ 32 h 169"/>
              <a:gd name="T28" fmla="*/ 162 w 492"/>
              <a:gd name="T29" fmla="*/ 37 h 169"/>
              <a:gd name="T30" fmla="*/ 128 w 492"/>
              <a:gd name="T31" fmla="*/ 29 h 169"/>
              <a:gd name="T32" fmla="*/ 127 w 492"/>
              <a:gd name="T33" fmla="*/ 34 h 169"/>
              <a:gd name="T34" fmla="*/ 20 w 492"/>
              <a:gd name="T35" fmla="*/ 9 h 169"/>
              <a:gd name="T36" fmla="*/ 4 w 492"/>
              <a:gd name="T37" fmla="*/ 0 h 169"/>
              <a:gd name="T38" fmla="*/ 0 w 492"/>
              <a:gd name="T39" fmla="*/ 17 h 169"/>
              <a:gd name="T40" fmla="*/ 19 w 492"/>
              <a:gd name="T41" fmla="*/ 17 h 169"/>
              <a:gd name="T42" fmla="*/ 19 w 492"/>
              <a:gd name="T43" fmla="*/ 17 h 169"/>
              <a:gd name="T44" fmla="*/ 125 w 492"/>
              <a:gd name="T45" fmla="*/ 42 h 169"/>
              <a:gd name="T46" fmla="*/ 124 w 492"/>
              <a:gd name="T47" fmla="*/ 46 h 169"/>
              <a:gd name="T48" fmla="*/ 158 w 492"/>
              <a:gd name="T49" fmla="*/ 54 h 169"/>
              <a:gd name="T50" fmla="*/ 157 w 492"/>
              <a:gd name="T51" fmla="*/ 60 h 169"/>
              <a:gd name="T52" fmla="*/ 198 w 492"/>
              <a:gd name="T53" fmla="*/ 69 h 169"/>
              <a:gd name="T54" fmla="*/ 198 w 492"/>
              <a:gd name="T55" fmla="*/ 73 h 169"/>
              <a:gd name="T56" fmla="*/ 141 w 492"/>
              <a:gd name="T57" fmla="*/ 73 h 169"/>
              <a:gd name="T58" fmla="*/ 125 w 492"/>
              <a:gd name="T59" fmla="*/ 90 h 169"/>
              <a:gd name="T60" fmla="*/ 85 w 492"/>
              <a:gd name="T61" fmla="*/ 90 h 169"/>
              <a:gd name="T62" fmla="*/ 74 w 492"/>
              <a:gd name="T63" fmla="*/ 101 h 169"/>
              <a:gd name="T64" fmla="*/ 74 w 492"/>
              <a:gd name="T65" fmla="*/ 108 h 169"/>
              <a:gd name="T66" fmla="*/ 82 w 492"/>
              <a:gd name="T67" fmla="*/ 108 h 169"/>
              <a:gd name="T68" fmla="*/ 79 w 492"/>
              <a:gd name="T69" fmla="*/ 119 h 169"/>
              <a:gd name="T70" fmla="*/ 131 w 492"/>
              <a:gd name="T71" fmla="*/ 163 h 169"/>
              <a:gd name="T72" fmla="*/ 155 w 492"/>
              <a:gd name="T73" fmla="*/ 169 h 169"/>
              <a:gd name="T74" fmla="*/ 412 w 492"/>
              <a:gd name="T75" fmla="*/ 169 h 169"/>
              <a:gd name="T76" fmla="*/ 437 w 492"/>
              <a:gd name="T77" fmla="*/ 163 h 169"/>
              <a:gd name="T78" fmla="*/ 475 w 492"/>
              <a:gd name="T79" fmla="*/ 140 h 169"/>
              <a:gd name="T80" fmla="*/ 486 w 492"/>
              <a:gd name="T81" fmla="*/ 117 h 169"/>
              <a:gd name="T82" fmla="*/ 481 w 492"/>
              <a:gd name="T83" fmla="*/ 106 h 169"/>
              <a:gd name="T84" fmla="*/ 490 w 492"/>
              <a:gd name="T85" fmla="*/ 106 h 169"/>
              <a:gd name="T86" fmla="*/ 492 w 492"/>
              <a:gd name="T87" fmla="*/ 9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92" h="169">
                <a:moveTo>
                  <a:pt x="492" y="97"/>
                </a:moveTo>
                <a:cubicBezTo>
                  <a:pt x="477" y="89"/>
                  <a:pt x="477" y="89"/>
                  <a:pt x="477" y="89"/>
                </a:cubicBezTo>
                <a:cubicBezTo>
                  <a:pt x="471" y="89"/>
                  <a:pt x="471" y="89"/>
                  <a:pt x="471" y="89"/>
                </a:cubicBezTo>
                <a:cubicBezTo>
                  <a:pt x="466" y="74"/>
                  <a:pt x="453" y="72"/>
                  <a:pt x="453" y="72"/>
                </a:cubicBezTo>
                <a:cubicBezTo>
                  <a:pt x="357" y="72"/>
                  <a:pt x="357" y="72"/>
                  <a:pt x="357" y="72"/>
                </a:cubicBezTo>
                <a:cubicBezTo>
                  <a:pt x="361" y="72"/>
                  <a:pt x="369" y="66"/>
                  <a:pt x="369" y="66"/>
                </a:cubicBezTo>
                <a:cubicBezTo>
                  <a:pt x="369" y="35"/>
                  <a:pt x="369" y="35"/>
                  <a:pt x="369" y="35"/>
                </a:cubicBezTo>
                <a:cubicBezTo>
                  <a:pt x="363" y="28"/>
                  <a:pt x="320" y="24"/>
                  <a:pt x="320" y="24"/>
                </a:cubicBezTo>
                <a:cubicBezTo>
                  <a:pt x="320" y="9"/>
                  <a:pt x="306" y="10"/>
                  <a:pt x="306" y="10"/>
                </a:cubicBezTo>
                <a:cubicBezTo>
                  <a:pt x="306" y="10"/>
                  <a:pt x="297" y="10"/>
                  <a:pt x="284" y="10"/>
                </a:cubicBezTo>
                <a:cubicBezTo>
                  <a:pt x="272" y="10"/>
                  <a:pt x="271" y="27"/>
                  <a:pt x="271" y="27"/>
                </a:cubicBezTo>
                <a:cubicBezTo>
                  <a:pt x="225" y="27"/>
                  <a:pt x="199" y="40"/>
                  <a:pt x="199" y="40"/>
                </a:cubicBezTo>
                <a:cubicBezTo>
                  <a:pt x="199" y="40"/>
                  <a:pt x="199" y="40"/>
                  <a:pt x="199" y="40"/>
                </a:cubicBezTo>
                <a:cubicBezTo>
                  <a:pt x="163" y="32"/>
                  <a:pt x="163" y="32"/>
                  <a:pt x="163" y="32"/>
                </a:cubicBezTo>
                <a:cubicBezTo>
                  <a:pt x="162" y="37"/>
                  <a:pt x="162" y="37"/>
                  <a:pt x="162" y="37"/>
                </a:cubicBezTo>
                <a:cubicBezTo>
                  <a:pt x="128" y="29"/>
                  <a:pt x="128" y="29"/>
                  <a:pt x="128" y="29"/>
                </a:cubicBezTo>
                <a:cubicBezTo>
                  <a:pt x="127" y="34"/>
                  <a:pt x="127" y="34"/>
                  <a:pt x="127" y="34"/>
                </a:cubicBezTo>
                <a:cubicBezTo>
                  <a:pt x="20" y="9"/>
                  <a:pt x="20" y="9"/>
                  <a:pt x="20" y="9"/>
                </a:cubicBezTo>
                <a:cubicBezTo>
                  <a:pt x="4" y="0"/>
                  <a:pt x="4" y="0"/>
                  <a:pt x="4" y="0"/>
                </a:cubicBezTo>
                <a:cubicBezTo>
                  <a:pt x="0" y="17"/>
                  <a:pt x="0" y="17"/>
                  <a:pt x="0" y="17"/>
                </a:cubicBezTo>
                <a:cubicBezTo>
                  <a:pt x="19" y="17"/>
                  <a:pt x="19" y="17"/>
                  <a:pt x="19" y="17"/>
                </a:cubicBezTo>
                <a:cubicBezTo>
                  <a:pt x="19" y="17"/>
                  <a:pt x="19" y="17"/>
                  <a:pt x="19" y="17"/>
                </a:cubicBezTo>
                <a:cubicBezTo>
                  <a:pt x="125" y="42"/>
                  <a:pt x="125" y="42"/>
                  <a:pt x="125" y="42"/>
                </a:cubicBezTo>
                <a:cubicBezTo>
                  <a:pt x="124" y="46"/>
                  <a:pt x="124" y="46"/>
                  <a:pt x="124" y="46"/>
                </a:cubicBezTo>
                <a:cubicBezTo>
                  <a:pt x="158" y="54"/>
                  <a:pt x="158" y="54"/>
                  <a:pt x="158" y="54"/>
                </a:cubicBezTo>
                <a:cubicBezTo>
                  <a:pt x="157" y="60"/>
                  <a:pt x="157" y="60"/>
                  <a:pt x="157" y="60"/>
                </a:cubicBezTo>
                <a:cubicBezTo>
                  <a:pt x="198" y="69"/>
                  <a:pt x="198" y="69"/>
                  <a:pt x="198" y="69"/>
                </a:cubicBezTo>
                <a:cubicBezTo>
                  <a:pt x="198" y="73"/>
                  <a:pt x="198" y="73"/>
                  <a:pt x="198" y="73"/>
                </a:cubicBezTo>
                <a:cubicBezTo>
                  <a:pt x="198" y="73"/>
                  <a:pt x="158" y="73"/>
                  <a:pt x="141" y="73"/>
                </a:cubicBezTo>
                <a:cubicBezTo>
                  <a:pt x="125" y="73"/>
                  <a:pt x="125" y="90"/>
                  <a:pt x="125" y="90"/>
                </a:cubicBezTo>
                <a:cubicBezTo>
                  <a:pt x="85" y="90"/>
                  <a:pt x="85" y="90"/>
                  <a:pt x="85" y="90"/>
                </a:cubicBezTo>
                <a:cubicBezTo>
                  <a:pt x="74" y="101"/>
                  <a:pt x="74" y="101"/>
                  <a:pt x="74" y="101"/>
                </a:cubicBezTo>
                <a:cubicBezTo>
                  <a:pt x="74" y="108"/>
                  <a:pt x="74" y="108"/>
                  <a:pt x="74" y="108"/>
                </a:cubicBezTo>
                <a:cubicBezTo>
                  <a:pt x="82" y="108"/>
                  <a:pt x="82" y="108"/>
                  <a:pt x="82" y="108"/>
                </a:cubicBezTo>
                <a:cubicBezTo>
                  <a:pt x="79" y="112"/>
                  <a:pt x="79" y="119"/>
                  <a:pt x="79" y="119"/>
                </a:cubicBezTo>
                <a:cubicBezTo>
                  <a:pt x="79" y="136"/>
                  <a:pt x="120" y="158"/>
                  <a:pt x="131" y="163"/>
                </a:cubicBezTo>
                <a:cubicBezTo>
                  <a:pt x="143" y="168"/>
                  <a:pt x="155" y="169"/>
                  <a:pt x="155" y="169"/>
                </a:cubicBezTo>
                <a:cubicBezTo>
                  <a:pt x="155" y="169"/>
                  <a:pt x="400" y="169"/>
                  <a:pt x="412" y="169"/>
                </a:cubicBezTo>
                <a:cubicBezTo>
                  <a:pt x="424" y="169"/>
                  <a:pt x="433" y="165"/>
                  <a:pt x="437" y="163"/>
                </a:cubicBezTo>
                <a:cubicBezTo>
                  <a:pt x="440" y="162"/>
                  <a:pt x="467" y="147"/>
                  <a:pt x="475" y="140"/>
                </a:cubicBezTo>
                <a:cubicBezTo>
                  <a:pt x="484" y="133"/>
                  <a:pt x="486" y="124"/>
                  <a:pt x="486" y="117"/>
                </a:cubicBezTo>
                <a:cubicBezTo>
                  <a:pt x="486" y="109"/>
                  <a:pt x="481" y="106"/>
                  <a:pt x="481" y="106"/>
                </a:cubicBezTo>
                <a:cubicBezTo>
                  <a:pt x="490" y="106"/>
                  <a:pt x="490" y="106"/>
                  <a:pt x="490" y="106"/>
                </a:cubicBezTo>
                <a:lnTo>
                  <a:pt x="492" y="97"/>
                </a:lnTo>
                <a:close/>
              </a:path>
            </a:pathLst>
          </a:custGeom>
          <a:solidFill>
            <a:schemeClr val="tx1"/>
          </a:solidFill>
          <a:ln>
            <a:noFill/>
          </a:ln>
          <a:effectLst>
            <a:outerShdw blurRad="63500" algn="ctr" rotWithShape="0">
              <a:schemeClr val="bg1">
                <a:alpha val="75000"/>
              </a:schemeClr>
            </a:outerShdw>
          </a:effectLst>
        </p:spPr>
        <p:txBody>
          <a:bodyPr vert="horz" wrap="square" lIns="121915" tIns="60957" rIns="121915" bIns="60957" numCol="1" anchor="t" anchorCtr="0" compatLnSpc="1">
            <a:prstTxWarp prst="textNoShape">
              <a:avLst/>
            </a:prstTxWarp>
          </a:bodyPr>
          <a:lstStyle/>
          <a:p>
            <a:pPr defTabSz="1219140"/>
            <a:endParaRPr lang="fr-FR" sz="2400">
              <a:solidFill>
                <a:srgbClr val="000000"/>
              </a:solidFill>
              <a:latin typeface="Calibri"/>
            </a:endParaRPr>
          </a:p>
        </p:txBody>
      </p:sp>
      <p:sp>
        <p:nvSpPr>
          <p:cNvPr id="14" name="ZoneTexte 13"/>
          <p:cNvSpPr txBox="1"/>
          <p:nvPr/>
        </p:nvSpPr>
        <p:spPr>
          <a:xfrm>
            <a:off x="6686545" y="6332910"/>
            <a:ext cx="3325398" cy="276999"/>
          </a:xfrm>
          <a:prstGeom prst="rect">
            <a:avLst/>
          </a:prstGeom>
          <a:noFill/>
        </p:spPr>
        <p:txBody>
          <a:bodyPr wrap="none" rtlCol="0">
            <a:spAutoFit/>
          </a:bodyPr>
          <a:lstStyle/>
          <a:p>
            <a:pPr algn="ctr" defTabSz="914354">
              <a:defRPr/>
            </a:pPr>
            <a:r>
              <a:rPr lang="fr-FR" sz="1200" b="1" dirty="0">
                <a:solidFill>
                  <a:srgbClr val="FF0000"/>
                </a:solidFill>
                <a:latin typeface="Calibri"/>
              </a:rPr>
              <a:t>SAFRAN ELECTRONICS &amp; DEFENSE CONFIDENTIAL</a:t>
            </a:r>
          </a:p>
        </p:txBody>
      </p:sp>
      <p:sp>
        <p:nvSpPr>
          <p:cNvPr id="19" name="Ellipse 18"/>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286800442"/>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839235" y="3906193"/>
            <a:ext cx="1440000" cy="336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prstClr val="white"/>
              </a:solidFill>
              <a:latin typeface="Calibri"/>
            </a:endParaRPr>
          </a:p>
        </p:txBody>
      </p:sp>
      <p:sp>
        <p:nvSpPr>
          <p:cNvPr id="6" name="Rectangle 5"/>
          <p:cNvSpPr/>
          <p:nvPr/>
        </p:nvSpPr>
        <p:spPr>
          <a:xfrm rot="3506891">
            <a:off x="3129969" y="2941715"/>
            <a:ext cx="2256000" cy="336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prstClr val="white"/>
              </a:solidFill>
              <a:latin typeface="Calibri"/>
            </a:endParaRPr>
          </a:p>
        </p:txBody>
      </p:sp>
      <p:sp>
        <p:nvSpPr>
          <p:cNvPr id="8" name="ZoneTexte 7"/>
          <p:cNvSpPr txBox="1"/>
          <p:nvPr/>
        </p:nvSpPr>
        <p:spPr>
          <a:xfrm>
            <a:off x="185032" y="3198677"/>
            <a:ext cx="2060283" cy="307777"/>
          </a:xfrm>
          <a:prstGeom prst="rect">
            <a:avLst/>
          </a:prstGeom>
          <a:noFill/>
        </p:spPr>
        <p:txBody>
          <a:bodyPr wrap="square" rtlCol="0">
            <a:spAutoFit/>
          </a:bodyPr>
          <a:lstStyle/>
          <a:p>
            <a:pPr algn="ctr" defTabSz="1219140">
              <a:spcAft>
                <a:spcPts val="400"/>
              </a:spcAft>
              <a:defRPr/>
            </a:pPr>
            <a:r>
              <a:rPr lang="fr-FR" sz="1400" b="1" dirty="0">
                <a:solidFill>
                  <a:srgbClr val="000000"/>
                </a:solidFill>
                <a:latin typeface="Segoe UI Black"/>
              </a:rPr>
              <a:t>Flexible interfaces</a:t>
            </a:r>
          </a:p>
        </p:txBody>
      </p:sp>
      <p:sp>
        <p:nvSpPr>
          <p:cNvPr id="12" name="Rectangle 11"/>
          <p:cNvSpPr/>
          <p:nvPr/>
        </p:nvSpPr>
        <p:spPr>
          <a:xfrm>
            <a:off x="4979125" y="3470321"/>
            <a:ext cx="1296000" cy="336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prstClr val="white"/>
              </a:solidFill>
              <a:latin typeface="Calibri"/>
            </a:endParaRPr>
          </a:p>
        </p:txBody>
      </p:sp>
      <p:sp>
        <p:nvSpPr>
          <p:cNvPr id="13" name="Rectangle 12"/>
          <p:cNvSpPr/>
          <p:nvPr/>
        </p:nvSpPr>
        <p:spPr>
          <a:xfrm rot="5400000">
            <a:off x="4348416" y="2820484"/>
            <a:ext cx="1296000" cy="336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prstClr val="white"/>
              </a:solidFill>
              <a:latin typeface="Calibri"/>
            </a:endParaRPr>
          </a:p>
        </p:txBody>
      </p:sp>
      <p:sp>
        <p:nvSpPr>
          <p:cNvPr id="16" name="ZoneTexte 15"/>
          <p:cNvSpPr txBox="1"/>
          <p:nvPr/>
        </p:nvSpPr>
        <p:spPr>
          <a:xfrm>
            <a:off x="5195501" y="1734797"/>
            <a:ext cx="2897419" cy="307777"/>
          </a:xfrm>
          <a:prstGeom prst="rect">
            <a:avLst/>
          </a:prstGeom>
          <a:noFill/>
        </p:spPr>
        <p:txBody>
          <a:bodyPr wrap="square" rtlCol="0">
            <a:spAutoFit/>
          </a:bodyPr>
          <a:lstStyle/>
          <a:p>
            <a:pPr defTabSz="1219140">
              <a:spcAft>
                <a:spcPts val="400"/>
              </a:spcAft>
              <a:defRPr/>
            </a:pPr>
            <a:r>
              <a:rPr lang="fr-FR" sz="1400" b="1" dirty="0">
                <a:solidFill>
                  <a:srgbClr val="000000"/>
                </a:solidFill>
                <a:latin typeface="Segoe UI Black"/>
              </a:rPr>
              <a:t>Certifiée MIL SPEC</a:t>
            </a:r>
          </a:p>
        </p:txBody>
      </p:sp>
      <p:sp>
        <p:nvSpPr>
          <p:cNvPr id="18" name="Rectangle 17"/>
          <p:cNvSpPr/>
          <p:nvPr/>
        </p:nvSpPr>
        <p:spPr>
          <a:xfrm>
            <a:off x="334436" y="2075461"/>
            <a:ext cx="3327425" cy="600164"/>
          </a:xfrm>
          <a:prstGeom prst="rect">
            <a:avLst/>
          </a:prstGeom>
        </p:spPr>
        <p:txBody>
          <a:bodyPr wrap="square">
            <a:spAutoFit/>
          </a:bodyPr>
          <a:lstStyle/>
          <a:p>
            <a:pPr defTabSz="1219140">
              <a:defRPr/>
            </a:pPr>
            <a:r>
              <a:rPr lang="fr-FR" sz="1100" dirty="0">
                <a:solidFill>
                  <a:srgbClr val="000000"/>
                </a:solidFill>
                <a:latin typeface="Segoe UI"/>
              </a:rPr>
              <a:t>Erreur de position : 1Nm/4h à 72h</a:t>
            </a:r>
          </a:p>
          <a:p>
            <a:pPr defTabSz="1219140">
              <a:defRPr/>
            </a:pPr>
            <a:r>
              <a:rPr lang="fr-FR" sz="1100" dirty="0">
                <a:solidFill>
                  <a:srgbClr val="000000"/>
                </a:solidFill>
                <a:latin typeface="Segoe UI"/>
              </a:rPr>
              <a:t>MTBF : 200,000h</a:t>
            </a:r>
          </a:p>
          <a:p>
            <a:pPr defTabSz="1219140">
              <a:defRPr/>
            </a:pPr>
            <a:r>
              <a:rPr lang="fr-FR" sz="1100" dirty="0">
                <a:solidFill>
                  <a:srgbClr val="000000"/>
                </a:solidFill>
                <a:latin typeface="Segoe UI"/>
              </a:rPr>
              <a:t>ITAR-free</a:t>
            </a:r>
          </a:p>
        </p:txBody>
      </p:sp>
      <p:cxnSp>
        <p:nvCxnSpPr>
          <p:cNvPr id="21" name="Connecteur droit 20"/>
          <p:cNvCxnSpPr/>
          <p:nvPr/>
        </p:nvCxnSpPr>
        <p:spPr>
          <a:xfrm>
            <a:off x="5317881" y="2129015"/>
            <a:ext cx="2284999" cy="3100"/>
          </a:xfrm>
          <a:prstGeom prst="line">
            <a:avLst/>
          </a:prstGeom>
          <a:ln w="38100">
            <a:solidFill>
              <a:srgbClr val="9F074F"/>
            </a:solidFill>
            <a:tailEnd type="ova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329451" y="5403011"/>
            <a:ext cx="2108655" cy="400103"/>
          </a:xfrm>
          <a:prstGeom prst="rect">
            <a:avLst/>
          </a:prstGeom>
          <a:noFill/>
        </p:spPr>
        <p:txBody>
          <a:bodyPr wrap="square" lIns="121915" tIns="60957" rIns="121915" bIns="60957" anchor="ctr">
            <a:spAutoFit/>
          </a:bodyPr>
          <a:lstStyle/>
          <a:p>
            <a:pPr algn="ctr" defTabSz="1219140">
              <a:defRPr/>
            </a:pPr>
            <a:r>
              <a:rPr lang="fr-FR" b="1" dirty="0">
                <a:solidFill>
                  <a:srgbClr val="000000"/>
                </a:solidFill>
                <a:latin typeface="Segoe UI Black"/>
              </a:rPr>
              <a:t>ARGONYX</a:t>
            </a:r>
            <a:r>
              <a:rPr lang="fr-FR" b="1" baseline="30000" dirty="0">
                <a:solidFill>
                  <a:srgbClr val="000000"/>
                </a:solidFill>
                <a:latin typeface="Segoe UI Black"/>
              </a:rPr>
              <a:t>TM</a:t>
            </a:r>
            <a:endParaRPr lang="fr-FR" sz="1400" b="1" dirty="0">
              <a:solidFill>
                <a:srgbClr val="000000"/>
              </a:solidFill>
              <a:latin typeface="Segoe UI Black"/>
            </a:endParaRPr>
          </a:p>
        </p:txBody>
      </p:sp>
      <p:cxnSp>
        <p:nvCxnSpPr>
          <p:cNvPr id="26" name="Connecteur droit 25"/>
          <p:cNvCxnSpPr/>
          <p:nvPr/>
        </p:nvCxnSpPr>
        <p:spPr>
          <a:xfrm flipV="1">
            <a:off x="375548" y="3592971"/>
            <a:ext cx="1692000" cy="0"/>
          </a:xfrm>
          <a:prstGeom prst="line">
            <a:avLst/>
          </a:prstGeom>
          <a:ln w="38100">
            <a:solidFill>
              <a:srgbClr val="008000"/>
            </a:solidFill>
            <a:tailEnd type="ova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5195863" y="2174144"/>
            <a:ext cx="3363965" cy="938719"/>
          </a:xfrm>
          <a:prstGeom prst="rect">
            <a:avLst/>
          </a:prstGeom>
        </p:spPr>
        <p:txBody>
          <a:bodyPr wrap="square">
            <a:spAutoFit/>
          </a:bodyPr>
          <a:lstStyle/>
          <a:p>
            <a:pPr defTabSz="1219140">
              <a:defRPr/>
            </a:pPr>
            <a:r>
              <a:rPr lang="en-US" sz="1100" dirty="0" err="1">
                <a:solidFill>
                  <a:srgbClr val="000000"/>
                </a:solidFill>
                <a:latin typeface="Segoe UI"/>
              </a:rPr>
              <a:t>Chocs</a:t>
            </a:r>
            <a:r>
              <a:rPr lang="en-US" sz="1100" dirty="0">
                <a:solidFill>
                  <a:srgbClr val="000000"/>
                </a:solidFill>
                <a:latin typeface="Segoe UI"/>
              </a:rPr>
              <a:t> : MIL STD 810 E &amp; MIL S 901</a:t>
            </a:r>
          </a:p>
          <a:p>
            <a:pPr defTabSz="1219140">
              <a:defRPr/>
            </a:pPr>
            <a:r>
              <a:rPr lang="en-US" sz="1100" dirty="0">
                <a:solidFill>
                  <a:srgbClr val="000000"/>
                </a:solidFill>
                <a:latin typeface="Segoe UI"/>
              </a:rPr>
              <a:t>Vibration (sans suspension </a:t>
            </a:r>
            <a:r>
              <a:rPr lang="en-US" sz="1100" dirty="0" err="1">
                <a:solidFill>
                  <a:srgbClr val="000000"/>
                </a:solidFill>
                <a:latin typeface="Segoe UI"/>
              </a:rPr>
              <a:t>externe</a:t>
            </a:r>
            <a:r>
              <a:rPr lang="en-US" sz="1100" dirty="0">
                <a:solidFill>
                  <a:srgbClr val="000000"/>
                </a:solidFill>
                <a:latin typeface="Segoe UI"/>
              </a:rPr>
              <a:t>) : IEC 60945 &amp; MIL STD 167-1</a:t>
            </a:r>
          </a:p>
          <a:p>
            <a:pPr defTabSz="1219140">
              <a:defRPr/>
            </a:pPr>
            <a:r>
              <a:rPr lang="en-US" sz="1100" dirty="0">
                <a:solidFill>
                  <a:srgbClr val="000000"/>
                </a:solidFill>
                <a:latin typeface="Segoe UI"/>
              </a:rPr>
              <a:t>CEM : MIL STD 461F</a:t>
            </a:r>
          </a:p>
          <a:p>
            <a:pPr defTabSz="1219140">
              <a:defRPr/>
            </a:pPr>
            <a:r>
              <a:rPr lang="en-US" sz="1100" dirty="0">
                <a:solidFill>
                  <a:srgbClr val="000000"/>
                </a:solidFill>
                <a:latin typeface="Segoe UI"/>
              </a:rPr>
              <a:t>Temperature : -10°C à +55°C (operation)</a:t>
            </a:r>
          </a:p>
        </p:txBody>
      </p:sp>
      <p:sp>
        <p:nvSpPr>
          <p:cNvPr id="28" name="Espace réservé du contenu 12"/>
          <p:cNvSpPr txBox="1">
            <a:spLocks/>
          </p:cNvSpPr>
          <p:nvPr/>
        </p:nvSpPr>
        <p:spPr>
          <a:xfrm>
            <a:off x="9385076" y="1486548"/>
            <a:ext cx="1543185" cy="341029"/>
          </a:xfrm>
          <a:prstGeom prst="rect">
            <a:avLst/>
          </a:prstGeom>
        </p:spPr>
        <p:txBody>
          <a:bodyPr>
            <a:noAutofit/>
          </a:bodyPr>
          <a:lstStyle>
            <a:lvl1pPr marL="0" indent="0" algn="l" defTabSz="1218960" rtl="0" eaLnBrk="1" latinLnBrk="0" hangingPunct="1">
              <a:lnSpc>
                <a:spcPct val="100000"/>
              </a:lnSpc>
              <a:spcBef>
                <a:spcPts val="2400"/>
              </a:spcBef>
              <a:spcAft>
                <a:spcPts val="800"/>
              </a:spcAft>
              <a:buFont typeface="Arial" pitchFamily="34" charset="0"/>
              <a:buNone/>
              <a:defRPr sz="1933" b="0" kern="1200">
                <a:solidFill>
                  <a:schemeClr val="accent1"/>
                </a:solidFill>
                <a:latin typeface="+mj-lt"/>
                <a:ea typeface="+mn-ea"/>
                <a:cs typeface="+mn-cs"/>
              </a:defRPr>
            </a:lvl1pPr>
            <a:lvl2pPr marL="0" indent="0" algn="l" defTabSz="1218960" rtl="0" eaLnBrk="1" latinLnBrk="0" hangingPunct="1">
              <a:lnSpc>
                <a:spcPct val="100000"/>
              </a:lnSpc>
              <a:spcBef>
                <a:spcPts val="800"/>
              </a:spcBef>
              <a:spcAft>
                <a:spcPts val="800"/>
              </a:spcAft>
              <a:buClr>
                <a:schemeClr val="accent3"/>
              </a:buClr>
              <a:buFont typeface="Wingdings 2" panose="05020102010507070707" pitchFamily="18" charset="2"/>
              <a:buNone/>
              <a:defRPr sz="1467" kern="1200">
                <a:solidFill>
                  <a:schemeClr val="accent2"/>
                </a:solidFill>
                <a:latin typeface="+mj-lt"/>
                <a:ea typeface="+mn-ea"/>
                <a:cs typeface="+mn-cs"/>
              </a:defRPr>
            </a:lvl2pPr>
            <a:lvl3pPr marL="191966" indent="-191966" algn="l" defTabSz="1218960" rtl="0" eaLnBrk="1" latinLnBrk="0" hangingPunct="1">
              <a:lnSpc>
                <a:spcPct val="100000"/>
              </a:lnSpc>
              <a:spcBef>
                <a:spcPts val="800"/>
              </a:spcBef>
              <a:spcAft>
                <a:spcPts val="800"/>
              </a:spcAft>
              <a:buClr>
                <a:schemeClr val="accent3"/>
              </a:buClr>
              <a:buSzPct val="100000"/>
              <a:buFont typeface="Wingdings 2" panose="05020102010507070707" pitchFamily="18" charset="2"/>
              <a:buChar char="¿"/>
              <a:defRPr sz="1467" kern="1200">
                <a:solidFill>
                  <a:schemeClr val="accent2"/>
                </a:solidFill>
                <a:latin typeface="+mj-lt"/>
                <a:ea typeface="+mn-ea"/>
                <a:cs typeface="Gotham Light" pitchFamily="2" charset="0"/>
              </a:defRPr>
            </a:lvl3pPr>
            <a:lvl4pPr marL="479904" indent="-191966" algn="l" defTabSz="1218960" rtl="0" eaLnBrk="1" latinLnBrk="0" hangingPunct="1">
              <a:lnSpc>
                <a:spcPct val="120000"/>
              </a:lnSpc>
              <a:spcBef>
                <a:spcPts val="0"/>
              </a:spcBef>
              <a:buClr>
                <a:schemeClr val="accent3"/>
              </a:buClr>
              <a:buSzPct val="100000"/>
              <a:buFont typeface="Arial Black" panose="020B0A04020102020204" pitchFamily="34" charset="0"/>
              <a:buChar char="&gt;"/>
              <a:defRPr sz="1467" kern="1200">
                <a:solidFill>
                  <a:schemeClr val="accent2"/>
                </a:solidFill>
                <a:latin typeface="+mj-lt"/>
                <a:ea typeface="+mn-ea"/>
                <a:cs typeface="Gotham Light" pitchFamily="2" charset="0"/>
              </a:defRPr>
            </a:lvl4pPr>
            <a:lvl5pPr marL="815840" indent="-191966" algn="l" defTabSz="1218960" rtl="0" eaLnBrk="1" latinLnBrk="0" hangingPunct="1">
              <a:lnSpc>
                <a:spcPct val="120000"/>
              </a:lnSpc>
              <a:spcBef>
                <a:spcPts val="0"/>
              </a:spcBef>
              <a:buClr>
                <a:schemeClr val="accent3"/>
              </a:buClr>
              <a:buSzPct val="100000"/>
              <a:buFont typeface="Wingdings" panose="05000000000000000000" pitchFamily="2" charset="2"/>
              <a:buChar char="w"/>
              <a:defRPr sz="1467" kern="1200">
                <a:solidFill>
                  <a:schemeClr val="accent2"/>
                </a:solidFill>
                <a:latin typeface="+mj-lt"/>
                <a:ea typeface="+mn-ea"/>
                <a:cs typeface="Gotham Light" pitchFamily="2" charset="0"/>
              </a:defRPr>
            </a:lvl5pPr>
            <a:lvl6pPr marL="3352128" indent="-304736" algn="l" defTabSz="121896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610" indent="-304736" algn="l" defTabSz="121896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088" indent="-304736" algn="l" defTabSz="121896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565" indent="-304736" algn="l" defTabSz="121896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defTabSz="1625198">
              <a:spcAft>
                <a:spcPts val="0"/>
              </a:spcAft>
              <a:buClr>
                <a:srgbClr val="FF5000"/>
              </a:buClr>
              <a:defRPr/>
            </a:pPr>
            <a:endParaRPr lang="fr-FR" sz="1600" b="1" dirty="0">
              <a:solidFill>
                <a:srgbClr val="000000"/>
              </a:solidFill>
              <a:latin typeface="Calibri"/>
              <a:ea typeface="Calibri" panose="020F0502020204030204" pitchFamily="34" charset="0"/>
              <a:cs typeface="Times New Roman" panose="02020603050405020304" pitchFamily="18" charset="0"/>
            </a:endParaRPr>
          </a:p>
        </p:txBody>
      </p:sp>
      <p:sp>
        <p:nvSpPr>
          <p:cNvPr id="56" name="ZoneTexte 55"/>
          <p:cNvSpPr txBox="1"/>
          <p:nvPr/>
        </p:nvSpPr>
        <p:spPr>
          <a:xfrm>
            <a:off x="334437" y="1645885"/>
            <a:ext cx="1937167" cy="307777"/>
          </a:xfrm>
          <a:prstGeom prst="rect">
            <a:avLst/>
          </a:prstGeom>
          <a:noFill/>
        </p:spPr>
        <p:txBody>
          <a:bodyPr wrap="square" rtlCol="0">
            <a:spAutoFit/>
          </a:bodyPr>
          <a:lstStyle>
            <a:defPPr>
              <a:defRPr lang="fr-FR"/>
            </a:defPPr>
            <a:lvl1pPr algn="ctr">
              <a:spcAft>
                <a:spcPts val="400"/>
              </a:spcAft>
              <a:defRPr sz="1600" b="1">
                <a:latin typeface="+mj-lt"/>
              </a:defRPr>
            </a:lvl1pPr>
          </a:lstStyle>
          <a:p>
            <a:pPr algn="l" defTabSz="1219140">
              <a:defRPr/>
            </a:pPr>
            <a:r>
              <a:rPr lang="fr-FR" sz="1400" dirty="0">
                <a:solidFill>
                  <a:srgbClr val="000000"/>
                </a:solidFill>
                <a:latin typeface="Segoe UI Black"/>
              </a:rPr>
              <a:t>Technologie HRG</a:t>
            </a:r>
          </a:p>
        </p:txBody>
      </p:sp>
      <p:cxnSp>
        <p:nvCxnSpPr>
          <p:cNvPr id="57" name="Connecteur droit 56"/>
          <p:cNvCxnSpPr/>
          <p:nvPr/>
        </p:nvCxnSpPr>
        <p:spPr>
          <a:xfrm flipV="1">
            <a:off x="424461" y="2000008"/>
            <a:ext cx="1692000" cy="0"/>
          </a:xfrm>
          <a:prstGeom prst="line">
            <a:avLst/>
          </a:prstGeom>
          <a:ln w="38100">
            <a:solidFill>
              <a:schemeClr val="bg1">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0" y="1082272"/>
            <a:ext cx="12192000" cy="413357"/>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914354">
              <a:defRPr/>
            </a:pPr>
            <a:r>
              <a:rPr lang="fr-FR" sz="2000" b="1" dirty="0">
                <a:solidFill>
                  <a:prstClr val="white"/>
                </a:solidFill>
                <a:latin typeface="Segoe UI Black"/>
              </a:rPr>
              <a:t>NAVIGATION INERTIELLE POUR VAISSEAUX DE SURFACE MARINE</a:t>
            </a:r>
          </a:p>
        </p:txBody>
      </p:sp>
      <p:sp>
        <p:nvSpPr>
          <p:cNvPr id="66" name="ZoneTexte 65"/>
          <p:cNvSpPr txBox="1"/>
          <p:nvPr/>
        </p:nvSpPr>
        <p:spPr>
          <a:xfrm>
            <a:off x="253480" y="4555883"/>
            <a:ext cx="2277737" cy="307777"/>
          </a:xfrm>
          <a:prstGeom prst="rect">
            <a:avLst/>
          </a:prstGeom>
          <a:noFill/>
        </p:spPr>
        <p:txBody>
          <a:bodyPr wrap="square" rtlCol="0">
            <a:spAutoFit/>
          </a:bodyPr>
          <a:lstStyle/>
          <a:p>
            <a:pPr algn="ctr" defTabSz="1219140">
              <a:spcAft>
                <a:spcPts val="400"/>
              </a:spcAft>
              <a:defRPr/>
            </a:pPr>
            <a:r>
              <a:rPr lang="fr-FR" sz="1400" b="1" dirty="0" err="1">
                <a:solidFill>
                  <a:srgbClr val="000000"/>
                </a:solidFill>
                <a:latin typeface="Segoe UI Black"/>
              </a:rPr>
              <a:t>Optimized</a:t>
            </a:r>
            <a:r>
              <a:rPr lang="fr-FR" sz="1400" b="1" dirty="0">
                <a:solidFill>
                  <a:srgbClr val="000000"/>
                </a:solidFill>
                <a:latin typeface="Segoe UI Black"/>
              </a:rPr>
              <a:t> architecture </a:t>
            </a:r>
          </a:p>
        </p:txBody>
      </p:sp>
      <p:cxnSp>
        <p:nvCxnSpPr>
          <p:cNvPr id="67" name="Connecteur droit 66"/>
          <p:cNvCxnSpPr/>
          <p:nvPr/>
        </p:nvCxnSpPr>
        <p:spPr>
          <a:xfrm flipV="1">
            <a:off x="395912" y="4969632"/>
            <a:ext cx="1692000" cy="0"/>
          </a:xfrm>
          <a:prstGeom prst="line">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297277" y="3619936"/>
            <a:ext cx="3216819" cy="769441"/>
          </a:xfrm>
          <a:prstGeom prst="rect">
            <a:avLst/>
          </a:prstGeom>
        </p:spPr>
        <p:txBody>
          <a:bodyPr wrap="square">
            <a:spAutoFit/>
          </a:bodyPr>
          <a:lstStyle/>
          <a:p>
            <a:pPr defTabSz="1219140">
              <a:defRPr/>
            </a:pPr>
            <a:r>
              <a:rPr lang="fr-FR" sz="1100" dirty="0">
                <a:solidFill>
                  <a:srgbClr val="000000"/>
                </a:solidFill>
                <a:latin typeface="Segoe UI"/>
              </a:rPr>
              <a:t>Interface User-</a:t>
            </a:r>
            <a:r>
              <a:rPr lang="fr-FR" sz="1100" dirty="0" err="1">
                <a:solidFill>
                  <a:srgbClr val="000000"/>
                </a:solidFill>
                <a:latin typeface="Segoe UI"/>
              </a:rPr>
              <a:t>friendly</a:t>
            </a:r>
            <a:endParaRPr lang="fr-FR" sz="1100" dirty="0">
              <a:solidFill>
                <a:srgbClr val="000000"/>
              </a:solidFill>
              <a:latin typeface="Segoe UI"/>
            </a:endParaRPr>
          </a:p>
          <a:p>
            <a:pPr defTabSz="1219140">
              <a:defRPr/>
            </a:pPr>
            <a:r>
              <a:rPr lang="fr-FR" sz="1100" dirty="0">
                <a:solidFill>
                  <a:srgbClr val="000000"/>
                </a:solidFill>
                <a:latin typeface="Segoe UI"/>
              </a:rPr>
              <a:t>Interface optimisées avec le CMS</a:t>
            </a:r>
          </a:p>
          <a:p>
            <a:pPr defTabSz="1219140">
              <a:defRPr/>
            </a:pPr>
            <a:r>
              <a:rPr lang="fr-FR" sz="1100" dirty="0">
                <a:solidFill>
                  <a:srgbClr val="000000"/>
                </a:solidFill>
                <a:latin typeface="Segoe UI"/>
              </a:rPr>
              <a:t>Ethernet, RS-422, NMEA</a:t>
            </a:r>
          </a:p>
          <a:p>
            <a:pPr defTabSz="1219140">
              <a:defRPr/>
            </a:pPr>
            <a:r>
              <a:rPr lang="fr-FR" sz="1100" dirty="0">
                <a:solidFill>
                  <a:srgbClr val="000000"/>
                </a:solidFill>
                <a:latin typeface="Segoe UI"/>
              </a:rPr>
              <a:t>Librairie et messagerie configurables</a:t>
            </a:r>
            <a:endParaRPr lang="en-US" sz="1100" dirty="0">
              <a:solidFill>
                <a:srgbClr val="000000"/>
              </a:solidFill>
              <a:latin typeface="Segoe UI"/>
            </a:endParaRPr>
          </a:p>
        </p:txBody>
      </p:sp>
      <p:sp>
        <p:nvSpPr>
          <p:cNvPr id="23" name="Rectangle à coins arrondis 22"/>
          <p:cNvSpPr/>
          <p:nvPr/>
        </p:nvSpPr>
        <p:spPr>
          <a:xfrm>
            <a:off x="6329451" y="3219399"/>
            <a:ext cx="2108655" cy="2074712"/>
          </a:xfrm>
          <a:prstGeom prst="roundRect">
            <a:avLst/>
          </a:prstGeom>
          <a:ln>
            <a:solidFill>
              <a:srgbClr val="1E3C7D"/>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219140">
              <a:defRPr/>
            </a:pPr>
            <a:endParaRPr lang="fr-FR" sz="1600">
              <a:solidFill>
                <a:prstClr val="white"/>
              </a:solidFill>
              <a:latin typeface="Calibri"/>
            </a:endParaRPr>
          </a:p>
        </p:txBody>
      </p:sp>
      <p:sp>
        <p:nvSpPr>
          <p:cNvPr id="4" name="Titre 3"/>
          <p:cNvSpPr>
            <a:spLocks noGrp="1"/>
          </p:cNvSpPr>
          <p:nvPr>
            <p:ph type="title"/>
          </p:nvPr>
        </p:nvSpPr>
        <p:spPr/>
        <p:txBody>
          <a:bodyPr/>
          <a:lstStyle/>
          <a:p>
            <a:r>
              <a:rPr lang="fr-FR" sz="2800" dirty="0"/>
              <a:t>ARGONYX™</a:t>
            </a:r>
          </a:p>
        </p:txBody>
      </p:sp>
      <p:sp>
        <p:nvSpPr>
          <p:cNvPr id="75" name="ZoneTexte 74"/>
          <p:cNvSpPr txBox="1"/>
          <p:nvPr/>
        </p:nvSpPr>
        <p:spPr>
          <a:xfrm>
            <a:off x="289424" y="5004262"/>
            <a:ext cx="3072341" cy="1107996"/>
          </a:xfrm>
          <a:prstGeom prst="rect">
            <a:avLst/>
          </a:prstGeom>
          <a:noFill/>
        </p:spPr>
        <p:txBody>
          <a:bodyPr wrap="square" rtlCol="0">
            <a:spAutoFit/>
          </a:bodyPr>
          <a:lstStyle/>
          <a:p>
            <a:pPr defTabSz="1219140">
              <a:defRPr/>
            </a:pPr>
            <a:r>
              <a:rPr lang="fr-FR" sz="1100" dirty="0">
                <a:solidFill>
                  <a:srgbClr val="000000"/>
                </a:solidFill>
                <a:latin typeface="Segoe UI"/>
              </a:rPr>
              <a:t>Plus petite INS au monde dans cette gamme de performances</a:t>
            </a:r>
          </a:p>
          <a:p>
            <a:pPr defTabSz="1219140">
              <a:defRPr/>
            </a:pPr>
            <a:r>
              <a:rPr lang="fr-FR" sz="1100" dirty="0">
                <a:solidFill>
                  <a:srgbClr val="000000"/>
                </a:solidFill>
                <a:latin typeface="Segoe UI"/>
              </a:rPr>
              <a:t>Masse &lt;14kg</a:t>
            </a:r>
          </a:p>
          <a:p>
            <a:pPr defTabSz="1219140">
              <a:defRPr/>
            </a:pPr>
            <a:r>
              <a:rPr lang="fr-FR" sz="1100" dirty="0">
                <a:solidFill>
                  <a:srgbClr val="000000"/>
                </a:solidFill>
                <a:latin typeface="Segoe UI"/>
              </a:rPr>
              <a:t>Consommation &lt;25W</a:t>
            </a:r>
          </a:p>
          <a:p>
            <a:pPr defTabSz="1219140">
              <a:defRPr/>
            </a:pPr>
            <a:r>
              <a:rPr lang="fr-FR" sz="1100" dirty="0" err="1">
                <a:solidFill>
                  <a:srgbClr val="000000"/>
                </a:solidFill>
                <a:latin typeface="Segoe UI"/>
              </a:rPr>
              <a:t>Strapdown</a:t>
            </a:r>
            <a:r>
              <a:rPr lang="fr-FR" sz="1100" dirty="0">
                <a:solidFill>
                  <a:srgbClr val="000000"/>
                </a:solidFill>
                <a:latin typeface="Segoe UI"/>
              </a:rPr>
              <a:t>, pas de pièce mobile</a:t>
            </a:r>
          </a:p>
          <a:p>
            <a:pPr defTabSz="1219140">
              <a:defRPr/>
            </a:pPr>
            <a:endParaRPr lang="en-US" sz="1100" b="1" dirty="0">
              <a:solidFill>
                <a:srgbClr val="000000"/>
              </a:solidFill>
              <a:latin typeface="Segoe UI"/>
            </a:endParaRPr>
          </a:p>
        </p:txBody>
      </p:sp>
      <p:pic>
        <p:nvPicPr>
          <p:cNvPr id="17" name="Image 16"/>
          <p:cNvPicPr>
            <a:picLocks noChangeAspect="1"/>
          </p:cNvPicPr>
          <p:nvPr/>
        </p:nvPicPr>
        <p:blipFill>
          <a:blip r:embed="rId2" cstate="screen">
            <a:biLevel thresh="50000"/>
            <a:extLst>
              <a:ext uri="{BEBA8EAE-BF5A-486C-A8C5-ECC9F3942E4B}">
                <a14:imgProps xmlns:a14="http://schemas.microsoft.com/office/drawing/2010/main">
                  <a14:imgLayer r:embed="rId3">
                    <a14:imgEffect>
                      <a14:backgroundRemoval t="8021" b="98930" l="9605" r="89831">
                        <a14:foregroundMark x1="64972" y1="22995" x2="74011" y2="32620"/>
                        <a14:foregroundMark x1="37288" y1="52406" x2="62712" y2="52406"/>
                        <a14:foregroundMark x1="34463" y1="58824" x2="57062" y2="59358"/>
                        <a14:foregroundMark x1="32768" y1="67380" x2="59322" y2="66845"/>
                        <a14:foregroundMark x1="35028" y1="74866" x2="57627" y2="74332"/>
                        <a14:foregroundMark x1="71751" y1="63102" x2="72316" y2="66310"/>
                        <a14:foregroundMark x1="81921" y1="39037" x2="81921" y2="45989"/>
                      </a14:backgroundRemoval>
                    </a14:imgEffect>
                  </a14:imgLayer>
                </a14:imgProps>
              </a:ext>
              <a:ext uri="{28A0092B-C50C-407E-A947-70E740481C1C}">
                <a14:useLocalDpi xmlns:a14="http://schemas.microsoft.com/office/drawing/2010/main"/>
              </a:ext>
            </a:extLst>
          </a:blip>
          <a:stretch>
            <a:fillRect/>
          </a:stretch>
        </p:blipFill>
        <p:spPr>
          <a:xfrm>
            <a:off x="4769427" y="1683753"/>
            <a:ext cx="462988" cy="489145"/>
          </a:xfrm>
          <a:prstGeom prst="rect">
            <a:avLst/>
          </a:prstGeom>
        </p:spPr>
      </p:pic>
      <p:pic>
        <p:nvPicPr>
          <p:cNvPr id="22" name="Image 21"/>
          <p:cNvPicPr>
            <a:picLocks noChangeAspect="1"/>
          </p:cNvPicPr>
          <p:nvPr/>
        </p:nvPicPr>
        <p:blipFill>
          <a:blip r:embed="rId4" cstate="screen">
            <a:biLevel thresh="50000"/>
            <a:extLst>
              <a:ext uri="{BEBA8EAE-BF5A-486C-A8C5-ECC9F3942E4B}">
                <a14:imgProps xmlns:a14="http://schemas.microsoft.com/office/drawing/2010/main">
                  <a14:imgLayer r:embed="rId5">
                    <a14:imgEffect>
                      <a14:backgroundRemoval t="9677" b="92903" l="9756" r="89756"/>
                    </a14:imgEffect>
                  </a14:imgLayer>
                </a14:imgProps>
              </a:ext>
              <a:ext uri="{28A0092B-C50C-407E-A947-70E740481C1C}">
                <a14:useLocalDpi xmlns:a14="http://schemas.microsoft.com/office/drawing/2010/main"/>
              </a:ext>
            </a:extLst>
          </a:blip>
          <a:stretch>
            <a:fillRect/>
          </a:stretch>
        </p:blipFill>
        <p:spPr>
          <a:xfrm>
            <a:off x="2021456" y="3093762"/>
            <a:ext cx="592720" cy="448153"/>
          </a:xfrm>
          <a:prstGeom prst="rect">
            <a:avLst/>
          </a:prstGeom>
        </p:spPr>
      </p:pic>
      <p:pic>
        <p:nvPicPr>
          <p:cNvPr id="76" name="Image 75"/>
          <p:cNvPicPr>
            <a:picLocks noChangeAspect="1"/>
          </p:cNvPicPr>
          <p:nvPr/>
        </p:nvPicPr>
        <p:blipFill rotWithShape="1">
          <a:blip r:embed="rId6" cstate="screen">
            <a:extLst>
              <a:ext uri="{28A0092B-C50C-407E-A947-70E740481C1C}">
                <a14:useLocalDpi xmlns:a14="http://schemas.microsoft.com/office/drawing/2010/main"/>
              </a:ext>
            </a:extLst>
          </a:blip>
          <a:srcRect b="14286"/>
          <a:stretch/>
        </p:blipFill>
        <p:spPr>
          <a:xfrm>
            <a:off x="2460776" y="4514081"/>
            <a:ext cx="436929" cy="374511"/>
          </a:xfrm>
          <a:prstGeom prst="rect">
            <a:avLst/>
          </a:prstGeom>
        </p:spPr>
      </p:pic>
      <p:sp>
        <p:nvSpPr>
          <p:cNvPr id="78" name="Rectangle 77"/>
          <p:cNvSpPr/>
          <p:nvPr/>
        </p:nvSpPr>
        <p:spPr>
          <a:xfrm>
            <a:off x="2274300" y="1987097"/>
            <a:ext cx="1412440" cy="336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prstClr val="white"/>
              </a:solidFill>
              <a:latin typeface="Calibri"/>
            </a:endParaRPr>
          </a:p>
        </p:txBody>
      </p:sp>
      <p:sp>
        <p:nvSpPr>
          <p:cNvPr id="79" name="Rectangle 78"/>
          <p:cNvSpPr/>
          <p:nvPr/>
        </p:nvSpPr>
        <p:spPr>
          <a:xfrm>
            <a:off x="2245315" y="4953712"/>
            <a:ext cx="4032000" cy="336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prstClr val="white"/>
              </a:solidFill>
              <a:latin typeface="Calibri"/>
            </a:endParaRPr>
          </a:p>
        </p:txBody>
      </p:sp>
      <p:sp>
        <p:nvSpPr>
          <p:cNvPr id="80" name="Rectangle 79"/>
          <p:cNvSpPr/>
          <p:nvPr/>
        </p:nvSpPr>
        <p:spPr>
          <a:xfrm>
            <a:off x="5127236" y="4391481"/>
            <a:ext cx="1152000" cy="336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prstClr val="white"/>
              </a:solidFill>
              <a:latin typeface="Calibri"/>
            </a:endParaRPr>
          </a:p>
        </p:txBody>
      </p:sp>
      <p:sp>
        <p:nvSpPr>
          <p:cNvPr id="81" name="Rectangle 80"/>
          <p:cNvSpPr/>
          <p:nvPr/>
        </p:nvSpPr>
        <p:spPr>
          <a:xfrm rot="938706">
            <a:off x="2141679" y="3981608"/>
            <a:ext cx="3072000" cy="336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prstClr val="white"/>
              </a:solidFill>
              <a:latin typeface="Calibri"/>
            </a:endParaRPr>
          </a:p>
        </p:txBody>
      </p:sp>
      <p:pic>
        <p:nvPicPr>
          <p:cNvPr id="33" name="Image 32"/>
          <p:cNvPicPr>
            <a:picLocks noChangeAspect="1"/>
          </p:cNvPicPr>
          <p:nvPr/>
        </p:nvPicPr>
        <p:blipFill>
          <a:blip r:embed="rId7" cstate="screen">
            <a:duotone>
              <a:prstClr val="black"/>
              <a:schemeClr val="bg1">
                <a:lumMod val="85000"/>
                <a:tint val="45000"/>
                <a:satMod val="400000"/>
              </a:schemeClr>
            </a:duotone>
            <a:extLst>
              <a:ext uri="{BEBA8EAE-BF5A-486C-A8C5-ECC9F3942E4B}">
                <a14:imgProps xmlns:a14="http://schemas.microsoft.com/office/drawing/2010/main">
                  <a14:imgLayer r:embed="rId8">
                    <a14:imgEffect>
                      <a14:backgroundRemoval t="6061" b="98990" l="6632" r="94066">
                        <a14:foregroundMark x1="46597" y1="17778" x2="67016" y2="61414"/>
                        <a14:foregroundMark x1="52880" y1="13535" x2="59860" y2="16768"/>
                        <a14:foregroundMark x1="61257" y1="17576" x2="78709" y2="35354"/>
                        <a14:foregroundMark x1="10820" y1="72323" x2="78010" y2="77980"/>
                        <a14:foregroundMark x1="83595" y1="70707" x2="77487" y2="84040"/>
                        <a14:foregroundMark x1="17277" y1="80606" x2="56021" y2="83434"/>
                        <a14:foregroundMark x1="84991" y1="63838" x2="85515" y2="72121"/>
                      </a14:backgroundRemoval>
                    </a14:imgEffect>
                    <a14:imgEffect>
                      <a14:artisticPaintStrokes/>
                    </a14:imgEffect>
                    <a14:imgEffect>
                      <a14:colorTemperature colorTemp="112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063554" y="1486548"/>
            <a:ext cx="506767" cy="437781"/>
          </a:xfrm>
          <a:prstGeom prst="rect">
            <a:avLst/>
          </a:prstGeom>
        </p:spPr>
      </p:pic>
      <p:pic>
        <p:nvPicPr>
          <p:cNvPr id="38" name="Image 37"/>
          <p:cNvPicPr>
            <a:picLocks noChangeAspect="1"/>
          </p:cNvPicPr>
          <p:nvPr/>
        </p:nvPicPr>
        <p:blipFill>
          <a:blip r:embed="rId9" cstate="screen">
            <a:extLst>
              <a:ext uri="{BEBA8EAE-BF5A-486C-A8C5-ECC9F3942E4B}">
                <a14:imgProps xmlns:a14="http://schemas.microsoft.com/office/drawing/2010/main">
                  <a14:imgLayer r:embed="rId10">
                    <a14:imgEffect>
                      <a14:backgroundRemoval t="6690" b="96569" l="9905" r="97136"/>
                    </a14:imgEffect>
                  </a14:imgLayer>
                </a14:imgProps>
              </a:ext>
              <a:ext uri="{28A0092B-C50C-407E-A947-70E740481C1C}">
                <a14:useLocalDpi xmlns:a14="http://schemas.microsoft.com/office/drawing/2010/main"/>
              </a:ext>
            </a:extLst>
          </a:blip>
          <a:stretch>
            <a:fillRect/>
          </a:stretch>
        </p:blipFill>
        <p:spPr>
          <a:xfrm>
            <a:off x="6244337" y="3549807"/>
            <a:ext cx="2135987" cy="1486015"/>
          </a:xfrm>
          <a:prstGeom prst="rect">
            <a:avLst/>
          </a:prstGeom>
        </p:spPr>
      </p:pic>
      <p:pic>
        <p:nvPicPr>
          <p:cNvPr id="39" name="Image 3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578700" y="2129222"/>
            <a:ext cx="3552000" cy="1875844"/>
          </a:xfrm>
          <a:prstGeom prst="rect">
            <a:avLst/>
          </a:prstGeom>
        </p:spPr>
      </p:pic>
      <p:pic>
        <p:nvPicPr>
          <p:cNvPr id="2" name="Image 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578700" y="4197087"/>
            <a:ext cx="3552000" cy="1608285"/>
          </a:xfrm>
          <a:prstGeom prst="rect">
            <a:avLst/>
          </a:prstGeom>
        </p:spPr>
      </p:pic>
      <p:pic>
        <p:nvPicPr>
          <p:cNvPr id="42" name="Image 41"/>
          <p:cNvPicPr>
            <a:picLocks noChangeAspect="1"/>
          </p:cNvPicPr>
          <p:nvPr/>
        </p:nvPicPr>
        <p:blipFill>
          <a:blip r:embed="rId13">
            <a:biLevel thresh="50000"/>
          </a:blip>
          <a:stretch>
            <a:fillRect/>
          </a:stretch>
        </p:blipFill>
        <p:spPr>
          <a:xfrm>
            <a:off x="11117655" y="164637"/>
            <a:ext cx="999831" cy="463336"/>
          </a:xfrm>
          <a:prstGeom prst="rect">
            <a:avLst/>
          </a:prstGeom>
        </p:spPr>
      </p:pic>
      <p:sp>
        <p:nvSpPr>
          <p:cNvPr id="35" name="ZoneTexte 34"/>
          <p:cNvSpPr txBox="1"/>
          <p:nvPr/>
        </p:nvSpPr>
        <p:spPr>
          <a:xfrm>
            <a:off x="6686545" y="6332910"/>
            <a:ext cx="3325398" cy="276999"/>
          </a:xfrm>
          <a:prstGeom prst="rect">
            <a:avLst/>
          </a:prstGeom>
          <a:noFill/>
        </p:spPr>
        <p:txBody>
          <a:bodyPr wrap="none" rtlCol="0">
            <a:spAutoFit/>
          </a:bodyPr>
          <a:lstStyle/>
          <a:p>
            <a:pPr algn="ctr" defTabSz="914354">
              <a:defRPr/>
            </a:pPr>
            <a:r>
              <a:rPr lang="fr-FR" sz="1200" b="1" dirty="0">
                <a:solidFill>
                  <a:srgbClr val="FF0000"/>
                </a:solidFill>
                <a:latin typeface="Calibri"/>
              </a:rPr>
              <a:t>SAFRAN ELECTRONICS &amp; DEFENSE CONFIDENTIAL</a:t>
            </a:r>
          </a:p>
        </p:txBody>
      </p:sp>
      <p:sp>
        <p:nvSpPr>
          <p:cNvPr id="36" name="Ellipse 35"/>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1526846471"/>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839235" y="3906193"/>
            <a:ext cx="1440000" cy="336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prstClr val="white"/>
              </a:solidFill>
              <a:latin typeface="Calibri"/>
            </a:endParaRPr>
          </a:p>
        </p:txBody>
      </p:sp>
      <p:sp>
        <p:nvSpPr>
          <p:cNvPr id="6" name="Rectangle 5"/>
          <p:cNvSpPr/>
          <p:nvPr/>
        </p:nvSpPr>
        <p:spPr>
          <a:xfrm rot="3506891">
            <a:off x="3129969" y="2941715"/>
            <a:ext cx="2256000" cy="336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prstClr val="white"/>
              </a:solidFill>
              <a:latin typeface="Calibri"/>
            </a:endParaRPr>
          </a:p>
        </p:txBody>
      </p:sp>
      <p:sp>
        <p:nvSpPr>
          <p:cNvPr id="8" name="ZoneTexte 7"/>
          <p:cNvSpPr txBox="1"/>
          <p:nvPr/>
        </p:nvSpPr>
        <p:spPr>
          <a:xfrm>
            <a:off x="185032" y="3198677"/>
            <a:ext cx="1918048" cy="307777"/>
          </a:xfrm>
          <a:prstGeom prst="rect">
            <a:avLst/>
          </a:prstGeom>
          <a:noFill/>
        </p:spPr>
        <p:txBody>
          <a:bodyPr wrap="square" rtlCol="0">
            <a:spAutoFit/>
          </a:bodyPr>
          <a:lstStyle/>
          <a:p>
            <a:pPr algn="ctr" defTabSz="1219140">
              <a:spcAft>
                <a:spcPts val="400"/>
              </a:spcAft>
              <a:defRPr/>
            </a:pPr>
            <a:r>
              <a:rPr lang="fr-FR" sz="1400" b="1" dirty="0">
                <a:solidFill>
                  <a:srgbClr val="000000"/>
                </a:solidFill>
                <a:latin typeface="Segoe UI Black"/>
              </a:rPr>
              <a:t>Flexible interfaces</a:t>
            </a:r>
          </a:p>
        </p:txBody>
      </p:sp>
      <p:sp>
        <p:nvSpPr>
          <p:cNvPr id="12" name="Rectangle 11"/>
          <p:cNvSpPr/>
          <p:nvPr/>
        </p:nvSpPr>
        <p:spPr>
          <a:xfrm>
            <a:off x="4979125" y="3470321"/>
            <a:ext cx="1296000" cy="336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prstClr val="white"/>
              </a:solidFill>
              <a:latin typeface="Calibri"/>
            </a:endParaRPr>
          </a:p>
        </p:txBody>
      </p:sp>
      <p:sp>
        <p:nvSpPr>
          <p:cNvPr id="13" name="Rectangle 12"/>
          <p:cNvSpPr/>
          <p:nvPr/>
        </p:nvSpPr>
        <p:spPr>
          <a:xfrm rot="5400000">
            <a:off x="4348416" y="2820484"/>
            <a:ext cx="1296000" cy="336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prstClr val="white"/>
              </a:solidFill>
              <a:latin typeface="Calibri"/>
            </a:endParaRPr>
          </a:p>
        </p:txBody>
      </p:sp>
      <p:sp>
        <p:nvSpPr>
          <p:cNvPr id="16" name="ZoneTexte 15"/>
          <p:cNvSpPr txBox="1"/>
          <p:nvPr/>
        </p:nvSpPr>
        <p:spPr>
          <a:xfrm>
            <a:off x="5195501" y="1734797"/>
            <a:ext cx="2897419" cy="307777"/>
          </a:xfrm>
          <a:prstGeom prst="rect">
            <a:avLst/>
          </a:prstGeom>
          <a:noFill/>
        </p:spPr>
        <p:txBody>
          <a:bodyPr wrap="square" rtlCol="0">
            <a:spAutoFit/>
          </a:bodyPr>
          <a:lstStyle/>
          <a:p>
            <a:pPr defTabSz="1219140">
              <a:spcAft>
                <a:spcPts val="400"/>
              </a:spcAft>
              <a:defRPr/>
            </a:pPr>
            <a:r>
              <a:rPr lang="fr-FR" sz="1400" b="1" dirty="0">
                <a:solidFill>
                  <a:srgbClr val="000000"/>
                </a:solidFill>
                <a:latin typeface="Segoe UI Black"/>
              </a:rPr>
              <a:t>Certifiée MIL SPEC</a:t>
            </a:r>
          </a:p>
        </p:txBody>
      </p:sp>
      <p:sp>
        <p:nvSpPr>
          <p:cNvPr id="18" name="Rectangle 17"/>
          <p:cNvSpPr/>
          <p:nvPr/>
        </p:nvSpPr>
        <p:spPr>
          <a:xfrm>
            <a:off x="334436" y="2075461"/>
            <a:ext cx="3327425" cy="938719"/>
          </a:xfrm>
          <a:prstGeom prst="rect">
            <a:avLst/>
          </a:prstGeom>
        </p:spPr>
        <p:txBody>
          <a:bodyPr wrap="square">
            <a:spAutoFit/>
          </a:bodyPr>
          <a:lstStyle/>
          <a:p>
            <a:pPr defTabSz="1219140">
              <a:defRPr/>
            </a:pPr>
            <a:r>
              <a:rPr lang="fr-FR" sz="1100" dirty="0">
                <a:solidFill>
                  <a:srgbClr val="000000"/>
                </a:solidFill>
                <a:latin typeface="Segoe UI"/>
              </a:rPr>
              <a:t>Erreur de position : </a:t>
            </a:r>
          </a:p>
          <a:p>
            <a:pPr defTabSz="1219140">
              <a:defRPr/>
            </a:pPr>
            <a:r>
              <a:rPr lang="fr-FR" sz="1100" dirty="0">
                <a:solidFill>
                  <a:srgbClr val="000000"/>
                </a:solidFill>
                <a:latin typeface="Segoe UI"/>
              </a:rPr>
              <a:t>    Black Onyx :  1Nm/4h à 72h</a:t>
            </a:r>
          </a:p>
          <a:p>
            <a:pPr defTabSz="1219140">
              <a:defRPr/>
            </a:pPr>
            <a:r>
              <a:rPr lang="fr-FR" sz="1100" dirty="0">
                <a:solidFill>
                  <a:srgbClr val="000000"/>
                </a:solidFill>
                <a:latin typeface="Segoe UI"/>
              </a:rPr>
              <a:t>    Black Onyx Dual </a:t>
            </a:r>
            <a:r>
              <a:rPr lang="fr-FR" sz="1100" dirty="0" err="1">
                <a:solidFill>
                  <a:srgbClr val="000000"/>
                </a:solidFill>
                <a:latin typeface="Segoe UI"/>
              </a:rPr>
              <a:t>Core</a:t>
            </a:r>
            <a:r>
              <a:rPr lang="fr-FR" sz="1100" dirty="0">
                <a:solidFill>
                  <a:srgbClr val="000000"/>
                </a:solidFill>
                <a:latin typeface="Segoe UI"/>
              </a:rPr>
              <a:t> : 1Nm/96h à &gt; 240h</a:t>
            </a:r>
          </a:p>
          <a:p>
            <a:pPr defTabSz="1219140">
              <a:defRPr/>
            </a:pPr>
            <a:r>
              <a:rPr lang="fr-FR" sz="1100" dirty="0">
                <a:solidFill>
                  <a:srgbClr val="000000"/>
                </a:solidFill>
                <a:latin typeface="Segoe UI"/>
              </a:rPr>
              <a:t>MTBF : 200,000h</a:t>
            </a:r>
          </a:p>
          <a:p>
            <a:pPr defTabSz="1219140">
              <a:defRPr/>
            </a:pPr>
            <a:r>
              <a:rPr lang="fr-FR" sz="1100" dirty="0">
                <a:solidFill>
                  <a:srgbClr val="000000"/>
                </a:solidFill>
                <a:latin typeface="Segoe UI"/>
              </a:rPr>
              <a:t>ITAR-free</a:t>
            </a:r>
          </a:p>
        </p:txBody>
      </p:sp>
      <p:cxnSp>
        <p:nvCxnSpPr>
          <p:cNvPr id="21" name="Connecteur droit 20"/>
          <p:cNvCxnSpPr/>
          <p:nvPr/>
        </p:nvCxnSpPr>
        <p:spPr>
          <a:xfrm>
            <a:off x="5317881" y="2129015"/>
            <a:ext cx="2284999" cy="3100"/>
          </a:xfrm>
          <a:prstGeom prst="line">
            <a:avLst/>
          </a:prstGeom>
          <a:ln w="38100">
            <a:solidFill>
              <a:srgbClr val="9F074F"/>
            </a:solidFill>
            <a:tailEnd type="ova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329451" y="5403011"/>
            <a:ext cx="2108655" cy="400103"/>
          </a:xfrm>
          <a:prstGeom prst="rect">
            <a:avLst/>
          </a:prstGeom>
          <a:noFill/>
        </p:spPr>
        <p:txBody>
          <a:bodyPr wrap="square" lIns="121915" tIns="60957" rIns="121915" bIns="60957" anchor="ctr">
            <a:spAutoFit/>
          </a:bodyPr>
          <a:lstStyle/>
          <a:p>
            <a:pPr algn="ctr" defTabSz="1219140">
              <a:defRPr/>
            </a:pPr>
            <a:r>
              <a:rPr lang="fr-FR" b="1" dirty="0">
                <a:solidFill>
                  <a:srgbClr val="000000"/>
                </a:solidFill>
                <a:latin typeface="Segoe UI Black"/>
              </a:rPr>
              <a:t>BLACK ONYX</a:t>
            </a:r>
            <a:r>
              <a:rPr lang="fr-FR" b="1" baseline="30000" dirty="0">
                <a:solidFill>
                  <a:srgbClr val="000000"/>
                </a:solidFill>
                <a:latin typeface="Segoe UI Black"/>
              </a:rPr>
              <a:t>TM</a:t>
            </a:r>
            <a:endParaRPr lang="fr-FR" sz="1400" b="1" dirty="0">
              <a:solidFill>
                <a:srgbClr val="000000"/>
              </a:solidFill>
              <a:latin typeface="Segoe UI Black"/>
            </a:endParaRPr>
          </a:p>
        </p:txBody>
      </p:sp>
      <p:cxnSp>
        <p:nvCxnSpPr>
          <p:cNvPr id="26" name="Connecteur droit 25"/>
          <p:cNvCxnSpPr/>
          <p:nvPr/>
        </p:nvCxnSpPr>
        <p:spPr>
          <a:xfrm flipV="1">
            <a:off x="375548" y="3592971"/>
            <a:ext cx="1692000" cy="0"/>
          </a:xfrm>
          <a:prstGeom prst="line">
            <a:avLst/>
          </a:prstGeom>
          <a:ln w="38100">
            <a:solidFill>
              <a:srgbClr val="008000"/>
            </a:solidFill>
            <a:tailEnd type="ova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5195863" y="2174144"/>
            <a:ext cx="3363965" cy="938719"/>
          </a:xfrm>
          <a:prstGeom prst="rect">
            <a:avLst/>
          </a:prstGeom>
        </p:spPr>
        <p:txBody>
          <a:bodyPr wrap="square">
            <a:spAutoFit/>
          </a:bodyPr>
          <a:lstStyle/>
          <a:p>
            <a:pPr defTabSz="1219140">
              <a:defRPr/>
            </a:pPr>
            <a:r>
              <a:rPr lang="en-US" sz="1100" dirty="0" err="1">
                <a:solidFill>
                  <a:srgbClr val="000000"/>
                </a:solidFill>
              </a:rPr>
              <a:t>Chocs</a:t>
            </a:r>
            <a:r>
              <a:rPr lang="en-US" sz="1100" dirty="0">
                <a:solidFill>
                  <a:srgbClr val="000000"/>
                </a:solidFill>
              </a:rPr>
              <a:t> : MIL STD 810 E &amp; MIL S 901</a:t>
            </a:r>
          </a:p>
          <a:p>
            <a:pPr defTabSz="1219140">
              <a:defRPr/>
            </a:pPr>
            <a:r>
              <a:rPr lang="en-US" sz="1100" dirty="0">
                <a:solidFill>
                  <a:srgbClr val="000000"/>
                </a:solidFill>
              </a:rPr>
              <a:t>Vibration (sans suspension </a:t>
            </a:r>
            <a:r>
              <a:rPr lang="en-US" sz="1100" dirty="0" err="1">
                <a:solidFill>
                  <a:srgbClr val="000000"/>
                </a:solidFill>
              </a:rPr>
              <a:t>externe</a:t>
            </a:r>
            <a:r>
              <a:rPr lang="en-US" sz="1100" dirty="0">
                <a:solidFill>
                  <a:srgbClr val="000000"/>
                </a:solidFill>
              </a:rPr>
              <a:t>) : IEC 60945 &amp; MIL STD 167-1</a:t>
            </a:r>
          </a:p>
          <a:p>
            <a:pPr defTabSz="1219140">
              <a:defRPr/>
            </a:pPr>
            <a:r>
              <a:rPr lang="en-US" sz="1100" dirty="0">
                <a:solidFill>
                  <a:srgbClr val="000000"/>
                </a:solidFill>
              </a:rPr>
              <a:t>CEM : MIL STD 461F</a:t>
            </a:r>
          </a:p>
          <a:p>
            <a:pPr defTabSz="1219140">
              <a:defRPr/>
            </a:pPr>
            <a:r>
              <a:rPr lang="en-US" sz="1100" dirty="0">
                <a:solidFill>
                  <a:srgbClr val="000000"/>
                </a:solidFill>
              </a:rPr>
              <a:t>Temperature : -10°C à +55°C (operation)</a:t>
            </a:r>
          </a:p>
        </p:txBody>
      </p:sp>
      <p:sp>
        <p:nvSpPr>
          <p:cNvPr id="28" name="Espace réservé du contenu 12"/>
          <p:cNvSpPr txBox="1">
            <a:spLocks/>
          </p:cNvSpPr>
          <p:nvPr/>
        </p:nvSpPr>
        <p:spPr>
          <a:xfrm>
            <a:off x="9385076" y="1486548"/>
            <a:ext cx="1543185" cy="341029"/>
          </a:xfrm>
          <a:prstGeom prst="rect">
            <a:avLst/>
          </a:prstGeom>
        </p:spPr>
        <p:txBody>
          <a:bodyPr>
            <a:noAutofit/>
          </a:bodyPr>
          <a:lstStyle>
            <a:lvl1pPr marL="0" indent="0" algn="l" defTabSz="1218960" rtl="0" eaLnBrk="1" latinLnBrk="0" hangingPunct="1">
              <a:lnSpc>
                <a:spcPct val="100000"/>
              </a:lnSpc>
              <a:spcBef>
                <a:spcPts val="2400"/>
              </a:spcBef>
              <a:spcAft>
                <a:spcPts val="800"/>
              </a:spcAft>
              <a:buFont typeface="Arial" pitchFamily="34" charset="0"/>
              <a:buNone/>
              <a:defRPr sz="1933" b="0" kern="1200">
                <a:solidFill>
                  <a:schemeClr val="accent1"/>
                </a:solidFill>
                <a:latin typeface="+mj-lt"/>
                <a:ea typeface="+mn-ea"/>
                <a:cs typeface="+mn-cs"/>
              </a:defRPr>
            </a:lvl1pPr>
            <a:lvl2pPr marL="0" indent="0" algn="l" defTabSz="1218960" rtl="0" eaLnBrk="1" latinLnBrk="0" hangingPunct="1">
              <a:lnSpc>
                <a:spcPct val="100000"/>
              </a:lnSpc>
              <a:spcBef>
                <a:spcPts val="800"/>
              </a:spcBef>
              <a:spcAft>
                <a:spcPts val="800"/>
              </a:spcAft>
              <a:buClr>
                <a:schemeClr val="accent3"/>
              </a:buClr>
              <a:buFont typeface="Wingdings 2" panose="05020102010507070707" pitchFamily="18" charset="2"/>
              <a:buNone/>
              <a:defRPr sz="1467" kern="1200">
                <a:solidFill>
                  <a:schemeClr val="accent2"/>
                </a:solidFill>
                <a:latin typeface="+mj-lt"/>
                <a:ea typeface="+mn-ea"/>
                <a:cs typeface="+mn-cs"/>
              </a:defRPr>
            </a:lvl2pPr>
            <a:lvl3pPr marL="191966" indent="-191966" algn="l" defTabSz="1218960" rtl="0" eaLnBrk="1" latinLnBrk="0" hangingPunct="1">
              <a:lnSpc>
                <a:spcPct val="100000"/>
              </a:lnSpc>
              <a:spcBef>
                <a:spcPts val="800"/>
              </a:spcBef>
              <a:spcAft>
                <a:spcPts val="800"/>
              </a:spcAft>
              <a:buClr>
                <a:schemeClr val="accent3"/>
              </a:buClr>
              <a:buSzPct val="100000"/>
              <a:buFont typeface="Wingdings 2" panose="05020102010507070707" pitchFamily="18" charset="2"/>
              <a:buChar char="¿"/>
              <a:defRPr sz="1467" kern="1200">
                <a:solidFill>
                  <a:schemeClr val="accent2"/>
                </a:solidFill>
                <a:latin typeface="+mj-lt"/>
                <a:ea typeface="+mn-ea"/>
                <a:cs typeface="Gotham Light" pitchFamily="2" charset="0"/>
              </a:defRPr>
            </a:lvl3pPr>
            <a:lvl4pPr marL="479904" indent="-191966" algn="l" defTabSz="1218960" rtl="0" eaLnBrk="1" latinLnBrk="0" hangingPunct="1">
              <a:lnSpc>
                <a:spcPct val="120000"/>
              </a:lnSpc>
              <a:spcBef>
                <a:spcPts val="0"/>
              </a:spcBef>
              <a:buClr>
                <a:schemeClr val="accent3"/>
              </a:buClr>
              <a:buSzPct val="100000"/>
              <a:buFont typeface="Arial Black" panose="020B0A04020102020204" pitchFamily="34" charset="0"/>
              <a:buChar char="&gt;"/>
              <a:defRPr sz="1467" kern="1200">
                <a:solidFill>
                  <a:schemeClr val="accent2"/>
                </a:solidFill>
                <a:latin typeface="+mj-lt"/>
                <a:ea typeface="+mn-ea"/>
                <a:cs typeface="Gotham Light" pitchFamily="2" charset="0"/>
              </a:defRPr>
            </a:lvl4pPr>
            <a:lvl5pPr marL="815840" indent="-191966" algn="l" defTabSz="1218960" rtl="0" eaLnBrk="1" latinLnBrk="0" hangingPunct="1">
              <a:lnSpc>
                <a:spcPct val="120000"/>
              </a:lnSpc>
              <a:spcBef>
                <a:spcPts val="0"/>
              </a:spcBef>
              <a:buClr>
                <a:schemeClr val="accent3"/>
              </a:buClr>
              <a:buSzPct val="100000"/>
              <a:buFont typeface="Wingdings" panose="05000000000000000000" pitchFamily="2" charset="2"/>
              <a:buChar char="w"/>
              <a:defRPr sz="1467" kern="1200">
                <a:solidFill>
                  <a:schemeClr val="accent2"/>
                </a:solidFill>
                <a:latin typeface="+mj-lt"/>
                <a:ea typeface="+mn-ea"/>
                <a:cs typeface="Gotham Light" pitchFamily="2" charset="0"/>
              </a:defRPr>
            </a:lvl5pPr>
            <a:lvl6pPr marL="3352128" indent="-304736" algn="l" defTabSz="121896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610" indent="-304736" algn="l" defTabSz="121896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088" indent="-304736" algn="l" defTabSz="121896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565" indent="-304736" algn="l" defTabSz="121896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defTabSz="1625198">
              <a:spcAft>
                <a:spcPts val="0"/>
              </a:spcAft>
              <a:buClr>
                <a:srgbClr val="FF5000"/>
              </a:buClr>
              <a:defRPr/>
            </a:pPr>
            <a:endParaRPr lang="fr-FR" sz="1600" b="1" dirty="0">
              <a:solidFill>
                <a:srgbClr val="000000"/>
              </a:solidFill>
              <a:latin typeface="Calibri"/>
              <a:ea typeface="Calibri" panose="020F0502020204030204" pitchFamily="34" charset="0"/>
              <a:cs typeface="Times New Roman" panose="02020603050405020304" pitchFamily="18" charset="0"/>
            </a:endParaRPr>
          </a:p>
        </p:txBody>
      </p:sp>
      <p:sp>
        <p:nvSpPr>
          <p:cNvPr id="56" name="ZoneTexte 55"/>
          <p:cNvSpPr txBox="1"/>
          <p:nvPr/>
        </p:nvSpPr>
        <p:spPr>
          <a:xfrm>
            <a:off x="334436" y="1645885"/>
            <a:ext cx="1836507" cy="307777"/>
          </a:xfrm>
          <a:prstGeom prst="rect">
            <a:avLst/>
          </a:prstGeom>
          <a:noFill/>
        </p:spPr>
        <p:txBody>
          <a:bodyPr wrap="square" rtlCol="0">
            <a:spAutoFit/>
          </a:bodyPr>
          <a:lstStyle>
            <a:defPPr>
              <a:defRPr lang="fr-FR"/>
            </a:defPPr>
            <a:lvl1pPr algn="ctr">
              <a:spcAft>
                <a:spcPts val="400"/>
              </a:spcAft>
              <a:defRPr sz="1600" b="1">
                <a:latin typeface="+mj-lt"/>
              </a:defRPr>
            </a:lvl1pPr>
          </a:lstStyle>
          <a:p>
            <a:pPr algn="l" defTabSz="1219140">
              <a:defRPr/>
            </a:pPr>
            <a:r>
              <a:rPr lang="fr-FR" sz="1400" dirty="0">
                <a:solidFill>
                  <a:srgbClr val="000000"/>
                </a:solidFill>
                <a:latin typeface="Segoe UI Black"/>
              </a:rPr>
              <a:t>Technologie HRG</a:t>
            </a:r>
          </a:p>
        </p:txBody>
      </p:sp>
      <p:cxnSp>
        <p:nvCxnSpPr>
          <p:cNvPr id="57" name="Connecteur droit 56"/>
          <p:cNvCxnSpPr/>
          <p:nvPr/>
        </p:nvCxnSpPr>
        <p:spPr>
          <a:xfrm flipV="1">
            <a:off x="424461" y="2000008"/>
            <a:ext cx="1692000" cy="0"/>
          </a:xfrm>
          <a:prstGeom prst="line">
            <a:avLst/>
          </a:prstGeom>
          <a:ln w="38100">
            <a:solidFill>
              <a:schemeClr val="bg1">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0" y="1082272"/>
            <a:ext cx="12192000" cy="413357"/>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914354">
              <a:defRPr/>
            </a:pPr>
            <a:r>
              <a:rPr lang="fr-FR" sz="2000" b="1" dirty="0">
                <a:solidFill>
                  <a:prstClr val="white"/>
                </a:solidFill>
                <a:latin typeface="Segoe UI Black"/>
              </a:rPr>
              <a:t>NAVIGATION INERTIELLE POUR SOUS-MARINS</a:t>
            </a:r>
          </a:p>
        </p:txBody>
      </p:sp>
      <p:sp>
        <p:nvSpPr>
          <p:cNvPr id="66" name="ZoneTexte 65"/>
          <p:cNvSpPr txBox="1"/>
          <p:nvPr/>
        </p:nvSpPr>
        <p:spPr>
          <a:xfrm>
            <a:off x="253480" y="4555883"/>
            <a:ext cx="2277737" cy="307777"/>
          </a:xfrm>
          <a:prstGeom prst="rect">
            <a:avLst/>
          </a:prstGeom>
          <a:noFill/>
        </p:spPr>
        <p:txBody>
          <a:bodyPr wrap="square" rtlCol="0">
            <a:spAutoFit/>
          </a:bodyPr>
          <a:lstStyle/>
          <a:p>
            <a:pPr algn="ctr" defTabSz="1219140">
              <a:spcAft>
                <a:spcPts val="400"/>
              </a:spcAft>
              <a:defRPr/>
            </a:pPr>
            <a:r>
              <a:rPr lang="fr-FR" sz="1400" b="1" dirty="0" err="1">
                <a:solidFill>
                  <a:srgbClr val="000000"/>
                </a:solidFill>
                <a:latin typeface="Segoe UI Black"/>
              </a:rPr>
              <a:t>Optimized</a:t>
            </a:r>
            <a:r>
              <a:rPr lang="fr-FR" sz="1400" b="1" dirty="0">
                <a:solidFill>
                  <a:srgbClr val="000000"/>
                </a:solidFill>
                <a:latin typeface="Segoe UI Black"/>
              </a:rPr>
              <a:t> architecture </a:t>
            </a:r>
          </a:p>
        </p:txBody>
      </p:sp>
      <p:cxnSp>
        <p:nvCxnSpPr>
          <p:cNvPr id="67" name="Connecteur droit 66"/>
          <p:cNvCxnSpPr/>
          <p:nvPr/>
        </p:nvCxnSpPr>
        <p:spPr>
          <a:xfrm flipV="1">
            <a:off x="395912" y="4969632"/>
            <a:ext cx="1692000" cy="0"/>
          </a:xfrm>
          <a:prstGeom prst="line">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297277" y="3619936"/>
            <a:ext cx="3216819" cy="769441"/>
          </a:xfrm>
          <a:prstGeom prst="rect">
            <a:avLst/>
          </a:prstGeom>
        </p:spPr>
        <p:txBody>
          <a:bodyPr wrap="square">
            <a:spAutoFit/>
          </a:bodyPr>
          <a:lstStyle/>
          <a:p>
            <a:pPr defTabSz="1219140">
              <a:defRPr/>
            </a:pPr>
            <a:r>
              <a:rPr lang="fr-FR" sz="1100" dirty="0">
                <a:solidFill>
                  <a:srgbClr val="000000"/>
                </a:solidFill>
              </a:rPr>
              <a:t>Interface User-</a:t>
            </a:r>
            <a:r>
              <a:rPr lang="fr-FR" sz="1100" dirty="0" err="1">
                <a:solidFill>
                  <a:srgbClr val="000000"/>
                </a:solidFill>
              </a:rPr>
              <a:t>friendly</a:t>
            </a:r>
            <a:endParaRPr lang="fr-FR" sz="1100" dirty="0">
              <a:solidFill>
                <a:srgbClr val="000000"/>
              </a:solidFill>
            </a:endParaRPr>
          </a:p>
          <a:p>
            <a:pPr defTabSz="1219140">
              <a:defRPr/>
            </a:pPr>
            <a:r>
              <a:rPr lang="fr-FR" sz="1100" dirty="0">
                <a:solidFill>
                  <a:srgbClr val="000000"/>
                </a:solidFill>
              </a:rPr>
              <a:t>Interface optimisées avec le CMS</a:t>
            </a:r>
          </a:p>
          <a:p>
            <a:pPr defTabSz="1219140">
              <a:defRPr/>
            </a:pPr>
            <a:r>
              <a:rPr lang="fr-FR" sz="1100" dirty="0">
                <a:solidFill>
                  <a:srgbClr val="000000"/>
                </a:solidFill>
              </a:rPr>
              <a:t>Ethernet, RS-422, NMEA</a:t>
            </a:r>
          </a:p>
          <a:p>
            <a:pPr defTabSz="1219140">
              <a:defRPr/>
            </a:pPr>
            <a:r>
              <a:rPr lang="fr-FR" sz="1100" dirty="0">
                <a:solidFill>
                  <a:srgbClr val="000000"/>
                </a:solidFill>
              </a:rPr>
              <a:t>Librairie et messagerie configurables</a:t>
            </a:r>
            <a:endParaRPr lang="en-US" sz="1100" dirty="0">
              <a:solidFill>
                <a:srgbClr val="000000"/>
              </a:solidFill>
            </a:endParaRPr>
          </a:p>
        </p:txBody>
      </p:sp>
      <p:sp>
        <p:nvSpPr>
          <p:cNvPr id="23" name="Rectangle à coins arrondis 22"/>
          <p:cNvSpPr/>
          <p:nvPr/>
        </p:nvSpPr>
        <p:spPr>
          <a:xfrm>
            <a:off x="6329451" y="3219399"/>
            <a:ext cx="2108655" cy="2074712"/>
          </a:xfrm>
          <a:prstGeom prst="roundRect">
            <a:avLst/>
          </a:prstGeom>
          <a:ln>
            <a:solidFill>
              <a:srgbClr val="1E3C7D"/>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219140">
              <a:defRPr/>
            </a:pPr>
            <a:endParaRPr lang="fr-FR" sz="1600">
              <a:solidFill>
                <a:prstClr val="white"/>
              </a:solidFill>
              <a:latin typeface="Calibri"/>
            </a:endParaRPr>
          </a:p>
        </p:txBody>
      </p:sp>
      <p:sp>
        <p:nvSpPr>
          <p:cNvPr id="2" name="Titre 1"/>
          <p:cNvSpPr>
            <a:spLocks noGrp="1"/>
          </p:cNvSpPr>
          <p:nvPr>
            <p:ph type="title"/>
          </p:nvPr>
        </p:nvSpPr>
        <p:spPr/>
        <p:txBody>
          <a:bodyPr/>
          <a:lstStyle/>
          <a:p>
            <a:r>
              <a:rPr lang="fr-FR" sz="2800" dirty="0"/>
              <a:t>BLACK ONYX™</a:t>
            </a:r>
          </a:p>
        </p:txBody>
      </p:sp>
      <p:sp>
        <p:nvSpPr>
          <p:cNvPr id="75" name="ZoneTexte 74"/>
          <p:cNvSpPr txBox="1"/>
          <p:nvPr/>
        </p:nvSpPr>
        <p:spPr>
          <a:xfrm>
            <a:off x="289424" y="5004262"/>
            <a:ext cx="3072341" cy="938719"/>
          </a:xfrm>
          <a:prstGeom prst="rect">
            <a:avLst/>
          </a:prstGeom>
          <a:noFill/>
        </p:spPr>
        <p:txBody>
          <a:bodyPr wrap="square" rtlCol="0">
            <a:spAutoFit/>
          </a:bodyPr>
          <a:lstStyle/>
          <a:p>
            <a:pPr defTabSz="1219140">
              <a:defRPr/>
            </a:pPr>
            <a:r>
              <a:rPr lang="fr-FR" sz="1100" dirty="0">
                <a:solidFill>
                  <a:srgbClr val="000000"/>
                </a:solidFill>
              </a:rPr>
              <a:t>Plus petite INS au monde dans cette gamme de performances</a:t>
            </a:r>
          </a:p>
          <a:p>
            <a:pPr defTabSz="1219140">
              <a:defRPr/>
            </a:pPr>
            <a:r>
              <a:rPr lang="fr-FR" sz="1100" dirty="0">
                <a:solidFill>
                  <a:srgbClr val="000000"/>
                </a:solidFill>
              </a:rPr>
              <a:t>Masse &lt;18kg (&lt;25kg pour la Dual </a:t>
            </a:r>
            <a:r>
              <a:rPr lang="fr-FR" sz="1100" dirty="0" err="1">
                <a:solidFill>
                  <a:srgbClr val="000000"/>
                </a:solidFill>
              </a:rPr>
              <a:t>Core</a:t>
            </a:r>
            <a:r>
              <a:rPr lang="fr-FR" sz="1100" dirty="0">
                <a:solidFill>
                  <a:srgbClr val="000000"/>
                </a:solidFill>
              </a:rPr>
              <a:t>)</a:t>
            </a:r>
          </a:p>
          <a:p>
            <a:pPr defTabSz="1219140">
              <a:defRPr/>
            </a:pPr>
            <a:r>
              <a:rPr lang="fr-FR" sz="1100" dirty="0">
                <a:solidFill>
                  <a:srgbClr val="000000"/>
                </a:solidFill>
              </a:rPr>
              <a:t>Insensible au stress magnétique</a:t>
            </a:r>
          </a:p>
          <a:p>
            <a:pPr defTabSz="1219140">
              <a:defRPr/>
            </a:pPr>
            <a:r>
              <a:rPr lang="fr-FR" sz="1100" dirty="0">
                <a:solidFill>
                  <a:srgbClr val="000000"/>
                </a:solidFill>
              </a:rPr>
              <a:t>Furtif (</a:t>
            </a:r>
            <a:r>
              <a:rPr lang="fr-FR" sz="1100" dirty="0" err="1">
                <a:solidFill>
                  <a:srgbClr val="000000"/>
                </a:solidFill>
              </a:rPr>
              <a:t>discretion</a:t>
            </a:r>
            <a:r>
              <a:rPr lang="fr-FR" sz="1100" dirty="0">
                <a:solidFill>
                  <a:srgbClr val="000000"/>
                </a:solidFill>
              </a:rPr>
              <a:t>)</a:t>
            </a:r>
            <a:endParaRPr lang="en-US" sz="1100" b="1" dirty="0">
              <a:solidFill>
                <a:srgbClr val="000000"/>
              </a:solidFill>
              <a:latin typeface="Segoe UI"/>
            </a:endParaRPr>
          </a:p>
        </p:txBody>
      </p:sp>
      <p:pic>
        <p:nvPicPr>
          <p:cNvPr id="7" name="Image 6"/>
          <p:cNvPicPr>
            <a:picLocks noChangeAspect="1"/>
          </p:cNvPicPr>
          <p:nvPr/>
        </p:nvPicPr>
        <p:blipFill>
          <a:blip r:embed="rId2" cstate="screen">
            <a:extLst>
              <a:ext uri="{BEBA8EAE-BF5A-486C-A8C5-ECC9F3942E4B}">
                <a14:imgProps xmlns:a14="http://schemas.microsoft.com/office/drawing/2010/main">
                  <a14:imgLayer r:embed="rId3">
                    <a14:imgEffect>
                      <a14:backgroundRemoval t="2078" b="98338" l="9809" r="95096"/>
                    </a14:imgEffect>
                  </a14:imgLayer>
                </a14:imgProps>
              </a:ext>
              <a:ext uri="{28A0092B-C50C-407E-A947-70E740481C1C}">
                <a14:useLocalDpi xmlns:a14="http://schemas.microsoft.com/office/drawing/2010/main"/>
              </a:ext>
            </a:extLst>
          </a:blip>
          <a:stretch>
            <a:fillRect/>
          </a:stretch>
        </p:blipFill>
        <p:spPr>
          <a:xfrm>
            <a:off x="6406983" y="3440680"/>
            <a:ext cx="1823928" cy="1575211"/>
          </a:xfrm>
          <a:prstGeom prst="rect">
            <a:avLst/>
          </a:prstGeom>
        </p:spPr>
      </p:pic>
      <p:pic>
        <p:nvPicPr>
          <p:cNvPr id="11" name="Image 10"/>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280" b="94942" l="0" r="100000"/>
                    </a14:imgEffect>
                  </a14:imgLayer>
                </a14:imgProps>
              </a:ext>
              <a:ext uri="{28A0092B-C50C-407E-A947-70E740481C1C}">
                <a14:useLocalDpi xmlns:a14="http://schemas.microsoft.com/office/drawing/2010/main"/>
              </a:ext>
            </a:extLst>
          </a:blip>
          <a:srcRect/>
          <a:stretch/>
        </p:blipFill>
        <p:spPr>
          <a:xfrm>
            <a:off x="11249177" y="260650"/>
            <a:ext cx="803904" cy="380089"/>
          </a:xfrm>
          <a:prstGeom prst="rect">
            <a:avLst/>
          </a:prstGeom>
        </p:spPr>
      </p:pic>
      <p:pic>
        <p:nvPicPr>
          <p:cNvPr id="17" name="Image 16"/>
          <p:cNvPicPr>
            <a:picLocks noChangeAspect="1"/>
          </p:cNvPicPr>
          <p:nvPr/>
        </p:nvPicPr>
        <p:blipFill>
          <a:blip r:embed="rId6" cstate="screen">
            <a:biLevel thresh="50000"/>
            <a:extLst>
              <a:ext uri="{BEBA8EAE-BF5A-486C-A8C5-ECC9F3942E4B}">
                <a14:imgProps xmlns:a14="http://schemas.microsoft.com/office/drawing/2010/main">
                  <a14:imgLayer r:embed="rId7">
                    <a14:imgEffect>
                      <a14:backgroundRemoval t="8021" b="98930" l="9605" r="89831">
                        <a14:foregroundMark x1="64972" y1="22995" x2="74011" y2="32620"/>
                        <a14:foregroundMark x1="37288" y1="52406" x2="62712" y2="52406"/>
                        <a14:foregroundMark x1="34463" y1="58824" x2="57062" y2="59358"/>
                        <a14:foregroundMark x1="32768" y1="67380" x2="59322" y2="66845"/>
                        <a14:foregroundMark x1="35028" y1="74866" x2="57627" y2="74332"/>
                        <a14:foregroundMark x1="71751" y1="63102" x2="72316" y2="66310"/>
                        <a14:foregroundMark x1="81921" y1="39037" x2="81921" y2="45989"/>
                      </a14:backgroundRemoval>
                    </a14:imgEffect>
                  </a14:imgLayer>
                </a14:imgProps>
              </a:ext>
              <a:ext uri="{28A0092B-C50C-407E-A947-70E740481C1C}">
                <a14:useLocalDpi xmlns:a14="http://schemas.microsoft.com/office/drawing/2010/main"/>
              </a:ext>
            </a:extLst>
          </a:blip>
          <a:stretch>
            <a:fillRect/>
          </a:stretch>
        </p:blipFill>
        <p:spPr>
          <a:xfrm>
            <a:off x="4769427" y="1683753"/>
            <a:ext cx="462988" cy="489145"/>
          </a:xfrm>
          <a:prstGeom prst="rect">
            <a:avLst/>
          </a:prstGeom>
        </p:spPr>
      </p:pic>
      <p:pic>
        <p:nvPicPr>
          <p:cNvPr id="22" name="Image 21"/>
          <p:cNvPicPr>
            <a:picLocks noChangeAspect="1"/>
          </p:cNvPicPr>
          <p:nvPr/>
        </p:nvPicPr>
        <p:blipFill>
          <a:blip r:embed="rId8" cstate="screen">
            <a:biLevel thresh="50000"/>
            <a:extLst>
              <a:ext uri="{BEBA8EAE-BF5A-486C-A8C5-ECC9F3942E4B}">
                <a14:imgProps xmlns:a14="http://schemas.microsoft.com/office/drawing/2010/main">
                  <a14:imgLayer r:embed="rId9">
                    <a14:imgEffect>
                      <a14:backgroundRemoval t="9677" b="92903" l="9756" r="89756"/>
                    </a14:imgEffect>
                  </a14:imgLayer>
                </a14:imgProps>
              </a:ext>
              <a:ext uri="{28A0092B-C50C-407E-A947-70E740481C1C}">
                <a14:useLocalDpi xmlns:a14="http://schemas.microsoft.com/office/drawing/2010/main"/>
              </a:ext>
            </a:extLst>
          </a:blip>
          <a:stretch>
            <a:fillRect/>
          </a:stretch>
        </p:blipFill>
        <p:spPr>
          <a:xfrm>
            <a:off x="1899533" y="3093762"/>
            <a:ext cx="592720" cy="448153"/>
          </a:xfrm>
          <a:prstGeom prst="rect">
            <a:avLst/>
          </a:prstGeom>
        </p:spPr>
      </p:pic>
      <p:pic>
        <p:nvPicPr>
          <p:cNvPr id="76" name="Image 75"/>
          <p:cNvPicPr>
            <a:picLocks noChangeAspect="1"/>
          </p:cNvPicPr>
          <p:nvPr/>
        </p:nvPicPr>
        <p:blipFill rotWithShape="1">
          <a:blip r:embed="rId10" cstate="screen">
            <a:extLst>
              <a:ext uri="{28A0092B-C50C-407E-A947-70E740481C1C}">
                <a14:useLocalDpi xmlns:a14="http://schemas.microsoft.com/office/drawing/2010/main"/>
              </a:ext>
            </a:extLst>
          </a:blip>
          <a:srcRect b="14286"/>
          <a:stretch/>
        </p:blipFill>
        <p:spPr>
          <a:xfrm>
            <a:off x="2408522" y="4514081"/>
            <a:ext cx="436929" cy="374511"/>
          </a:xfrm>
          <a:prstGeom prst="rect">
            <a:avLst/>
          </a:prstGeom>
        </p:spPr>
      </p:pic>
      <p:pic>
        <p:nvPicPr>
          <p:cNvPr id="77" name="Image 7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731471" y="2797732"/>
            <a:ext cx="3358476" cy="3238729"/>
          </a:xfrm>
          <a:prstGeom prst="rect">
            <a:avLst/>
          </a:prstGeom>
        </p:spPr>
      </p:pic>
      <p:sp>
        <p:nvSpPr>
          <p:cNvPr id="78" name="Rectangle 77"/>
          <p:cNvSpPr/>
          <p:nvPr/>
        </p:nvSpPr>
        <p:spPr>
          <a:xfrm>
            <a:off x="2274300" y="1987097"/>
            <a:ext cx="1412440" cy="336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prstClr val="white"/>
              </a:solidFill>
              <a:latin typeface="Calibri"/>
            </a:endParaRPr>
          </a:p>
        </p:txBody>
      </p:sp>
      <p:sp>
        <p:nvSpPr>
          <p:cNvPr id="79" name="Rectangle 78"/>
          <p:cNvSpPr/>
          <p:nvPr/>
        </p:nvSpPr>
        <p:spPr>
          <a:xfrm>
            <a:off x="2245315" y="4953712"/>
            <a:ext cx="4032000" cy="336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prstClr val="white"/>
              </a:solidFill>
              <a:latin typeface="Calibri"/>
            </a:endParaRPr>
          </a:p>
        </p:txBody>
      </p:sp>
      <p:sp>
        <p:nvSpPr>
          <p:cNvPr id="80" name="Rectangle 79"/>
          <p:cNvSpPr/>
          <p:nvPr/>
        </p:nvSpPr>
        <p:spPr>
          <a:xfrm>
            <a:off x="5127236" y="4391481"/>
            <a:ext cx="1152000" cy="336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prstClr val="white"/>
              </a:solidFill>
              <a:latin typeface="Calibri"/>
            </a:endParaRPr>
          </a:p>
        </p:txBody>
      </p:sp>
      <p:sp>
        <p:nvSpPr>
          <p:cNvPr id="81" name="Rectangle 80"/>
          <p:cNvSpPr/>
          <p:nvPr/>
        </p:nvSpPr>
        <p:spPr>
          <a:xfrm rot="938706">
            <a:off x="2141679" y="3981608"/>
            <a:ext cx="3072000" cy="336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prstClr val="white"/>
              </a:solidFill>
              <a:latin typeface="Calibri"/>
            </a:endParaRPr>
          </a:p>
        </p:txBody>
      </p:sp>
      <p:pic>
        <p:nvPicPr>
          <p:cNvPr id="33" name="Image 32"/>
          <p:cNvPicPr>
            <a:picLocks noChangeAspect="1"/>
          </p:cNvPicPr>
          <p:nvPr/>
        </p:nvPicPr>
        <p:blipFill>
          <a:blip r:embed="rId12" cstate="screen">
            <a:duotone>
              <a:prstClr val="black"/>
              <a:schemeClr val="bg1">
                <a:lumMod val="85000"/>
                <a:tint val="45000"/>
                <a:satMod val="400000"/>
              </a:schemeClr>
            </a:duotone>
            <a:extLst>
              <a:ext uri="{BEBA8EAE-BF5A-486C-A8C5-ECC9F3942E4B}">
                <a14:imgProps xmlns:a14="http://schemas.microsoft.com/office/drawing/2010/main">
                  <a14:imgLayer r:embed="rId13">
                    <a14:imgEffect>
                      <a14:backgroundRemoval t="6061" b="98990" l="6632" r="94066">
                        <a14:foregroundMark x1="46597" y1="17778" x2="67016" y2="61414"/>
                        <a14:foregroundMark x1="52880" y1="13535" x2="59860" y2="16768"/>
                        <a14:foregroundMark x1="61257" y1="17576" x2="78709" y2="35354"/>
                        <a14:foregroundMark x1="10820" y1="72323" x2="78010" y2="77980"/>
                        <a14:foregroundMark x1="83595" y1="70707" x2="77487" y2="84040"/>
                        <a14:foregroundMark x1="17277" y1="80606" x2="56021" y2="83434"/>
                        <a14:foregroundMark x1="84991" y1="63838" x2="85515" y2="72121"/>
                      </a14:backgroundRemoval>
                    </a14:imgEffect>
                    <a14:imgEffect>
                      <a14:artisticPaintStrokes/>
                    </a14:imgEffect>
                    <a14:imgEffect>
                      <a14:colorTemperature colorTemp="112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063554" y="1486548"/>
            <a:ext cx="506767" cy="437781"/>
          </a:xfrm>
          <a:prstGeom prst="rect">
            <a:avLst/>
          </a:prstGeom>
        </p:spPr>
      </p:pic>
      <p:sp>
        <p:nvSpPr>
          <p:cNvPr id="34" name="ZoneTexte 33"/>
          <p:cNvSpPr txBox="1"/>
          <p:nvPr/>
        </p:nvSpPr>
        <p:spPr>
          <a:xfrm>
            <a:off x="6686545" y="6332910"/>
            <a:ext cx="3325398" cy="276999"/>
          </a:xfrm>
          <a:prstGeom prst="rect">
            <a:avLst/>
          </a:prstGeom>
          <a:noFill/>
        </p:spPr>
        <p:txBody>
          <a:bodyPr wrap="none" rtlCol="0">
            <a:spAutoFit/>
          </a:bodyPr>
          <a:lstStyle/>
          <a:p>
            <a:pPr algn="ctr" defTabSz="914354">
              <a:defRPr/>
            </a:pPr>
            <a:r>
              <a:rPr lang="fr-FR" sz="1200" b="1" dirty="0">
                <a:solidFill>
                  <a:srgbClr val="FF0000"/>
                </a:solidFill>
                <a:latin typeface="Calibri"/>
              </a:rPr>
              <a:t>SAFRAN ELECTRONICS &amp; DEFENSE CONFIDENTIAL</a:t>
            </a:r>
          </a:p>
        </p:txBody>
      </p:sp>
      <p:sp>
        <p:nvSpPr>
          <p:cNvPr id="35" name="Ellipse 34"/>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690674885"/>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0428" t="15102" r="7597" b="4673"/>
          <a:stretch/>
        </p:blipFill>
        <p:spPr bwMode="auto">
          <a:xfrm>
            <a:off x="500087" y="1828027"/>
            <a:ext cx="7080845" cy="4558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Connecteur droit 3"/>
          <p:cNvCxnSpPr/>
          <p:nvPr/>
        </p:nvCxnSpPr>
        <p:spPr>
          <a:xfrm flipV="1">
            <a:off x="777957" y="4152603"/>
            <a:ext cx="6720747" cy="0"/>
          </a:xfrm>
          <a:prstGeom prst="line">
            <a:avLst/>
          </a:prstGeom>
          <a:ln/>
        </p:spPr>
        <p:style>
          <a:lnRef idx="3">
            <a:schemeClr val="accent6"/>
          </a:lnRef>
          <a:fillRef idx="0">
            <a:schemeClr val="accent6"/>
          </a:fillRef>
          <a:effectRef idx="2">
            <a:schemeClr val="accent6"/>
          </a:effectRef>
          <a:fontRef idx="minor">
            <a:schemeClr val="tx1"/>
          </a:fontRef>
        </p:style>
      </p:cxnSp>
      <p:grpSp>
        <p:nvGrpSpPr>
          <p:cNvPr id="2" name="Groupe 1"/>
          <p:cNvGrpSpPr/>
          <p:nvPr/>
        </p:nvGrpSpPr>
        <p:grpSpPr>
          <a:xfrm>
            <a:off x="965220" y="1940616"/>
            <a:ext cx="1922349" cy="796365"/>
            <a:chOff x="723915" y="1455462"/>
            <a:chExt cx="1441762" cy="597274"/>
          </a:xfrm>
        </p:grpSpPr>
        <p:sp>
          <p:nvSpPr>
            <p:cNvPr id="19" name="ZoneTexte 18"/>
            <p:cNvSpPr txBox="1"/>
            <p:nvPr/>
          </p:nvSpPr>
          <p:spPr>
            <a:xfrm>
              <a:off x="723915" y="1455462"/>
              <a:ext cx="1359112" cy="597274"/>
            </a:xfrm>
            <a:prstGeom prst="rect">
              <a:avLst/>
            </a:prstGeom>
            <a:noFill/>
            <a:ln w="28575">
              <a:solidFill>
                <a:schemeClr val="bg2"/>
              </a:solidFill>
            </a:ln>
          </p:spPr>
          <p:txBody>
            <a:bodyPr wrap="square" rtlCol="0">
              <a:noAutofit/>
            </a:bodyPr>
            <a:lstStyle>
              <a:defPPr>
                <a:defRPr lang="fr-FR"/>
              </a:defPPr>
              <a:lvl1pPr algn="ctr">
                <a:defRPr sz="1600" b="1"/>
              </a:lvl1pPr>
            </a:lstStyle>
            <a:p>
              <a:pPr defTabSz="1219140"/>
              <a:endParaRPr lang="en-US" sz="1067" dirty="0">
                <a:solidFill>
                  <a:srgbClr val="000000"/>
                </a:solidFill>
                <a:latin typeface="Arial"/>
              </a:endParaRPr>
            </a:p>
          </p:txBody>
        </p:sp>
        <p:sp>
          <p:nvSpPr>
            <p:cNvPr id="14" name="Rectangle 13"/>
            <p:cNvSpPr/>
            <p:nvPr/>
          </p:nvSpPr>
          <p:spPr>
            <a:xfrm>
              <a:off x="1085557" y="1455462"/>
              <a:ext cx="1080120" cy="319677"/>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r>
                <a:rPr lang="fr-FR" sz="1333" b="1" dirty="0">
                  <a:solidFill>
                    <a:srgbClr val="000000"/>
                  </a:solidFill>
                  <a:latin typeface="Arial"/>
                </a:rPr>
                <a:t>Radial </a:t>
              </a:r>
              <a:r>
                <a:rPr lang="fr-FR" sz="1333" b="1" dirty="0" err="1">
                  <a:solidFill>
                    <a:srgbClr val="000000"/>
                  </a:solidFill>
                  <a:latin typeface="Arial"/>
                </a:rPr>
                <a:t>error</a:t>
              </a:r>
              <a:endParaRPr lang="fr-FR" sz="1333" b="1" dirty="0">
                <a:solidFill>
                  <a:srgbClr val="000000"/>
                </a:solidFill>
                <a:latin typeface="Arial"/>
              </a:endParaRPr>
            </a:p>
          </p:txBody>
        </p:sp>
        <p:sp>
          <p:nvSpPr>
            <p:cNvPr id="15" name="Rectangle 14"/>
            <p:cNvSpPr/>
            <p:nvPr/>
          </p:nvSpPr>
          <p:spPr>
            <a:xfrm>
              <a:off x="1085557" y="1687308"/>
              <a:ext cx="1080120" cy="319677"/>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r>
                <a:rPr lang="fr-FR" sz="1333" b="1" dirty="0">
                  <a:solidFill>
                    <a:srgbClr val="000000"/>
                  </a:solidFill>
                  <a:latin typeface="Arial"/>
                </a:rPr>
                <a:t>TDRMS</a:t>
              </a:r>
            </a:p>
          </p:txBody>
        </p:sp>
        <p:cxnSp>
          <p:nvCxnSpPr>
            <p:cNvPr id="16" name="Connecteur droit 15"/>
            <p:cNvCxnSpPr/>
            <p:nvPr/>
          </p:nvCxnSpPr>
          <p:spPr>
            <a:xfrm>
              <a:off x="797525" y="1623212"/>
              <a:ext cx="288032" cy="0"/>
            </a:xfrm>
            <a:prstGeom prst="line">
              <a:avLst/>
            </a:prstGeom>
            <a:ln>
              <a:solidFill>
                <a:srgbClr val="4498CF"/>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797525" y="1845332"/>
              <a:ext cx="288032" cy="0"/>
            </a:xfrm>
            <a:prstGeom prst="line">
              <a:avLst/>
            </a:prstGeom>
            <a:ln>
              <a:solidFill>
                <a:srgbClr val="FF8A8A"/>
              </a:solidFill>
            </a:ln>
          </p:spPr>
          <p:style>
            <a:lnRef idx="1">
              <a:schemeClr val="accent1"/>
            </a:lnRef>
            <a:fillRef idx="0">
              <a:schemeClr val="accent1"/>
            </a:fillRef>
            <a:effectRef idx="0">
              <a:schemeClr val="accent1"/>
            </a:effectRef>
            <a:fontRef idx="minor">
              <a:schemeClr val="tx1"/>
            </a:fontRef>
          </p:style>
        </p:cxnSp>
      </p:grpSp>
      <p:pic>
        <p:nvPicPr>
          <p:cNvPr id="23"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flipH="1">
            <a:off x="8980720" y="248613"/>
            <a:ext cx="1379947" cy="1271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Image 23"/>
          <p:cNvPicPr>
            <a:picLocks noChangeAspect="1"/>
          </p:cNvPicPr>
          <p:nvPr/>
        </p:nvPicPr>
        <p:blipFill rotWithShape="1">
          <a:blip r:embed="rId4" cstate="screen">
            <a:grayscl/>
            <a:extLst>
              <a:ext uri="{28A0092B-C50C-407E-A947-70E740481C1C}">
                <a14:useLocalDpi xmlns:a14="http://schemas.microsoft.com/office/drawing/2010/main"/>
              </a:ext>
            </a:extLst>
          </a:blip>
          <a:srcRect t="22917" b="47917"/>
          <a:stretch/>
        </p:blipFill>
        <p:spPr>
          <a:xfrm>
            <a:off x="10360667" y="636680"/>
            <a:ext cx="1566559" cy="456913"/>
          </a:xfrm>
          <a:prstGeom prst="rect">
            <a:avLst/>
          </a:prstGeom>
        </p:spPr>
      </p:pic>
      <p:sp>
        <p:nvSpPr>
          <p:cNvPr id="25" name="ZoneTexte 24"/>
          <p:cNvSpPr txBox="1"/>
          <p:nvPr/>
        </p:nvSpPr>
        <p:spPr>
          <a:xfrm>
            <a:off x="7563704" y="4008186"/>
            <a:ext cx="4353619" cy="2016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algn="ctr">
              <a:defRPr sz="2000" b="1"/>
            </a:lvl1pPr>
          </a:lstStyle>
          <a:p>
            <a:pPr marL="380981" indent="-380981" defTabSz="1219140"/>
            <a:r>
              <a:rPr lang="fr-FR" sz="2667" dirty="0">
                <a:solidFill>
                  <a:prstClr val="white"/>
                </a:solidFill>
                <a:latin typeface="Segoe UI Black"/>
              </a:rPr>
              <a:t>~1 Nm / 480h TDRMS</a:t>
            </a:r>
          </a:p>
        </p:txBody>
      </p:sp>
      <p:sp>
        <p:nvSpPr>
          <p:cNvPr id="26" name="ZoneTexte 25"/>
          <p:cNvSpPr txBox="1"/>
          <p:nvPr/>
        </p:nvSpPr>
        <p:spPr>
          <a:xfrm>
            <a:off x="7563704" y="1751378"/>
            <a:ext cx="4353619" cy="2057233"/>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algn="ctr"/>
          </a:lstStyle>
          <a:p>
            <a:pPr defTabSz="1219140"/>
            <a:r>
              <a:rPr lang="fr-FR" sz="2667" b="1" dirty="0">
                <a:solidFill>
                  <a:prstClr val="white"/>
                </a:solidFill>
                <a:latin typeface="Segoe UI Black"/>
              </a:rPr>
              <a:t>33 jours de navigation transatlantique</a:t>
            </a:r>
          </a:p>
        </p:txBody>
      </p:sp>
      <p:sp>
        <p:nvSpPr>
          <p:cNvPr id="27" name="Rectangle 26"/>
          <p:cNvSpPr/>
          <p:nvPr/>
        </p:nvSpPr>
        <p:spPr>
          <a:xfrm>
            <a:off x="3637688" y="6179822"/>
            <a:ext cx="919075" cy="206455"/>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r>
              <a:rPr lang="fr-FR" sz="933" b="1" dirty="0">
                <a:solidFill>
                  <a:srgbClr val="000000"/>
                </a:solidFill>
                <a:latin typeface="Arial"/>
              </a:rPr>
              <a:t>Time (</a:t>
            </a:r>
            <a:r>
              <a:rPr lang="fr-FR" sz="933" b="1" dirty="0" err="1">
                <a:solidFill>
                  <a:srgbClr val="000000"/>
                </a:solidFill>
                <a:latin typeface="Arial"/>
              </a:rPr>
              <a:t>days</a:t>
            </a:r>
            <a:r>
              <a:rPr lang="fr-FR" sz="933" b="1" dirty="0">
                <a:solidFill>
                  <a:srgbClr val="000000"/>
                </a:solidFill>
                <a:latin typeface="Arial"/>
              </a:rPr>
              <a:t>)</a:t>
            </a:r>
          </a:p>
        </p:txBody>
      </p:sp>
      <p:sp>
        <p:nvSpPr>
          <p:cNvPr id="5" name="Titre 4"/>
          <p:cNvSpPr>
            <a:spLocks noGrp="1"/>
          </p:cNvSpPr>
          <p:nvPr>
            <p:ph type="title"/>
          </p:nvPr>
        </p:nvSpPr>
        <p:spPr/>
        <p:txBody>
          <a:bodyPr/>
          <a:lstStyle/>
          <a:p>
            <a:r>
              <a:rPr lang="fr-FR" dirty="0"/>
              <a:t>BLACK ONYX DUAL CORE – ESSAIS EN MER</a:t>
            </a:r>
          </a:p>
        </p:txBody>
      </p:sp>
      <p:sp>
        <p:nvSpPr>
          <p:cNvPr id="17" name="ZoneTexte 16"/>
          <p:cNvSpPr txBox="1"/>
          <p:nvPr/>
        </p:nvSpPr>
        <p:spPr>
          <a:xfrm>
            <a:off x="6686545" y="6332910"/>
            <a:ext cx="3325398" cy="276999"/>
          </a:xfrm>
          <a:prstGeom prst="rect">
            <a:avLst/>
          </a:prstGeom>
          <a:noFill/>
        </p:spPr>
        <p:txBody>
          <a:bodyPr wrap="none" rtlCol="0">
            <a:spAutoFit/>
          </a:bodyPr>
          <a:lstStyle/>
          <a:p>
            <a:pPr algn="ctr" defTabSz="914354">
              <a:defRPr/>
            </a:pPr>
            <a:r>
              <a:rPr lang="fr-FR" sz="1200" b="1" dirty="0">
                <a:solidFill>
                  <a:srgbClr val="FF0000"/>
                </a:solidFill>
                <a:latin typeface="Calibri"/>
              </a:rPr>
              <a:t>SAFRAN ELECTRONICS &amp; DEFENSE CONFIDENTIAL</a:t>
            </a:r>
          </a:p>
        </p:txBody>
      </p:sp>
      <p:sp>
        <p:nvSpPr>
          <p:cNvPr id="20" name="Ellipse 19"/>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2185487256"/>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rot="10800000">
            <a:off x="6673405" y="3802253"/>
            <a:ext cx="432000" cy="336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prstClr val="white"/>
              </a:solidFill>
              <a:latin typeface="Calibri"/>
            </a:endParaRPr>
          </a:p>
        </p:txBody>
      </p:sp>
      <p:sp>
        <p:nvSpPr>
          <p:cNvPr id="58" name="Rectangle 57"/>
          <p:cNvSpPr/>
          <p:nvPr/>
        </p:nvSpPr>
        <p:spPr>
          <a:xfrm rot="8419439">
            <a:off x="6345357" y="2591008"/>
            <a:ext cx="2016000" cy="336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prstClr val="white"/>
              </a:solidFill>
              <a:latin typeface="Calibri"/>
            </a:endParaRPr>
          </a:p>
        </p:txBody>
      </p:sp>
      <p:sp>
        <p:nvSpPr>
          <p:cNvPr id="5" name="Rectangle 4"/>
          <p:cNvSpPr/>
          <p:nvPr/>
        </p:nvSpPr>
        <p:spPr>
          <a:xfrm>
            <a:off x="3707419" y="4245860"/>
            <a:ext cx="768000" cy="336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prstClr val="white"/>
              </a:solidFill>
              <a:latin typeface="Calibri"/>
            </a:endParaRPr>
          </a:p>
        </p:txBody>
      </p:sp>
      <p:sp>
        <p:nvSpPr>
          <p:cNvPr id="6" name="Rectangle 5"/>
          <p:cNvSpPr/>
          <p:nvPr/>
        </p:nvSpPr>
        <p:spPr>
          <a:xfrm rot="2481549">
            <a:off x="1832228" y="3531847"/>
            <a:ext cx="2160000" cy="336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prstClr val="white"/>
              </a:solidFill>
              <a:latin typeface="Calibri"/>
            </a:endParaRPr>
          </a:p>
        </p:txBody>
      </p:sp>
      <p:sp>
        <p:nvSpPr>
          <p:cNvPr id="12" name="Rectangle 11"/>
          <p:cNvSpPr/>
          <p:nvPr/>
        </p:nvSpPr>
        <p:spPr>
          <a:xfrm>
            <a:off x="4039532" y="3486997"/>
            <a:ext cx="432000" cy="336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prstClr val="white"/>
              </a:solidFill>
              <a:latin typeface="Calibri"/>
            </a:endParaRPr>
          </a:p>
        </p:txBody>
      </p:sp>
      <p:sp>
        <p:nvSpPr>
          <p:cNvPr id="13" name="Rectangle 12"/>
          <p:cNvSpPr/>
          <p:nvPr/>
        </p:nvSpPr>
        <p:spPr>
          <a:xfrm rot="5400000">
            <a:off x="3299736" y="2761531"/>
            <a:ext cx="1488000" cy="336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prstClr val="white"/>
              </a:solidFill>
              <a:latin typeface="Calibri"/>
            </a:endParaRPr>
          </a:p>
        </p:txBody>
      </p:sp>
      <p:cxnSp>
        <p:nvCxnSpPr>
          <p:cNvPr id="15" name="Connecteur droit 14"/>
          <p:cNvCxnSpPr/>
          <p:nvPr/>
        </p:nvCxnSpPr>
        <p:spPr>
          <a:xfrm>
            <a:off x="8703985" y="1962100"/>
            <a:ext cx="3145115" cy="6477"/>
          </a:xfrm>
          <a:prstGeom prst="line">
            <a:avLst/>
          </a:prstGeom>
          <a:ln w="38100">
            <a:solidFill>
              <a:srgbClr val="7030A0"/>
            </a:solidFill>
            <a:tailEnd type="oval"/>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4177835" y="1700810"/>
            <a:ext cx="2280951" cy="338554"/>
          </a:xfrm>
          <a:prstGeom prst="rect">
            <a:avLst/>
          </a:prstGeom>
          <a:noFill/>
        </p:spPr>
        <p:txBody>
          <a:bodyPr wrap="square" rtlCol="0">
            <a:spAutoFit/>
          </a:bodyPr>
          <a:lstStyle/>
          <a:p>
            <a:pPr defTabSz="1219140">
              <a:spcAft>
                <a:spcPts val="400"/>
              </a:spcAft>
              <a:defRPr/>
            </a:pPr>
            <a:r>
              <a:rPr lang="fr-FR" sz="1600" b="1" dirty="0">
                <a:solidFill>
                  <a:srgbClr val="000000"/>
                </a:solidFill>
                <a:latin typeface="Segoe UI Black"/>
              </a:rPr>
              <a:t>C-SWAP</a:t>
            </a:r>
          </a:p>
        </p:txBody>
      </p:sp>
      <p:sp>
        <p:nvSpPr>
          <p:cNvPr id="18" name="Rectangle 17"/>
          <p:cNvSpPr/>
          <p:nvPr/>
        </p:nvSpPr>
        <p:spPr>
          <a:xfrm>
            <a:off x="284251" y="2894070"/>
            <a:ext cx="2443709" cy="600164"/>
          </a:xfrm>
          <a:prstGeom prst="rect">
            <a:avLst/>
          </a:prstGeom>
        </p:spPr>
        <p:txBody>
          <a:bodyPr wrap="square">
            <a:spAutoFit/>
          </a:bodyPr>
          <a:lstStyle/>
          <a:p>
            <a:pPr defTabSz="1219140">
              <a:defRPr/>
            </a:pPr>
            <a:r>
              <a:rPr lang="fr-FR" sz="1100" dirty="0">
                <a:solidFill>
                  <a:srgbClr val="000000"/>
                </a:solidFill>
                <a:latin typeface="Segoe UI"/>
              </a:rPr>
              <a:t>RNP 0.1</a:t>
            </a:r>
          </a:p>
          <a:p>
            <a:pPr defTabSz="1219140">
              <a:defRPr/>
            </a:pPr>
            <a:r>
              <a:rPr lang="fr-FR" sz="1100" dirty="0">
                <a:solidFill>
                  <a:srgbClr val="000000"/>
                </a:solidFill>
                <a:latin typeface="Segoe UI"/>
              </a:rPr>
              <a:t>Erreur de position &lt; 2Nm/h CEP95</a:t>
            </a:r>
          </a:p>
          <a:p>
            <a:pPr defTabSz="1219140">
              <a:defRPr/>
            </a:pPr>
            <a:r>
              <a:rPr lang="fr-FR" sz="1100" dirty="0">
                <a:solidFill>
                  <a:srgbClr val="000000"/>
                </a:solidFill>
              </a:rPr>
              <a:t>RNP 0.1 </a:t>
            </a:r>
            <a:r>
              <a:rPr lang="fr-FR" sz="1100" dirty="0" err="1">
                <a:solidFill>
                  <a:srgbClr val="000000"/>
                </a:solidFill>
              </a:rPr>
              <a:t>Coasting</a:t>
            </a:r>
            <a:r>
              <a:rPr lang="fr-FR" sz="1100" dirty="0">
                <a:solidFill>
                  <a:srgbClr val="000000"/>
                </a:solidFill>
              </a:rPr>
              <a:t> </a:t>
            </a:r>
            <a:r>
              <a:rPr lang="fr-FR" sz="1100" dirty="0">
                <a:solidFill>
                  <a:srgbClr val="000000"/>
                </a:solidFill>
                <a:latin typeface="Segoe UI"/>
              </a:rPr>
              <a:t>&gt;10 minutes</a:t>
            </a:r>
          </a:p>
        </p:txBody>
      </p:sp>
      <p:cxnSp>
        <p:nvCxnSpPr>
          <p:cNvPr id="21" name="Connecteur droit 20"/>
          <p:cNvCxnSpPr/>
          <p:nvPr/>
        </p:nvCxnSpPr>
        <p:spPr>
          <a:xfrm>
            <a:off x="4177835" y="2045139"/>
            <a:ext cx="2568405" cy="0"/>
          </a:xfrm>
          <a:prstGeom prst="line">
            <a:avLst/>
          </a:prstGeom>
          <a:ln w="38100">
            <a:solidFill>
              <a:srgbClr val="9F074F"/>
            </a:solidFill>
            <a:tailEnd type="ova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4516123" y="5403011"/>
            <a:ext cx="2108655" cy="400103"/>
          </a:xfrm>
          <a:prstGeom prst="rect">
            <a:avLst/>
          </a:prstGeom>
          <a:noFill/>
        </p:spPr>
        <p:txBody>
          <a:bodyPr wrap="square" lIns="121915" tIns="60957" rIns="121915" bIns="60957" anchor="ctr">
            <a:spAutoFit/>
          </a:bodyPr>
          <a:lstStyle/>
          <a:p>
            <a:pPr algn="ctr" defTabSz="1219140">
              <a:defRPr/>
            </a:pPr>
            <a:r>
              <a:rPr lang="fr-FR" b="1" dirty="0">
                <a:solidFill>
                  <a:srgbClr val="000000"/>
                </a:solidFill>
                <a:latin typeface="Segoe UI Black"/>
              </a:rPr>
              <a:t>SKYNAUTE</a:t>
            </a:r>
            <a:r>
              <a:rPr lang="fr-FR" b="1" baseline="30000" dirty="0">
                <a:solidFill>
                  <a:srgbClr val="000000"/>
                </a:solidFill>
                <a:latin typeface="Segoe UI Black"/>
              </a:rPr>
              <a:t>TM</a:t>
            </a:r>
            <a:endParaRPr lang="fr-FR" sz="1400" b="1" dirty="0">
              <a:solidFill>
                <a:srgbClr val="000000"/>
              </a:solidFill>
              <a:latin typeface="Segoe UI Black"/>
            </a:endParaRPr>
          </a:p>
        </p:txBody>
      </p:sp>
      <p:sp>
        <p:nvSpPr>
          <p:cNvPr id="27" name="Rectangle 26"/>
          <p:cNvSpPr/>
          <p:nvPr/>
        </p:nvSpPr>
        <p:spPr>
          <a:xfrm>
            <a:off x="4091420" y="2080433"/>
            <a:ext cx="3156709" cy="938719"/>
          </a:xfrm>
          <a:prstGeom prst="rect">
            <a:avLst/>
          </a:prstGeom>
        </p:spPr>
        <p:txBody>
          <a:bodyPr wrap="square">
            <a:spAutoFit/>
          </a:bodyPr>
          <a:lstStyle/>
          <a:p>
            <a:pPr defTabSz="1219140">
              <a:defRPr/>
            </a:pPr>
            <a:r>
              <a:rPr lang="en-US" sz="1100" dirty="0">
                <a:solidFill>
                  <a:srgbClr val="000000"/>
                </a:solidFill>
                <a:latin typeface="Segoe UI"/>
              </a:rPr>
              <a:t>Masse / </a:t>
            </a:r>
            <a:r>
              <a:rPr lang="en-US" sz="1100" dirty="0" err="1">
                <a:solidFill>
                  <a:srgbClr val="000000"/>
                </a:solidFill>
                <a:latin typeface="Segoe UI"/>
              </a:rPr>
              <a:t>encombrement</a:t>
            </a:r>
            <a:r>
              <a:rPr lang="en-US" sz="1100" dirty="0">
                <a:solidFill>
                  <a:srgbClr val="000000"/>
                </a:solidFill>
                <a:latin typeface="Segoe UI"/>
              </a:rPr>
              <a:t> : </a:t>
            </a:r>
            <a:r>
              <a:rPr lang="en-US" sz="1100" b="1" dirty="0">
                <a:solidFill>
                  <a:srgbClr val="000000"/>
                </a:solidFill>
                <a:latin typeface="Segoe UI"/>
              </a:rPr>
              <a:t>-35% par rapport à la reference du </a:t>
            </a:r>
            <a:r>
              <a:rPr lang="en-US" sz="1100" b="1" dirty="0" err="1">
                <a:solidFill>
                  <a:srgbClr val="000000"/>
                </a:solidFill>
                <a:latin typeface="Segoe UI"/>
              </a:rPr>
              <a:t>marché</a:t>
            </a:r>
            <a:endParaRPr lang="en-US" sz="1100" b="1" dirty="0">
              <a:solidFill>
                <a:srgbClr val="000000"/>
              </a:solidFill>
              <a:latin typeface="Segoe UI"/>
            </a:endParaRPr>
          </a:p>
          <a:p>
            <a:pPr defTabSz="1219140">
              <a:defRPr/>
            </a:pPr>
            <a:r>
              <a:rPr lang="en-US" sz="1100" b="1" dirty="0">
                <a:solidFill>
                  <a:srgbClr val="000000"/>
                </a:solidFill>
                <a:latin typeface="Segoe UI"/>
              </a:rPr>
              <a:t>3L / 3kg</a:t>
            </a:r>
          </a:p>
          <a:p>
            <a:pPr defTabSz="1219140">
              <a:defRPr/>
            </a:pPr>
            <a:r>
              <a:rPr lang="en-US" sz="1100" dirty="0" err="1">
                <a:solidFill>
                  <a:srgbClr val="000000"/>
                </a:solidFill>
                <a:latin typeface="Segoe UI"/>
              </a:rPr>
              <a:t>Couts</a:t>
            </a:r>
            <a:r>
              <a:rPr lang="en-US" sz="1100" dirty="0">
                <a:solidFill>
                  <a:srgbClr val="000000"/>
                </a:solidFill>
                <a:latin typeface="Segoe UI"/>
              </a:rPr>
              <a:t> d(integration et de possession </a:t>
            </a:r>
            <a:r>
              <a:rPr lang="en-US" sz="1100" dirty="0" err="1">
                <a:solidFill>
                  <a:srgbClr val="000000"/>
                </a:solidFill>
                <a:latin typeface="Segoe UI"/>
              </a:rPr>
              <a:t>réduits</a:t>
            </a:r>
            <a:endParaRPr lang="en-US" sz="1100" dirty="0">
              <a:solidFill>
                <a:srgbClr val="000000"/>
              </a:solidFill>
              <a:latin typeface="Segoe UI"/>
            </a:endParaRPr>
          </a:p>
          <a:p>
            <a:pPr defTabSz="1219140">
              <a:defRPr/>
            </a:pPr>
            <a:endParaRPr lang="en-US" sz="1100" b="1" dirty="0">
              <a:solidFill>
                <a:srgbClr val="000000"/>
              </a:solidFill>
              <a:latin typeface="Segoe UI"/>
            </a:endParaRPr>
          </a:p>
        </p:txBody>
      </p:sp>
      <p:sp>
        <p:nvSpPr>
          <p:cNvPr id="28" name="Espace réservé du contenu 12"/>
          <p:cNvSpPr txBox="1">
            <a:spLocks/>
          </p:cNvSpPr>
          <p:nvPr/>
        </p:nvSpPr>
        <p:spPr>
          <a:xfrm>
            <a:off x="8703985" y="1566095"/>
            <a:ext cx="3344608" cy="341029"/>
          </a:xfrm>
          <a:prstGeom prst="rect">
            <a:avLst/>
          </a:prstGeom>
        </p:spPr>
        <p:txBody>
          <a:bodyPr>
            <a:noAutofit/>
          </a:bodyPr>
          <a:lstStyle>
            <a:lvl1pPr marL="0" indent="0" algn="l" defTabSz="1218960" rtl="0" eaLnBrk="1" latinLnBrk="0" hangingPunct="1">
              <a:lnSpc>
                <a:spcPct val="100000"/>
              </a:lnSpc>
              <a:spcBef>
                <a:spcPts val="2400"/>
              </a:spcBef>
              <a:spcAft>
                <a:spcPts val="800"/>
              </a:spcAft>
              <a:buFont typeface="Arial" pitchFamily="34" charset="0"/>
              <a:buNone/>
              <a:defRPr sz="1933" b="0" kern="1200">
                <a:solidFill>
                  <a:schemeClr val="accent1"/>
                </a:solidFill>
                <a:latin typeface="+mj-lt"/>
                <a:ea typeface="+mn-ea"/>
                <a:cs typeface="+mn-cs"/>
              </a:defRPr>
            </a:lvl1pPr>
            <a:lvl2pPr marL="0" indent="0" algn="l" defTabSz="1218960" rtl="0" eaLnBrk="1" latinLnBrk="0" hangingPunct="1">
              <a:lnSpc>
                <a:spcPct val="100000"/>
              </a:lnSpc>
              <a:spcBef>
                <a:spcPts val="800"/>
              </a:spcBef>
              <a:spcAft>
                <a:spcPts val="800"/>
              </a:spcAft>
              <a:buClr>
                <a:schemeClr val="accent3"/>
              </a:buClr>
              <a:buFont typeface="Wingdings 2" panose="05020102010507070707" pitchFamily="18" charset="2"/>
              <a:buNone/>
              <a:defRPr sz="1467" kern="1200">
                <a:solidFill>
                  <a:schemeClr val="accent2"/>
                </a:solidFill>
                <a:latin typeface="+mj-lt"/>
                <a:ea typeface="+mn-ea"/>
                <a:cs typeface="+mn-cs"/>
              </a:defRPr>
            </a:lvl2pPr>
            <a:lvl3pPr marL="191966" indent="-191966" algn="l" defTabSz="1218960" rtl="0" eaLnBrk="1" latinLnBrk="0" hangingPunct="1">
              <a:lnSpc>
                <a:spcPct val="100000"/>
              </a:lnSpc>
              <a:spcBef>
                <a:spcPts val="800"/>
              </a:spcBef>
              <a:spcAft>
                <a:spcPts val="800"/>
              </a:spcAft>
              <a:buClr>
                <a:schemeClr val="accent3"/>
              </a:buClr>
              <a:buSzPct val="100000"/>
              <a:buFont typeface="Wingdings 2" panose="05020102010507070707" pitchFamily="18" charset="2"/>
              <a:buChar char="¿"/>
              <a:defRPr sz="1467" kern="1200">
                <a:solidFill>
                  <a:schemeClr val="accent2"/>
                </a:solidFill>
                <a:latin typeface="+mj-lt"/>
                <a:ea typeface="+mn-ea"/>
                <a:cs typeface="Gotham Light" pitchFamily="2" charset="0"/>
              </a:defRPr>
            </a:lvl3pPr>
            <a:lvl4pPr marL="479904" indent="-191966" algn="l" defTabSz="1218960" rtl="0" eaLnBrk="1" latinLnBrk="0" hangingPunct="1">
              <a:lnSpc>
                <a:spcPct val="120000"/>
              </a:lnSpc>
              <a:spcBef>
                <a:spcPts val="0"/>
              </a:spcBef>
              <a:buClr>
                <a:schemeClr val="accent3"/>
              </a:buClr>
              <a:buSzPct val="100000"/>
              <a:buFont typeface="Arial Black" panose="020B0A04020102020204" pitchFamily="34" charset="0"/>
              <a:buChar char="&gt;"/>
              <a:defRPr sz="1467" kern="1200">
                <a:solidFill>
                  <a:schemeClr val="accent2"/>
                </a:solidFill>
                <a:latin typeface="+mj-lt"/>
                <a:ea typeface="+mn-ea"/>
                <a:cs typeface="Gotham Light" pitchFamily="2" charset="0"/>
              </a:defRPr>
            </a:lvl4pPr>
            <a:lvl5pPr marL="815840" indent="-191966" algn="l" defTabSz="1218960" rtl="0" eaLnBrk="1" latinLnBrk="0" hangingPunct="1">
              <a:lnSpc>
                <a:spcPct val="120000"/>
              </a:lnSpc>
              <a:spcBef>
                <a:spcPts val="0"/>
              </a:spcBef>
              <a:buClr>
                <a:schemeClr val="accent3"/>
              </a:buClr>
              <a:buSzPct val="100000"/>
              <a:buFont typeface="Wingdings" panose="05000000000000000000" pitchFamily="2" charset="2"/>
              <a:buChar char="w"/>
              <a:defRPr sz="1467" kern="1200">
                <a:solidFill>
                  <a:schemeClr val="accent2"/>
                </a:solidFill>
                <a:latin typeface="+mj-lt"/>
                <a:ea typeface="+mn-ea"/>
                <a:cs typeface="Gotham Light" pitchFamily="2" charset="0"/>
              </a:defRPr>
            </a:lvl5pPr>
            <a:lvl6pPr marL="3352128" indent="-304736" algn="l" defTabSz="121896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610" indent="-304736" algn="l" defTabSz="121896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088" indent="-304736" algn="l" defTabSz="121896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565" indent="-304736" algn="l" defTabSz="121896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defTabSz="1625198">
              <a:spcAft>
                <a:spcPts val="0"/>
              </a:spcAft>
              <a:buClr>
                <a:srgbClr val="FF5000"/>
              </a:buClr>
              <a:defRPr/>
            </a:pPr>
            <a:r>
              <a:rPr lang="fr-FR" sz="1600" b="1" dirty="0">
                <a:solidFill>
                  <a:srgbClr val="000000"/>
                </a:solidFill>
                <a:latin typeface="Segoe UI Black"/>
                <a:ea typeface="Calibri" panose="020F0502020204030204" pitchFamily="34" charset="0"/>
                <a:cs typeface="Times New Roman" panose="02020603050405020304" pitchFamily="18" charset="0"/>
              </a:rPr>
              <a:t>Certifications &amp; Qualifications</a:t>
            </a:r>
          </a:p>
        </p:txBody>
      </p:sp>
      <p:sp>
        <p:nvSpPr>
          <p:cNvPr id="47" name="ZoneTexte 46"/>
          <p:cNvSpPr txBox="1"/>
          <p:nvPr/>
        </p:nvSpPr>
        <p:spPr>
          <a:xfrm>
            <a:off x="8703986" y="2904374"/>
            <a:ext cx="3204527" cy="897682"/>
          </a:xfrm>
          <a:prstGeom prst="rect">
            <a:avLst/>
          </a:prstGeom>
          <a:noFill/>
        </p:spPr>
        <p:txBody>
          <a:bodyPr wrap="square" rtlCol="0">
            <a:spAutoFit/>
          </a:bodyPr>
          <a:lstStyle/>
          <a:p>
            <a:pPr defTabSz="1219140">
              <a:spcAft>
                <a:spcPts val="400"/>
              </a:spcAft>
              <a:defRPr/>
            </a:pPr>
            <a:r>
              <a:rPr lang="fr-FR" sz="1600" b="1" dirty="0">
                <a:solidFill>
                  <a:srgbClr val="000000"/>
                </a:solidFill>
                <a:latin typeface="Segoe UI Black"/>
              </a:rPr>
              <a:t>Applications </a:t>
            </a:r>
          </a:p>
          <a:p>
            <a:pPr defTabSz="1219140">
              <a:spcAft>
                <a:spcPts val="400"/>
              </a:spcAft>
              <a:defRPr/>
            </a:pPr>
            <a:r>
              <a:rPr lang="fr-FR" sz="1100" dirty="0">
                <a:solidFill>
                  <a:srgbClr val="000000"/>
                </a:solidFill>
                <a:cs typeface="Calibri" panose="020F0502020204030204" pitchFamily="34" charset="0"/>
              </a:rPr>
              <a:t>aviation commerciale &amp; militaire, voilure fixe &amp; tournante, nouvelles mobilités aéroportées, drones tactiques</a:t>
            </a:r>
            <a:endParaRPr lang="fr-FR" sz="1100" dirty="0">
              <a:solidFill>
                <a:srgbClr val="000000"/>
              </a:solidFill>
              <a:latin typeface="Segoe UI"/>
              <a:cs typeface="Calibri" panose="020F0502020204030204" pitchFamily="34" charset="0"/>
            </a:endParaRPr>
          </a:p>
        </p:txBody>
      </p:sp>
      <p:cxnSp>
        <p:nvCxnSpPr>
          <p:cNvPr id="48" name="Connecteur droit 47"/>
          <p:cNvCxnSpPr/>
          <p:nvPr/>
        </p:nvCxnSpPr>
        <p:spPr>
          <a:xfrm>
            <a:off x="8703985" y="3219399"/>
            <a:ext cx="3145115" cy="0"/>
          </a:xfrm>
          <a:prstGeom prst="line">
            <a:avLst/>
          </a:prstGeom>
          <a:ln w="38100">
            <a:solidFill>
              <a:srgbClr val="9F074F"/>
            </a:solidFill>
            <a:tailEnd type="oval"/>
          </a:ln>
        </p:spPr>
        <p:style>
          <a:lnRef idx="1">
            <a:schemeClr val="accent1"/>
          </a:lnRef>
          <a:fillRef idx="0">
            <a:schemeClr val="accent1"/>
          </a:fillRef>
          <a:effectRef idx="0">
            <a:schemeClr val="accent1"/>
          </a:effectRef>
          <a:fontRef idx="minor">
            <a:schemeClr val="tx1"/>
          </a:fontRef>
        </p:style>
      </p:cxnSp>
      <p:pic>
        <p:nvPicPr>
          <p:cNvPr id="55" name="Image 54"/>
          <p:cNvPicPr>
            <a:picLocks noChangeAspect="1"/>
          </p:cNvPicPr>
          <p:nvPr/>
        </p:nvPicPr>
        <p:blipFill rotWithShape="1">
          <a:blip r:embed="rId2" cstate="screen">
            <a:extLst>
              <a:ext uri="{28A0092B-C50C-407E-A947-70E740481C1C}">
                <a14:useLocalDpi xmlns:a14="http://schemas.microsoft.com/office/drawing/2010/main"/>
              </a:ext>
            </a:extLst>
          </a:blip>
          <a:srcRect b="16482"/>
          <a:stretch/>
        </p:blipFill>
        <p:spPr>
          <a:xfrm>
            <a:off x="1622822" y="2069119"/>
            <a:ext cx="707489" cy="590885"/>
          </a:xfrm>
          <a:prstGeom prst="rect">
            <a:avLst/>
          </a:prstGeom>
        </p:spPr>
      </p:pic>
      <p:sp>
        <p:nvSpPr>
          <p:cNvPr id="56" name="ZoneTexte 55"/>
          <p:cNvSpPr txBox="1"/>
          <p:nvPr/>
        </p:nvSpPr>
        <p:spPr>
          <a:xfrm>
            <a:off x="284251" y="2483846"/>
            <a:ext cx="1750356" cy="338554"/>
          </a:xfrm>
          <a:prstGeom prst="rect">
            <a:avLst/>
          </a:prstGeom>
          <a:noFill/>
        </p:spPr>
        <p:txBody>
          <a:bodyPr wrap="square" rtlCol="0">
            <a:spAutoFit/>
          </a:bodyPr>
          <a:lstStyle>
            <a:defPPr>
              <a:defRPr lang="fr-FR"/>
            </a:defPPr>
            <a:lvl1pPr algn="ctr">
              <a:spcAft>
                <a:spcPts val="400"/>
              </a:spcAft>
              <a:defRPr sz="1600" b="1">
                <a:latin typeface="+mj-lt"/>
              </a:defRPr>
            </a:lvl1pPr>
          </a:lstStyle>
          <a:p>
            <a:pPr algn="l" defTabSz="1219140">
              <a:defRPr/>
            </a:pPr>
            <a:r>
              <a:rPr lang="fr-FR" dirty="0">
                <a:solidFill>
                  <a:srgbClr val="000000"/>
                </a:solidFill>
                <a:latin typeface="Segoe UI Black"/>
              </a:rPr>
              <a:t>Performance</a:t>
            </a:r>
          </a:p>
        </p:txBody>
      </p:sp>
      <p:cxnSp>
        <p:nvCxnSpPr>
          <p:cNvPr id="57" name="Connecteur droit 56"/>
          <p:cNvCxnSpPr/>
          <p:nvPr/>
        </p:nvCxnSpPr>
        <p:spPr>
          <a:xfrm flipV="1">
            <a:off x="284251" y="2834583"/>
            <a:ext cx="1692000" cy="0"/>
          </a:xfrm>
          <a:prstGeom prst="line">
            <a:avLst/>
          </a:prstGeom>
          <a:ln w="38100">
            <a:solidFill>
              <a:schemeClr val="bg1">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rot="8471570" flipV="1">
            <a:off x="6981475" y="3502331"/>
            <a:ext cx="962204" cy="336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prstClr val="white"/>
              </a:solidFill>
              <a:latin typeface="Calibri"/>
            </a:endParaRPr>
          </a:p>
        </p:txBody>
      </p:sp>
      <p:sp>
        <p:nvSpPr>
          <p:cNvPr id="60" name="Rectangle 59"/>
          <p:cNvSpPr/>
          <p:nvPr/>
        </p:nvSpPr>
        <p:spPr>
          <a:xfrm>
            <a:off x="7827645" y="3202599"/>
            <a:ext cx="801179" cy="336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prstClr val="white"/>
              </a:solidFill>
              <a:latin typeface="Calibri"/>
            </a:endParaRPr>
          </a:p>
        </p:txBody>
      </p:sp>
      <p:sp>
        <p:nvSpPr>
          <p:cNvPr id="61" name="Rectangle 60"/>
          <p:cNvSpPr/>
          <p:nvPr/>
        </p:nvSpPr>
        <p:spPr>
          <a:xfrm>
            <a:off x="8123036" y="1951776"/>
            <a:ext cx="504000" cy="336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prstClr val="white"/>
              </a:solidFill>
              <a:latin typeface="Calibri"/>
            </a:endParaRPr>
          </a:p>
        </p:txBody>
      </p:sp>
      <p:sp>
        <p:nvSpPr>
          <p:cNvPr id="62" name="Rectangle 61"/>
          <p:cNvSpPr/>
          <p:nvPr/>
        </p:nvSpPr>
        <p:spPr>
          <a:xfrm>
            <a:off x="8702199" y="1979453"/>
            <a:ext cx="2846236" cy="938719"/>
          </a:xfrm>
          <a:prstGeom prst="rect">
            <a:avLst/>
          </a:prstGeom>
        </p:spPr>
        <p:txBody>
          <a:bodyPr wrap="square">
            <a:spAutoFit/>
          </a:bodyPr>
          <a:lstStyle/>
          <a:p>
            <a:pPr defTabSz="1219140">
              <a:defRPr/>
            </a:pPr>
            <a:r>
              <a:rPr lang="en-US" sz="1100" dirty="0">
                <a:solidFill>
                  <a:srgbClr val="000000"/>
                </a:solidFill>
                <a:latin typeface="Segoe UI"/>
              </a:rPr>
              <a:t>ETSO/TSO : C201</a:t>
            </a:r>
          </a:p>
          <a:p>
            <a:pPr defTabSz="1219140">
              <a:defRPr/>
            </a:pPr>
            <a:r>
              <a:rPr lang="en-US" sz="1100" dirty="0" err="1">
                <a:solidFill>
                  <a:srgbClr val="000000"/>
                </a:solidFill>
                <a:latin typeface="Segoe UI"/>
              </a:rPr>
              <a:t>Logiciel</a:t>
            </a:r>
            <a:r>
              <a:rPr lang="en-US" sz="1100" dirty="0">
                <a:solidFill>
                  <a:srgbClr val="000000"/>
                </a:solidFill>
                <a:latin typeface="Segoe UI"/>
              </a:rPr>
              <a:t> : DO-178C DAL A</a:t>
            </a:r>
          </a:p>
          <a:p>
            <a:pPr defTabSz="1219140">
              <a:defRPr/>
            </a:pPr>
            <a:r>
              <a:rPr lang="en-US" sz="1100" dirty="0">
                <a:solidFill>
                  <a:srgbClr val="000000"/>
                </a:solidFill>
                <a:latin typeface="Segoe UI"/>
              </a:rPr>
              <a:t>Hardware : DO-254 DAL A</a:t>
            </a:r>
          </a:p>
          <a:p>
            <a:pPr defTabSz="1219140">
              <a:defRPr/>
            </a:pPr>
            <a:r>
              <a:rPr lang="en-US" sz="1100" dirty="0">
                <a:solidFill>
                  <a:srgbClr val="000000"/>
                </a:solidFill>
                <a:latin typeface="Segoe UI"/>
              </a:rPr>
              <a:t>Vibrations : DO-160G section 8</a:t>
            </a:r>
          </a:p>
          <a:p>
            <a:pPr defTabSz="1219140">
              <a:defRPr/>
            </a:pPr>
            <a:r>
              <a:rPr lang="en-US" sz="1100" dirty="0">
                <a:solidFill>
                  <a:srgbClr val="000000"/>
                </a:solidFill>
                <a:latin typeface="Segoe UI"/>
              </a:rPr>
              <a:t>Temperature : -40°C à +70°C</a:t>
            </a:r>
          </a:p>
        </p:txBody>
      </p:sp>
      <p:sp>
        <p:nvSpPr>
          <p:cNvPr id="41" name="Rectangle 40"/>
          <p:cNvSpPr/>
          <p:nvPr/>
        </p:nvSpPr>
        <p:spPr>
          <a:xfrm>
            <a:off x="0" y="1082272"/>
            <a:ext cx="12192000" cy="413357"/>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914354">
              <a:defRPr/>
            </a:pPr>
            <a:r>
              <a:rPr lang="fr-FR" sz="2000" b="1" dirty="0">
                <a:solidFill>
                  <a:prstClr val="white"/>
                </a:solidFill>
                <a:latin typeface="Segoe UI Black"/>
              </a:rPr>
              <a:t>INERTIAL REFERENCE UNIT POUR NAVIGATION AERONAUTIQUE</a:t>
            </a:r>
          </a:p>
        </p:txBody>
      </p:sp>
      <p:pic>
        <p:nvPicPr>
          <p:cNvPr id="64" name="Image 63"/>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p:blipFill>
        <p:spPr>
          <a:xfrm>
            <a:off x="3632760" y="5281227"/>
            <a:ext cx="917317" cy="553303"/>
          </a:xfrm>
          <a:prstGeom prst="rect">
            <a:avLst/>
          </a:prstGeom>
        </p:spPr>
      </p:pic>
      <p:sp>
        <p:nvSpPr>
          <p:cNvPr id="66" name="ZoneTexte 65"/>
          <p:cNvSpPr txBox="1"/>
          <p:nvPr/>
        </p:nvSpPr>
        <p:spPr>
          <a:xfrm>
            <a:off x="272740" y="4698655"/>
            <a:ext cx="1774363" cy="338554"/>
          </a:xfrm>
          <a:prstGeom prst="rect">
            <a:avLst/>
          </a:prstGeom>
          <a:noFill/>
        </p:spPr>
        <p:txBody>
          <a:bodyPr wrap="square" rtlCol="0">
            <a:spAutoFit/>
          </a:bodyPr>
          <a:lstStyle/>
          <a:p>
            <a:pPr defTabSz="1219140">
              <a:spcAft>
                <a:spcPts val="400"/>
              </a:spcAft>
              <a:defRPr/>
            </a:pPr>
            <a:r>
              <a:rPr lang="fr-FR" sz="1600" b="1" dirty="0">
                <a:solidFill>
                  <a:srgbClr val="000000"/>
                </a:solidFill>
                <a:latin typeface="Segoe UI Black"/>
              </a:rPr>
              <a:t>Anti-</a:t>
            </a:r>
            <a:r>
              <a:rPr lang="fr-FR" sz="1600" b="1" dirty="0" err="1">
                <a:solidFill>
                  <a:srgbClr val="000000"/>
                </a:solidFill>
                <a:latin typeface="Segoe UI Black"/>
              </a:rPr>
              <a:t>spoofing</a:t>
            </a:r>
            <a:endParaRPr lang="fr-FR" sz="1600" b="1" dirty="0">
              <a:solidFill>
                <a:srgbClr val="000000"/>
              </a:solidFill>
              <a:latin typeface="Segoe UI Black"/>
            </a:endParaRPr>
          </a:p>
        </p:txBody>
      </p:sp>
      <p:cxnSp>
        <p:nvCxnSpPr>
          <p:cNvPr id="67" name="Connecteur droit 66"/>
          <p:cNvCxnSpPr/>
          <p:nvPr/>
        </p:nvCxnSpPr>
        <p:spPr>
          <a:xfrm flipV="1">
            <a:off x="272739" y="5037207"/>
            <a:ext cx="1692000" cy="0"/>
          </a:xfrm>
          <a:prstGeom prst="line">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a:off x="2122747" y="5014159"/>
            <a:ext cx="2352000" cy="336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a:solidFill>
                <a:prstClr val="white"/>
              </a:solidFill>
              <a:latin typeface="Calibri"/>
            </a:endParaRPr>
          </a:p>
        </p:txBody>
      </p:sp>
      <p:sp>
        <p:nvSpPr>
          <p:cNvPr id="23" name="Rectangle à coins arrondis 22"/>
          <p:cNvSpPr/>
          <p:nvPr/>
        </p:nvSpPr>
        <p:spPr>
          <a:xfrm>
            <a:off x="4516123" y="3219399"/>
            <a:ext cx="2108655" cy="2074712"/>
          </a:xfrm>
          <a:prstGeom prst="roundRect">
            <a:avLst/>
          </a:prstGeom>
          <a:solidFill>
            <a:schemeClr val="bg1"/>
          </a:solidFill>
          <a:ln>
            <a:solidFill>
              <a:srgbClr val="1E3C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sz="1600">
              <a:solidFill>
                <a:prstClr val="white"/>
              </a:solidFill>
              <a:latin typeface="Calibri"/>
            </a:endParaRPr>
          </a:p>
        </p:txBody>
      </p:sp>
      <p:sp>
        <p:nvSpPr>
          <p:cNvPr id="8" name="Titre 7"/>
          <p:cNvSpPr>
            <a:spLocks noGrp="1"/>
          </p:cNvSpPr>
          <p:nvPr>
            <p:ph type="title"/>
          </p:nvPr>
        </p:nvSpPr>
        <p:spPr/>
        <p:txBody>
          <a:bodyPr/>
          <a:lstStyle/>
          <a:p>
            <a:r>
              <a:rPr lang="fr-FR" sz="2800" dirty="0"/>
              <a:t>SKYNAUTE™</a:t>
            </a:r>
          </a:p>
        </p:txBody>
      </p:sp>
      <p:sp>
        <p:nvSpPr>
          <p:cNvPr id="75" name="ZoneTexte 74"/>
          <p:cNvSpPr txBox="1"/>
          <p:nvPr/>
        </p:nvSpPr>
        <p:spPr>
          <a:xfrm>
            <a:off x="243841" y="5106473"/>
            <a:ext cx="3569471" cy="261610"/>
          </a:xfrm>
          <a:prstGeom prst="rect">
            <a:avLst/>
          </a:prstGeom>
          <a:noFill/>
        </p:spPr>
        <p:txBody>
          <a:bodyPr wrap="square" rtlCol="0">
            <a:spAutoFit/>
          </a:bodyPr>
          <a:lstStyle/>
          <a:p>
            <a:pPr defTabSz="1219140">
              <a:defRPr/>
            </a:pPr>
            <a:r>
              <a:rPr lang="fr-FR" sz="1100" dirty="0">
                <a:solidFill>
                  <a:srgbClr val="000000"/>
                </a:solidFill>
                <a:latin typeface="Segoe UI"/>
              </a:rPr>
              <a:t>Algorithmes d’anti-</a:t>
            </a:r>
            <a:r>
              <a:rPr lang="fr-FR" sz="1100" dirty="0" err="1">
                <a:solidFill>
                  <a:srgbClr val="000000"/>
                </a:solidFill>
                <a:latin typeface="Segoe UI"/>
              </a:rPr>
              <a:t>spoofing</a:t>
            </a:r>
            <a:r>
              <a:rPr lang="fr-FR" sz="1100" dirty="0">
                <a:solidFill>
                  <a:srgbClr val="000000"/>
                </a:solidFill>
              </a:rPr>
              <a:t> embarqués brevetés</a:t>
            </a:r>
            <a:endParaRPr lang="fr-FR" sz="1100" dirty="0">
              <a:solidFill>
                <a:srgbClr val="000000"/>
              </a:solidFill>
              <a:latin typeface="Segoe UI"/>
            </a:endParaRPr>
          </a:p>
        </p:txBody>
      </p:sp>
      <p:pic>
        <p:nvPicPr>
          <p:cNvPr id="76" name="Image 7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43433" y="3473991"/>
            <a:ext cx="1883353" cy="1595356"/>
          </a:xfrm>
          <a:prstGeom prst="rect">
            <a:avLst/>
          </a:prstGeom>
        </p:spPr>
      </p:pic>
      <p:pic>
        <p:nvPicPr>
          <p:cNvPr id="77" name="Picture 4" descr="Flight - Airplane Logo Png, Transparent Png , Transparent Png Image -  PNGitem"/>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250580" y="260648"/>
            <a:ext cx="798013" cy="419421"/>
          </a:xfrm>
          <a:prstGeom prst="rect">
            <a:avLst/>
          </a:prstGeom>
          <a:noFill/>
          <a:extLst>
            <a:ext uri="{909E8E84-426E-40DD-AFC4-6F175D3DCCD1}">
              <a14:hiddenFill xmlns:a14="http://schemas.microsoft.com/office/drawing/2010/main">
                <a:solidFill>
                  <a:srgbClr val="FFFFFF"/>
                </a:solidFill>
              </a14:hiddenFill>
            </a:ext>
          </a:extLst>
        </p:spPr>
      </p:pic>
      <p:pic>
        <p:nvPicPr>
          <p:cNvPr id="43" name="Image 42"/>
          <p:cNvPicPr>
            <a:picLocks noChangeAspect="1"/>
          </p:cNvPicPr>
          <p:nvPr/>
        </p:nvPicPr>
        <p:blipFill rotWithShape="1">
          <a:blip r:embed="rId7" cstate="screen">
            <a:extLst>
              <a:ext uri="{28A0092B-C50C-407E-A947-70E740481C1C}">
                <a14:useLocalDpi xmlns:a14="http://schemas.microsoft.com/office/drawing/2010/main"/>
              </a:ext>
            </a:extLst>
          </a:blip>
          <a:srcRect b="14286"/>
          <a:stretch/>
        </p:blipFill>
        <p:spPr>
          <a:xfrm>
            <a:off x="3678907" y="1621873"/>
            <a:ext cx="479780" cy="411240"/>
          </a:xfrm>
          <a:prstGeom prst="rect">
            <a:avLst/>
          </a:prstGeom>
        </p:spPr>
      </p:pic>
      <p:pic>
        <p:nvPicPr>
          <p:cNvPr id="44" name="Image 43"/>
          <p:cNvPicPr>
            <a:picLocks noChangeAspect="1"/>
          </p:cNvPicPr>
          <p:nvPr/>
        </p:nvPicPr>
        <p:blipFill>
          <a:blip r:embed="rId8" cstate="screen">
            <a:biLevel thresh="50000"/>
            <a:extLst>
              <a:ext uri="{BEBA8EAE-BF5A-486C-A8C5-ECC9F3942E4B}">
                <a14:imgProps xmlns:a14="http://schemas.microsoft.com/office/drawing/2010/main">
                  <a14:imgLayer r:embed="rId9">
                    <a14:imgEffect>
                      <a14:backgroundRemoval t="8021" b="98930" l="9605" r="89831">
                        <a14:foregroundMark x1="64972" y1="22995" x2="74011" y2="32620"/>
                        <a14:foregroundMark x1="37288" y1="52406" x2="62712" y2="52406"/>
                        <a14:foregroundMark x1="34463" y1="58824" x2="57062" y2="59358"/>
                        <a14:foregroundMark x1="32768" y1="67380" x2="59322" y2="66845"/>
                        <a14:foregroundMark x1="35028" y1="74866" x2="57627" y2="74332"/>
                        <a14:foregroundMark x1="71751" y1="63102" x2="72316" y2="66310"/>
                        <a14:foregroundMark x1="81921" y1="39037" x2="81921" y2="45989"/>
                      </a14:backgroundRemoval>
                    </a14:imgEffect>
                  </a14:imgLayer>
                </a14:imgProps>
              </a:ext>
              <a:ext uri="{28A0092B-C50C-407E-A947-70E740481C1C}">
                <a14:useLocalDpi xmlns:a14="http://schemas.microsoft.com/office/drawing/2010/main"/>
              </a:ext>
            </a:extLst>
          </a:blip>
          <a:stretch>
            <a:fillRect/>
          </a:stretch>
        </p:blipFill>
        <p:spPr>
          <a:xfrm>
            <a:off x="8346847" y="1433266"/>
            <a:ext cx="462988" cy="489145"/>
          </a:xfrm>
          <a:prstGeom prst="rect">
            <a:avLst/>
          </a:prstGeom>
        </p:spPr>
      </p:pic>
      <p:pic>
        <p:nvPicPr>
          <p:cNvPr id="2" name="Image 1"/>
          <p:cNvPicPr>
            <a:picLocks/>
          </p:cNvPicPr>
          <p:nvPr/>
        </p:nvPicPr>
        <p:blipFill>
          <a:blip r:embed="rId10" cstate="screen">
            <a:extLst>
              <a:ext uri="{28A0092B-C50C-407E-A947-70E740481C1C}">
                <a14:useLocalDpi xmlns:a14="http://schemas.microsoft.com/office/drawing/2010/main"/>
              </a:ext>
            </a:extLst>
          </a:blip>
          <a:stretch>
            <a:fillRect/>
          </a:stretch>
        </p:blipFill>
        <p:spPr>
          <a:xfrm>
            <a:off x="7632807" y="3757693"/>
            <a:ext cx="1920000" cy="1104000"/>
          </a:xfrm>
          <a:prstGeom prst="rect">
            <a:avLst/>
          </a:prstGeom>
        </p:spPr>
      </p:pic>
      <p:pic>
        <p:nvPicPr>
          <p:cNvPr id="4" name="Image 3"/>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988512" y="3753395"/>
            <a:ext cx="1920000" cy="1103324"/>
          </a:xfrm>
          <a:prstGeom prst="rect">
            <a:avLst/>
          </a:prstGeom>
        </p:spPr>
      </p:pic>
      <p:pic>
        <p:nvPicPr>
          <p:cNvPr id="7" name="Image 6"/>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632807" y="4910664"/>
            <a:ext cx="1920000" cy="1110624"/>
          </a:xfrm>
          <a:prstGeom prst="rect">
            <a:avLst/>
          </a:prstGeom>
        </p:spPr>
      </p:pic>
      <p:pic>
        <p:nvPicPr>
          <p:cNvPr id="14" name="Image 13"/>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9988512" y="4909164"/>
            <a:ext cx="1920000" cy="1112125"/>
          </a:xfrm>
          <a:prstGeom prst="rect">
            <a:avLst/>
          </a:prstGeom>
        </p:spPr>
      </p:pic>
      <p:sp>
        <p:nvSpPr>
          <p:cNvPr id="40" name="ZoneTexte 39"/>
          <p:cNvSpPr txBox="1"/>
          <p:nvPr/>
        </p:nvSpPr>
        <p:spPr>
          <a:xfrm>
            <a:off x="6686545" y="6332910"/>
            <a:ext cx="3325398" cy="276999"/>
          </a:xfrm>
          <a:prstGeom prst="rect">
            <a:avLst/>
          </a:prstGeom>
          <a:noFill/>
        </p:spPr>
        <p:txBody>
          <a:bodyPr wrap="none" rtlCol="0">
            <a:spAutoFit/>
          </a:bodyPr>
          <a:lstStyle/>
          <a:p>
            <a:pPr algn="ctr" defTabSz="914354">
              <a:defRPr/>
            </a:pPr>
            <a:r>
              <a:rPr lang="fr-FR" sz="1200" b="1" dirty="0">
                <a:solidFill>
                  <a:srgbClr val="FF0000"/>
                </a:solidFill>
                <a:latin typeface="Calibri"/>
              </a:rPr>
              <a:t>SAFRAN ELECTRONICS &amp; DEFENSE CONFIDENTIAL</a:t>
            </a:r>
          </a:p>
        </p:txBody>
      </p:sp>
      <p:sp>
        <p:nvSpPr>
          <p:cNvPr id="42" name="Ellipse 41"/>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4249869393"/>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38430" y="1495630"/>
            <a:ext cx="637476" cy="637476"/>
          </a:xfrm>
          <a:prstGeom prst="rect">
            <a:avLst/>
          </a:prstGeom>
        </p:spPr>
      </p:pic>
      <p:sp>
        <p:nvSpPr>
          <p:cNvPr id="5" name="Rectangle 4"/>
          <p:cNvSpPr/>
          <p:nvPr/>
        </p:nvSpPr>
        <p:spPr>
          <a:xfrm>
            <a:off x="6581553" y="3264292"/>
            <a:ext cx="900000" cy="720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dirty="0">
              <a:solidFill>
                <a:prstClr val="white"/>
              </a:solidFill>
              <a:latin typeface="Arial"/>
            </a:endParaRPr>
          </a:p>
        </p:txBody>
      </p:sp>
      <p:sp>
        <p:nvSpPr>
          <p:cNvPr id="7" name="Rectangle 6"/>
          <p:cNvSpPr/>
          <p:nvPr/>
        </p:nvSpPr>
        <p:spPr>
          <a:xfrm>
            <a:off x="3750368" y="3931901"/>
            <a:ext cx="900000" cy="720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dirty="0">
              <a:solidFill>
                <a:prstClr val="white"/>
              </a:solidFill>
              <a:latin typeface="Arial"/>
            </a:endParaRPr>
          </a:p>
        </p:txBody>
      </p:sp>
      <p:sp>
        <p:nvSpPr>
          <p:cNvPr id="8" name="Rectangle 7"/>
          <p:cNvSpPr/>
          <p:nvPr/>
        </p:nvSpPr>
        <p:spPr>
          <a:xfrm rot="2420170">
            <a:off x="2344935" y="3414644"/>
            <a:ext cx="1620000" cy="720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dirty="0">
              <a:solidFill>
                <a:prstClr val="white"/>
              </a:solidFill>
              <a:latin typeface="Arial"/>
            </a:endParaRPr>
          </a:p>
        </p:txBody>
      </p:sp>
      <p:sp>
        <p:nvSpPr>
          <p:cNvPr id="10" name="Rectangle 9"/>
          <p:cNvSpPr/>
          <p:nvPr/>
        </p:nvSpPr>
        <p:spPr>
          <a:xfrm>
            <a:off x="3713303" y="4499669"/>
            <a:ext cx="900000" cy="720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dirty="0">
              <a:solidFill>
                <a:prstClr val="white"/>
              </a:solidFill>
              <a:latin typeface="Arial"/>
            </a:endParaRPr>
          </a:p>
        </p:txBody>
      </p:sp>
      <p:sp>
        <p:nvSpPr>
          <p:cNvPr id="11" name="Rectangle 10"/>
          <p:cNvSpPr/>
          <p:nvPr/>
        </p:nvSpPr>
        <p:spPr>
          <a:xfrm rot="19242087">
            <a:off x="2659195" y="4880427"/>
            <a:ext cx="1224000" cy="720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dirty="0">
              <a:solidFill>
                <a:prstClr val="white"/>
              </a:solidFill>
              <a:latin typeface="Arial"/>
            </a:endParaRPr>
          </a:p>
        </p:txBody>
      </p:sp>
      <p:sp>
        <p:nvSpPr>
          <p:cNvPr id="12" name="Rectangle 11"/>
          <p:cNvSpPr/>
          <p:nvPr/>
        </p:nvSpPr>
        <p:spPr>
          <a:xfrm>
            <a:off x="2318471" y="5261183"/>
            <a:ext cx="504000" cy="720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dirty="0">
              <a:solidFill>
                <a:prstClr val="white"/>
              </a:solidFill>
              <a:latin typeface="Arial"/>
            </a:endParaRPr>
          </a:p>
        </p:txBody>
      </p:sp>
      <p:sp>
        <p:nvSpPr>
          <p:cNvPr id="13" name="ZoneTexte 12"/>
          <p:cNvSpPr txBox="1"/>
          <p:nvPr/>
        </p:nvSpPr>
        <p:spPr>
          <a:xfrm>
            <a:off x="415947" y="2888993"/>
            <a:ext cx="1902525" cy="338554"/>
          </a:xfrm>
          <a:prstGeom prst="rect">
            <a:avLst/>
          </a:prstGeom>
          <a:noFill/>
        </p:spPr>
        <p:txBody>
          <a:bodyPr wrap="square" rtlCol="0">
            <a:spAutoFit/>
          </a:bodyPr>
          <a:lstStyle/>
          <a:p>
            <a:pPr defTabSz="1219170">
              <a:spcAft>
                <a:spcPts val="400"/>
              </a:spcAft>
              <a:defRPr/>
            </a:pPr>
            <a:r>
              <a:rPr lang="en-US" sz="1600" b="1" dirty="0">
                <a:solidFill>
                  <a:srgbClr val="000000"/>
                </a:solidFill>
                <a:latin typeface="+mj-lt"/>
              </a:rPr>
              <a:t>Performance</a:t>
            </a:r>
          </a:p>
        </p:txBody>
      </p:sp>
      <p:cxnSp>
        <p:nvCxnSpPr>
          <p:cNvPr id="14" name="Connecteur droit 13"/>
          <p:cNvCxnSpPr/>
          <p:nvPr/>
        </p:nvCxnSpPr>
        <p:spPr>
          <a:xfrm flipV="1">
            <a:off x="415947" y="3264292"/>
            <a:ext cx="1692000" cy="0"/>
          </a:xfrm>
          <a:prstGeom prst="line">
            <a:avLst/>
          </a:prstGeom>
          <a:ln w="38100">
            <a:solidFill>
              <a:schemeClr val="bg1">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15" name="Image 14"/>
          <p:cNvPicPr>
            <a:picLocks noChangeAspect="1"/>
          </p:cNvPicPr>
          <p:nvPr/>
        </p:nvPicPr>
        <p:blipFill rotWithShape="1">
          <a:blip r:embed="rId3" cstate="screen">
            <a:extLst>
              <a:ext uri="{28A0092B-C50C-407E-A947-70E740481C1C}">
                <a14:useLocalDpi xmlns:a14="http://schemas.microsoft.com/office/drawing/2010/main"/>
              </a:ext>
            </a:extLst>
          </a:blip>
          <a:srcRect b="16482"/>
          <a:stretch/>
        </p:blipFill>
        <p:spPr>
          <a:xfrm>
            <a:off x="1965324" y="2438564"/>
            <a:ext cx="707489" cy="590885"/>
          </a:xfrm>
          <a:prstGeom prst="rect">
            <a:avLst/>
          </a:prstGeom>
        </p:spPr>
      </p:pic>
      <p:sp>
        <p:nvSpPr>
          <p:cNvPr id="17" name="Rectangle 16"/>
          <p:cNvSpPr/>
          <p:nvPr/>
        </p:nvSpPr>
        <p:spPr>
          <a:xfrm>
            <a:off x="415947" y="3330175"/>
            <a:ext cx="3273875" cy="600164"/>
          </a:xfrm>
          <a:prstGeom prst="rect">
            <a:avLst/>
          </a:prstGeom>
        </p:spPr>
        <p:txBody>
          <a:bodyPr wrap="square">
            <a:spAutoFit/>
          </a:bodyPr>
          <a:lstStyle/>
          <a:p>
            <a:pPr defTabSz="1219170">
              <a:defRPr/>
            </a:pPr>
            <a:r>
              <a:rPr lang="en-US" sz="1100" b="1" dirty="0">
                <a:solidFill>
                  <a:srgbClr val="000000"/>
                </a:solidFill>
              </a:rPr>
              <a:t>Gyro bias &lt;&lt; 0.01°/h</a:t>
            </a:r>
          </a:p>
          <a:p>
            <a:pPr defTabSz="1219170">
              <a:defRPr/>
            </a:pPr>
            <a:r>
              <a:rPr lang="en-US" sz="1100" b="1" dirty="0" err="1">
                <a:solidFill>
                  <a:srgbClr val="000000"/>
                </a:solidFill>
              </a:rPr>
              <a:t>Accel</a:t>
            </a:r>
            <a:r>
              <a:rPr lang="en-US" sz="1100" b="1" dirty="0">
                <a:solidFill>
                  <a:srgbClr val="000000"/>
                </a:solidFill>
              </a:rPr>
              <a:t> bias &lt;&lt; 50 µg</a:t>
            </a:r>
          </a:p>
          <a:p>
            <a:pPr defTabSz="1219170">
              <a:defRPr/>
            </a:pPr>
            <a:r>
              <a:rPr lang="en-US" sz="1100" b="1" dirty="0">
                <a:solidFill>
                  <a:srgbClr val="000000"/>
                </a:solidFill>
              </a:rPr>
              <a:t>Robust to shock vibrations &amp; space radiation</a:t>
            </a:r>
          </a:p>
        </p:txBody>
      </p:sp>
      <p:sp>
        <p:nvSpPr>
          <p:cNvPr id="18" name="Rectangle à coins arrondis 17"/>
          <p:cNvSpPr/>
          <p:nvPr/>
        </p:nvSpPr>
        <p:spPr>
          <a:xfrm>
            <a:off x="4524721" y="2978491"/>
            <a:ext cx="2108655" cy="2171720"/>
          </a:xfrm>
          <a:prstGeom prst="roundRect">
            <a:avLst/>
          </a:prstGeom>
          <a:solidFill>
            <a:schemeClr val="bg1"/>
          </a:solidFill>
          <a:ln>
            <a:solidFill>
              <a:srgbClr val="1E3C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600" dirty="0">
              <a:solidFill>
                <a:prstClr val="white"/>
              </a:solidFill>
              <a:latin typeface="Arial"/>
            </a:endParaRPr>
          </a:p>
        </p:txBody>
      </p:sp>
      <p:sp>
        <p:nvSpPr>
          <p:cNvPr id="19" name="Rectangle 18"/>
          <p:cNvSpPr/>
          <p:nvPr/>
        </p:nvSpPr>
        <p:spPr>
          <a:xfrm>
            <a:off x="4524721" y="5219333"/>
            <a:ext cx="2108653" cy="400103"/>
          </a:xfrm>
          <a:prstGeom prst="rect">
            <a:avLst/>
          </a:prstGeom>
          <a:noFill/>
        </p:spPr>
        <p:txBody>
          <a:bodyPr wrap="square" lIns="121915" tIns="60957" rIns="121915" bIns="60957" anchor="ctr">
            <a:spAutoFit/>
          </a:bodyPr>
          <a:lstStyle/>
          <a:p>
            <a:pPr algn="ctr" defTabSz="1219170">
              <a:defRPr/>
            </a:pPr>
            <a:r>
              <a:rPr lang="en-US" b="1" dirty="0">
                <a:solidFill>
                  <a:srgbClr val="000000"/>
                </a:solidFill>
                <a:latin typeface="+mj-lt"/>
              </a:rPr>
              <a:t>SPACENAUTE</a:t>
            </a:r>
          </a:p>
        </p:txBody>
      </p:sp>
      <p:sp>
        <p:nvSpPr>
          <p:cNvPr id="21" name="Rectangle 20"/>
          <p:cNvSpPr/>
          <p:nvPr/>
        </p:nvSpPr>
        <p:spPr>
          <a:xfrm rot="10800000">
            <a:off x="6633375" y="4055272"/>
            <a:ext cx="757124" cy="720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dirty="0">
              <a:solidFill>
                <a:prstClr val="white"/>
              </a:solidFill>
              <a:latin typeface="Arial"/>
            </a:endParaRPr>
          </a:p>
        </p:txBody>
      </p:sp>
      <p:sp>
        <p:nvSpPr>
          <p:cNvPr id="22" name="ZoneTexte 21"/>
          <p:cNvSpPr txBox="1"/>
          <p:nvPr/>
        </p:nvSpPr>
        <p:spPr>
          <a:xfrm>
            <a:off x="7462651" y="3742366"/>
            <a:ext cx="4485511" cy="625812"/>
          </a:xfrm>
          <a:prstGeom prst="rect">
            <a:avLst/>
          </a:prstGeom>
          <a:noFill/>
        </p:spPr>
        <p:txBody>
          <a:bodyPr wrap="square" rtlCol="0">
            <a:spAutoFit/>
          </a:bodyPr>
          <a:lstStyle/>
          <a:p>
            <a:pPr defTabSz="1219170">
              <a:spcAft>
                <a:spcPts val="800"/>
              </a:spcAft>
              <a:defRPr/>
            </a:pPr>
            <a:r>
              <a:rPr lang="en-US" sz="1600" b="1" dirty="0">
                <a:solidFill>
                  <a:srgbClr val="000000"/>
                </a:solidFill>
                <a:latin typeface="+mj-lt"/>
              </a:rPr>
              <a:t>Applications</a:t>
            </a:r>
          </a:p>
          <a:p>
            <a:pPr defTabSz="1219170">
              <a:spcAft>
                <a:spcPts val="800"/>
              </a:spcAft>
              <a:defRPr/>
            </a:pPr>
            <a:r>
              <a:rPr lang="en-US" sz="1100" b="1" dirty="0">
                <a:solidFill>
                  <a:srgbClr val="000000"/>
                </a:solidFill>
              </a:rPr>
              <a:t>Small to heavy launchers, satellites</a:t>
            </a:r>
          </a:p>
        </p:txBody>
      </p:sp>
      <p:cxnSp>
        <p:nvCxnSpPr>
          <p:cNvPr id="23" name="Connecteur droit 22"/>
          <p:cNvCxnSpPr/>
          <p:nvPr/>
        </p:nvCxnSpPr>
        <p:spPr>
          <a:xfrm flipV="1">
            <a:off x="7462652" y="4077307"/>
            <a:ext cx="4259448" cy="6637"/>
          </a:xfrm>
          <a:prstGeom prst="line">
            <a:avLst/>
          </a:prstGeom>
          <a:ln w="38100">
            <a:solidFill>
              <a:srgbClr val="5FCAE2"/>
            </a:solidFill>
            <a:tailEnd type="ova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flipV="1">
            <a:off x="8732848" y="2194456"/>
            <a:ext cx="2355499" cy="6587"/>
          </a:xfrm>
          <a:prstGeom prst="line">
            <a:avLst/>
          </a:prstGeom>
          <a:ln w="38100">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8732848" y="2218271"/>
            <a:ext cx="3459152" cy="769441"/>
          </a:xfrm>
          <a:prstGeom prst="rect">
            <a:avLst/>
          </a:prstGeom>
        </p:spPr>
        <p:txBody>
          <a:bodyPr wrap="square">
            <a:spAutoFit/>
          </a:bodyPr>
          <a:lstStyle/>
          <a:p>
            <a:pPr defTabSz="1219170">
              <a:defRPr/>
            </a:pPr>
            <a:r>
              <a:rPr lang="en-US" sz="1100" b="1" dirty="0">
                <a:solidFill>
                  <a:srgbClr val="000000"/>
                </a:solidFill>
              </a:rPr>
              <a:t>Sun Synchronous Orbit (SSO), Geostationary Earth Orbit (GEO), Geostationary Transfer Orbit (GTO / GTO+), </a:t>
            </a:r>
            <a:r>
              <a:rPr lang="en-US" sz="1100" b="1" dirty="0" err="1">
                <a:solidFill>
                  <a:srgbClr val="000000"/>
                </a:solidFill>
              </a:rPr>
              <a:t>Deorbitation</a:t>
            </a:r>
            <a:r>
              <a:rPr lang="en-US" sz="1100" b="1" dirty="0">
                <a:solidFill>
                  <a:srgbClr val="000000"/>
                </a:solidFill>
              </a:rPr>
              <a:t>, Deep space exploration </a:t>
            </a:r>
          </a:p>
        </p:txBody>
      </p:sp>
      <p:sp>
        <p:nvSpPr>
          <p:cNvPr id="36" name="ZoneTexte 35"/>
          <p:cNvSpPr txBox="1"/>
          <p:nvPr/>
        </p:nvSpPr>
        <p:spPr>
          <a:xfrm>
            <a:off x="8732848" y="1863111"/>
            <a:ext cx="3738195" cy="338554"/>
          </a:xfrm>
          <a:prstGeom prst="rect">
            <a:avLst/>
          </a:prstGeom>
          <a:noFill/>
        </p:spPr>
        <p:txBody>
          <a:bodyPr wrap="square" rtlCol="0">
            <a:spAutoFit/>
          </a:bodyPr>
          <a:lstStyle/>
          <a:p>
            <a:pPr defTabSz="1219170">
              <a:spcAft>
                <a:spcPts val="400"/>
              </a:spcAft>
              <a:defRPr/>
            </a:pPr>
            <a:r>
              <a:rPr lang="en-US" sz="1600" b="1" dirty="0">
                <a:solidFill>
                  <a:srgbClr val="000000"/>
                </a:solidFill>
                <a:latin typeface="+mj-lt"/>
              </a:rPr>
              <a:t>Covers all types of missions</a:t>
            </a:r>
          </a:p>
        </p:txBody>
      </p:sp>
      <p:sp>
        <p:nvSpPr>
          <p:cNvPr id="42" name="Rectangle 41"/>
          <p:cNvSpPr/>
          <p:nvPr/>
        </p:nvSpPr>
        <p:spPr>
          <a:xfrm>
            <a:off x="0" y="1082272"/>
            <a:ext cx="12192000" cy="413357"/>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914377">
              <a:defRPr/>
            </a:pPr>
            <a:r>
              <a:rPr lang="en-US" sz="2000" b="1" dirty="0">
                <a:solidFill>
                  <a:prstClr val="white"/>
                </a:solidFill>
                <a:latin typeface="+mj-lt"/>
              </a:rPr>
              <a:t>SPACE LAUNCHERS</a:t>
            </a:r>
          </a:p>
        </p:txBody>
      </p:sp>
      <p:sp>
        <p:nvSpPr>
          <p:cNvPr id="56" name="ZoneTexte 55"/>
          <p:cNvSpPr txBox="1"/>
          <p:nvPr/>
        </p:nvSpPr>
        <p:spPr>
          <a:xfrm>
            <a:off x="520700" y="5382300"/>
            <a:ext cx="2511606" cy="600164"/>
          </a:xfrm>
          <a:prstGeom prst="rect">
            <a:avLst/>
          </a:prstGeom>
          <a:noFill/>
        </p:spPr>
        <p:txBody>
          <a:bodyPr wrap="square" rtlCol="0">
            <a:spAutoFit/>
          </a:bodyPr>
          <a:lstStyle/>
          <a:p>
            <a:pPr defTabSz="1219170">
              <a:spcAft>
                <a:spcPts val="400"/>
              </a:spcAft>
              <a:defRPr/>
            </a:pPr>
            <a:r>
              <a:rPr lang="en-US" sz="1100" b="1" dirty="0">
                <a:solidFill>
                  <a:srgbClr val="000000"/>
                </a:solidFill>
              </a:rPr>
              <a:t>Size : 6.9 liters </a:t>
            </a:r>
            <a:br>
              <a:rPr lang="en-US" sz="1100" b="1" dirty="0">
                <a:solidFill>
                  <a:srgbClr val="000000"/>
                </a:solidFill>
              </a:rPr>
            </a:br>
            <a:r>
              <a:rPr lang="en-US" sz="1100" b="1" dirty="0">
                <a:solidFill>
                  <a:srgbClr val="000000"/>
                </a:solidFill>
              </a:rPr>
              <a:t>Weight &lt; 7 kg</a:t>
            </a:r>
            <a:br>
              <a:rPr lang="en-US" sz="1100" b="1" dirty="0">
                <a:solidFill>
                  <a:srgbClr val="000000"/>
                </a:solidFill>
              </a:rPr>
            </a:br>
            <a:r>
              <a:rPr lang="en-US" sz="1100" b="1" dirty="0">
                <a:solidFill>
                  <a:srgbClr val="000000"/>
                </a:solidFill>
              </a:rPr>
              <a:t>Power  &lt;16W</a:t>
            </a:r>
            <a:r>
              <a:rPr lang="en-US" sz="1100" b="1" dirty="0">
                <a:solidFill>
                  <a:srgbClr val="000000"/>
                </a:solidFill>
                <a:sym typeface="Wingdings" panose="05000000000000000000" pitchFamily="2" charset="2"/>
              </a:rPr>
              <a:t> </a:t>
            </a:r>
          </a:p>
        </p:txBody>
      </p:sp>
      <p:cxnSp>
        <p:nvCxnSpPr>
          <p:cNvPr id="58" name="Connecteur droit 57"/>
          <p:cNvCxnSpPr/>
          <p:nvPr/>
        </p:nvCxnSpPr>
        <p:spPr>
          <a:xfrm flipV="1">
            <a:off x="520700" y="5292505"/>
            <a:ext cx="1668832" cy="3396"/>
          </a:xfrm>
          <a:prstGeom prst="line">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pic>
        <p:nvPicPr>
          <p:cNvPr id="59" name="Image 58"/>
          <p:cNvPicPr>
            <a:picLocks noChangeAspect="1"/>
          </p:cNvPicPr>
          <p:nvPr/>
        </p:nvPicPr>
        <p:blipFill>
          <a:blip r:embed="rId4">
            <a:lum bright="-40000" contrast="-40000"/>
          </a:blip>
          <a:stretch>
            <a:fillRect/>
          </a:stretch>
        </p:blipFill>
        <p:spPr>
          <a:xfrm>
            <a:off x="2596830" y="4557009"/>
            <a:ext cx="471225" cy="469023"/>
          </a:xfrm>
          <a:prstGeom prst="rect">
            <a:avLst/>
          </a:prstGeom>
        </p:spPr>
      </p:pic>
      <p:sp>
        <p:nvSpPr>
          <p:cNvPr id="60" name="ZoneTexte 59"/>
          <p:cNvSpPr txBox="1"/>
          <p:nvPr/>
        </p:nvSpPr>
        <p:spPr>
          <a:xfrm>
            <a:off x="520700" y="4918398"/>
            <a:ext cx="2461051" cy="338554"/>
          </a:xfrm>
          <a:prstGeom prst="rect">
            <a:avLst/>
          </a:prstGeom>
          <a:noFill/>
        </p:spPr>
        <p:txBody>
          <a:bodyPr wrap="square" rtlCol="0">
            <a:spAutoFit/>
          </a:bodyPr>
          <a:lstStyle>
            <a:defPPr>
              <a:defRPr lang="fr-FR"/>
            </a:defPPr>
            <a:lvl1pPr algn="ctr">
              <a:spcAft>
                <a:spcPts val="300"/>
              </a:spcAft>
              <a:defRPr sz="1200" b="1">
                <a:solidFill>
                  <a:srgbClr val="000000"/>
                </a:solidFill>
              </a:defRPr>
            </a:lvl1pPr>
          </a:lstStyle>
          <a:p>
            <a:pPr algn="l" defTabSz="1219170">
              <a:spcAft>
                <a:spcPts val="400"/>
              </a:spcAft>
              <a:defRPr/>
            </a:pPr>
            <a:r>
              <a:rPr lang="en-US" sz="1600" dirty="0">
                <a:latin typeface="+mj-lt"/>
              </a:rPr>
              <a:t>Best-in-class </a:t>
            </a:r>
            <a:r>
              <a:rPr lang="en-US" sz="1600" dirty="0" err="1">
                <a:latin typeface="+mj-lt"/>
              </a:rPr>
              <a:t>SWaP</a:t>
            </a:r>
            <a:r>
              <a:rPr lang="en-US" sz="1600" dirty="0">
                <a:latin typeface="+mj-lt"/>
              </a:rPr>
              <a:t>-C</a:t>
            </a:r>
          </a:p>
        </p:txBody>
      </p:sp>
      <p:sp>
        <p:nvSpPr>
          <p:cNvPr id="64" name="Rectangle 63"/>
          <p:cNvSpPr/>
          <p:nvPr/>
        </p:nvSpPr>
        <p:spPr>
          <a:xfrm rot="8215499">
            <a:off x="7222660" y="2720820"/>
            <a:ext cx="1620000" cy="72000"/>
          </a:xfrm>
          <a:prstGeom prst="rect">
            <a:avLst/>
          </a:prstGeom>
          <a:solidFill>
            <a:srgbClr val="1E3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dirty="0">
              <a:solidFill>
                <a:prstClr val="white"/>
              </a:solidFill>
              <a:latin typeface="Arial"/>
            </a:endParaRPr>
          </a:p>
        </p:txBody>
      </p:sp>
      <p:sp>
        <p:nvSpPr>
          <p:cNvPr id="3" name="Titre 2"/>
          <p:cNvSpPr>
            <a:spLocks noGrp="1"/>
          </p:cNvSpPr>
          <p:nvPr>
            <p:ph type="title"/>
          </p:nvPr>
        </p:nvSpPr>
        <p:spPr>
          <a:xfrm>
            <a:off x="243840" y="255777"/>
            <a:ext cx="11704323" cy="523220"/>
          </a:xfrm>
        </p:spPr>
        <p:txBody>
          <a:bodyPr/>
          <a:lstStyle/>
          <a:p>
            <a:r>
              <a:rPr lang="en-US" sz="2800" cap="all" dirty="0" err="1"/>
              <a:t>Spacenaute</a:t>
            </a:r>
            <a:r>
              <a:rPr lang="en-US" sz="2800" cap="all" dirty="0"/>
              <a:t> – Space-qualified navigation-grade IMU </a:t>
            </a:r>
          </a:p>
        </p:txBody>
      </p:sp>
      <p:pic>
        <p:nvPicPr>
          <p:cNvPr id="2" name="Imag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42724" y="3147119"/>
            <a:ext cx="2287957" cy="1960306"/>
          </a:xfrm>
          <a:prstGeom prst="rect">
            <a:avLst/>
          </a:prstGeom>
        </p:spPr>
      </p:pic>
      <p:pic>
        <p:nvPicPr>
          <p:cNvPr id="4" name="Imag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83583" y="4424160"/>
            <a:ext cx="3022686" cy="2270344"/>
          </a:xfrm>
          <a:prstGeom prst="rect">
            <a:avLst/>
          </a:prstGeom>
        </p:spPr>
      </p:pic>
    </p:spTree>
    <p:extLst>
      <p:ext uri="{BB962C8B-B14F-4D97-AF65-F5344CB8AC3E}">
        <p14:creationId xmlns:p14="http://schemas.microsoft.com/office/powerpoint/2010/main" val="1970774177"/>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Image 77"/>
          <p:cNvPicPr>
            <a:picLocks noChangeAspect="1"/>
          </p:cNvPicPr>
          <p:nvPr/>
        </p:nvPicPr>
        <p:blipFill>
          <a:blip r:embed="rId2" cstate="email">
            <a:duotone>
              <a:srgbClr val="00C18B">
                <a:shade val="45000"/>
                <a:satMod val="135000"/>
              </a:srgbClr>
              <a:prstClr val="white"/>
            </a:duotone>
            <a:extLst>
              <a:ext uri="{28A0092B-C50C-407E-A947-70E740481C1C}">
                <a14:useLocalDpi xmlns:a14="http://schemas.microsoft.com/office/drawing/2010/main"/>
              </a:ext>
            </a:extLst>
          </a:blip>
          <a:stretch>
            <a:fillRect/>
          </a:stretch>
        </p:blipFill>
        <p:spPr>
          <a:xfrm>
            <a:off x="0" y="1"/>
            <a:ext cx="9927771" cy="6204857"/>
          </a:xfrm>
          <a:prstGeom prst="rect">
            <a:avLst/>
          </a:prstGeom>
        </p:spPr>
      </p:pic>
      <p:pic>
        <p:nvPicPr>
          <p:cNvPr id="73" name="Image 7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1759" y="120986"/>
            <a:ext cx="1568672" cy="1349196"/>
          </a:xfrm>
          <a:prstGeom prst="rect">
            <a:avLst/>
          </a:prstGeom>
        </p:spPr>
      </p:pic>
      <p:sp>
        <p:nvSpPr>
          <p:cNvPr id="8" name="Titre 7"/>
          <p:cNvSpPr>
            <a:spLocks noGrp="1"/>
          </p:cNvSpPr>
          <p:nvPr>
            <p:ph type="title"/>
          </p:nvPr>
        </p:nvSpPr>
        <p:spPr>
          <a:xfrm>
            <a:off x="243841" y="271134"/>
            <a:ext cx="11704323" cy="502766"/>
          </a:xfrm>
        </p:spPr>
        <p:txBody>
          <a:bodyPr/>
          <a:lstStyle/>
          <a:p>
            <a:r>
              <a:rPr lang="fr-FR" sz="2667" dirty="0">
                <a:solidFill>
                  <a:srgbClr val="112753"/>
                </a:solidFill>
                <a:cs typeface="Arial" pitchFamily="34" charset="0"/>
              </a:rPr>
              <a:t>SNLE DISSUASION OCEANIQUE</a:t>
            </a:r>
            <a:endParaRPr lang="fr-FR" sz="2800" dirty="0"/>
          </a:p>
        </p:txBody>
      </p:sp>
      <p:pic>
        <p:nvPicPr>
          <p:cNvPr id="6" name="Picture 6" descr="le-snle-le-terrible"/>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34434" y="2107604"/>
            <a:ext cx="5347039" cy="3197757"/>
          </a:xfrm>
          <a:prstGeom prst="rect">
            <a:avLst/>
          </a:prstGeom>
          <a:solidFill>
            <a:schemeClr val="bg1">
              <a:lumMod val="95000"/>
            </a:schemeClr>
          </a:solidFill>
          <a:ln w="57150">
            <a:solidFill>
              <a:schemeClr val="bg1"/>
            </a:solidFill>
            <a:miter lim="800000"/>
          </a:ln>
        </p:spPr>
      </p:pic>
      <p:pic>
        <p:nvPicPr>
          <p:cNvPr id="7" name="Imag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31637" y="1028733"/>
            <a:ext cx="2674112" cy="2363915"/>
          </a:xfrm>
          <a:prstGeom prst="rect">
            <a:avLst/>
          </a:prstGeom>
        </p:spPr>
      </p:pic>
      <p:grpSp>
        <p:nvGrpSpPr>
          <p:cNvPr id="10" name="Groupe 9"/>
          <p:cNvGrpSpPr/>
          <p:nvPr/>
        </p:nvGrpSpPr>
        <p:grpSpPr>
          <a:xfrm>
            <a:off x="674094" y="5443496"/>
            <a:ext cx="10894513" cy="749208"/>
            <a:chOff x="505570" y="4082622"/>
            <a:chExt cx="8170885" cy="561906"/>
          </a:xfrm>
        </p:grpSpPr>
        <p:sp>
          <p:nvSpPr>
            <p:cNvPr id="12" name="Rectangle 11"/>
            <p:cNvSpPr/>
            <p:nvPr/>
          </p:nvSpPr>
          <p:spPr>
            <a:xfrm>
              <a:off x="1056390" y="4082622"/>
              <a:ext cx="7620065" cy="561906"/>
            </a:xfrm>
            <a:prstGeom prst="rect">
              <a:avLst/>
            </a:prstGeom>
            <a:ln>
              <a:solidFill>
                <a:srgbClr val="009168"/>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sz="2400"/>
            </a:p>
          </p:txBody>
        </p:sp>
        <p:grpSp>
          <p:nvGrpSpPr>
            <p:cNvPr id="13" name="Groupe 12">
              <a:extLst>
                <a:ext uri="{FF2B5EF4-FFF2-40B4-BE49-F238E27FC236}">
                  <a16:creationId xmlns:a16="http://schemas.microsoft.com/office/drawing/2014/main" id="{FB316858-DEF3-4FD7-8908-C01249D58DE0}"/>
                </a:ext>
              </a:extLst>
            </p:cNvPr>
            <p:cNvGrpSpPr/>
            <p:nvPr/>
          </p:nvGrpSpPr>
          <p:grpSpPr>
            <a:xfrm>
              <a:off x="505570" y="4086567"/>
              <a:ext cx="601613" cy="537820"/>
              <a:chOff x="7059530" y="2604502"/>
              <a:chExt cx="885510" cy="791614"/>
            </a:xfrm>
          </p:grpSpPr>
          <p:grpSp>
            <p:nvGrpSpPr>
              <p:cNvPr id="14" name="Group 5">
                <a:extLst>
                  <a:ext uri="{FF2B5EF4-FFF2-40B4-BE49-F238E27FC236}">
                    <a16:creationId xmlns:a16="http://schemas.microsoft.com/office/drawing/2014/main" id="{3B02435F-F94F-49A6-B645-E2699216AF2A}"/>
                  </a:ext>
                </a:extLst>
              </p:cNvPr>
              <p:cNvGrpSpPr>
                <a:grpSpLocks noChangeAspect="1"/>
              </p:cNvGrpSpPr>
              <p:nvPr/>
            </p:nvGrpSpPr>
            <p:grpSpPr bwMode="auto">
              <a:xfrm>
                <a:off x="7059530" y="2604502"/>
                <a:ext cx="885510" cy="791614"/>
                <a:chOff x="714" y="1111"/>
                <a:chExt cx="1226" cy="1096"/>
              </a:xfrm>
              <a:solidFill>
                <a:schemeClr val="accent1"/>
              </a:solidFill>
            </p:grpSpPr>
            <p:sp>
              <p:nvSpPr>
                <p:cNvPr id="16" name="Freeform 7">
                  <a:extLst>
                    <a:ext uri="{FF2B5EF4-FFF2-40B4-BE49-F238E27FC236}">
                      <a16:creationId xmlns:a16="http://schemas.microsoft.com/office/drawing/2014/main" id="{3E170ED5-ECB5-4AC4-AB78-F88EDDFB0D0D}"/>
                    </a:ext>
                  </a:extLst>
                </p:cNvPr>
                <p:cNvSpPr>
                  <a:spLocks noEditPoints="1"/>
                </p:cNvSpPr>
                <p:nvPr/>
              </p:nvSpPr>
              <p:spPr bwMode="auto">
                <a:xfrm>
                  <a:off x="714" y="1111"/>
                  <a:ext cx="1226" cy="1096"/>
                </a:xfrm>
                <a:custGeom>
                  <a:avLst/>
                  <a:gdLst>
                    <a:gd name="T0" fmla="*/ 954 w 1470"/>
                    <a:gd name="T1" fmla="*/ 61 h 1314"/>
                    <a:gd name="T2" fmla="*/ 1285 w 1470"/>
                    <a:gd name="T3" fmla="*/ 421 h 1314"/>
                    <a:gd name="T4" fmla="*/ 1386 w 1470"/>
                    <a:gd name="T5" fmla="*/ 586 h 1314"/>
                    <a:gd name="T6" fmla="*/ 1461 w 1470"/>
                    <a:gd name="T7" fmla="*/ 755 h 1314"/>
                    <a:gd name="T8" fmla="*/ 1392 w 1470"/>
                    <a:gd name="T9" fmla="*/ 1026 h 1314"/>
                    <a:gd name="T10" fmla="*/ 1238 w 1470"/>
                    <a:gd name="T11" fmla="*/ 1306 h 1314"/>
                    <a:gd name="T12" fmla="*/ 964 w 1470"/>
                    <a:gd name="T13" fmla="*/ 1290 h 1314"/>
                    <a:gd name="T14" fmla="*/ 931 w 1470"/>
                    <a:gd name="T15" fmla="*/ 1285 h 1314"/>
                    <a:gd name="T16" fmla="*/ 867 w 1470"/>
                    <a:gd name="T17" fmla="*/ 1271 h 1314"/>
                    <a:gd name="T18" fmla="*/ 822 w 1470"/>
                    <a:gd name="T19" fmla="*/ 1267 h 1314"/>
                    <a:gd name="T20" fmla="*/ 755 w 1470"/>
                    <a:gd name="T21" fmla="*/ 1271 h 1314"/>
                    <a:gd name="T22" fmla="*/ 719 w 1470"/>
                    <a:gd name="T23" fmla="*/ 1267 h 1314"/>
                    <a:gd name="T24" fmla="*/ 657 w 1470"/>
                    <a:gd name="T25" fmla="*/ 1252 h 1314"/>
                    <a:gd name="T26" fmla="*/ 611 w 1470"/>
                    <a:gd name="T27" fmla="*/ 1249 h 1314"/>
                    <a:gd name="T28" fmla="*/ 108 w 1470"/>
                    <a:gd name="T29" fmla="*/ 1190 h 1314"/>
                    <a:gd name="T30" fmla="*/ 8 w 1470"/>
                    <a:gd name="T31" fmla="*/ 1058 h 1314"/>
                    <a:gd name="T32" fmla="*/ 242 w 1470"/>
                    <a:gd name="T33" fmla="*/ 372 h 1314"/>
                    <a:gd name="T34" fmla="*/ 737 w 1470"/>
                    <a:gd name="T35" fmla="*/ 8 h 1314"/>
                    <a:gd name="T36" fmla="*/ 265 w 1470"/>
                    <a:gd name="T37" fmla="*/ 312 h 1314"/>
                    <a:gd name="T38" fmla="*/ 2 w 1470"/>
                    <a:gd name="T39" fmla="*/ 930 h 1314"/>
                    <a:gd name="T40" fmla="*/ 0 w 1470"/>
                    <a:gd name="T41" fmla="*/ 1058 h 1314"/>
                    <a:gd name="T42" fmla="*/ 47 w 1470"/>
                    <a:gd name="T43" fmla="*/ 1096 h 1314"/>
                    <a:gd name="T44" fmla="*/ 100 w 1470"/>
                    <a:gd name="T45" fmla="*/ 1194 h 1314"/>
                    <a:gd name="T46" fmla="*/ 124 w 1470"/>
                    <a:gd name="T47" fmla="*/ 1224 h 1314"/>
                    <a:gd name="T48" fmla="*/ 613 w 1470"/>
                    <a:gd name="T49" fmla="*/ 1264 h 1314"/>
                    <a:gd name="T50" fmla="*/ 654 w 1470"/>
                    <a:gd name="T51" fmla="*/ 1268 h 1314"/>
                    <a:gd name="T52" fmla="*/ 679 w 1470"/>
                    <a:gd name="T53" fmla="*/ 1263 h 1314"/>
                    <a:gd name="T54" fmla="*/ 689 w 1470"/>
                    <a:gd name="T55" fmla="*/ 1272 h 1314"/>
                    <a:gd name="T56" fmla="*/ 725 w 1470"/>
                    <a:gd name="T57" fmla="*/ 1271 h 1314"/>
                    <a:gd name="T58" fmla="*/ 747 w 1470"/>
                    <a:gd name="T59" fmla="*/ 1274 h 1314"/>
                    <a:gd name="T60" fmla="*/ 789 w 1470"/>
                    <a:gd name="T61" fmla="*/ 1281 h 1314"/>
                    <a:gd name="T62" fmla="*/ 799 w 1470"/>
                    <a:gd name="T63" fmla="*/ 1272 h 1314"/>
                    <a:gd name="T64" fmla="*/ 816 w 1470"/>
                    <a:gd name="T65" fmla="*/ 1284 h 1314"/>
                    <a:gd name="T66" fmla="*/ 864 w 1470"/>
                    <a:gd name="T67" fmla="*/ 1288 h 1314"/>
                    <a:gd name="T68" fmla="*/ 884 w 1470"/>
                    <a:gd name="T69" fmla="*/ 1281 h 1314"/>
                    <a:gd name="T70" fmla="*/ 892 w 1470"/>
                    <a:gd name="T71" fmla="*/ 1290 h 1314"/>
                    <a:gd name="T72" fmla="*/ 938 w 1470"/>
                    <a:gd name="T73" fmla="*/ 1289 h 1314"/>
                    <a:gd name="T74" fmla="*/ 956 w 1470"/>
                    <a:gd name="T75" fmla="*/ 1292 h 1314"/>
                    <a:gd name="T76" fmla="*/ 1001 w 1470"/>
                    <a:gd name="T77" fmla="*/ 1299 h 1314"/>
                    <a:gd name="T78" fmla="*/ 1009 w 1470"/>
                    <a:gd name="T79" fmla="*/ 1295 h 1314"/>
                    <a:gd name="T80" fmla="*/ 1267 w 1470"/>
                    <a:gd name="T81" fmla="*/ 1295 h 1314"/>
                    <a:gd name="T82" fmla="*/ 1400 w 1470"/>
                    <a:gd name="T83" fmla="*/ 1026 h 1314"/>
                    <a:gd name="T84" fmla="*/ 1469 w 1470"/>
                    <a:gd name="T85" fmla="*/ 755 h 1314"/>
                    <a:gd name="T86" fmla="*/ 1390 w 1470"/>
                    <a:gd name="T87" fmla="*/ 578 h 1314"/>
                    <a:gd name="T88" fmla="*/ 1284 w 1470"/>
                    <a:gd name="T89" fmla="*/ 513 h 1314"/>
                    <a:gd name="T90" fmla="*/ 1278 w 1470"/>
                    <a:gd name="T91" fmla="*/ 352 h 1314"/>
                    <a:gd name="T92" fmla="*/ 960 w 1470"/>
                    <a:gd name="T93" fmla="*/ 56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70" h="1314">
                      <a:moveTo>
                        <a:pt x="737" y="8"/>
                      </a:moveTo>
                      <a:cubicBezTo>
                        <a:pt x="757" y="8"/>
                        <a:pt x="779" y="9"/>
                        <a:pt x="803" y="10"/>
                      </a:cubicBezTo>
                      <a:cubicBezTo>
                        <a:pt x="922" y="17"/>
                        <a:pt x="954" y="61"/>
                        <a:pt x="954" y="61"/>
                      </a:cubicBezTo>
                      <a:cubicBezTo>
                        <a:pt x="954" y="61"/>
                        <a:pt x="1197" y="281"/>
                        <a:pt x="1231" y="310"/>
                      </a:cubicBezTo>
                      <a:cubicBezTo>
                        <a:pt x="1265" y="339"/>
                        <a:pt x="1271" y="354"/>
                        <a:pt x="1271" y="354"/>
                      </a:cubicBezTo>
                      <a:cubicBezTo>
                        <a:pt x="1271" y="354"/>
                        <a:pt x="1277" y="372"/>
                        <a:pt x="1285" y="421"/>
                      </a:cubicBezTo>
                      <a:cubicBezTo>
                        <a:pt x="1293" y="470"/>
                        <a:pt x="1276" y="511"/>
                        <a:pt x="1276" y="511"/>
                      </a:cubicBezTo>
                      <a:cubicBezTo>
                        <a:pt x="1276" y="574"/>
                        <a:pt x="1276" y="574"/>
                        <a:pt x="1276" y="574"/>
                      </a:cubicBezTo>
                      <a:cubicBezTo>
                        <a:pt x="1276" y="574"/>
                        <a:pt x="1368" y="584"/>
                        <a:pt x="1386" y="586"/>
                      </a:cubicBezTo>
                      <a:cubicBezTo>
                        <a:pt x="1405" y="589"/>
                        <a:pt x="1423" y="590"/>
                        <a:pt x="1443" y="611"/>
                      </a:cubicBezTo>
                      <a:cubicBezTo>
                        <a:pt x="1463" y="631"/>
                        <a:pt x="1461" y="658"/>
                        <a:pt x="1461" y="658"/>
                      </a:cubicBezTo>
                      <a:cubicBezTo>
                        <a:pt x="1461" y="658"/>
                        <a:pt x="1461" y="740"/>
                        <a:pt x="1461" y="755"/>
                      </a:cubicBezTo>
                      <a:cubicBezTo>
                        <a:pt x="1461" y="770"/>
                        <a:pt x="1458" y="775"/>
                        <a:pt x="1458" y="775"/>
                      </a:cubicBezTo>
                      <a:cubicBezTo>
                        <a:pt x="1392" y="909"/>
                        <a:pt x="1392" y="909"/>
                        <a:pt x="1392" y="909"/>
                      </a:cubicBezTo>
                      <a:cubicBezTo>
                        <a:pt x="1392" y="1026"/>
                        <a:pt x="1392" y="1026"/>
                        <a:pt x="1392" y="1026"/>
                      </a:cubicBezTo>
                      <a:cubicBezTo>
                        <a:pt x="1392" y="1026"/>
                        <a:pt x="1268" y="1274"/>
                        <a:pt x="1260" y="1292"/>
                      </a:cubicBezTo>
                      <a:cubicBezTo>
                        <a:pt x="1254" y="1305"/>
                        <a:pt x="1245" y="1306"/>
                        <a:pt x="1240" y="1306"/>
                      </a:cubicBezTo>
                      <a:cubicBezTo>
                        <a:pt x="1239" y="1306"/>
                        <a:pt x="1238" y="1306"/>
                        <a:pt x="1238" y="1306"/>
                      </a:cubicBezTo>
                      <a:cubicBezTo>
                        <a:pt x="1006" y="1287"/>
                        <a:pt x="1006" y="1287"/>
                        <a:pt x="1006" y="1287"/>
                      </a:cubicBezTo>
                      <a:cubicBezTo>
                        <a:pt x="1002" y="1291"/>
                        <a:pt x="1002" y="1291"/>
                        <a:pt x="1002" y="1291"/>
                      </a:cubicBezTo>
                      <a:cubicBezTo>
                        <a:pt x="964" y="1290"/>
                        <a:pt x="964" y="1290"/>
                        <a:pt x="964" y="1290"/>
                      </a:cubicBezTo>
                      <a:cubicBezTo>
                        <a:pt x="961" y="1280"/>
                        <a:pt x="961" y="1280"/>
                        <a:pt x="961" y="1280"/>
                      </a:cubicBezTo>
                      <a:cubicBezTo>
                        <a:pt x="936" y="1277"/>
                        <a:pt x="936" y="1277"/>
                        <a:pt x="936" y="1277"/>
                      </a:cubicBezTo>
                      <a:cubicBezTo>
                        <a:pt x="931" y="1285"/>
                        <a:pt x="931" y="1285"/>
                        <a:pt x="931" y="1285"/>
                      </a:cubicBezTo>
                      <a:cubicBezTo>
                        <a:pt x="893" y="1282"/>
                        <a:pt x="893" y="1282"/>
                        <a:pt x="893" y="1282"/>
                      </a:cubicBezTo>
                      <a:cubicBezTo>
                        <a:pt x="891" y="1274"/>
                        <a:pt x="891" y="1274"/>
                        <a:pt x="891" y="1274"/>
                      </a:cubicBezTo>
                      <a:cubicBezTo>
                        <a:pt x="867" y="1271"/>
                        <a:pt x="867" y="1271"/>
                        <a:pt x="867" y="1271"/>
                      </a:cubicBezTo>
                      <a:cubicBezTo>
                        <a:pt x="860" y="1280"/>
                        <a:pt x="860" y="1280"/>
                        <a:pt x="860" y="1280"/>
                      </a:cubicBezTo>
                      <a:cubicBezTo>
                        <a:pt x="823" y="1277"/>
                        <a:pt x="823" y="1277"/>
                        <a:pt x="823" y="1277"/>
                      </a:cubicBezTo>
                      <a:cubicBezTo>
                        <a:pt x="822" y="1267"/>
                        <a:pt x="822" y="1267"/>
                        <a:pt x="822" y="1267"/>
                      </a:cubicBezTo>
                      <a:cubicBezTo>
                        <a:pt x="794" y="1264"/>
                        <a:pt x="794" y="1264"/>
                        <a:pt x="794" y="1264"/>
                      </a:cubicBezTo>
                      <a:cubicBezTo>
                        <a:pt x="790" y="1274"/>
                        <a:pt x="790" y="1274"/>
                        <a:pt x="790" y="1274"/>
                      </a:cubicBezTo>
                      <a:cubicBezTo>
                        <a:pt x="755" y="1271"/>
                        <a:pt x="755" y="1271"/>
                        <a:pt x="755" y="1271"/>
                      </a:cubicBezTo>
                      <a:cubicBezTo>
                        <a:pt x="751" y="1261"/>
                        <a:pt x="751" y="1261"/>
                        <a:pt x="751" y="1261"/>
                      </a:cubicBezTo>
                      <a:cubicBezTo>
                        <a:pt x="724" y="1259"/>
                        <a:pt x="724" y="1259"/>
                        <a:pt x="724" y="1259"/>
                      </a:cubicBezTo>
                      <a:cubicBezTo>
                        <a:pt x="719" y="1267"/>
                        <a:pt x="719" y="1267"/>
                        <a:pt x="719" y="1267"/>
                      </a:cubicBezTo>
                      <a:cubicBezTo>
                        <a:pt x="690" y="1264"/>
                        <a:pt x="690" y="1264"/>
                        <a:pt x="690" y="1264"/>
                      </a:cubicBezTo>
                      <a:cubicBezTo>
                        <a:pt x="684" y="1256"/>
                        <a:pt x="684" y="1256"/>
                        <a:pt x="684" y="1256"/>
                      </a:cubicBezTo>
                      <a:cubicBezTo>
                        <a:pt x="657" y="1252"/>
                        <a:pt x="657" y="1252"/>
                        <a:pt x="657" y="1252"/>
                      </a:cubicBezTo>
                      <a:cubicBezTo>
                        <a:pt x="650" y="1260"/>
                        <a:pt x="650" y="1260"/>
                        <a:pt x="650" y="1260"/>
                      </a:cubicBezTo>
                      <a:cubicBezTo>
                        <a:pt x="617" y="1257"/>
                        <a:pt x="617" y="1257"/>
                        <a:pt x="617" y="1257"/>
                      </a:cubicBezTo>
                      <a:cubicBezTo>
                        <a:pt x="611" y="1249"/>
                        <a:pt x="611" y="1249"/>
                        <a:pt x="611" y="1249"/>
                      </a:cubicBezTo>
                      <a:cubicBezTo>
                        <a:pt x="611" y="1249"/>
                        <a:pt x="135" y="1217"/>
                        <a:pt x="125" y="1216"/>
                      </a:cubicBezTo>
                      <a:cubicBezTo>
                        <a:pt x="115" y="1215"/>
                        <a:pt x="113" y="1194"/>
                        <a:pt x="113" y="1194"/>
                      </a:cubicBezTo>
                      <a:cubicBezTo>
                        <a:pt x="108" y="1190"/>
                        <a:pt x="108" y="1190"/>
                        <a:pt x="108" y="1190"/>
                      </a:cubicBezTo>
                      <a:cubicBezTo>
                        <a:pt x="103" y="1118"/>
                        <a:pt x="103" y="1118"/>
                        <a:pt x="103" y="1118"/>
                      </a:cubicBezTo>
                      <a:cubicBezTo>
                        <a:pt x="61" y="1113"/>
                        <a:pt x="53" y="1091"/>
                        <a:pt x="53" y="1091"/>
                      </a:cubicBezTo>
                      <a:cubicBezTo>
                        <a:pt x="8" y="1058"/>
                        <a:pt x="8" y="1058"/>
                        <a:pt x="8" y="1058"/>
                      </a:cubicBezTo>
                      <a:cubicBezTo>
                        <a:pt x="8" y="935"/>
                        <a:pt x="8" y="935"/>
                        <a:pt x="8" y="935"/>
                      </a:cubicBezTo>
                      <a:cubicBezTo>
                        <a:pt x="248" y="657"/>
                        <a:pt x="248" y="657"/>
                        <a:pt x="248" y="657"/>
                      </a:cubicBezTo>
                      <a:cubicBezTo>
                        <a:pt x="248" y="657"/>
                        <a:pt x="242" y="406"/>
                        <a:pt x="242" y="372"/>
                      </a:cubicBezTo>
                      <a:cubicBezTo>
                        <a:pt x="242" y="341"/>
                        <a:pt x="270" y="318"/>
                        <a:pt x="270" y="318"/>
                      </a:cubicBezTo>
                      <a:cubicBezTo>
                        <a:pt x="270" y="318"/>
                        <a:pt x="531" y="66"/>
                        <a:pt x="567" y="42"/>
                      </a:cubicBezTo>
                      <a:cubicBezTo>
                        <a:pt x="596" y="22"/>
                        <a:pt x="648" y="8"/>
                        <a:pt x="737" y="8"/>
                      </a:cubicBezTo>
                      <a:moveTo>
                        <a:pt x="737" y="0"/>
                      </a:moveTo>
                      <a:cubicBezTo>
                        <a:pt x="655" y="0"/>
                        <a:pt x="596" y="12"/>
                        <a:pt x="562" y="35"/>
                      </a:cubicBezTo>
                      <a:cubicBezTo>
                        <a:pt x="527" y="60"/>
                        <a:pt x="278" y="299"/>
                        <a:pt x="265" y="312"/>
                      </a:cubicBezTo>
                      <a:cubicBezTo>
                        <a:pt x="262" y="315"/>
                        <a:pt x="234" y="339"/>
                        <a:pt x="234" y="372"/>
                      </a:cubicBezTo>
                      <a:cubicBezTo>
                        <a:pt x="234" y="403"/>
                        <a:pt x="239" y="625"/>
                        <a:pt x="239" y="654"/>
                      </a:cubicBezTo>
                      <a:cubicBezTo>
                        <a:pt x="2" y="930"/>
                        <a:pt x="2" y="930"/>
                        <a:pt x="2" y="930"/>
                      </a:cubicBezTo>
                      <a:cubicBezTo>
                        <a:pt x="0" y="932"/>
                        <a:pt x="0" y="932"/>
                        <a:pt x="0" y="932"/>
                      </a:cubicBezTo>
                      <a:cubicBezTo>
                        <a:pt x="0" y="935"/>
                        <a:pt x="0" y="935"/>
                        <a:pt x="0" y="935"/>
                      </a:cubicBezTo>
                      <a:cubicBezTo>
                        <a:pt x="0" y="1058"/>
                        <a:pt x="0" y="1058"/>
                        <a:pt x="0" y="1058"/>
                      </a:cubicBezTo>
                      <a:cubicBezTo>
                        <a:pt x="0" y="1062"/>
                        <a:pt x="0" y="1062"/>
                        <a:pt x="0" y="1062"/>
                      </a:cubicBezTo>
                      <a:cubicBezTo>
                        <a:pt x="3" y="1064"/>
                        <a:pt x="3" y="1064"/>
                        <a:pt x="3" y="1064"/>
                      </a:cubicBezTo>
                      <a:cubicBezTo>
                        <a:pt x="47" y="1096"/>
                        <a:pt x="47" y="1096"/>
                        <a:pt x="47" y="1096"/>
                      </a:cubicBezTo>
                      <a:cubicBezTo>
                        <a:pt x="50" y="1103"/>
                        <a:pt x="62" y="1119"/>
                        <a:pt x="95" y="1125"/>
                      </a:cubicBezTo>
                      <a:cubicBezTo>
                        <a:pt x="100" y="1191"/>
                        <a:pt x="100" y="1191"/>
                        <a:pt x="100" y="1191"/>
                      </a:cubicBezTo>
                      <a:cubicBezTo>
                        <a:pt x="100" y="1194"/>
                        <a:pt x="100" y="1194"/>
                        <a:pt x="100" y="1194"/>
                      </a:cubicBezTo>
                      <a:cubicBezTo>
                        <a:pt x="103" y="1197"/>
                        <a:pt x="103" y="1197"/>
                        <a:pt x="103" y="1197"/>
                      </a:cubicBezTo>
                      <a:cubicBezTo>
                        <a:pt x="106" y="1199"/>
                        <a:pt x="106" y="1199"/>
                        <a:pt x="106" y="1199"/>
                      </a:cubicBezTo>
                      <a:cubicBezTo>
                        <a:pt x="107" y="1207"/>
                        <a:pt x="111" y="1222"/>
                        <a:pt x="124" y="1224"/>
                      </a:cubicBezTo>
                      <a:cubicBezTo>
                        <a:pt x="134" y="1225"/>
                        <a:pt x="560" y="1254"/>
                        <a:pt x="607" y="1257"/>
                      </a:cubicBezTo>
                      <a:cubicBezTo>
                        <a:pt x="611" y="1262"/>
                        <a:pt x="611" y="1262"/>
                        <a:pt x="611" y="1262"/>
                      </a:cubicBezTo>
                      <a:cubicBezTo>
                        <a:pt x="613" y="1264"/>
                        <a:pt x="613" y="1264"/>
                        <a:pt x="613" y="1264"/>
                      </a:cubicBezTo>
                      <a:cubicBezTo>
                        <a:pt x="617" y="1265"/>
                        <a:pt x="617" y="1265"/>
                        <a:pt x="617" y="1265"/>
                      </a:cubicBezTo>
                      <a:cubicBezTo>
                        <a:pt x="650" y="1268"/>
                        <a:pt x="650" y="1268"/>
                        <a:pt x="650" y="1268"/>
                      </a:cubicBezTo>
                      <a:cubicBezTo>
                        <a:pt x="654" y="1268"/>
                        <a:pt x="654" y="1268"/>
                        <a:pt x="654" y="1268"/>
                      </a:cubicBezTo>
                      <a:cubicBezTo>
                        <a:pt x="657" y="1265"/>
                        <a:pt x="657" y="1265"/>
                        <a:pt x="657" y="1265"/>
                      </a:cubicBezTo>
                      <a:cubicBezTo>
                        <a:pt x="660" y="1260"/>
                        <a:pt x="660" y="1260"/>
                        <a:pt x="660" y="1260"/>
                      </a:cubicBezTo>
                      <a:cubicBezTo>
                        <a:pt x="679" y="1263"/>
                        <a:pt x="679" y="1263"/>
                        <a:pt x="679" y="1263"/>
                      </a:cubicBezTo>
                      <a:cubicBezTo>
                        <a:pt x="683" y="1268"/>
                        <a:pt x="683" y="1268"/>
                        <a:pt x="683" y="1268"/>
                      </a:cubicBezTo>
                      <a:cubicBezTo>
                        <a:pt x="685" y="1272"/>
                        <a:pt x="685" y="1272"/>
                        <a:pt x="685" y="1272"/>
                      </a:cubicBezTo>
                      <a:cubicBezTo>
                        <a:pt x="689" y="1272"/>
                        <a:pt x="689" y="1272"/>
                        <a:pt x="689" y="1272"/>
                      </a:cubicBezTo>
                      <a:cubicBezTo>
                        <a:pt x="718" y="1275"/>
                        <a:pt x="718" y="1275"/>
                        <a:pt x="718" y="1275"/>
                      </a:cubicBezTo>
                      <a:cubicBezTo>
                        <a:pt x="723" y="1275"/>
                        <a:pt x="723" y="1275"/>
                        <a:pt x="723" y="1275"/>
                      </a:cubicBezTo>
                      <a:cubicBezTo>
                        <a:pt x="725" y="1271"/>
                        <a:pt x="725" y="1271"/>
                        <a:pt x="725" y="1271"/>
                      </a:cubicBezTo>
                      <a:cubicBezTo>
                        <a:pt x="728" y="1267"/>
                        <a:pt x="728" y="1267"/>
                        <a:pt x="728" y="1267"/>
                      </a:cubicBezTo>
                      <a:cubicBezTo>
                        <a:pt x="745" y="1269"/>
                        <a:pt x="745" y="1269"/>
                        <a:pt x="745" y="1269"/>
                      </a:cubicBezTo>
                      <a:cubicBezTo>
                        <a:pt x="747" y="1274"/>
                        <a:pt x="747" y="1274"/>
                        <a:pt x="747" y="1274"/>
                      </a:cubicBezTo>
                      <a:cubicBezTo>
                        <a:pt x="749" y="1279"/>
                        <a:pt x="749" y="1279"/>
                        <a:pt x="749" y="1279"/>
                      </a:cubicBezTo>
                      <a:cubicBezTo>
                        <a:pt x="754" y="1279"/>
                        <a:pt x="754" y="1279"/>
                        <a:pt x="754" y="1279"/>
                      </a:cubicBezTo>
                      <a:cubicBezTo>
                        <a:pt x="789" y="1281"/>
                        <a:pt x="789" y="1281"/>
                        <a:pt x="789" y="1281"/>
                      </a:cubicBezTo>
                      <a:cubicBezTo>
                        <a:pt x="795" y="1282"/>
                        <a:pt x="795" y="1282"/>
                        <a:pt x="795" y="1282"/>
                      </a:cubicBezTo>
                      <a:cubicBezTo>
                        <a:pt x="797" y="1277"/>
                        <a:pt x="797" y="1277"/>
                        <a:pt x="797" y="1277"/>
                      </a:cubicBezTo>
                      <a:cubicBezTo>
                        <a:pt x="799" y="1272"/>
                        <a:pt x="799" y="1272"/>
                        <a:pt x="799" y="1272"/>
                      </a:cubicBezTo>
                      <a:cubicBezTo>
                        <a:pt x="814" y="1274"/>
                        <a:pt x="814" y="1274"/>
                        <a:pt x="814" y="1274"/>
                      </a:cubicBezTo>
                      <a:cubicBezTo>
                        <a:pt x="815" y="1278"/>
                        <a:pt x="815" y="1278"/>
                        <a:pt x="815" y="1278"/>
                      </a:cubicBezTo>
                      <a:cubicBezTo>
                        <a:pt x="816" y="1284"/>
                        <a:pt x="816" y="1284"/>
                        <a:pt x="816" y="1284"/>
                      </a:cubicBezTo>
                      <a:cubicBezTo>
                        <a:pt x="822" y="1284"/>
                        <a:pt x="822" y="1284"/>
                        <a:pt x="822" y="1284"/>
                      </a:cubicBezTo>
                      <a:cubicBezTo>
                        <a:pt x="860" y="1288"/>
                        <a:pt x="860" y="1288"/>
                        <a:pt x="860" y="1288"/>
                      </a:cubicBezTo>
                      <a:cubicBezTo>
                        <a:pt x="864" y="1288"/>
                        <a:pt x="864" y="1288"/>
                        <a:pt x="864" y="1288"/>
                      </a:cubicBezTo>
                      <a:cubicBezTo>
                        <a:pt x="867" y="1285"/>
                        <a:pt x="867" y="1285"/>
                        <a:pt x="867" y="1285"/>
                      </a:cubicBezTo>
                      <a:cubicBezTo>
                        <a:pt x="871" y="1279"/>
                        <a:pt x="871" y="1279"/>
                        <a:pt x="871" y="1279"/>
                      </a:cubicBezTo>
                      <a:cubicBezTo>
                        <a:pt x="884" y="1281"/>
                        <a:pt x="884" y="1281"/>
                        <a:pt x="884" y="1281"/>
                      </a:cubicBezTo>
                      <a:cubicBezTo>
                        <a:pt x="885" y="1284"/>
                        <a:pt x="885" y="1284"/>
                        <a:pt x="885" y="1284"/>
                      </a:cubicBezTo>
                      <a:cubicBezTo>
                        <a:pt x="886" y="1290"/>
                        <a:pt x="886" y="1290"/>
                        <a:pt x="886" y="1290"/>
                      </a:cubicBezTo>
                      <a:cubicBezTo>
                        <a:pt x="892" y="1290"/>
                        <a:pt x="892" y="1290"/>
                        <a:pt x="892" y="1290"/>
                      </a:cubicBezTo>
                      <a:cubicBezTo>
                        <a:pt x="931" y="1293"/>
                        <a:pt x="931" y="1293"/>
                        <a:pt x="931" y="1293"/>
                      </a:cubicBezTo>
                      <a:cubicBezTo>
                        <a:pt x="935" y="1294"/>
                        <a:pt x="935" y="1294"/>
                        <a:pt x="935" y="1294"/>
                      </a:cubicBezTo>
                      <a:cubicBezTo>
                        <a:pt x="938" y="1289"/>
                        <a:pt x="938" y="1289"/>
                        <a:pt x="938" y="1289"/>
                      </a:cubicBezTo>
                      <a:cubicBezTo>
                        <a:pt x="940" y="1286"/>
                        <a:pt x="940" y="1286"/>
                        <a:pt x="940" y="1286"/>
                      </a:cubicBezTo>
                      <a:cubicBezTo>
                        <a:pt x="955" y="1288"/>
                        <a:pt x="955" y="1288"/>
                        <a:pt x="955" y="1288"/>
                      </a:cubicBezTo>
                      <a:cubicBezTo>
                        <a:pt x="956" y="1292"/>
                        <a:pt x="956" y="1292"/>
                        <a:pt x="956" y="1292"/>
                      </a:cubicBezTo>
                      <a:cubicBezTo>
                        <a:pt x="958" y="1298"/>
                        <a:pt x="958" y="1298"/>
                        <a:pt x="958" y="1298"/>
                      </a:cubicBezTo>
                      <a:cubicBezTo>
                        <a:pt x="964" y="1298"/>
                        <a:pt x="964" y="1298"/>
                        <a:pt x="964" y="1298"/>
                      </a:cubicBezTo>
                      <a:cubicBezTo>
                        <a:pt x="1001" y="1299"/>
                        <a:pt x="1001" y="1299"/>
                        <a:pt x="1001" y="1299"/>
                      </a:cubicBezTo>
                      <a:cubicBezTo>
                        <a:pt x="1005" y="1299"/>
                        <a:pt x="1005" y="1299"/>
                        <a:pt x="1005" y="1299"/>
                      </a:cubicBezTo>
                      <a:cubicBezTo>
                        <a:pt x="1007" y="1297"/>
                        <a:pt x="1007" y="1297"/>
                        <a:pt x="1007" y="1297"/>
                      </a:cubicBezTo>
                      <a:cubicBezTo>
                        <a:pt x="1009" y="1295"/>
                        <a:pt x="1009" y="1295"/>
                        <a:pt x="1009" y="1295"/>
                      </a:cubicBezTo>
                      <a:cubicBezTo>
                        <a:pt x="1237" y="1314"/>
                        <a:pt x="1237" y="1314"/>
                        <a:pt x="1237" y="1314"/>
                      </a:cubicBezTo>
                      <a:cubicBezTo>
                        <a:pt x="1238" y="1314"/>
                        <a:pt x="1239" y="1314"/>
                        <a:pt x="1240" y="1314"/>
                      </a:cubicBezTo>
                      <a:cubicBezTo>
                        <a:pt x="1246" y="1314"/>
                        <a:pt x="1259" y="1312"/>
                        <a:pt x="1267" y="1295"/>
                      </a:cubicBezTo>
                      <a:cubicBezTo>
                        <a:pt x="1275" y="1278"/>
                        <a:pt x="1398" y="1032"/>
                        <a:pt x="1399" y="1029"/>
                      </a:cubicBezTo>
                      <a:cubicBezTo>
                        <a:pt x="1400" y="1028"/>
                        <a:pt x="1400" y="1028"/>
                        <a:pt x="1400" y="1028"/>
                      </a:cubicBezTo>
                      <a:cubicBezTo>
                        <a:pt x="1400" y="1026"/>
                        <a:pt x="1400" y="1026"/>
                        <a:pt x="1400" y="1026"/>
                      </a:cubicBezTo>
                      <a:cubicBezTo>
                        <a:pt x="1400" y="910"/>
                        <a:pt x="1400" y="910"/>
                        <a:pt x="1400" y="910"/>
                      </a:cubicBezTo>
                      <a:cubicBezTo>
                        <a:pt x="1465" y="779"/>
                        <a:pt x="1465" y="779"/>
                        <a:pt x="1465" y="779"/>
                      </a:cubicBezTo>
                      <a:cubicBezTo>
                        <a:pt x="1466" y="776"/>
                        <a:pt x="1469" y="770"/>
                        <a:pt x="1469" y="755"/>
                      </a:cubicBezTo>
                      <a:cubicBezTo>
                        <a:pt x="1469" y="658"/>
                        <a:pt x="1469" y="658"/>
                        <a:pt x="1469" y="658"/>
                      </a:cubicBezTo>
                      <a:cubicBezTo>
                        <a:pt x="1469" y="655"/>
                        <a:pt x="1470" y="627"/>
                        <a:pt x="1448" y="605"/>
                      </a:cubicBezTo>
                      <a:cubicBezTo>
                        <a:pt x="1427" y="583"/>
                        <a:pt x="1408" y="581"/>
                        <a:pt x="1390" y="578"/>
                      </a:cubicBezTo>
                      <a:cubicBezTo>
                        <a:pt x="1387" y="578"/>
                        <a:pt x="1387" y="578"/>
                        <a:pt x="1387" y="578"/>
                      </a:cubicBezTo>
                      <a:cubicBezTo>
                        <a:pt x="1372" y="576"/>
                        <a:pt x="1306" y="569"/>
                        <a:pt x="1284" y="567"/>
                      </a:cubicBezTo>
                      <a:cubicBezTo>
                        <a:pt x="1284" y="513"/>
                        <a:pt x="1284" y="513"/>
                        <a:pt x="1284" y="513"/>
                      </a:cubicBezTo>
                      <a:cubicBezTo>
                        <a:pt x="1287" y="505"/>
                        <a:pt x="1300" y="466"/>
                        <a:pt x="1292" y="420"/>
                      </a:cubicBezTo>
                      <a:cubicBezTo>
                        <a:pt x="1284" y="371"/>
                        <a:pt x="1279" y="353"/>
                        <a:pt x="1278" y="352"/>
                      </a:cubicBezTo>
                      <a:cubicBezTo>
                        <a:pt x="1278" y="352"/>
                        <a:pt x="1278" y="352"/>
                        <a:pt x="1278" y="352"/>
                      </a:cubicBezTo>
                      <a:cubicBezTo>
                        <a:pt x="1278" y="352"/>
                        <a:pt x="1278" y="352"/>
                        <a:pt x="1278" y="352"/>
                      </a:cubicBezTo>
                      <a:cubicBezTo>
                        <a:pt x="1278" y="350"/>
                        <a:pt x="1271" y="333"/>
                        <a:pt x="1236" y="304"/>
                      </a:cubicBezTo>
                      <a:cubicBezTo>
                        <a:pt x="1203" y="276"/>
                        <a:pt x="972" y="67"/>
                        <a:pt x="960" y="56"/>
                      </a:cubicBezTo>
                      <a:cubicBezTo>
                        <a:pt x="955" y="49"/>
                        <a:pt x="918" y="9"/>
                        <a:pt x="803" y="2"/>
                      </a:cubicBezTo>
                      <a:cubicBezTo>
                        <a:pt x="780" y="1"/>
                        <a:pt x="758" y="0"/>
                        <a:pt x="737" y="0"/>
                      </a:cubicBez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17" name="Freeform 8">
                  <a:extLst>
                    <a:ext uri="{FF2B5EF4-FFF2-40B4-BE49-F238E27FC236}">
                      <a16:creationId xmlns:a16="http://schemas.microsoft.com/office/drawing/2014/main" id="{852ED518-82FF-419E-9E74-52B2E2186D0D}"/>
                    </a:ext>
                  </a:extLst>
                </p:cNvPr>
                <p:cNvSpPr>
                  <a:spLocks/>
                </p:cNvSpPr>
                <p:nvPr/>
              </p:nvSpPr>
              <p:spPr bwMode="auto">
                <a:xfrm>
                  <a:off x="720" y="1626"/>
                  <a:ext cx="1211" cy="372"/>
                </a:xfrm>
                <a:custGeom>
                  <a:avLst/>
                  <a:gdLst>
                    <a:gd name="T0" fmla="*/ 0 w 1453"/>
                    <a:gd name="T1" fmla="*/ 319 h 445"/>
                    <a:gd name="T2" fmla="*/ 42 w 1453"/>
                    <a:gd name="T3" fmla="*/ 354 h 445"/>
                    <a:gd name="T4" fmla="*/ 1171 w 1453"/>
                    <a:gd name="T5" fmla="*/ 445 h 445"/>
                    <a:gd name="T6" fmla="*/ 1253 w 1453"/>
                    <a:gd name="T7" fmla="*/ 428 h 445"/>
                    <a:gd name="T8" fmla="*/ 1443 w 1453"/>
                    <a:gd name="T9" fmla="*/ 59 h 445"/>
                    <a:gd name="T10" fmla="*/ 1442 w 1453"/>
                    <a:gd name="T11" fmla="*/ 58 h 445"/>
                    <a:gd name="T12" fmla="*/ 1443 w 1453"/>
                    <a:gd name="T13" fmla="*/ 59 h 445"/>
                    <a:gd name="T14" fmla="*/ 1453 w 1453"/>
                    <a:gd name="T15" fmla="*/ 24 h 445"/>
                    <a:gd name="T16" fmla="*/ 1448 w 1453"/>
                    <a:gd name="T17" fmla="*/ 0 h 445"/>
                    <a:gd name="T18" fmla="*/ 1444 w 1453"/>
                    <a:gd name="T19" fmla="*/ 1 h 445"/>
                    <a:gd name="T20" fmla="*/ 1449 w 1453"/>
                    <a:gd name="T21" fmla="*/ 24 h 445"/>
                    <a:gd name="T22" fmla="*/ 1445 w 1453"/>
                    <a:gd name="T23" fmla="*/ 48 h 445"/>
                    <a:gd name="T24" fmla="*/ 1441 w 1453"/>
                    <a:gd name="T25" fmla="*/ 55 h 445"/>
                    <a:gd name="T26" fmla="*/ 1440 w 1453"/>
                    <a:gd name="T27" fmla="*/ 57 h 445"/>
                    <a:gd name="T28" fmla="*/ 1440 w 1453"/>
                    <a:gd name="T29" fmla="*/ 57 h 445"/>
                    <a:gd name="T30" fmla="*/ 1440 w 1453"/>
                    <a:gd name="T31" fmla="*/ 57 h 445"/>
                    <a:gd name="T32" fmla="*/ 1440 w 1453"/>
                    <a:gd name="T33" fmla="*/ 57 h 445"/>
                    <a:gd name="T34" fmla="*/ 1251 w 1453"/>
                    <a:gd name="T35" fmla="*/ 424 h 445"/>
                    <a:gd name="T36" fmla="*/ 1171 w 1453"/>
                    <a:gd name="T37" fmla="*/ 441 h 445"/>
                    <a:gd name="T38" fmla="*/ 44 w 1453"/>
                    <a:gd name="T39" fmla="*/ 350 h 445"/>
                    <a:gd name="T40" fmla="*/ 2 w 1453"/>
                    <a:gd name="T41" fmla="*/ 315 h 445"/>
                    <a:gd name="T42" fmla="*/ 0 w 1453"/>
                    <a:gd name="T43" fmla="*/ 319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53" h="445">
                      <a:moveTo>
                        <a:pt x="0" y="319"/>
                      </a:moveTo>
                      <a:cubicBezTo>
                        <a:pt x="42" y="354"/>
                        <a:pt x="42" y="354"/>
                        <a:pt x="42" y="354"/>
                      </a:cubicBezTo>
                      <a:cubicBezTo>
                        <a:pt x="1171" y="445"/>
                        <a:pt x="1171" y="445"/>
                        <a:pt x="1171" y="445"/>
                      </a:cubicBezTo>
                      <a:cubicBezTo>
                        <a:pt x="1253" y="428"/>
                        <a:pt x="1253" y="428"/>
                        <a:pt x="1253" y="428"/>
                      </a:cubicBezTo>
                      <a:cubicBezTo>
                        <a:pt x="1443" y="59"/>
                        <a:pt x="1443" y="59"/>
                        <a:pt x="1443" y="59"/>
                      </a:cubicBezTo>
                      <a:cubicBezTo>
                        <a:pt x="1442" y="58"/>
                        <a:pt x="1442" y="58"/>
                        <a:pt x="1442" y="58"/>
                      </a:cubicBezTo>
                      <a:cubicBezTo>
                        <a:pt x="1443" y="59"/>
                        <a:pt x="1443" y="59"/>
                        <a:pt x="1443" y="59"/>
                      </a:cubicBezTo>
                      <a:cubicBezTo>
                        <a:pt x="1443" y="59"/>
                        <a:pt x="1453" y="44"/>
                        <a:pt x="1453" y="24"/>
                      </a:cubicBezTo>
                      <a:cubicBezTo>
                        <a:pt x="1453" y="16"/>
                        <a:pt x="1452" y="8"/>
                        <a:pt x="1448" y="0"/>
                      </a:cubicBezTo>
                      <a:cubicBezTo>
                        <a:pt x="1444" y="1"/>
                        <a:pt x="1444" y="1"/>
                        <a:pt x="1444" y="1"/>
                      </a:cubicBezTo>
                      <a:cubicBezTo>
                        <a:pt x="1448" y="9"/>
                        <a:pt x="1449" y="17"/>
                        <a:pt x="1449" y="24"/>
                      </a:cubicBezTo>
                      <a:cubicBezTo>
                        <a:pt x="1449" y="33"/>
                        <a:pt x="1447" y="42"/>
                        <a:pt x="1445" y="48"/>
                      </a:cubicBezTo>
                      <a:cubicBezTo>
                        <a:pt x="1443" y="51"/>
                        <a:pt x="1442" y="53"/>
                        <a:pt x="1441" y="55"/>
                      </a:cubicBezTo>
                      <a:cubicBezTo>
                        <a:pt x="1441" y="56"/>
                        <a:pt x="1441" y="56"/>
                        <a:pt x="1440" y="57"/>
                      </a:cubicBezTo>
                      <a:cubicBezTo>
                        <a:pt x="1440" y="57"/>
                        <a:pt x="1440" y="57"/>
                        <a:pt x="1440" y="57"/>
                      </a:cubicBezTo>
                      <a:cubicBezTo>
                        <a:pt x="1440" y="57"/>
                        <a:pt x="1440" y="57"/>
                        <a:pt x="1440" y="57"/>
                      </a:cubicBezTo>
                      <a:cubicBezTo>
                        <a:pt x="1440" y="57"/>
                        <a:pt x="1440" y="57"/>
                        <a:pt x="1440" y="57"/>
                      </a:cubicBezTo>
                      <a:cubicBezTo>
                        <a:pt x="1251" y="424"/>
                        <a:pt x="1251" y="424"/>
                        <a:pt x="1251" y="424"/>
                      </a:cubicBezTo>
                      <a:cubicBezTo>
                        <a:pt x="1171" y="441"/>
                        <a:pt x="1171" y="441"/>
                        <a:pt x="1171" y="441"/>
                      </a:cubicBezTo>
                      <a:cubicBezTo>
                        <a:pt x="44" y="350"/>
                        <a:pt x="44" y="350"/>
                        <a:pt x="44" y="350"/>
                      </a:cubicBezTo>
                      <a:cubicBezTo>
                        <a:pt x="2" y="315"/>
                        <a:pt x="2" y="315"/>
                        <a:pt x="2" y="315"/>
                      </a:cubicBezTo>
                      <a:lnTo>
                        <a:pt x="0" y="319"/>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18" name="Freeform 9">
                  <a:extLst>
                    <a:ext uri="{FF2B5EF4-FFF2-40B4-BE49-F238E27FC236}">
                      <a16:creationId xmlns:a16="http://schemas.microsoft.com/office/drawing/2014/main" id="{2D9F5CC6-C61C-4D7B-A184-82DC7EA26787}"/>
                    </a:ext>
                  </a:extLst>
                </p:cNvPr>
                <p:cNvSpPr>
                  <a:spLocks/>
                </p:cNvSpPr>
                <p:nvPr/>
              </p:nvSpPr>
              <p:spPr bwMode="auto">
                <a:xfrm>
                  <a:off x="720" y="1776"/>
                  <a:ext cx="1203" cy="323"/>
                </a:xfrm>
                <a:custGeom>
                  <a:avLst/>
                  <a:gdLst>
                    <a:gd name="T0" fmla="*/ 0 w 1203"/>
                    <a:gd name="T1" fmla="*/ 217 h 323"/>
                    <a:gd name="T2" fmla="*/ 35 w 1203"/>
                    <a:gd name="T3" fmla="*/ 248 h 323"/>
                    <a:gd name="T4" fmla="*/ 976 w 1203"/>
                    <a:gd name="T5" fmla="*/ 323 h 323"/>
                    <a:gd name="T6" fmla="*/ 1045 w 1203"/>
                    <a:gd name="T7" fmla="*/ 309 h 323"/>
                    <a:gd name="T8" fmla="*/ 1203 w 1203"/>
                    <a:gd name="T9" fmla="*/ 1 h 323"/>
                    <a:gd name="T10" fmla="*/ 1201 w 1203"/>
                    <a:gd name="T11" fmla="*/ 0 h 323"/>
                    <a:gd name="T12" fmla="*/ 1043 w 1203"/>
                    <a:gd name="T13" fmla="*/ 306 h 323"/>
                    <a:gd name="T14" fmla="*/ 976 w 1203"/>
                    <a:gd name="T15" fmla="*/ 320 h 323"/>
                    <a:gd name="T16" fmla="*/ 36 w 1203"/>
                    <a:gd name="T17" fmla="*/ 244 h 323"/>
                    <a:gd name="T18" fmla="*/ 1 w 1203"/>
                    <a:gd name="T19" fmla="*/ 215 h 323"/>
                    <a:gd name="T20" fmla="*/ 0 w 1203"/>
                    <a:gd name="T21" fmla="*/ 217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3" h="323">
                      <a:moveTo>
                        <a:pt x="0" y="217"/>
                      </a:moveTo>
                      <a:lnTo>
                        <a:pt x="35" y="248"/>
                      </a:lnTo>
                      <a:lnTo>
                        <a:pt x="976" y="323"/>
                      </a:lnTo>
                      <a:lnTo>
                        <a:pt x="1045" y="309"/>
                      </a:lnTo>
                      <a:lnTo>
                        <a:pt x="1203" y="1"/>
                      </a:lnTo>
                      <a:lnTo>
                        <a:pt x="1201" y="0"/>
                      </a:lnTo>
                      <a:lnTo>
                        <a:pt x="1043" y="306"/>
                      </a:lnTo>
                      <a:lnTo>
                        <a:pt x="976" y="320"/>
                      </a:lnTo>
                      <a:lnTo>
                        <a:pt x="36" y="244"/>
                      </a:lnTo>
                      <a:lnTo>
                        <a:pt x="1" y="215"/>
                      </a:lnTo>
                      <a:lnTo>
                        <a:pt x="0" y="217"/>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19" name="Rectangle 10">
                  <a:extLst>
                    <a:ext uri="{FF2B5EF4-FFF2-40B4-BE49-F238E27FC236}">
                      <a16:creationId xmlns:a16="http://schemas.microsoft.com/office/drawing/2014/main" id="{C369E7FA-FE86-46E1-A427-B1B60794C65C}"/>
                    </a:ext>
                  </a:extLst>
                </p:cNvPr>
                <p:cNvSpPr>
                  <a:spLocks noChangeArrowheads="1"/>
                </p:cNvSpPr>
                <p:nvPr/>
              </p:nvSpPr>
              <p:spPr bwMode="auto">
                <a:xfrm>
                  <a:off x="754" y="1920"/>
                  <a:ext cx="3" cy="102"/>
                </a:xfrm>
                <a:prstGeom prst="rect">
                  <a:avLst/>
                </a:prstGeom>
                <a:grpFill/>
                <a:ln w="9525">
                  <a:solidFill>
                    <a:schemeClr val="bg1"/>
                  </a:solidFill>
                  <a:miter lim="800000"/>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20" name="Freeform 11">
                  <a:extLst>
                    <a:ext uri="{FF2B5EF4-FFF2-40B4-BE49-F238E27FC236}">
                      <a16:creationId xmlns:a16="http://schemas.microsoft.com/office/drawing/2014/main" id="{E77E5BEC-2667-43DB-A800-DF3599693918}"/>
                    </a:ext>
                  </a:extLst>
                </p:cNvPr>
                <p:cNvSpPr>
                  <a:spLocks/>
                </p:cNvSpPr>
                <p:nvPr/>
              </p:nvSpPr>
              <p:spPr bwMode="auto">
                <a:xfrm>
                  <a:off x="754" y="1920"/>
                  <a:ext cx="3" cy="102"/>
                </a:xfrm>
                <a:custGeom>
                  <a:avLst/>
                  <a:gdLst>
                    <a:gd name="T0" fmla="*/ 0 w 3"/>
                    <a:gd name="T1" fmla="*/ 0 h 102"/>
                    <a:gd name="T2" fmla="*/ 0 w 3"/>
                    <a:gd name="T3" fmla="*/ 102 h 102"/>
                    <a:gd name="T4" fmla="*/ 3 w 3"/>
                    <a:gd name="T5" fmla="*/ 102 h 102"/>
                    <a:gd name="T6" fmla="*/ 3 w 3"/>
                    <a:gd name="T7" fmla="*/ 0 h 102"/>
                  </a:gdLst>
                  <a:ahLst/>
                  <a:cxnLst>
                    <a:cxn ang="0">
                      <a:pos x="T0" y="T1"/>
                    </a:cxn>
                    <a:cxn ang="0">
                      <a:pos x="T2" y="T3"/>
                    </a:cxn>
                    <a:cxn ang="0">
                      <a:pos x="T4" y="T5"/>
                    </a:cxn>
                    <a:cxn ang="0">
                      <a:pos x="T6" y="T7"/>
                    </a:cxn>
                  </a:cxnLst>
                  <a:rect l="0" t="0" r="r" b="b"/>
                  <a:pathLst>
                    <a:path w="3" h="102">
                      <a:moveTo>
                        <a:pt x="0" y="0"/>
                      </a:moveTo>
                      <a:lnTo>
                        <a:pt x="0" y="102"/>
                      </a:lnTo>
                      <a:lnTo>
                        <a:pt x="3" y="102"/>
                      </a:lnTo>
                      <a:lnTo>
                        <a:pt x="3" y="0"/>
                      </a:lnTo>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21" name="Rectangle 12">
                  <a:extLst>
                    <a:ext uri="{FF2B5EF4-FFF2-40B4-BE49-F238E27FC236}">
                      <a16:creationId xmlns:a16="http://schemas.microsoft.com/office/drawing/2014/main" id="{15FB5939-7A45-4DC5-95FF-7DCBCCAAA594}"/>
                    </a:ext>
                  </a:extLst>
                </p:cNvPr>
                <p:cNvSpPr>
                  <a:spLocks noChangeArrowheads="1"/>
                </p:cNvSpPr>
                <p:nvPr/>
              </p:nvSpPr>
              <p:spPr bwMode="auto">
                <a:xfrm>
                  <a:off x="1695" y="1996"/>
                  <a:ext cx="3" cy="102"/>
                </a:xfrm>
                <a:prstGeom prst="rect">
                  <a:avLst/>
                </a:prstGeom>
                <a:grpFill/>
                <a:ln w="9525">
                  <a:solidFill>
                    <a:schemeClr val="bg1"/>
                  </a:solidFill>
                  <a:miter lim="800000"/>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22" name="Freeform 13">
                  <a:extLst>
                    <a:ext uri="{FF2B5EF4-FFF2-40B4-BE49-F238E27FC236}">
                      <a16:creationId xmlns:a16="http://schemas.microsoft.com/office/drawing/2014/main" id="{D0DE0347-2AD9-4586-A4F0-23CD628F5D29}"/>
                    </a:ext>
                  </a:extLst>
                </p:cNvPr>
                <p:cNvSpPr>
                  <a:spLocks/>
                </p:cNvSpPr>
                <p:nvPr/>
              </p:nvSpPr>
              <p:spPr bwMode="auto">
                <a:xfrm>
                  <a:off x="1695" y="1996"/>
                  <a:ext cx="3" cy="102"/>
                </a:xfrm>
                <a:custGeom>
                  <a:avLst/>
                  <a:gdLst>
                    <a:gd name="T0" fmla="*/ 0 w 3"/>
                    <a:gd name="T1" fmla="*/ 0 h 102"/>
                    <a:gd name="T2" fmla="*/ 0 w 3"/>
                    <a:gd name="T3" fmla="*/ 102 h 102"/>
                    <a:gd name="T4" fmla="*/ 3 w 3"/>
                    <a:gd name="T5" fmla="*/ 102 h 102"/>
                    <a:gd name="T6" fmla="*/ 3 w 3"/>
                    <a:gd name="T7" fmla="*/ 0 h 102"/>
                  </a:gdLst>
                  <a:ahLst/>
                  <a:cxnLst>
                    <a:cxn ang="0">
                      <a:pos x="T0" y="T1"/>
                    </a:cxn>
                    <a:cxn ang="0">
                      <a:pos x="T2" y="T3"/>
                    </a:cxn>
                    <a:cxn ang="0">
                      <a:pos x="T4" y="T5"/>
                    </a:cxn>
                    <a:cxn ang="0">
                      <a:pos x="T6" y="T7"/>
                    </a:cxn>
                  </a:cxnLst>
                  <a:rect l="0" t="0" r="r" b="b"/>
                  <a:pathLst>
                    <a:path w="3" h="102">
                      <a:moveTo>
                        <a:pt x="0" y="0"/>
                      </a:moveTo>
                      <a:lnTo>
                        <a:pt x="0" y="102"/>
                      </a:lnTo>
                      <a:lnTo>
                        <a:pt x="3" y="102"/>
                      </a:lnTo>
                      <a:lnTo>
                        <a:pt x="3" y="0"/>
                      </a:lnTo>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23" name="Rectangle 14">
                  <a:extLst>
                    <a:ext uri="{FF2B5EF4-FFF2-40B4-BE49-F238E27FC236}">
                      <a16:creationId xmlns:a16="http://schemas.microsoft.com/office/drawing/2014/main" id="{EDEFADFF-0371-4C79-94B4-56E446F8992D}"/>
                    </a:ext>
                  </a:extLst>
                </p:cNvPr>
                <p:cNvSpPr>
                  <a:spLocks noChangeArrowheads="1"/>
                </p:cNvSpPr>
                <p:nvPr/>
              </p:nvSpPr>
              <p:spPr bwMode="auto">
                <a:xfrm>
                  <a:off x="1762" y="1982"/>
                  <a:ext cx="4" cy="102"/>
                </a:xfrm>
                <a:prstGeom prst="rect">
                  <a:avLst/>
                </a:prstGeom>
                <a:grpFill/>
                <a:ln w="9525">
                  <a:solidFill>
                    <a:schemeClr val="bg1"/>
                  </a:solidFill>
                  <a:miter lim="800000"/>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24" name="Freeform 15">
                  <a:extLst>
                    <a:ext uri="{FF2B5EF4-FFF2-40B4-BE49-F238E27FC236}">
                      <a16:creationId xmlns:a16="http://schemas.microsoft.com/office/drawing/2014/main" id="{5FC3A6B5-B473-4D53-AC90-ECE940DA13A6}"/>
                    </a:ext>
                  </a:extLst>
                </p:cNvPr>
                <p:cNvSpPr>
                  <a:spLocks/>
                </p:cNvSpPr>
                <p:nvPr/>
              </p:nvSpPr>
              <p:spPr bwMode="auto">
                <a:xfrm>
                  <a:off x="1762" y="1982"/>
                  <a:ext cx="4" cy="102"/>
                </a:xfrm>
                <a:custGeom>
                  <a:avLst/>
                  <a:gdLst>
                    <a:gd name="T0" fmla="*/ 0 w 4"/>
                    <a:gd name="T1" fmla="*/ 0 h 102"/>
                    <a:gd name="T2" fmla="*/ 0 w 4"/>
                    <a:gd name="T3" fmla="*/ 102 h 102"/>
                    <a:gd name="T4" fmla="*/ 4 w 4"/>
                    <a:gd name="T5" fmla="*/ 102 h 102"/>
                    <a:gd name="T6" fmla="*/ 4 w 4"/>
                    <a:gd name="T7" fmla="*/ 0 h 102"/>
                  </a:gdLst>
                  <a:ahLst/>
                  <a:cxnLst>
                    <a:cxn ang="0">
                      <a:pos x="T0" y="T1"/>
                    </a:cxn>
                    <a:cxn ang="0">
                      <a:pos x="T2" y="T3"/>
                    </a:cxn>
                    <a:cxn ang="0">
                      <a:pos x="T4" y="T5"/>
                    </a:cxn>
                    <a:cxn ang="0">
                      <a:pos x="T6" y="T7"/>
                    </a:cxn>
                  </a:cxnLst>
                  <a:rect l="0" t="0" r="r" b="b"/>
                  <a:pathLst>
                    <a:path w="4" h="102">
                      <a:moveTo>
                        <a:pt x="0" y="0"/>
                      </a:moveTo>
                      <a:lnTo>
                        <a:pt x="0" y="102"/>
                      </a:lnTo>
                      <a:lnTo>
                        <a:pt x="4" y="102"/>
                      </a:lnTo>
                      <a:lnTo>
                        <a:pt x="4" y="0"/>
                      </a:lnTo>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25" name="Freeform 16">
                  <a:extLst>
                    <a:ext uri="{FF2B5EF4-FFF2-40B4-BE49-F238E27FC236}">
                      <a16:creationId xmlns:a16="http://schemas.microsoft.com/office/drawing/2014/main" id="{48499FF2-7772-4360-B5EA-9669363A1935}"/>
                    </a:ext>
                  </a:extLst>
                </p:cNvPr>
                <p:cNvSpPr>
                  <a:spLocks/>
                </p:cNvSpPr>
                <p:nvPr/>
              </p:nvSpPr>
              <p:spPr bwMode="auto">
                <a:xfrm>
                  <a:off x="1224" y="2059"/>
                  <a:ext cx="4" cy="101"/>
                </a:xfrm>
                <a:custGeom>
                  <a:avLst/>
                  <a:gdLst>
                    <a:gd name="T0" fmla="*/ 0 w 4"/>
                    <a:gd name="T1" fmla="*/ 0 h 101"/>
                    <a:gd name="T2" fmla="*/ 1 w 4"/>
                    <a:gd name="T3" fmla="*/ 101 h 101"/>
                    <a:gd name="T4" fmla="*/ 4 w 4"/>
                    <a:gd name="T5" fmla="*/ 101 h 101"/>
                    <a:gd name="T6" fmla="*/ 4 w 4"/>
                    <a:gd name="T7" fmla="*/ 0 h 101"/>
                    <a:gd name="T8" fmla="*/ 0 w 4"/>
                    <a:gd name="T9" fmla="*/ 0 h 101"/>
                  </a:gdLst>
                  <a:ahLst/>
                  <a:cxnLst>
                    <a:cxn ang="0">
                      <a:pos x="T0" y="T1"/>
                    </a:cxn>
                    <a:cxn ang="0">
                      <a:pos x="T2" y="T3"/>
                    </a:cxn>
                    <a:cxn ang="0">
                      <a:pos x="T4" y="T5"/>
                    </a:cxn>
                    <a:cxn ang="0">
                      <a:pos x="T6" y="T7"/>
                    </a:cxn>
                    <a:cxn ang="0">
                      <a:pos x="T8" y="T9"/>
                    </a:cxn>
                  </a:cxnLst>
                  <a:rect l="0" t="0" r="r" b="b"/>
                  <a:pathLst>
                    <a:path w="4" h="101">
                      <a:moveTo>
                        <a:pt x="0" y="0"/>
                      </a:moveTo>
                      <a:lnTo>
                        <a:pt x="1" y="101"/>
                      </a:lnTo>
                      <a:lnTo>
                        <a:pt x="4" y="101"/>
                      </a:lnTo>
                      <a:lnTo>
                        <a:pt x="4" y="0"/>
                      </a:lnTo>
                      <a:lnTo>
                        <a:pt x="0" y="0"/>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26" name="Freeform 17">
                  <a:extLst>
                    <a:ext uri="{FF2B5EF4-FFF2-40B4-BE49-F238E27FC236}">
                      <a16:creationId xmlns:a16="http://schemas.microsoft.com/office/drawing/2014/main" id="{EEC17267-3ACC-4D57-A43B-4E68E3FE3CB2}"/>
                    </a:ext>
                  </a:extLst>
                </p:cNvPr>
                <p:cNvSpPr>
                  <a:spLocks/>
                </p:cNvSpPr>
                <p:nvPr/>
              </p:nvSpPr>
              <p:spPr bwMode="auto">
                <a:xfrm>
                  <a:off x="1224" y="2059"/>
                  <a:ext cx="4" cy="101"/>
                </a:xfrm>
                <a:custGeom>
                  <a:avLst/>
                  <a:gdLst>
                    <a:gd name="T0" fmla="*/ 0 w 4"/>
                    <a:gd name="T1" fmla="*/ 0 h 101"/>
                    <a:gd name="T2" fmla="*/ 1 w 4"/>
                    <a:gd name="T3" fmla="*/ 101 h 101"/>
                    <a:gd name="T4" fmla="*/ 4 w 4"/>
                    <a:gd name="T5" fmla="*/ 101 h 101"/>
                    <a:gd name="T6" fmla="*/ 4 w 4"/>
                    <a:gd name="T7" fmla="*/ 0 h 101"/>
                  </a:gdLst>
                  <a:ahLst/>
                  <a:cxnLst>
                    <a:cxn ang="0">
                      <a:pos x="T0" y="T1"/>
                    </a:cxn>
                    <a:cxn ang="0">
                      <a:pos x="T2" y="T3"/>
                    </a:cxn>
                    <a:cxn ang="0">
                      <a:pos x="T4" y="T5"/>
                    </a:cxn>
                    <a:cxn ang="0">
                      <a:pos x="T6" y="T7"/>
                    </a:cxn>
                  </a:cxnLst>
                  <a:rect l="0" t="0" r="r" b="b"/>
                  <a:pathLst>
                    <a:path w="4" h="101">
                      <a:moveTo>
                        <a:pt x="0" y="0"/>
                      </a:moveTo>
                      <a:lnTo>
                        <a:pt x="1" y="101"/>
                      </a:lnTo>
                      <a:lnTo>
                        <a:pt x="4" y="101"/>
                      </a:lnTo>
                      <a:lnTo>
                        <a:pt x="4" y="0"/>
                      </a:lnTo>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27" name="Freeform 18">
                  <a:extLst>
                    <a:ext uri="{FF2B5EF4-FFF2-40B4-BE49-F238E27FC236}">
                      <a16:creationId xmlns:a16="http://schemas.microsoft.com/office/drawing/2014/main" id="{984B2C76-BB16-471F-AD0A-AB771044FF1E}"/>
                    </a:ext>
                  </a:extLst>
                </p:cNvPr>
                <p:cNvSpPr>
                  <a:spLocks/>
                </p:cNvSpPr>
                <p:nvPr/>
              </p:nvSpPr>
              <p:spPr bwMode="auto">
                <a:xfrm>
                  <a:off x="1255" y="2079"/>
                  <a:ext cx="34" cy="89"/>
                </a:xfrm>
                <a:custGeom>
                  <a:avLst/>
                  <a:gdLst>
                    <a:gd name="T0" fmla="*/ 4 w 34"/>
                    <a:gd name="T1" fmla="*/ 85 h 89"/>
                    <a:gd name="T2" fmla="*/ 3 w 34"/>
                    <a:gd name="T3" fmla="*/ 4 h 89"/>
                    <a:gd name="T4" fmla="*/ 29 w 34"/>
                    <a:gd name="T5" fmla="*/ 5 h 89"/>
                    <a:gd name="T6" fmla="*/ 31 w 34"/>
                    <a:gd name="T7" fmla="*/ 89 h 89"/>
                    <a:gd name="T8" fmla="*/ 34 w 34"/>
                    <a:gd name="T9" fmla="*/ 89 h 89"/>
                    <a:gd name="T10" fmla="*/ 33 w 34"/>
                    <a:gd name="T11" fmla="*/ 3 h 89"/>
                    <a:gd name="T12" fmla="*/ 0 w 34"/>
                    <a:gd name="T13" fmla="*/ 0 h 89"/>
                    <a:gd name="T14" fmla="*/ 1 w 34"/>
                    <a:gd name="T15" fmla="*/ 85 h 89"/>
                    <a:gd name="T16" fmla="*/ 4 w 34"/>
                    <a:gd name="T17" fmla="*/ 8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89">
                      <a:moveTo>
                        <a:pt x="4" y="85"/>
                      </a:moveTo>
                      <a:lnTo>
                        <a:pt x="3" y="4"/>
                      </a:lnTo>
                      <a:lnTo>
                        <a:pt x="29" y="5"/>
                      </a:lnTo>
                      <a:lnTo>
                        <a:pt x="31" y="89"/>
                      </a:lnTo>
                      <a:lnTo>
                        <a:pt x="34" y="89"/>
                      </a:lnTo>
                      <a:lnTo>
                        <a:pt x="33" y="3"/>
                      </a:lnTo>
                      <a:lnTo>
                        <a:pt x="0" y="0"/>
                      </a:lnTo>
                      <a:lnTo>
                        <a:pt x="1" y="85"/>
                      </a:lnTo>
                      <a:lnTo>
                        <a:pt x="4" y="85"/>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28" name="Freeform 19">
                  <a:extLst>
                    <a:ext uri="{FF2B5EF4-FFF2-40B4-BE49-F238E27FC236}">
                      <a16:creationId xmlns:a16="http://schemas.microsoft.com/office/drawing/2014/main" id="{D3873F4F-B3B4-4F3F-99EA-CD83F8E33DD4}"/>
                    </a:ext>
                  </a:extLst>
                </p:cNvPr>
                <p:cNvSpPr>
                  <a:spLocks/>
                </p:cNvSpPr>
                <p:nvPr/>
              </p:nvSpPr>
              <p:spPr bwMode="auto">
                <a:xfrm>
                  <a:off x="1310" y="2084"/>
                  <a:ext cx="34" cy="90"/>
                </a:xfrm>
                <a:custGeom>
                  <a:avLst/>
                  <a:gdLst>
                    <a:gd name="T0" fmla="*/ 4 w 34"/>
                    <a:gd name="T1" fmla="*/ 85 h 90"/>
                    <a:gd name="T2" fmla="*/ 4 w 34"/>
                    <a:gd name="T3" fmla="*/ 5 h 90"/>
                    <a:gd name="T4" fmla="*/ 29 w 34"/>
                    <a:gd name="T5" fmla="*/ 7 h 90"/>
                    <a:gd name="T6" fmla="*/ 30 w 34"/>
                    <a:gd name="T7" fmla="*/ 90 h 90"/>
                    <a:gd name="T8" fmla="*/ 34 w 34"/>
                    <a:gd name="T9" fmla="*/ 90 h 90"/>
                    <a:gd name="T10" fmla="*/ 32 w 34"/>
                    <a:gd name="T11" fmla="*/ 4 h 90"/>
                    <a:gd name="T12" fmla="*/ 0 w 34"/>
                    <a:gd name="T13" fmla="*/ 0 h 90"/>
                    <a:gd name="T14" fmla="*/ 1 w 34"/>
                    <a:gd name="T15" fmla="*/ 85 h 90"/>
                    <a:gd name="T16" fmla="*/ 4 w 34"/>
                    <a:gd name="T17" fmla="*/ 85 h 90"/>
                    <a:gd name="T18" fmla="*/ 4 w 34"/>
                    <a:gd name="T19" fmla="*/ 8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90">
                      <a:moveTo>
                        <a:pt x="4" y="85"/>
                      </a:moveTo>
                      <a:lnTo>
                        <a:pt x="4" y="5"/>
                      </a:lnTo>
                      <a:lnTo>
                        <a:pt x="29" y="7"/>
                      </a:lnTo>
                      <a:lnTo>
                        <a:pt x="30" y="90"/>
                      </a:lnTo>
                      <a:lnTo>
                        <a:pt x="34" y="90"/>
                      </a:lnTo>
                      <a:lnTo>
                        <a:pt x="32" y="4"/>
                      </a:lnTo>
                      <a:lnTo>
                        <a:pt x="0" y="0"/>
                      </a:lnTo>
                      <a:lnTo>
                        <a:pt x="1" y="85"/>
                      </a:lnTo>
                      <a:lnTo>
                        <a:pt x="4" y="85"/>
                      </a:lnTo>
                      <a:lnTo>
                        <a:pt x="4" y="85"/>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29" name="Freeform 20">
                  <a:extLst>
                    <a:ext uri="{FF2B5EF4-FFF2-40B4-BE49-F238E27FC236}">
                      <a16:creationId xmlns:a16="http://schemas.microsoft.com/office/drawing/2014/main" id="{FD6636B0-1CE9-4B9B-BAF4-533307A1155D}"/>
                    </a:ext>
                  </a:extLst>
                </p:cNvPr>
                <p:cNvSpPr>
                  <a:spLocks/>
                </p:cNvSpPr>
                <p:nvPr/>
              </p:nvSpPr>
              <p:spPr bwMode="auto">
                <a:xfrm>
                  <a:off x="1369" y="2089"/>
                  <a:ext cx="34" cy="90"/>
                </a:xfrm>
                <a:custGeom>
                  <a:avLst/>
                  <a:gdLst>
                    <a:gd name="T0" fmla="*/ 5 w 34"/>
                    <a:gd name="T1" fmla="*/ 85 h 90"/>
                    <a:gd name="T2" fmla="*/ 3 w 34"/>
                    <a:gd name="T3" fmla="*/ 4 h 90"/>
                    <a:gd name="T4" fmla="*/ 29 w 34"/>
                    <a:gd name="T5" fmla="*/ 6 h 90"/>
                    <a:gd name="T6" fmla="*/ 30 w 34"/>
                    <a:gd name="T7" fmla="*/ 90 h 90"/>
                    <a:gd name="T8" fmla="*/ 34 w 34"/>
                    <a:gd name="T9" fmla="*/ 90 h 90"/>
                    <a:gd name="T10" fmla="*/ 32 w 34"/>
                    <a:gd name="T11" fmla="*/ 4 h 90"/>
                    <a:gd name="T12" fmla="*/ 0 w 34"/>
                    <a:gd name="T13" fmla="*/ 0 h 90"/>
                    <a:gd name="T14" fmla="*/ 1 w 34"/>
                    <a:gd name="T15" fmla="*/ 85 h 90"/>
                    <a:gd name="T16" fmla="*/ 5 w 34"/>
                    <a:gd name="T17" fmla="*/ 85 h 90"/>
                    <a:gd name="T18" fmla="*/ 5 w 34"/>
                    <a:gd name="T19" fmla="*/ 8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90">
                      <a:moveTo>
                        <a:pt x="5" y="85"/>
                      </a:moveTo>
                      <a:lnTo>
                        <a:pt x="3" y="4"/>
                      </a:lnTo>
                      <a:lnTo>
                        <a:pt x="29" y="6"/>
                      </a:lnTo>
                      <a:lnTo>
                        <a:pt x="30" y="90"/>
                      </a:lnTo>
                      <a:lnTo>
                        <a:pt x="34" y="90"/>
                      </a:lnTo>
                      <a:lnTo>
                        <a:pt x="32" y="4"/>
                      </a:lnTo>
                      <a:lnTo>
                        <a:pt x="0" y="0"/>
                      </a:lnTo>
                      <a:lnTo>
                        <a:pt x="1" y="85"/>
                      </a:lnTo>
                      <a:lnTo>
                        <a:pt x="5" y="85"/>
                      </a:lnTo>
                      <a:lnTo>
                        <a:pt x="5" y="85"/>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30" name="Freeform 21">
                  <a:extLst>
                    <a:ext uri="{FF2B5EF4-FFF2-40B4-BE49-F238E27FC236}">
                      <a16:creationId xmlns:a16="http://schemas.microsoft.com/office/drawing/2014/main" id="{9560C9D1-2265-4FF6-AD3F-A7EA566C4F4F}"/>
                    </a:ext>
                  </a:extLst>
                </p:cNvPr>
                <p:cNvSpPr>
                  <a:spLocks/>
                </p:cNvSpPr>
                <p:nvPr/>
              </p:nvSpPr>
              <p:spPr bwMode="auto">
                <a:xfrm>
                  <a:off x="1428" y="2094"/>
                  <a:ext cx="33" cy="89"/>
                </a:xfrm>
                <a:custGeom>
                  <a:avLst/>
                  <a:gdLst>
                    <a:gd name="T0" fmla="*/ 4 w 33"/>
                    <a:gd name="T1" fmla="*/ 85 h 89"/>
                    <a:gd name="T2" fmla="*/ 3 w 33"/>
                    <a:gd name="T3" fmla="*/ 4 h 89"/>
                    <a:gd name="T4" fmla="*/ 28 w 33"/>
                    <a:gd name="T5" fmla="*/ 6 h 89"/>
                    <a:gd name="T6" fmla="*/ 30 w 33"/>
                    <a:gd name="T7" fmla="*/ 89 h 89"/>
                    <a:gd name="T8" fmla="*/ 33 w 33"/>
                    <a:gd name="T9" fmla="*/ 89 h 89"/>
                    <a:gd name="T10" fmla="*/ 31 w 33"/>
                    <a:gd name="T11" fmla="*/ 3 h 89"/>
                    <a:gd name="T12" fmla="*/ 0 w 33"/>
                    <a:gd name="T13" fmla="*/ 0 h 89"/>
                    <a:gd name="T14" fmla="*/ 1 w 33"/>
                    <a:gd name="T15" fmla="*/ 85 h 89"/>
                    <a:gd name="T16" fmla="*/ 4 w 33"/>
                    <a:gd name="T17" fmla="*/ 85 h 89"/>
                    <a:gd name="T18" fmla="*/ 4 w 33"/>
                    <a:gd name="T19" fmla="*/ 8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89">
                      <a:moveTo>
                        <a:pt x="4" y="85"/>
                      </a:moveTo>
                      <a:lnTo>
                        <a:pt x="3" y="4"/>
                      </a:lnTo>
                      <a:lnTo>
                        <a:pt x="28" y="6"/>
                      </a:lnTo>
                      <a:lnTo>
                        <a:pt x="30" y="89"/>
                      </a:lnTo>
                      <a:lnTo>
                        <a:pt x="33" y="89"/>
                      </a:lnTo>
                      <a:lnTo>
                        <a:pt x="31" y="3"/>
                      </a:lnTo>
                      <a:lnTo>
                        <a:pt x="0" y="0"/>
                      </a:lnTo>
                      <a:lnTo>
                        <a:pt x="1" y="85"/>
                      </a:lnTo>
                      <a:lnTo>
                        <a:pt x="4" y="85"/>
                      </a:lnTo>
                      <a:lnTo>
                        <a:pt x="4" y="85"/>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31" name="Freeform 22">
                  <a:extLst>
                    <a:ext uri="{FF2B5EF4-FFF2-40B4-BE49-F238E27FC236}">
                      <a16:creationId xmlns:a16="http://schemas.microsoft.com/office/drawing/2014/main" id="{BD49C8AB-D5B7-4553-A1FD-EDFDA4A6BC4C}"/>
                    </a:ext>
                  </a:extLst>
                </p:cNvPr>
                <p:cNvSpPr>
                  <a:spLocks/>
                </p:cNvSpPr>
                <p:nvPr/>
              </p:nvSpPr>
              <p:spPr bwMode="auto">
                <a:xfrm>
                  <a:off x="1486" y="2100"/>
                  <a:ext cx="34" cy="89"/>
                </a:xfrm>
                <a:custGeom>
                  <a:avLst/>
                  <a:gdLst>
                    <a:gd name="T0" fmla="*/ 5 w 34"/>
                    <a:gd name="T1" fmla="*/ 85 h 89"/>
                    <a:gd name="T2" fmla="*/ 3 w 34"/>
                    <a:gd name="T3" fmla="*/ 4 h 89"/>
                    <a:gd name="T4" fmla="*/ 29 w 34"/>
                    <a:gd name="T5" fmla="*/ 6 h 89"/>
                    <a:gd name="T6" fmla="*/ 31 w 34"/>
                    <a:gd name="T7" fmla="*/ 89 h 89"/>
                    <a:gd name="T8" fmla="*/ 34 w 34"/>
                    <a:gd name="T9" fmla="*/ 89 h 89"/>
                    <a:gd name="T10" fmla="*/ 33 w 34"/>
                    <a:gd name="T11" fmla="*/ 4 h 89"/>
                    <a:gd name="T12" fmla="*/ 0 w 34"/>
                    <a:gd name="T13" fmla="*/ 0 h 89"/>
                    <a:gd name="T14" fmla="*/ 2 w 34"/>
                    <a:gd name="T15" fmla="*/ 85 h 89"/>
                    <a:gd name="T16" fmla="*/ 5 w 34"/>
                    <a:gd name="T17" fmla="*/ 8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89">
                      <a:moveTo>
                        <a:pt x="5" y="85"/>
                      </a:moveTo>
                      <a:lnTo>
                        <a:pt x="3" y="4"/>
                      </a:lnTo>
                      <a:lnTo>
                        <a:pt x="29" y="6"/>
                      </a:lnTo>
                      <a:lnTo>
                        <a:pt x="31" y="89"/>
                      </a:lnTo>
                      <a:lnTo>
                        <a:pt x="34" y="89"/>
                      </a:lnTo>
                      <a:lnTo>
                        <a:pt x="33" y="4"/>
                      </a:lnTo>
                      <a:lnTo>
                        <a:pt x="0" y="0"/>
                      </a:lnTo>
                      <a:lnTo>
                        <a:pt x="2" y="85"/>
                      </a:lnTo>
                      <a:lnTo>
                        <a:pt x="5" y="85"/>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32" name="Freeform 23">
                  <a:extLst>
                    <a:ext uri="{FF2B5EF4-FFF2-40B4-BE49-F238E27FC236}">
                      <a16:creationId xmlns:a16="http://schemas.microsoft.com/office/drawing/2014/main" id="{DF5748B7-6BE2-4A23-9A1B-8140AB420FE9}"/>
                    </a:ext>
                  </a:extLst>
                </p:cNvPr>
                <p:cNvSpPr>
                  <a:spLocks/>
                </p:cNvSpPr>
                <p:nvPr/>
              </p:nvSpPr>
              <p:spPr bwMode="auto">
                <a:xfrm>
                  <a:off x="1547" y="2086"/>
                  <a:ext cx="4" cy="107"/>
                </a:xfrm>
                <a:custGeom>
                  <a:avLst/>
                  <a:gdLst>
                    <a:gd name="T0" fmla="*/ 4 w 4"/>
                    <a:gd name="T1" fmla="*/ 106 h 107"/>
                    <a:gd name="T2" fmla="*/ 3 w 4"/>
                    <a:gd name="T3" fmla="*/ 0 h 107"/>
                    <a:gd name="T4" fmla="*/ 0 w 4"/>
                    <a:gd name="T5" fmla="*/ 0 h 107"/>
                    <a:gd name="T6" fmla="*/ 1 w 4"/>
                    <a:gd name="T7" fmla="*/ 107 h 107"/>
                    <a:gd name="T8" fmla="*/ 4 w 4"/>
                    <a:gd name="T9" fmla="*/ 106 h 107"/>
                  </a:gdLst>
                  <a:ahLst/>
                  <a:cxnLst>
                    <a:cxn ang="0">
                      <a:pos x="T0" y="T1"/>
                    </a:cxn>
                    <a:cxn ang="0">
                      <a:pos x="T2" y="T3"/>
                    </a:cxn>
                    <a:cxn ang="0">
                      <a:pos x="T4" y="T5"/>
                    </a:cxn>
                    <a:cxn ang="0">
                      <a:pos x="T6" y="T7"/>
                    </a:cxn>
                    <a:cxn ang="0">
                      <a:pos x="T8" y="T9"/>
                    </a:cxn>
                  </a:cxnLst>
                  <a:rect l="0" t="0" r="r" b="b"/>
                  <a:pathLst>
                    <a:path w="4" h="107">
                      <a:moveTo>
                        <a:pt x="4" y="106"/>
                      </a:moveTo>
                      <a:lnTo>
                        <a:pt x="3" y="0"/>
                      </a:lnTo>
                      <a:lnTo>
                        <a:pt x="0" y="0"/>
                      </a:lnTo>
                      <a:lnTo>
                        <a:pt x="1" y="107"/>
                      </a:lnTo>
                      <a:lnTo>
                        <a:pt x="4" y="106"/>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33" name="Freeform 24">
                  <a:extLst>
                    <a:ext uri="{FF2B5EF4-FFF2-40B4-BE49-F238E27FC236}">
                      <a16:creationId xmlns:a16="http://schemas.microsoft.com/office/drawing/2014/main" id="{89689AC2-4047-417B-9758-51132989490F}"/>
                    </a:ext>
                  </a:extLst>
                </p:cNvPr>
                <p:cNvSpPr>
                  <a:spLocks/>
                </p:cNvSpPr>
                <p:nvPr/>
              </p:nvSpPr>
              <p:spPr bwMode="auto">
                <a:xfrm>
                  <a:off x="1547" y="2086"/>
                  <a:ext cx="4" cy="107"/>
                </a:xfrm>
                <a:custGeom>
                  <a:avLst/>
                  <a:gdLst>
                    <a:gd name="T0" fmla="*/ 4 w 4"/>
                    <a:gd name="T1" fmla="*/ 106 h 107"/>
                    <a:gd name="T2" fmla="*/ 3 w 4"/>
                    <a:gd name="T3" fmla="*/ 0 h 107"/>
                    <a:gd name="T4" fmla="*/ 0 w 4"/>
                    <a:gd name="T5" fmla="*/ 0 h 107"/>
                    <a:gd name="T6" fmla="*/ 1 w 4"/>
                    <a:gd name="T7" fmla="*/ 107 h 107"/>
                  </a:gdLst>
                  <a:ahLst/>
                  <a:cxnLst>
                    <a:cxn ang="0">
                      <a:pos x="T0" y="T1"/>
                    </a:cxn>
                    <a:cxn ang="0">
                      <a:pos x="T2" y="T3"/>
                    </a:cxn>
                    <a:cxn ang="0">
                      <a:pos x="T4" y="T5"/>
                    </a:cxn>
                    <a:cxn ang="0">
                      <a:pos x="T6" y="T7"/>
                    </a:cxn>
                  </a:cxnLst>
                  <a:rect l="0" t="0" r="r" b="b"/>
                  <a:pathLst>
                    <a:path w="4" h="107">
                      <a:moveTo>
                        <a:pt x="4" y="106"/>
                      </a:moveTo>
                      <a:lnTo>
                        <a:pt x="3" y="0"/>
                      </a:lnTo>
                      <a:lnTo>
                        <a:pt x="0" y="0"/>
                      </a:lnTo>
                      <a:lnTo>
                        <a:pt x="1" y="107"/>
                      </a:lnTo>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34" name="Rectangle 25">
                  <a:extLst>
                    <a:ext uri="{FF2B5EF4-FFF2-40B4-BE49-F238E27FC236}">
                      <a16:creationId xmlns:a16="http://schemas.microsoft.com/office/drawing/2014/main" id="{DBA73245-8D12-425D-B0AE-23C0B863E57B}"/>
                    </a:ext>
                  </a:extLst>
                </p:cNvPr>
                <p:cNvSpPr>
                  <a:spLocks noChangeArrowheads="1"/>
                </p:cNvSpPr>
                <p:nvPr/>
              </p:nvSpPr>
              <p:spPr bwMode="auto">
                <a:xfrm>
                  <a:off x="1555" y="2086"/>
                  <a:ext cx="2" cy="103"/>
                </a:xfrm>
                <a:prstGeom prst="rect">
                  <a:avLst/>
                </a:prstGeom>
                <a:grpFill/>
                <a:ln w="9525">
                  <a:solidFill>
                    <a:schemeClr val="bg1"/>
                  </a:solidFill>
                  <a:miter lim="800000"/>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35" name="Freeform 26">
                  <a:extLst>
                    <a:ext uri="{FF2B5EF4-FFF2-40B4-BE49-F238E27FC236}">
                      <a16:creationId xmlns:a16="http://schemas.microsoft.com/office/drawing/2014/main" id="{62F83440-6744-4636-A5A6-E9E4DCB6F73D}"/>
                    </a:ext>
                  </a:extLst>
                </p:cNvPr>
                <p:cNvSpPr>
                  <a:spLocks/>
                </p:cNvSpPr>
                <p:nvPr/>
              </p:nvSpPr>
              <p:spPr bwMode="auto">
                <a:xfrm>
                  <a:off x="1555" y="2086"/>
                  <a:ext cx="2" cy="103"/>
                </a:xfrm>
                <a:custGeom>
                  <a:avLst/>
                  <a:gdLst>
                    <a:gd name="T0" fmla="*/ 2 w 2"/>
                    <a:gd name="T1" fmla="*/ 103 h 103"/>
                    <a:gd name="T2" fmla="*/ 2 w 2"/>
                    <a:gd name="T3" fmla="*/ 0 h 103"/>
                    <a:gd name="T4" fmla="*/ 0 w 2"/>
                    <a:gd name="T5" fmla="*/ 0 h 103"/>
                    <a:gd name="T6" fmla="*/ 0 w 2"/>
                    <a:gd name="T7" fmla="*/ 103 h 103"/>
                  </a:gdLst>
                  <a:ahLst/>
                  <a:cxnLst>
                    <a:cxn ang="0">
                      <a:pos x="T0" y="T1"/>
                    </a:cxn>
                    <a:cxn ang="0">
                      <a:pos x="T2" y="T3"/>
                    </a:cxn>
                    <a:cxn ang="0">
                      <a:pos x="T4" y="T5"/>
                    </a:cxn>
                    <a:cxn ang="0">
                      <a:pos x="T6" y="T7"/>
                    </a:cxn>
                  </a:cxnLst>
                  <a:rect l="0" t="0" r="r" b="b"/>
                  <a:pathLst>
                    <a:path w="2" h="103">
                      <a:moveTo>
                        <a:pt x="2" y="103"/>
                      </a:moveTo>
                      <a:lnTo>
                        <a:pt x="2" y="0"/>
                      </a:lnTo>
                      <a:lnTo>
                        <a:pt x="0" y="0"/>
                      </a:lnTo>
                      <a:lnTo>
                        <a:pt x="0" y="103"/>
                      </a:lnTo>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36" name="Freeform 27">
                  <a:extLst>
                    <a:ext uri="{FF2B5EF4-FFF2-40B4-BE49-F238E27FC236}">
                      <a16:creationId xmlns:a16="http://schemas.microsoft.com/office/drawing/2014/main" id="{04CC0029-8DB4-4A76-8014-6BF993D718C9}"/>
                    </a:ext>
                  </a:extLst>
                </p:cNvPr>
                <p:cNvSpPr>
                  <a:spLocks/>
                </p:cNvSpPr>
                <p:nvPr/>
              </p:nvSpPr>
              <p:spPr bwMode="auto">
                <a:xfrm>
                  <a:off x="1596" y="1891"/>
                  <a:ext cx="154" cy="66"/>
                </a:xfrm>
                <a:custGeom>
                  <a:avLst/>
                  <a:gdLst>
                    <a:gd name="T0" fmla="*/ 2 w 184"/>
                    <a:gd name="T1" fmla="*/ 40 h 79"/>
                    <a:gd name="T2" fmla="*/ 0 w 184"/>
                    <a:gd name="T3" fmla="*/ 40 h 79"/>
                    <a:gd name="T4" fmla="*/ 7 w 184"/>
                    <a:gd name="T5" fmla="*/ 56 h 79"/>
                    <a:gd name="T6" fmla="*/ 41 w 184"/>
                    <a:gd name="T7" fmla="*/ 73 h 79"/>
                    <a:gd name="T8" fmla="*/ 92 w 184"/>
                    <a:gd name="T9" fmla="*/ 79 h 79"/>
                    <a:gd name="T10" fmla="*/ 156 w 184"/>
                    <a:gd name="T11" fmla="*/ 68 h 79"/>
                    <a:gd name="T12" fmla="*/ 176 w 184"/>
                    <a:gd name="T13" fmla="*/ 56 h 79"/>
                    <a:gd name="T14" fmla="*/ 184 w 184"/>
                    <a:gd name="T15" fmla="*/ 40 h 79"/>
                    <a:gd name="T16" fmla="*/ 176 w 184"/>
                    <a:gd name="T17" fmla="*/ 23 h 79"/>
                    <a:gd name="T18" fmla="*/ 143 w 184"/>
                    <a:gd name="T19" fmla="*/ 6 h 79"/>
                    <a:gd name="T20" fmla="*/ 92 w 184"/>
                    <a:gd name="T21" fmla="*/ 0 h 79"/>
                    <a:gd name="T22" fmla="*/ 27 w 184"/>
                    <a:gd name="T23" fmla="*/ 11 h 79"/>
                    <a:gd name="T24" fmla="*/ 7 w 184"/>
                    <a:gd name="T25" fmla="*/ 23 h 79"/>
                    <a:gd name="T26" fmla="*/ 0 w 184"/>
                    <a:gd name="T27" fmla="*/ 40 h 79"/>
                    <a:gd name="T28" fmla="*/ 2 w 184"/>
                    <a:gd name="T29" fmla="*/ 40 h 79"/>
                    <a:gd name="T30" fmla="*/ 4 w 184"/>
                    <a:gd name="T31" fmla="*/ 40 h 79"/>
                    <a:gd name="T32" fmla="*/ 10 w 184"/>
                    <a:gd name="T33" fmla="*/ 26 h 79"/>
                    <a:gd name="T34" fmla="*/ 42 w 184"/>
                    <a:gd name="T35" fmla="*/ 10 h 79"/>
                    <a:gd name="T36" fmla="*/ 92 w 184"/>
                    <a:gd name="T37" fmla="*/ 4 h 79"/>
                    <a:gd name="T38" fmla="*/ 155 w 184"/>
                    <a:gd name="T39" fmla="*/ 15 h 79"/>
                    <a:gd name="T40" fmla="*/ 174 w 184"/>
                    <a:gd name="T41" fmla="*/ 26 h 79"/>
                    <a:gd name="T42" fmla="*/ 180 w 184"/>
                    <a:gd name="T43" fmla="*/ 40 h 79"/>
                    <a:gd name="T44" fmla="*/ 174 w 184"/>
                    <a:gd name="T45" fmla="*/ 53 h 79"/>
                    <a:gd name="T46" fmla="*/ 142 w 184"/>
                    <a:gd name="T47" fmla="*/ 69 h 79"/>
                    <a:gd name="T48" fmla="*/ 92 w 184"/>
                    <a:gd name="T49" fmla="*/ 75 h 79"/>
                    <a:gd name="T50" fmla="*/ 29 w 184"/>
                    <a:gd name="T51" fmla="*/ 64 h 79"/>
                    <a:gd name="T52" fmla="*/ 10 w 184"/>
                    <a:gd name="T53" fmla="*/ 53 h 79"/>
                    <a:gd name="T54" fmla="*/ 4 w 184"/>
                    <a:gd name="T55" fmla="*/ 40 h 79"/>
                    <a:gd name="T56" fmla="*/ 2 w 184"/>
                    <a:gd name="T57" fmla="*/ 4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4" h="79">
                      <a:moveTo>
                        <a:pt x="2" y="40"/>
                      </a:moveTo>
                      <a:cubicBezTo>
                        <a:pt x="0" y="40"/>
                        <a:pt x="0" y="40"/>
                        <a:pt x="0" y="40"/>
                      </a:cubicBezTo>
                      <a:cubicBezTo>
                        <a:pt x="0" y="45"/>
                        <a:pt x="2" y="51"/>
                        <a:pt x="7" y="56"/>
                      </a:cubicBezTo>
                      <a:cubicBezTo>
                        <a:pt x="14" y="63"/>
                        <a:pt x="26" y="68"/>
                        <a:pt x="41" y="73"/>
                      </a:cubicBezTo>
                      <a:cubicBezTo>
                        <a:pt x="55" y="77"/>
                        <a:pt x="73" y="79"/>
                        <a:pt x="92" y="79"/>
                      </a:cubicBezTo>
                      <a:cubicBezTo>
                        <a:pt x="117" y="79"/>
                        <a:pt x="140" y="75"/>
                        <a:pt x="156" y="68"/>
                      </a:cubicBezTo>
                      <a:cubicBezTo>
                        <a:pt x="165" y="64"/>
                        <a:pt x="171" y="60"/>
                        <a:pt x="176" y="56"/>
                      </a:cubicBezTo>
                      <a:cubicBezTo>
                        <a:pt x="181" y="51"/>
                        <a:pt x="184" y="45"/>
                        <a:pt x="184" y="40"/>
                      </a:cubicBezTo>
                      <a:cubicBezTo>
                        <a:pt x="184" y="34"/>
                        <a:pt x="181" y="28"/>
                        <a:pt x="176" y="23"/>
                      </a:cubicBezTo>
                      <a:cubicBezTo>
                        <a:pt x="169" y="16"/>
                        <a:pt x="157" y="11"/>
                        <a:pt x="143" y="6"/>
                      </a:cubicBezTo>
                      <a:cubicBezTo>
                        <a:pt x="128" y="2"/>
                        <a:pt x="111" y="0"/>
                        <a:pt x="92" y="0"/>
                      </a:cubicBezTo>
                      <a:cubicBezTo>
                        <a:pt x="67" y="0"/>
                        <a:pt x="44" y="4"/>
                        <a:pt x="27" y="11"/>
                      </a:cubicBezTo>
                      <a:cubicBezTo>
                        <a:pt x="19" y="15"/>
                        <a:pt x="12" y="19"/>
                        <a:pt x="7" y="23"/>
                      </a:cubicBezTo>
                      <a:cubicBezTo>
                        <a:pt x="2" y="28"/>
                        <a:pt x="0" y="34"/>
                        <a:pt x="0" y="40"/>
                      </a:cubicBezTo>
                      <a:cubicBezTo>
                        <a:pt x="2" y="40"/>
                        <a:pt x="2" y="40"/>
                        <a:pt x="2" y="40"/>
                      </a:cubicBezTo>
                      <a:cubicBezTo>
                        <a:pt x="4" y="40"/>
                        <a:pt x="4" y="40"/>
                        <a:pt x="4" y="40"/>
                      </a:cubicBezTo>
                      <a:cubicBezTo>
                        <a:pt x="4" y="35"/>
                        <a:pt x="6" y="31"/>
                        <a:pt x="10" y="26"/>
                      </a:cubicBezTo>
                      <a:cubicBezTo>
                        <a:pt x="16" y="20"/>
                        <a:pt x="28" y="14"/>
                        <a:pt x="42" y="10"/>
                      </a:cubicBezTo>
                      <a:cubicBezTo>
                        <a:pt x="56" y="6"/>
                        <a:pt x="73" y="4"/>
                        <a:pt x="92" y="4"/>
                      </a:cubicBezTo>
                      <a:cubicBezTo>
                        <a:pt x="116" y="4"/>
                        <a:pt x="139" y="8"/>
                        <a:pt x="155" y="15"/>
                      </a:cubicBezTo>
                      <a:cubicBezTo>
                        <a:pt x="163" y="18"/>
                        <a:pt x="169" y="22"/>
                        <a:pt x="174" y="26"/>
                      </a:cubicBezTo>
                      <a:cubicBezTo>
                        <a:pt x="178" y="31"/>
                        <a:pt x="180" y="35"/>
                        <a:pt x="180" y="40"/>
                      </a:cubicBezTo>
                      <a:cubicBezTo>
                        <a:pt x="180" y="44"/>
                        <a:pt x="178" y="48"/>
                        <a:pt x="174" y="53"/>
                      </a:cubicBezTo>
                      <a:cubicBezTo>
                        <a:pt x="167" y="59"/>
                        <a:pt x="156" y="65"/>
                        <a:pt x="142" y="69"/>
                      </a:cubicBezTo>
                      <a:cubicBezTo>
                        <a:pt x="127" y="73"/>
                        <a:pt x="110" y="75"/>
                        <a:pt x="92" y="75"/>
                      </a:cubicBezTo>
                      <a:cubicBezTo>
                        <a:pt x="67" y="75"/>
                        <a:pt x="45" y="71"/>
                        <a:pt x="29" y="64"/>
                      </a:cubicBezTo>
                      <a:cubicBezTo>
                        <a:pt x="21" y="61"/>
                        <a:pt x="14" y="57"/>
                        <a:pt x="10" y="53"/>
                      </a:cubicBezTo>
                      <a:cubicBezTo>
                        <a:pt x="6" y="48"/>
                        <a:pt x="4" y="44"/>
                        <a:pt x="4" y="40"/>
                      </a:cubicBezTo>
                      <a:lnTo>
                        <a:pt x="2" y="40"/>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37" name="Freeform 28">
                  <a:extLst>
                    <a:ext uri="{FF2B5EF4-FFF2-40B4-BE49-F238E27FC236}">
                      <a16:creationId xmlns:a16="http://schemas.microsoft.com/office/drawing/2014/main" id="{413C53FF-AE7B-4617-85CF-BA6474BD67E9}"/>
                    </a:ext>
                  </a:extLst>
                </p:cNvPr>
                <p:cNvSpPr>
                  <a:spLocks/>
                </p:cNvSpPr>
                <p:nvPr/>
              </p:nvSpPr>
              <p:spPr bwMode="auto">
                <a:xfrm>
                  <a:off x="1596" y="1924"/>
                  <a:ext cx="154" cy="57"/>
                </a:xfrm>
                <a:custGeom>
                  <a:avLst/>
                  <a:gdLst>
                    <a:gd name="T0" fmla="*/ 0 w 184"/>
                    <a:gd name="T1" fmla="*/ 0 h 68"/>
                    <a:gd name="T2" fmla="*/ 0 w 184"/>
                    <a:gd name="T3" fmla="*/ 29 h 68"/>
                    <a:gd name="T4" fmla="*/ 7 w 184"/>
                    <a:gd name="T5" fmla="*/ 45 h 68"/>
                    <a:gd name="T6" fmla="*/ 41 w 184"/>
                    <a:gd name="T7" fmla="*/ 62 h 68"/>
                    <a:gd name="T8" fmla="*/ 92 w 184"/>
                    <a:gd name="T9" fmla="*/ 68 h 68"/>
                    <a:gd name="T10" fmla="*/ 156 w 184"/>
                    <a:gd name="T11" fmla="*/ 57 h 68"/>
                    <a:gd name="T12" fmla="*/ 176 w 184"/>
                    <a:gd name="T13" fmla="*/ 45 h 68"/>
                    <a:gd name="T14" fmla="*/ 184 w 184"/>
                    <a:gd name="T15" fmla="*/ 29 h 68"/>
                    <a:gd name="T16" fmla="*/ 184 w 184"/>
                    <a:gd name="T17" fmla="*/ 0 h 68"/>
                    <a:gd name="T18" fmla="*/ 180 w 184"/>
                    <a:gd name="T19" fmla="*/ 0 h 68"/>
                    <a:gd name="T20" fmla="*/ 180 w 184"/>
                    <a:gd name="T21" fmla="*/ 29 h 68"/>
                    <a:gd name="T22" fmla="*/ 174 w 184"/>
                    <a:gd name="T23" fmla="*/ 42 h 68"/>
                    <a:gd name="T24" fmla="*/ 142 w 184"/>
                    <a:gd name="T25" fmla="*/ 58 h 68"/>
                    <a:gd name="T26" fmla="*/ 92 w 184"/>
                    <a:gd name="T27" fmla="*/ 64 h 68"/>
                    <a:gd name="T28" fmla="*/ 29 w 184"/>
                    <a:gd name="T29" fmla="*/ 53 h 68"/>
                    <a:gd name="T30" fmla="*/ 10 w 184"/>
                    <a:gd name="T31" fmla="*/ 42 h 68"/>
                    <a:gd name="T32" fmla="*/ 4 w 184"/>
                    <a:gd name="T33" fmla="*/ 29 h 68"/>
                    <a:gd name="T34" fmla="*/ 4 w 184"/>
                    <a:gd name="T35" fmla="*/ 0 h 68"/>
                    <a:gd name="T36" fmla="*/ 0 w 184"/>
                    <a:gd name="T3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68">
                      <a:moveTo>
                        <a:pt x="0" y="0"/>
                      </a:moveTo>
                      <a:cubicBezTo>
                        <a:pt x="0" y="29"/>
                        <a:pt x="0" y="29"/>
                        <a:pt x="0" y="29"/>
                      </a:cubicBezTo>
                      <a:cubicBezTo>
                        <a:pt x="0" y="35"/>
                        <a:pt x="2" y="40"/>
                        <a:pt x="7" y="45"/>
                      </a:cubicBezTo>
                      <a:cubicBezTo>
                        <a:pt x="14" y="52"/>
                        <a:pt x="26" y="58"/>
                        <a:pt x="41" y="62"/>
                      </a:cubicBezTo>
                      <a:cubicBezTo>
                        <a:pt x="55" y="66"/>
                        <a:pt x="73" y="68"/>
                        <a:pt x="92" y="68"/>
                      </a:cubicBezTo>
                      <a:cubicBezTo>
                        <a:pt x="117" y="68"/>
                        <a:pt x="140" y="64"/>
                        <a:pt x="156" y="57"/>
                      </a:cubicBezTo>
                      <a:cubicBezTo>
                        <a:pt x="165" y="54"/>
                        <a:pt x="171" y="49"/>
                        <a:pt x="176" y="45"/>
                      </a:cubicBezTo>
                      <a:cubicBezTo>
                        <a:pt x="181" y="40"/>
                        <a:pt x="184" y="35"/>
                        <a:pt x="184" y="29"/>
                      </a:cubicBezTo>
                      <a:cubicBezTo>
                        <a:pt x="184" y="0"/>
                        <a:pt x="184" y="0"/>
                        <a:pt x="184" y="0"/>
                      </a:cubicBezTo>
                      <a:cubicBezTo>
                        <a:pt x="180" y="0"/>
                        <a:pt x="180" y="0"/>
                        <a:pt x="180" y="0"/>
                      </a:cubicBezTo>
                      <a:cubicBezTo>
                        <a:pt x="180" y="29"/>
                        <a:pt x="180" y="29"/>
                        <a:pt x="180" y="29"/>
                      </a:cubicBezTo>
                      <a:cubicBezTo>
                        <a:pt x="180" y="33"/>
                        <a:pt x="178" y="38"/>
                        <a:pt x="174" y="42"/>
                      </a:cubicBezTo>
                      <a:cubicBezTo>
                        <a:pt x="167" y="48"/>
                        <a:pt x="156" y="54"/>
                        <a:pt x="142" y="58"/>
                      </a:cubicBezTo>
                      <a:cubicBezTo>
                        <a:pt x="127" y="62"/>
                        <a:pt x="110" y="64"/>
                        <a:pt x="92" y="64"/>
                      </a:cubicBezTo>
                      <a:cubicBezTo>
                        <a:pt x="67" y="64"/>
                        <a:pt x="45" y="60"/>
                        <a:pt x="29" y="53"/>
                      </a:cubicBezTo>
                      <a:cubicBezTo>
                        <a:pt x="21" y="50"/>
                        <a:pt x="14" y="46"/>
                        <a:pt x="10" y="42"/>
                      </a:cubicBezTo>
                      <a:cubicBezTo>
                        <a:pt x="6" y="38"/>
                        <a:pt x="4" y="33"/>
                        <a:pt x="4" y="29"/>
                      </a:cubicBezTo>
                      <a:cubicBezTo>
                        <a:pt x="4" y="0"/>
                        <a:pt x="4" y="0"/>
                        <a:pt x="4" y="0"/>
                      </a:cubicBezTo>
                      <a:lnTo>
                        <a:pt x="0" y="0"/>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38" name="Freeform 29">
                  <a:extLst>
                    <a:ext uri="{FF2B5EF4-FFF2-40B4-BE49-F238E27FC236}">
                      <a16:creationId xmlns:a16="http://schemas.microsoft.com/office/drawing/2014/main" id="{5B3178B5-D521-4ECC-A003-186EA473A1C1}"/>
                    </a:ext>
                  </a:extLst>
                </p:cNvPr>
                <p:cNvSpPr>
                  <a:spLocks/>
                </p:cNvSpPr>
                <p:nvPr/>
              </p:nvSpPr>
              <p:spPr bwMode="auto">
                <a:xfrm>
                  <a:off x="1621" y="1902"/>
                  <a:ext cx="103" cy="39"/>
                </a:xfrm>
                <a:custGeom>
                  <a:avLst/>
                  <a:gdLst>
                    <a:gd name="T0" fmla="*/ 2 w 123"/>
                    <a:gd name="T1" fmla="*/ 24 h 47"/>
                    <a:gd name="T2" fmla="*/ 0 w 123"/>
                    <a:gd name="T3" fmla="*/ 24 h 47"/>
                    <a:gd name="T4" fmla="*/ 5 w 123"/>
                    <a:gd name="T5" fmla="*/ 33 h 47"/>
                    <a:gd name="T6" fmla="*/ 28 w 123"/>
                    <a:gd name="T7" fmla="*/ 43 h 47"/>
                    <a:gd name="T8" fmla="*/ 62 w 123"/>
                    <a:gd name="T9" fmla="*/ 47 h 47"/>
                    <a:gd name="T10" fmla="*/ 105 w 123"/>
                    <a:gd name="T11" fmla="*/ 40 h 47"/>
                    <a:gd name="T12" fmla="*/ 118 w 123"/>
                    <a:gd name="T13" fmla="*/ 33 h 47"/>
                    <a:gd name="T14" fmla="*/ 123 w 123"/>
                    <a:gd name="T15" fmla="*/ 24 h 47"/>
                    <a:gd name="T16" fmla="*/ 118 w 123"/>
                    <a:gd name="T17" fmla="*/ 14 h 47"/>
                    <a:gd name="T18" fmla="*/ 96 w 123"/>
                    <a:gd name="T19" fmla="*/ 4 h 47"/>
                    <a:gd name="T20" fmla="*/ 62 w 123"/>
                    <a:gd name="T21" fmla="*/ 0 h 47"/>
                    <a:gd name="T22" fmla="*/ 19 w 123"/>
                    <a:gd name="T23" fmla="*/ 7 h 47"/>
                    <a:gd name="T24" fmla="*/ 5 w 123"/>
                    <a:gd name="T25" fmla="*/ 14 h 47"/>
                    <a:gd name="T26" fmla="*/ 0 w 123"/>
                    <a:gd name="T27" fmla="*/ 24 h 47"/>
                    <a:gd name="T28" fmla="*/ 2 w 123"/>
                    <a:gd name="T29" fmla="*/ 24 h 47"/>
                    <a:gd name="T30" fmla="*/ 3 w 123"/>
                    <a:gd name="T31" fmla="*/ 24 h 47"/>
                    <a:gd name="T32" fmla="*/ 7 w 123"/>
                    <a:gd name="T33" fmla="*/ 16 h 47"/>
                    <a:gd name="T34" fmla="*/ 28 w 123"/>
                    <a:gd name="T35" fmla="*/ 6 h 47"/>
                    <a:gd name="T36" fmla="*/ 62 w 123"/>
                    <a:gd name="T37" fmla="*/ 3 h 47"/>
                    <a:gd name="T38" fmla="*/ 104 w 123"/>
                    <a:gd name="T39" fmla="*/ 9 h 47"/>
                    <a:gd name="T40" fmla="*/ 116 w 123"/>
                    <a:gd name="T41" fmla="*/ 16 h 47"/>
                    <a:gd name="T42" fmla="*/ 121 w 123"/>
                    <a:gd name="T43" fmla="*/ 24 h 47"/>
                    <a:gd name="T44" fmla="*/ 116 w 123"/>
                    <a:gd name="T45" fmla="*/ 31 h 47"/>
                    <a:gd name="T46" fmla="*/ 95 w 123"/>
                    <a:gd name="T47" fmla="*/ 41 h 47"/>
                    <a:gd name="T48" fmla="*/ 62 w 123"/>
                    <a:gd name="T49" fmla="*/ 44 h 47"/>
                    <a:gd name="T50" fmla="*/ 20 w 123"/>
                    <a:gd name="T51" fmla="*/ 38 h 47"/>
                    <a:gd name="T52" fmla="*/ 7 w 123"/>
                    <a:gd name="T53" fmla="*/ 31 h 47"/>
                    <a:gd name="T54" fmla="*/ 3 w 123"/>
                    <a:gd name="T55" fmla="*/ 24 h 47"/>
                    <a:gd name="T56" fmla="*/ 2 w 123"/>
                    <a:gd name="T57" fmla="*/ 2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3" h="47">
                      <a:moveTo>
                        <a:pt x="2" y="24"/>
                      </a:moveTo>
                      <a:cubicBezTo>
                        <a:pt x="0" y="24"/>
                        <a:pt x="0" y="24"/>
                        <a:pt x="0" y="24"/>
                      </a:cubicBezTo>
                      <a:cubicBezTo>
                        <a:pt x="0" y="27"/>
                        <a:pt x="2" y="30"/>
                        <a:pt x="5" y="33"/>
                      </a:cubicBezTo>
                      <a:cubicBezTo>
                        <a:pt x="10" y="37"/>
                        <a:pt x="18" y="41"/>
                        <a:pt x="28" y="43"/>
                      </a:cubicBezTo>
                      <a:cubicBezTo>
                        <a:pt x="38" y="45"/>
                        <a:pt x="49" y="47"/>
                        <a:pt x="62" y="47"/>
                      </a:cubicBezTo>
                      <a:cubicBezTo>
                        <a:pt x="78" y="47"/>
                        <a:pt x="94" y="44"/>
                        <a:pt x="105" y="40"/>
                      </a:cubicBezTo>
                      <a:cubicBezTo>
                        <a:pt x="110" y="38"/>
                        <a:pt x="115" y="36"/>
                        <a:pt x="118" y="33"/>
                      </a:cubicBezTo>
                      <a:cubicBezTo>
                        <a:pt x="121" y="30"/>
                        <a:pt x="123" y="27"/>
                        <a:pt x="123" y="24"/>
                      </a:cubicBezTo>
                      <a:cubicBezTo>
                        <a:pt x="123" y="20"/>
                        <a:pt x="121" y="17"/>
                        <a:pt x="118" y="14"/>
                      </a:cubicBezTo>
                      <a:cubicBezTo>
                        <a:pt x="113" y="10"/>
                        <a:pt x="105" y="6"/>
                        <a:pt x="96" y="4"/>
                      </a:cubicBezTo>
                      <a:cubicBezTo>
                        <a:pt x="86" y="2"/>
                        <a:pt x="74" y="0"/>
                        <a:pt x="62" y="0"/>
                      </a:cubicBezTo>
                      <a:cubicBezTo>
                        <a:pt x="45" y="0"/>
                        <a:pt x="30" y="3"/>
                        <a:pt x="19" y="7"/>
                      </a:cubicBezTo>
                      <a:cubicBezTo>
                        <a:pt x="13" y="9"/>
                        <a:pt x="9" y="11"/>
                        <a:pt x="5" y="14"/>
                      </a:cubicBezTo>
                      <a:cubicBezTo>
                        <a:pt x="2" y="17"/>
                        <a:pt x="0" y="20"/>
                        <a:pt x="0" y="24"/>
                      </a:cubicBezTo>
                      <a:cubicBezTo>
                        <a:pt x="2" y="24"/>
                        <a:pt x="2" y="24"/>
                        <a:pt x="2" y="24"/>
                      </a:cubicBezTo>
                      <a:cubicBezTo>
                        <a:pt x="3" y="24"/>
                        <a:pt x="3" y="24"/>
                        <a:pt x="3" y="24"/>
                      </a:cubicBezTo>
                      <a:cubicBezTo>
                        <a:pt x="3" y="21"/>
                        <a:pt x="4" y="18"/>
                        <a:pt x="7" y="16"/>
                      </a:cubicBezTo>
                      <a:cubicBezTo>
                        <a:pt x="11" y="12"/>
                        <a:pt x="19" y="9"/>
                        <a:pt x="28" y="6"/>
                      </a:cubicBezTo>
                      <a:cubicBezTo>
                        <a:pt x="38" y="4"/>
                        <a:pt x="49" y="3"/>
                        <a:pt x="62" y="3"/>
                      </a:cubicBezTo>
                      <a:cubicBezTo>
                        <a:pt x="78" y="3"/>
                        <a:pt x="93" y="5"/>
                        <a:pt x="104" y="9"/>
                      </a:cubicBezTo>
                      <a:cubicBezTo>
                        <a:pt x="109" y="11"/>
                        <a:pt x="113" y="13"/>
                        <a:pt x="116" y="16"/>
                      </a:cubicBezTo>
                      <a:cubicBezTo>
                        <a:pt x="119" y="18"/>
                        <a:pt x="121" y="21"/>
                        <a:pt x="121" y="24"/>
                      </a:cubicBezTo>
                      <a:cubicBezTo>
                        <a:pt x="121" y="26"/>
                        <a:pt x="119" y="29"/>
                        <a:pt x="116" y="31"/>
                      </a:cubicBezTo>
                      <a:cubicBezTo>
                        <a:pt x="112" y="35"/>
                        <a:pt x="105" y="38"/>
                        <a:pt x="95" y="41"/>
                      </a:cubicBezTo>
                      <a:cubicBezTo>
                        <a:pt x="86" y="43"/>
                        <a:pt x="74" y="44"/>
                        <a:pt x="62" y="44"/>
                      </a:cubicBezTo>
                      <a:cubicBezTo>
                        <a:pt x="45" y="44"/>
                        <a:pt x="30" y="42"/>
                        <a:pt x="20" y="38"/>
                      </a:cubicBezTo>
                      <a:cubicBezTo>
                        <a:pt x="14" y="36"/>
                        <a:pt x="10" y="34"/>
                        <a:pt x="7" y="31"/>
                      </a:cubicBezTo>
                      <a:cubicBezTo>
                        <a:pt x="4" y="29"/>
                        <a:pt x="3" y="26"/>
                        <a:pt x="3" y="24"/>
                      </a:cubicBezTo>
                      <a:lnTo>
                        <a:pt x="2" y="24"/>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39" name="Freeform 30">
                  <a:extLst>
                    <a:ext uri="{FF2B5EF4-FFF2-40B4-BE49-F238E27FC236}">
                      <a16:creationId xmlns:a16="http://schemas.microsoft.com/office/drawing/2014/main" id="{8C841E93-AC16-41C8-98B5-1D045C936767}"/>
                    </a:ext>
                  </a:extLst>
                </p:cNvPr>
                <p:cNvSpPr>
                  <a:spLocks/>
                </p:cNvSpPr>
                <p:nvPr/>
              </p:nvSpPr>
              <p:spPr bwMode="auto">
                <a:xfrm>
                  <a:off x="1630" y="1909"/>
                  <a:ext cx="85" cy="32"/>
                </a:xfrm>
                <a:custGeom>
                  <a:avLst/>
                  <a:gdLst>
                    <a:gd name="T0" fmla="*/ 1 w 103"/>
                    <a:gd name="T1" fmla="*/ 19 h 38"/>
                    <a:gd name="T2" fmla="*/ 0 w 103"/>
                    <a:gd name="T3" fmla="*/ 19 h 38"/>
                    <a:gd name="T4" fmla="*/ 4 w 103"/>
                    <a:gd name="T5" fmla="*/ 26 h 38"/>
                    <a:gd name="T6" fmla="*/ 52 w 103"/>
                    <a:gd name="T7" fmla="*/ 38 h 38"/>
                    <a:gd name="T8" fmla="*/ 88 w 103"/>
                    <a:gd name="T9" fmla="*/ 32 h 38"/>
                    <a:gd name="T10" fmla="*/ 99 w 103"/>
                    <a:gd name="T11" fmla="*/ 26 h 38"/>
                    <a:gd name="T12" fmla="*/ 103 w 103"/>
                    <a:gd name="T13" fmla="*/ 19 h 38"/>
                    <a:gd name="T14" fmla="*/ 99 w 103"/>
                    <a:gd name="T15" fmla="*/ 11 h 38"/>
                    <a:gd name="T16" fmla="*/ 52 w 103"/>
                    <a:gd name="T17" fmla="*/ 0 h 38"/>
                    <a:gd name="T18" fmla="*/ 16 w 103"/>
                    <a:gd name="T19" fmla="*/ 5 h 38"/>
                    <a:gd name="T20" fmla="*/ 4 w 103"/>
                    <a:gd name="T21" fmla="*/ 11 h 38"/>
                    <a:gd name="T22" fmla="*/ 0 w 103"/>
                    <a:gd name="T23" fmla="*/ 19 h 38"/>
                    <a:gd name="T24" fmla="*/ 1 w 103"/>
                    <a:gd name="T25" fmla="*/ 19 h 38"/>
                    <a:gd name="T26" fmla="*/ 2 w 103"/>
                    <a:gd name="T27" fmla="*/ 19 h 38"/>
                    <a:gd name="T28" fmla="*/ 6 w 103"/>
                    <a:gd name="T29" fmla="*/ 13 h 38"/>
                    <a:gd name="T30" fmla="*/ 52 w 103"/>
                    <a:gd name="T31" fmla="*/ 2 h 38"/>
                    <a:gd name="T32" fmla="*/ 87 w 103"/>
                    <a:gd name="T33" fmla="*/ 7 h 38"/>
                    <a:gd name="T34" fmla="*/ 98 w 103"/>
                    <a:gd name="T35" fmla="*/ 13 h 38"/>
                    <a:gd name="T36" fmla="*/ 101 w 103"/>
                    <a:gd name="T37" fmla="*/ 19 h 38"/>
                    <a:gd name="T38" fmla="*/ 98 w 103"/>
                    <a:gd name="T39" fmla="*/ 25 h 38"/>
                    <a:gd name="T40" fmla="*/ 52 w 103"/>
                    <a:gd name="T41" fmla="*/ 35 h 38"/>
                    <a:gd name="T42" fmla="*/ 16 w 103"/>
                    <a:gd name="T43" fmla="*/ 30 h 38"/>
                    <a:gd name="T44" fmla="*/ 6 w 103"/>
                    <a:gd name="T45" fmla="*/ 25 h 38"/>
                    <a:gd name="T46" fmla="*/ 2 w 103"/>
                    <a:gd name="T47" fmla="*/ 19 h 38"/>
                    <a:gd name="T48" fmla="*/ 1 w 103"/>
                    <a:gd name="T49"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 h="38">
                      <a:moveTo>
                        <a:pt x="1" y="19"/>
                      </a:moveTo>
                      <a:cubicBezTo>
                        <a:pt x="0" y="19"/>
                        <a:pt x="0" y="19"/>
                        <a:pt x="0" y="19"/>
                      </a:cubicBezTo>
                      <a:cubicBezTo>
                        <a:pt x="0" y="22"/>
                        <a:pt x="2" y="24"/>
                        <a:pt x="4" y="26"/>
                      </a:cubicBezTo>
                      <a:cubicBezTo>
                        <a:pt x="13" y="33"/>
                        <a:pt x="31" y="38"/>
                        <a:pt x="52" y="38"/>
                      </a:cubicBezTo>
                      <a:cubicBezTo>
                        <a:pt x="66" y="38"/>
                        <a:pt x="79" y="36"/>
                        <a:pt x="88" y="32"/>
                      </a:cubicBezTo>
                      <a:cubicBezTo>
                        <a:pt x="93" y="31"/>
                        <a:pt x="96" y="29"/>
                        <a:pt x="99" y="26"/>
                      </a:cubicBezTo>
                      <a:cubicBezTo>
                        <a:pt x="102" y="24"/>
                        <a:pt x="103" y="22"/>
                        <a:pt x="103" y="19"/>
                      </a:cubicBezTo>
                      <a:cubicBezTo>
                        <a:pt x="103" y="16"/>
                        <a:pt x="102" y="13"/>
                        <a:pt x="99" y="11"/>
                      </a:cubicBezTo>
                      <a:cubicBezTo>
                        <a:pt x="91" y="4"/>
                        <a:pt x="73" y="0"/>
                        <a:pt x="52" y="0"/>
                      </a:cubicBezTo>
                      <a:cubicBezTo>
                        <a:pt x="38" y="0"/>
                        <a:pt x="25" y="2"/>
                        <a:pt x="16" y="5"/>
                      </a:cubicBezTo>
                      <a:cubicBezTo>
                        <a:pt x="11" y="7"/>
                        <a:pt x="7" y="9"/>
                        <a:pt x="4" y="11"/>
                      </a:cubicBezTo>
                      <a:cubicBezTo>
                        <a:pt x="2" y="13"/>
                        <a:pt x="0" y="16"/>
                        <a:pt x="0" y="19"/>
                      </a:cubicBezTo>
                      <a:cubicBezTo>
                        <a:pt x="1" y="19"/>
                        <a:pt x="1" y="19"/>
                        <a:pt x="1" y="19"/>
                      </a:cubicBezTo>
                      <a:cubicBezTo>
                        <a:pt x="2" y="19"/>
                        <a:pt x="2" y="19"/>
                        <a:pt x="2" y="19"/>
                      </a:cubicBezTo>
                      <a:cubicBezTo>
                        <a:pt x="2" y="17"/>
                        <a:pt x="3" y="15"/>
                        <a:pt x="6" y="13"/>
                      </a:cubicBezTo>
                      <a:cubicBezTo>
                        <a:pt x="13" y="7"/>
                        <a:pt x="31" y="2"/>
                        <a:pt x="52" y="2"/>
                      </a:cubicBezTo>
                      <a:cubicBezTo>
                        <a:pt x="66" y="2"/>
                        <a:pt x="78" y="4"/>
                        <a:pt x="87" y="7"/>
                      </a:cubicBezTo>
                      <a:cubicBezTo>
                        <a:pt x="92" y="9"/>
                        <a:pt x="95" y="11"/>
                        <a:pt x="98" y="13"/>
                      </a:cubicBezTo>
                      <a:cubicBezTo>
                        <a:pt x="100" y="15"/>
                        <a:pt x="101" y="17"/>
                        <a:pt x="101" y="19"/>
                      </a:cubicBezTo>
                      <a:cubicBezTo>
                        <a:pt x="101" y="21"/>
                        <a:pt x="100" y="23"/>
                        <a:pt x="98" y="25"/>
                      </a:cubicBezTo>
                      <a:cubicBezTo>
                        <a:pt x="90" y="31"/>
                        <a:pt x="73" y="36"/>
                        <a:pt x="52" y="35"/>
                      </a:cubicBezTo>
                      <a:cubicBezTo>
                        <a:pt x="38" y="35"/>
                        <a:pt x="25" y="33"/>
                        <a:pt x="16" y="30"/>
                      </a:cubicBezTo>
                      <a:cubicBezTo>
                        <a:pt x="12" y="29"/>
                        <a:pt x="8" y="27"/>
                        <a:pt x="6" y="25"/>
                      </a:cubicBezTo>
                      <a:cubicBezTo>
                        <a:pt x="3" y="23"/>
                        <a:pt x="2" y="21"/>
                        <a:pt x="2" y="19"/>
                      </a:cubicBezTo>
                      <a:lnTo>
                        <a:pt x="1" y="19"/>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40" name="Freeform 31">
                  <a:extLst>
                    <a:ext uri="{FF2B5EF4-FFF2-40B4-BE49-F238E27FC236}">
                      <a16:creationId xmlns:a16="http://schemas.microsoft.com/office/drawing/2014/main" id="{36B545FE-857F-48DF-B4B9-7298F0E7AFA7}"/>
                    </a:ext>
                  </a:extLst>
                </p:cNvPr>
                <p:cNvSpPr>
                  <a:spLocks/>
                </p:cNvSpPr>
                <p:nvPr/>
              </p:nvSpPr>
              <p:spPr bwMode="auto">
                <a:xfrm>
                  <a:off x="1250" y="1184"/>
                  <a:ext cx="188" cy="80"/>
                </a:xfrm>
                <a:custGeom>
                  <a:avLst/>
                  <a:gdLst>
                    <a:gd name="T0" fmla="*/ 2 w 225"/>
                    <a:gd name="T1" fmla="*/ 49 h 97"/>
                    <a:gd name="T2" fmla="*/ 0 w 225"/>
                    <a:gd name="T3" fmla="*/ 49 h 97"/>
                    <a:gd name="T4" fmla="*/ 9 w 225"/>
                    <a:gd name="T5" fmla="*/ 68 h 97"/>
                    <a:gd name="T6" fmla="*/ 50 w 225"/>
                    <a:gd name="T7" fmla="*/ 89 h 97"/>
                    <a:gd name="T8" fmla="*/ 112 w 225"/>
                    <a:gd name="T9" fmla="*/ 97 h 97"/>
                    <a:gd name="T10" fmla="*/ 191 w 225"/>
                    <a:gd name="T11" fmla="*/ 83 h 97"/>
                    <a:gd name="T12" fmla="*/ 216 w 225"/>
                    <a:gd name="T13" fmla="*/ 68 h 97"/>
                    <a:gd name="T14" fmla="*/ 225 w 225"/>
                    <a:gd name="T15" fmla="*/ 49 h 97"/>
                    <a:gd name="T16" fmla="*/ 216 w 225"/>
                    <a:gd name="T17" fmla="*/ 29 h 97"/>
                    <a:gd name="T18" fmla="*/ 175 w 225"/>
                    <a:gd name="T19" fmla="*/ 8 h 97"/>
                    <a:gd name="T20" fmla="*/ 112 w 225"/>
                    <a:gd name="T21" fmla="*/ 0 h 97"/>
                    <a:gd name="T22" fmla="*/ 34 w 225"/>
                    <a:gd name="T23" fmla="*/ 14 h 97"/>
                    <a:gd name="T24" fmla="*/ 9 w 225"/>
                    <a:gd name="T25" fmla="*/ 29 h 97"/>
                    <a:gd name="T26" fmla="*/ 0 w 225"/>
                    <a:gd name="T27" fmla="*/ 49 h 97"/>
                    <a:gd name="T28" fmla="*/ 2 w 225"/>
                    <a:gd name="T29" fmla="*/ 49 h 97"/>
                    <a:gd name="T30" fmla="*/ 5 w 225"/>
                    <a:gd name="T31" fmla="*/ 49 h 97"/>
                    <a:gd name="T32" fmla="*/ 13 w 225"/>
                    <a:gd name="T33" fmla="*/ 32 h 97"/>
                    <a:gd name="T34" fmla="*/ 51 w 225"/>
                    <a:gd name="T35" fmla="*/ 13 h 97"/>
                    <a:gd name="T36" fmla="*/ 112 w 225"/>
                    <a:gd name="T37" fmla="*/ 5 h 97"/>
                    <a:gd name="T38" fmla="*/ 189 w 225"/>
                    <a:gd name="T39" fmla="*/ 18 h 97"/>
                    <a:gd name="T40" fmla="*/ 212 w 225"/>
                    <a:gd name="T41" fmla="*/ 32 h 97"/>
                    <a:gd name="T42" fmla="*/ 220 w 225"/>
                    <a:gd name="T43" fmla="*/ 49 h 97"/>
                    <a:gd name="T44" fmla="*/ 212 w 225"/>
                    <a:gd name="T45" fmla="*/ 65 h 97"/>
                    <a:gd name="T46" fmla="*/ 173 w 225"/>
                    <a:gd name="T47" fmla="*/ 84 h 97"/>
                    <a:gd name="T48" fmla="*/ 112 w 225"/>
                    <a:gd name="T49" fmla="*/ 92 h 97"/>
                    <a:gd name="T50" fmla="*/ 35 w 225"/>
                    <a:gd name="T51" fmla="*/ 79 h 97"/>
                    <a:gd name="T52" fmla="*/ 13 w 225"/>
                    <a:gd name="T53" fmla="*/ 65 h 97"/>
                    <a:gd name="T54" fmla="*/ 5 w 225"/>
                    <a:gd name="T55" fmla="*/ 49 h 97"/>
                    <a:gd name="T56" fmla="*/ 2 w 225"/>
                    <a:gd name="T57" fmla="*/ 4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5" h="97">
                      <a:moveTo>
                        <a:pt x="2" y="49"/>
                      </a:moveTo>
                      <a:cubicBezTo>
                        <a:pt x="0" y="49"/>
                        <a:pt x="0" y="49"/>
                        <a:pt x="0" y="49"/>
                      </a:cubicBezTo>
                      <a:cubicBezTo>
                        <a:pt x="0" y="56"/>
                        <a:pt x="3" y="62"/>
                        <a:pt x="9" y="68"/>
                      </a:cubicBezTo>
                      <a:cubicBezTo>
                        <a:pt x="18" y="77"/>
                        <a:pt x="32" y="84"/>
                        <a:pt x="50" y="89"/>
                      </a:cubicBezTo>
                      <a:cubicBezTo>
                        <a:pt x="68" y="94"/>
                        <a:pt x="89" y="97"/>
                        <a:pt x="112" y="97"/>
                      </a:cubicBezTo>
                      <a:cubicBezTo>
                        <a:pt x="143" y="97"/>
                        <a:pt x="171" y="92"/>
                        <a:pt x="191" y="83"/>
                      </a:cubicBezTo>
                      <a:cubicBezTo>
                        <a:pt x="202" y="79"/>
                        <a:pt x="210" y="74"/>
                        <a:pt x="216" y="68"/>
                      </a:cubicBezTo>
                      <a:cubicBezTo>
                        <a:pt x="222" y="62"/>
                        <a:pt x="225" y="56"/>
                        <a:pt x="225" y="49"/>
                      </a:cubicBezTo>
                      <a:cubicBezTo>
                        <a:pt x="225" y="41"/>
                        <a:pt x="222" y="35"/>
                        <a:pt x="216" y="29"/>
                      </a:cubicBezTo>
                      <a:cubicBezTo>
                        <a:pt x="207" y="20"/>
                        <a:pt x="193" y="13"/>
                        <a:pt x="175" y="8"/>
                      </a:cubicBezTo>
                      <a:cubicBezTo>
                        <a:pt x="157" y="3"/>
                        <a:pt x="136" y="0"/>
                        <a:pt x="112" y="0"/>
                      </a:cubicBezTo>
                      <a:cubicBezTo>
                        <a:pt x="82" y="0"/>
                        <a:pt x="54" y="5"/>
                        <a:pt x="34" y="14"/>
                      </a:cubicBezTo>
                      <a:cubicBezTo>
                        <a:pt x="23" y="18"/>
                        <a:pt x="15" y="23"/>
                        <a:pt x="9" y="29"/>
                      </a:cubicBezTo>
                      <a:cubicBezTo>
                        <a:pt x="3" y="35"/>
                        <a:pt x="0" y="41"/>
                        <a:pt x="0" y="49"/>
                      </a:cubicBezTo>
                      <a:cubicBezTo>
                        <a:pt x="2" y="49"/>
                        <a:pt x="2" y="49"/>
                        <a:pt x="2" y="49"/>
                      </a:cubicBezTo>
                      <a:cubicBezTo>
                        <a:pt x="5" y="49"/>
                        <a:pt x="5" y="49"/>
                        <a:pt x="5" y="49"/>
                      </a:cubicBezTo>
                      <a:cubicBezTo>
                        <a:pt x="5" y="43"/>
                        <a:pt x="7" y="38"/>
                        <a:pt x="13" y="32"/>
                      </a:cubicBezTo>
                      <a:cubicBezTo>
                        <a:pt x="20" y="25"/>
                        <a:pt x="34" y="18"/>
                        <a:pt x="51" y="13"/>
                      </a:cubicBezTo>
                      <a:cubicBezTo>
                        <a:pt x="69" y="8"/>
                        <a:pt x="90" y="5"/>
                        <a:pt x="112" y="5"/>
                      </a:cubicBezTo>
                      <a:cubicBezTo>
                        <a:pt x="143" y="5"/>
                        <a:pt x="170" y="10"/>
                        <a:pt x="189" y="18"/>
                      </a:cubicBezTo>
                      <a:cubicBezTo>
                        <a:pt x="199" y="22"/>
                        <a:pt x="207" y="27"/>
                        <a:pt x="212" y="32"/>
                      </a:cubicBezTo>
                      <a:cubicBezTo>
                        <a:pt x="218" y="38"/>
                        <a:pt x="220" y="43"/>
                        <a:pt x="220" y="49"/>
                      </a:cubicBezTo>
                      <a:cubicBezTo>
                        <a:pt x="220" y="54"/>
                        <a:pt x="218" y="59"/>
                        <a:pt x="212" y="65"/>
                      </a:cubicBezTo>
                      <a:cubicBezTo>
                        <a:pt x="204" y="72"/>
                        <a:pt x="191" y="79"/>
                        <a:pt x="173" y="84"/>
                      </a:cubicBezTo>
                      <a:cubicBezTo>
                        <a:pt x="156" y="89"/>
                        <a:pt x="135" y="92"/>
                        <a:pt x="112" y="92"/>
                      </a:cubicBezTo>
                      <a:cubicBezTo>
                        <a:pt x="82" y="92"/>
                        <a:pt x="55" y="87"/>
                        <a:pt x="35" y="79"/>
                      </a:cubicBezTo>
                      <a:cubicBezTo>
                        <a:pt x="26" y="75"/>
                        <a:pt x="18" y="70"/>
                        <a:pt x="13" y="65"/>
                      </a:cubicBezTo>
                      <a:cubicBezTo>
                        <a:pt x="7" y="59"/>
                        <a:pt x="5" y="54"/>
                        <a:pt x="5" y="49"/>
                      </a:cubicBezTo>
                      <a:lnTo>
                        <a:pt x="2" y="49"/>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41" name="Freeform 32">
                  <a:extLst>
                    <a:ext uri="{FF2B5EF4-FFF2-40B4-BE49-F238E27FC236}">
                      <a16:creationId xmlns:a16="http://schemas.microsoft.com/office/drawing/2014/main" id="{894B48EE-E0A3-4A43-B071-400C3ADF2931}"/>
                    </a:ext>
                  </a:extLst>
                </p:cNvPr>
                <p:cNvSpPr>
                  <a:spLocks/>
                </p:cNvSpPr>
                <p:nvPr/>
              </p:nvSpPr>
              <p:spPr bwMode="auto">
                <a:xfrm>
                  <a:off x="1250" y="1224"/>
                  <a:ext cx="188" cy="70"/>
                </a:xfrm>
                <a:custGeom>
                  <a:avLst/>
                  <a:gdLst>
                    <a:gd name="T0" fmla="*/ 0 w 225"/>
                    <a:gd name="T1" fmla="*/ 0 h 83"/>
                    <a:gd name="T2" fmla="*/ 0 w 225"/>
                    <a:gd name="T3" fmla="*/ 35 h 83"/>
                    <a:gd name="T4" fmla="*/ 9 w 225"/>
                    <a:gd name="T5" fmla="*/ 55 h 83"/>
                    <a:gd name="T6" fmla="*/ 50 w 225"/>
                    <a:gd name="T7" fmla="*/ 76 h 83"/>
                    <a:gd name="T8" fmla="*/ 112 w 225"/>
                    <a:gd name="T9" fmla="*/ 83 h 83"/>
                    <a:gd name="T10" fmla="*/ 191 w 225"/>
                    <a:gd name="T11" fmla="*/ 70 h 83"/>
                    <a:gd name="T12" fmla="*/ 216 w 225"/>
                    <a:gd name="T13" fmla="*/ 55 h 83"/>
                    <a:gd name="T14" fmla="*/ 225 w 225"/>
                    <a:gd name="T15" fmla="*/ 35 h 83"/>
                    <a:gd name="T16" fmla="*/ 225 w 225"/>
                    <a:gd name="T17" fmla="*/ 0 h 83"/>
                    <a:gd name="T18" fmla="*/ 220 w 225"/>
                    <a:gd name="T19" fmla="*/ 0 h 83"/>
                    <a:gd name="T20" fmla="*/ 220 w 225"/>
                    <a:gd name="T21" fmla="*/ 35 h 83"/>
                    <a:gd name="T22" fmla="*/ 212 w 225"/>
                    <a:gd name="T23" fmla="*/ 51 h 83"/>
                    <a:gd name="T24" fmla="*/ 173 w 225"/>
                    <a:gd name="T25" fmla="*/ 71 h 83"/>
                    <a:gd name="T26" fmla="*/ 112 w 225"/>
                    <a:gd name="T27" fmla="*/ 79 h 83"/>
                    <a:gd name="T28" fmla="*/ 35 w 225"/>
                    <a:gd name="T29" fmla="*/ 65 h 83"/>
                    <a:gd name="T30" fmla="*/ 13 w 225"/>
                    <a:gd name="T31" fmla="*/ 51 h 83"/>
                    <a:gd name="T32" fmla="*/ 5 w 225"/>
                    <a:gd name="T33" fmla="*/ 35 h 83"/>
                    <a:gd name="T34" fmla="*/ 5 w 225"/>
                    <a:gd name="T35" fmla="*/ 0 h 83"/>
                    <a:gd name="T36" fmla="*/ 0 w 225"/>
                    <a:gd name="T3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 h="83">
                      <a:moveTo>
                        <a:pt x="0" y="0"/>
                      </a:moveTo>
                      <a:cubicBezTo>
                        <a:pt x="0" y="35"/>
                        <a:pt x="0" y="35"/>
                        <a:pt x="0" y="35"/>
                      </a:cubicBezTo>
                      <a:cubicBezTo>
                        <a:pt x="0" y="42"/>
                        <a:pt x="3" y="49"/>
                        <a:pt x="9" y="55"/>
                      </a:cubicBezTo>
                      <a:cubicBezTo>
                        <a:pt x="18" y="63"/>
                        <a:pt x="32" y="70"/>
                        <a:pt x="50" y="76"/>
                      </a:cubicBezTo>
                      <a:cubicBezTo>
                        <a:pt x="68" y="81"/>
                        <a:pt x="89" y="83"/>
                        <a:pt x="112" y="83"/>
                      </a:cubicBezTo>
                      <a:cubicBezTo>
                        <a:pt x="143" y="83"/>
                        <a:pt x="171" y="78"/>
                        <a:pt x="191" y="70"/>
                      </a:cubicBezTo>
                      <a:cubicBezTo>
                        <a:pt x="202" y="66"/>
                        <a:pt x="210" y="61"/>
                        <a:pt x="216" y="55"/>
                      </a:cubicBezTo>
                      <a:cubicBezTo>
                        <a:pt x="222" y="49"/>
                        <a:pt x="225" y="42"/>
                        <a:pt x="225" y="35"/>
                      </a:cubicBezTo>
                      <a:cubicBezTo>
                        <a:pt x="225" y="0"/>
                        <a:pt x="225" y="0"/>
                        <a:pt x="225" y="0"/>
                      </a:cubicBezTo>
                      <a:cubicBezTo>
                        <a:pt x="220" y="0"/>
                        <a:pt x="220" y="0"/>
                        <a:pt x="220" y="0"/>
                      </a:cubicBezTo>
                      <a:cubicBezTo>
                        <a:pt x="220" y="35"/>
                        <a:pt x="220" y="35"/>
                        <a:pt x="220" y="35"/>
                      </a:cubicBezTo>
                      <a:cubicBezTo>
                        <a:pt x="220" y="41"/>
                        <a:pt x="218" y="46"/>
                        <a:pt x="212" y="51"/>
                      </a:cubicBezTo>
                      <a:cubicBezTo>
                        <a:pt x="204" y="59"/>
                        <a:pt x="191" y="66"/>
                        <a:pt x="173" y="71"/>
                      </a:cubicBezTo>
                      <a:cubicBezTo>
                        <a:pt x="156" y="76"/>
                        <a:pt x="135" y="79"/>
                        <a:pt x="112" y="79"/>
                      </a:cubicBezTo>
                      <a:cubicBezTo>
                        <a:pt x="82" y="79"/>
                        <a:pt x="55" y="73"/>
                        <a:pt x="35" y="65"/>
                      </a:cubicBezTo>
                      <a:cubicBezTo>
                        <a:pt x="26" y="61"/>
                        <a:pt x="18" y="56"/>
                        <a:pt x="13" y="51"/>
                      </a:cubicBezTo>
                      <a:cubicBezTo>
                        <a:pt x="7" y="46"/>
                        <a:pt x="5" y="41"/>
                        <a:pt x="5" y="35"/>
                      </a:cubicBezTo>
                      <a:cubicBezTo>
                        <a:pt x="5" y="0"/>
                        <a:pt x="5" y="0"/>
                        <a:pt x="5" y="0"/>
                      </a:cubicBezTo>
                      <a:cubicBezTo>
                        <a:pt x="0" y="0"/>
                        <a:pt x="0" y="0"/>
                        <a:pt x="0" y="0"/>
                      </a:cubicBez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42" name="Freeform 33">
                  <a:extLst>
                    <a:ext uri="{FF2B5EF4-FFF2-40B4-BE49-F238E27FC236}">
                      <a16:creationId xmlns:a16="http://schemas.microsoft.com/office/drawing/2014/main" id="{8ADDC6B7-B106-4B11-A12E-532768D88218}"/>
                    </a:ext>
                  </a:extLst>
                </p:cNvPr>
                <p:cNvSpPr>
                  <a:spLocks/>
                </p:cNvSpPr>
                <p:nvPr/>
              </p:nvSpPr>
              <p:spPr bwMode="auto">
                <a:xfrm>
                  <a:off x="1281" y="1197"/>
                  <a:ext cx="125" cy="47"/>
                </a:xfrm>
                <a:custGeom>
                  <a:avLst/>
                  <a:gdLst>
                    <a:gd name="T0" fmla="*/ 2 w 150"/>
                    <a:gd name="T1" fmla="*/ 29 h 57"/>
                    <a:gd name="T2" fmla="*/ 0 w 150"/>
                    <a:gd name="T3" fmla="*/ 29 h 57"/>
                    <a:gd name="T4" fmla="*/ 7 w 150"/>
                    <a:gd name="T5" fmla="*/ 40 h 57"/>
                    <a:gd name="T6" fmla="*/ 34 w 150"/>
                    <a:gd name="T7" fmla="*/ 53 h 57"/>
                    <a:gd name="T8" fmla="*/ 75 w 150"/>
                    <a:gd name="T9" fmla="*/ 57 h 57"/>
                    <a:gd name="T10" fmla="*/ 128 w 150"/>
                    <a:gd name="T11" fmla="*/ 49 h 57"/>
                    <a:gd name="T12" fmla="*/ 144 w 150"/>
                    <a:gd name="T13" fmla="*/ 40 h 57"/>
                    <a:gd name="T14" fmla="*/ 150 w 150"/>
                    <a:gd name="T15" fmla="*/ 29 h 57"/>
                    <a:gd name="T16" fmla="*/ 144 w 150"/>
                    <a:gd name="T17" fmla="*/ 17 h 57"/>
                    <a:gd name="T18" fmla="*/ 117 w 150"/>
                    <a:gd name="T19" fmla="*/ 5 h 57"/>
                    <a:gd name="T20" fmla="*/ 75 w 150"/>
                    <a:gd name="T21" fmla="*/ 0 h 57"/>
                    <a:gd name="T22" fmla="*/ 23 w 150"/>
                    <a:gd name="T23" fmla="*/ 8 h 57"/>
                    <a:gd name="T24" fmla="*/ 7 w 150"/>
                    <a:gd name="T25" fmla="*/ 17 h 57"/>
                    <a:gd name="T26" fmla="*/ 0 w 150"/>
                    <a:gd name="T27" fmla="*/ 29 h 57"/>
                    <a:gd name="T28" fmla="*/ 2 w 150"/>
                    <a:gd name="T29" fmla="*/ 29 h 57"/>
                    <a:gd name="T30" fmla="*/ 3 w 150"/>
                    <a:gd name="T31" fmla="*/ 29 h 57"/>
                    <a:gd name="T32" fmla="*/ 9 w 150"/>
                    <a:gd name="T33" fmla="*/ 20 h 57"/>
                    <a:gd name="T34" fmla="*/ 35 w 150"/>
                    <a:gd name="T35" fmla="*/ 8 h 57"/>
                    <a:gd name="T36" fmla="*/ 75 w 150"/>
                    <a:gd name="T37" fmla="*/ 4 h 57"/>
                    <a:gd name="T38" fmla="*/ 127 w 150"/>
                    <a:gd name="T39" fmla="*/ 11 h 57"/>
                    <a:gd name="T40" fmla="*/ 142 w 150"/>
                    <a:gd name="T41" fmla="*/ 20 h 57"/>
                    <a:gd name="T42" fmla="*/ 147 w 150"/>
                    <a:gd name="T43" fmla="*/ 29 h 57"/>
                    <a:gd name="T44" fmla="*/ 142 w 150"/>
                    <a:gd name="T45" fmla="*/ 38 h 57"/>
                    <a:gd name="T46" fmla="*/ 116 w 150"/>
                    <a:gd name="T47" fmla="*/ 50 h 57"/>
                    <a:gd name="T48" fmla="*/ 75 w 150"/>
                    <a:gd name="T49" fmla="*/ 54 h 57"/>
                    <a:gd name="T50" fmla="*/ 24 w 150"/>
                    <a:gd name="T51" fmla="*/ 46 h 57"/>
                    <a:gd name="T52" fmla="*/ 9 w 150"/>
                    <a:gd name="T53" fmla="*/ 38 h 57"/>
                    <a:gd name="T54" fmla="*/ 3 w 150"/>
                    <a:gd name="T55" fmla="*/ 29 h 57"/>
                    <a:gd name="T56" fmla="*/ 2 w 150"/>
                    <a:gd name="T57" fmla="*/ 2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0" h="57">
                      <a:moveTo>
                        <a:pt x="2" y="29"/>
                      </a:moveTo>
                      <a:cubicBezTo>
                        <a:pt x="0" y="29"/>
                        <a:pt x="0" y="29"/>
                        <a:pt x="0" y="29"/>
                      </a:cubicBezTo>
                      <a:cubicBezTo>
                        <a:pt x="0" y="33"/>
                        <a:pt x="3" y="37"/>
                        <a:pt x="7" y="40"/>
                      </a:cubicBezTo>
                      <a:cubicBezTo>
                        <a:pt x="13" y="46"/>
                        <a:pt x="22" y="50"/>
                        <a:pt x="34" y="53"/>
                      </a:cubicBezTo>
                      <a:cubicBezTo>
                        <a:pt x="46" y="56"/>
                        <a:pt x="60" y="57"/>
                        <a:pt x="75" y="57"/>
                      </a:cubicBezTo>
                      <a:cubicBezTo>
                        <a:pt x="96" y="57"/>
                        <a:pt x="114" y="54"/>
                        <a:pt x="128" y="49"/>
                      </a:cubicBezTo>
                      <a:cubicBezTo>
                        <a:pt x="135" y="47"/>
                        <a:pt x="140" y="44"/>
                        <a:pt x="144" y="40"/>
                      </a:cubicBezTo>
                      <a:cubicBezTo>
                        <a:pt x="148" y="37"/>
                        <a:pt x="150" y="33"/>
                        <a:pt x="150" y="29"/>
                      </a:cubicBezTo>
                      <a:cubicBezTo>
                        <a:pt x="150" y="25"/>
                        <a:pt x="148" y="21"/>
                        <a:pt x="144" y="17"/>
                      </a:cubicBezTo>
                      <a:cubicBezTo>
                        <a:pt x="138" y="12"/>
                        <a:pt x="129" y="8"/>
                        <a:pt x="117" y="5"/>
                      </a:cubicBezTo>
                      <a:cubicBezTo>
                        <a:pt x="105" y="2"/>
                        <a:pt x="91" y="0"/>
                        <a:pt x="75" y="0"/>
                      </a:cubicBezTo>
                      <a:cubicBezTo>
                        <a:pt x="55" y="0"/>
                        <a:pt x="37" y="3"/>
                        <a:pt x="23" y="8"/>
                      </a:cubicBezTo>
                      <a:cubicBezTo>
                        <a:pt x="16" y="11"/>
                        <a:pt x="11" y="14"/>
                        <a:pt x="7" y="17"/>
                      </a:cubicBezTo>
                      <a:cubicBezTo>
                        <a:pt x="3" y="21"/>
                        <a:pt x="0" y="25"/>
                        <a:pt x="0" y="29"/>
                      </a:cubicBezTo>
                      <a:cubicBezTo>
                        <a:pt x="2" y="29"/>
                        <a:pt x="2" y="29"/>
                        <a:pt x="2" y="29"/>
                      </a:cubicBezTo>
                      <a:cubicBezTo>
                        <a:pt x="3" y="29"/>
                        <a:pt x="3" y="29"/>
                        <a:pt x="3" y="29"/>
                      </a:cubicBezTo>
                      <a:cubicBezTo>
                        <a:pt x="3" y="26"/>
                        <a:pt x="5" y="23"/>
                        <a:pt x="9" y="20"/>
                      </a:cubicBezTo>
                      <a:cubicBezTo>
                        <a:pt x="14" y="15"/>
                        <a:pt x="23" y="11"/>
                        <a:pt x="35" y="8"/>
                      </a:cubicBezTo>
                      <a:cubicBezTo>
                        <a:pt x="46" y="5"/>
                        <a:pt x="60" y="4"/>
                        <a:pt x="75" y="4"/>
                      </a:cubicBezTo>
                      <a:cubicBezTo>
                        <a:pt x="96" y="4"/>
                        <a:pt x="114" y="7"/>
                        <a:pt x="127" y="11"/>
                      </a:cubicBezTo>
                      <a:cubicBezTo>
                        <a:pt x="133" y="14"/>
                        <a:pt x="139" y="17"/>
                        <a:pt x="142" y="20"/>
                      </a:cubicBezTo>
                      <a:cubicBezTo>
                        <a:pt x="146" y="23"/>
                        <a:pt x="147" y="26"/>
                        <a:pt x="147" y="29"/>
                      </a:cubicBezTo>
                      <a:cubicBezTo>
                        <a:pt x="147" y="32"/>
                        <a:pt x="146" y="35"/>
                        <a:pt x="142" y="38"/>
                      </a:cubicBezTo>
                      <a:cubicBezTo>
                        <a:pt x="137" y="43"/>
                        <a:pt x="128" y="47"/>
                        <a:pt x="116" y="50"/>
                      </a:cubicBezTo>
                      <a:cubicBezTo>
                        <a:pt x="105" y="53"/>
                        <a:pt x="91" y="54"/>
                        <a:pt x="75" y="54"/>
                      </a:cubicBezTo>
                      <a:cubicBezTo>
                        <a:pt x="55" y="54"/>
                        <a:pt x="37" y="51"/>
                        <a:pt x="24" y="46"/>
                      </a:cubicBezTo>
                      <a:cubicBezTo>
                        <a:pt x="17" y="44"/>
                        <a:pt x="12" y="41"/>
                        <a:pt x="9" y="38"/>
                      </a:cubicBezTo>
                      <a:cubicBezTo>
                        <a:pt x="5" y="35"/>
                        <a:pt x="3" y="32"/>
                        <a:pt x="3" y="29"/>
                      </a:cubicBezTo>
                      <a:lnTo>
                        <a:pt x="2" y="29"/>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43" name="Freeform 34">
                  <a:extLst>
                    <a:ext uri="{FF2B5EF4-FFF2-40B4-BE49-F238E27FC236}">
                      <a16:creationId xmlns:a16="http://schemas.microsoft.com/office/drawing/2014/main" id="{468D403C-D013-42B5-BB98-BBB45ECB0871}"/>
                    </a:ext>
                  </a:extLst>
                </p:cNvPr>
                <p:cNvSpPr>
                  <a:spLocks/>
                </p:cNvSpPr>
                <p:nvPr/>
              </p:nvSpPr>
              <p:spPr bwMode="auto">
                <a:xfrm>
                  <a:off x="1291" y="1206"/>
                  <a:ext cx="106" cy="38"/>
                </a:xfrm>
                <a:custGeom>
                  <a:avLst/>
                  <a:gdLst>
                    <a:gd name="T0" fmla="*/ 2 w 127"/>
                    <a:gd name="T1" fmla="*/ 23 h 46"/>
                    <a:gd name="T2" fmla="*/ 0 w 127"/>
                    <a:gd name="T3" fmla="*/ 23 h 46"/>
                    <a:gd name="T4" fmla="*/ 6 w 127"/>
                    <a:gd name="T5" fmla="*/ 32 h 46"/>
                    <a:gd name="T6" fmla="*/ 29 w 127"/>
                    <a:gd name="T7" fmla="*/ 42 h 46"/>
                    <a:gd name="T8" fmla="*/ 63 w 127"/>
                    <a:gd name="T9" fmla="*/ 46 h 46"/>
                    <a:gd name="T10" fmla="*/ 108 w 127"/>
                    <a:gd name="T11" fmla="*/ 40 h 46"/>
                    <a:gd name="T12" fmla="*/ 121 w 127"/>
                    <a:gd name="T13" fmla="*/ 32 h 46"/>
                    <a:gd name="T14" fmla="*/ 127 w 127"/>
                    <a:gd name="T15" fmla="*/ 23 h 46"/>
                    <a:gd name="T16" fmla="*/ 121 w 127"/>
                    <a:gd name="T17" fmla="*/ 14 h 46"/>
                    <a:gd name="T18" fmla="*/ 98 w 127"/>
                    <a:gd name="T19" fmla="*/ 4 h 46"/>
                    <a:gd name="T20" fmla="*/ 63 w 127"/>
                    <a:gd name="T21" fmla="*/ 0 h 46"/>
                    <a:gd name="T22" fmla="*/ 19 w 127"/>
                    <a:gd name="T23" fmla="*/ 7 h 46"/>
                    <a:gd name="T24" fmla="*/ 6 w 127"/>
                    <a:gd name="T25" fmla="*/ 14 h 46"/>
                    <a:gd name="T26" fmla="*/ 0 w 127"/>
                    <a:gd name="T27" fmla="*/ 23 h 46"/>
                    <a:gd name="T28" fmla="*/ 2 w 127"/>
                    <a:gd name="T29" fmla="*/ 23 h 46"/>
                    <a:gd name="T30" fmla="*/ 3 w 127"/>
                    <a:gd name="T31" fmla="*/ 23 h 46"/>
                    <a:gd name="T32" fmla="*/ 7 w 127"/>
                    <a:gd name="T33" fmla="*/ 16 h 46"/>
                    <a:gd name="T34" fmla="*/ 29 w 127"/>
                    <a:gd name="T35" fmla="*/ 6 h 46"/>
                    <a:gd name="T36" fmla="*/ 63 w 127"/>
                    <a:gd name="T37" fmla="*/ 3 h 46"/>
                    <a:gd name="T38" fmla="*/ 107 w 127"/>
                    <a:gd name="T39" fmla="*/ 9 h 46"/>
                    <a:gd name="T40" fmla="*/ 120 w 127"/>
                    <a:gd name="T41" fmla="*/ 16 h 46"/>
                    <a:gd name="T42" fmla="*/ 124 w 127"/>
                    <a:gd name="T43" fmla="*/ 23 h 46"/>
                    <a:gd name="T44" fmla="*/ 120 w 127"/>
                    <a:gd name="T45" fmla="*/ 31 h 46"/>
                    <a:gd name="T46" fmla="*/ 98 w 127"/>
                    <a:gd name="T47" fmla="*/ 40 h 46"/>
                    <a:gd name="T48" fmla="*/ 63 w 127"/>
                    <a:gd name="T49" fmla="*/ 43 h 46"/>
                    <a:gd name="T50" fmla="*/ 20 w 127"/>
                    <a:gd name="T51" fmla="*/ 37 h 46"/>
                    <a:gd name="T52" fmla="*/ 7 w 127"/>
                    <a:gd name="T53" fmla="*/ 31 h 46"/>
                    <a:gd name="T54" fmla="*/ 3 w 127"/>
                    <a:gd name="T55" fmla="*/ 23 h 46"/>
                    <a:gd name="T56" fmla="*/ 2 w 127"/>
                    <a:gd name="T57" fmla="*/ 2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7" h="46">
                      <a:moveTo>
                        <a:pt x="2" y="23"/>
                      </a:moveTo>
                      <a:cubicBezTo>
                        <a:pt x="0" y="23"/>
                        <a:pt x="0" y="23"/>
                        <a:pt x="0" y="23"/>
                      </a:cubicBezTo>
                      <a:cubicBezTo>
                        <a:pt x="0" y="27"/>
                        <a:pt x="2" y="30"/>
                        <a:pt x="6" y="32"/>
                      </a:cubicBezTo>
                      <a:cubicBezTo>
                        <a:pt x="11" y="37"/>
                        <a:pt x="19" y="40"/>
                        <a:pt x="29" y="42"/>
                      </a:cubicBezTo>
                      <a:cubicBezTo>
                        <a:pt x="39" y="45"/>
                        <a:pt x="51" y="46"/>
                        <a:pt x="63" y="46"/>
                      </a:cubicBezTo>
                      <a:cubicBezTo>
                        <a:pt x="81" y="46"/>
                        <a:pt x="96" y="44"/>
                        <a:pt x="108" y="40"/>
                      </a:cubicBezTo>
                      <a:cubicBezTo>
                        <a:pt x="113" y="38"/>
                        <a:pt x="118" y="35"/>
                        <a:pt x="121" y="32"/>
                      </a:cubicBezTo>
                      <a:cubicBezTo>
                        <a:pt x="125" y="30"/>
                        <a:pt x="127" y="27"/>
                        <a:pt x="127" y="23"/>
                      </a:cubicBezTo>
                      <a:cubicBezTo>
                        <a:pt x="127" y="20"/>
                        <a:pt x="125" y="16"/>
                        <a:pt x="121" y="14"/>
                      </a:cubicBezTo>
                      <a:cubicBezTo>
                        <a:pt x="116" y="10"/>
                        <a:pt x="108" y="6"/>
                        <a:pt x="98" y="4"/>
                      </a:cubicBezTo>
                      <a:cubicBezTo>
                        <a:pt x="88" y="1"/>
                        <a:pt x="76" y="0"/>
                        <a:pt x="63" y="0"/>
                      </a:cubicBezTo>
                      <a:cubicBezTo>
                        <a:pt x="46" y="0"/>
                        <a:pt x="31" y="3"/>
                        <a:pt x="19" y="7"/>
                      </a:cubicBezTo>
                      <a:cubicBezTo>
                        <a:pt x="14" y="9"/>
                        <a:pt x="9" y="11"/>
                        <a:pt x="6" y="14"/>
                      </a:cubicBezTo>
                      <a:cubicBezTo>
                        <a:pt x="2" y="16"/>
                        <a:pt x="0" y="20"/>
                        <a:pt x="0" y="23"/>
                      </a:cubicBezTo>
                      <a:cubicBezTo>
                        <a:pt x="2" y="23"/>
                        <a:pt x="2" y="23"/>
                        <a:pt x="2" y="23"/>
                      </a:cubicBezTo>
                      <a:cubicBezTo>
                        <a:pt x="3" y="23"/>
                        <a:pt x="3" y="23"/>
                        <a:pt x="3" y="23"/>
                      </a:cubicBezTo>
                      <a:cubicBezTo>
                        <a:pt x="3" y="21"/>
                        <a:pt x="4" y="18"/>
                        <a:pt x="7" y="16"/>
                      </a:cubicBezTo>
                      <a:cubicBezTo>
                        <a:pt x="12" y="12"/>
                        <a:pt x="19" y="9"/>
                        <a:pt x="29" y="6"/>
                      </a:cubicBezTo>
                      <a:cubicBezTo>
                        <a:pt x="39" y="4"/>
                        <a:pt x="51" y="3"/>
                        <a:pt x="63" y="3"/>
                      </a:cubicBezTo>
                      <a:cubicBezTo>
                        <a:pt x="80" y="3"/>
                        <a:pt x="96" y="5"/>
                        <a:pt x="107" y="9"/>
                      </a:cubicBezTo>
                      <a:cubicBezTo>
                        <a:pt x="112" y="11"/>
                        <a:pt x="117" y="13"/>
                        <a:pt x="120" y="16"/>
                      </a:cubicBezTo>
                      <a:cubicBezTo>
                        <a:pt x="123" y="18"/>
                        <a:pt x="124" y="21"/>
                        <a:pt x="124" y="23"/>
                      </a:cubicBezTo>
                      <a:cubicBezTo>
                        <a:pt x="124" y="26"/>
                        <a:pt x="123" y="28"/>
                        <a:pt x="120" y="31"/>
                      </a:cubicBezTo>
                      <a:cubicBezTo>
                        <a:pt x="115" y="34"/>
                        <a:pt x="107" y="38"/>
                        <a:pt x="98" y="40"/>
                      </a:cubicBezTo>
                      <a:cubicBezTo>
                        <a:pt x="88" y="42"/>
                        <a:pt x="76" y="43"/>
                        <a:pt x="63" y="43"/>
                      </a:cubicBezTo>
                      <a:cubicBezTo>
                        <a:pt x="47" y="43"/>
                        <a:pt x="31" y="41"/>
                        <a:pt x="20" y="37"/>
                      </a:cubicBezTo>
                      <a:cubicBezTo>
                        <a:pt x="15" y="35"/>
                        <a:pt x="10" y="33"/>
                        <a:pt x="7" y="31"/>
                      </a:cubicBezTo>
                      <a:cubicBezTo>
                        <a:pt x="4" y="28"/>
                        <a:pt x="3" y="26"/>
                        <a:pt x="3" y="23"/>
                      </a:cubicBezTo>
                      <a:lnTo>
                        <a:pt x="2" y="23"/>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44" name="Freeform 35">
                  <a:extLst>
                    <a:ext uri="{FF2B5EF4-FFF2-40B4-BE49-F238E27FC236}">
                      <a16:creationId xmlns:a16="http://schemas.microsoft.com/office/drawing/2014/main" id="{E7A79782-DF05-4A19-846A-B6A94BDEC4BE}"/>
                    </a:ext>
                  </a:extLst>
                </p:cNvPr>
                <p:cNvSpPr>
                  <a:spLocks/>
                </p:cNvSpPr>
                <p:nvPr/>
              </p:nvSpPr>
              <p:spPr bwMode="auto">
                <a:xfrm>
                  <a:off x="1780" y="1594"/>
                  <a:ext cx="131" cy="63"/>
                </a:xfrm>
                <a:custGeom>
                  <a:avLst/>
                  <a:gdLst>
                    <a:gd name="T0" fmla="*/ 0 w 157"/>
                    <a:gd name="T1" fmla="*/ 63 h 76"/>
                    <a:gd name="T2" fmla="*/ 68 w 157"/>
                    <a:gd name="T3" fmla="*/ 76 h 76"/>
                    <a:gd name="T4" fmla="*/ 130 w 157"/>
                    <a:gd name="T5" fmla="*/ 66 h 76"/>
                    <a:gd name="T6" fmla="*/ 150 w 157"/>
                    <a:gd name="T7" fmla="*/ 54 h 76"/>
                    <a:gd name="T8" fmla="*/ 157 w 157"/>
                    <a:gd name="T9" fmla="*/ 38 h 76"/>
                    <a:gd name="T10" fmla="*/ 150 w 157"/>
                    <a:gd name="T11" fmla="*/ 23 h 76"/>
                    <a:gd name="T12" fmla="*/ 117 w 157"/>
                    <a:gd name="T13" fmla="*/ 7 h 76"/>
                    <a:gd name="T14" fmla="*/ 68 w 157"/>
                    <a:gd name="T15" fmla="*/ 0 h 76"/>
                    <a:gd name="T16" fmla="*/ 0 w 157"/>
                    <a:gd name="T17" fmla="*/ 14 h 76"/>
                    <a:gd name="T18" fmla="*/ 1 w 157"/>
                    <a:gd name="T19" fmla="*/ 17 h 76"/>
                    <a:gd name="T20" fmla="*/ 68 w 157"/>
                    <a:gd name="T21" fmla="*/ 4 h 76"/>
                    <a:gd name="T22" fmla="*/ 129 w 157"/>
                    <a:gd name="T23" fmla="*/ 15 h 76"/>
                    <a:gd name="T24" fmla="*/ 147 w 157"/>
                    <a:gd name="T25" fmla="*/ 26 h 76"/>
                    <a:gd name="T26" fmla="*/ 153 w 157"/>
                    <a:gd name="T27" fmla="*/ 38 h 76"/>
                    <a:gd name="T28" fmla="*/ 147 w 157"/>
                    <a:gd name="T29" fmla="*/ 51 h 76"/>
                    <a:gd name="T30" fmla="*/ 116 w 157"/>
                    <a:gd name="T31" fmla="*/ 66 h 76"/>
                    <a:gd name="T32" fmla="*/ 68 w 157"/>
                    <a:gd name="T33" fmla="*/ 72 h 76"/>
                    <a:gd name="T34" fmla="*/ 2 w 157"/>
                    <a:gd name="T35" fmla="*/ 59 h 76"/>
                    <a:gd name="T36" fmla="*/ 0 w 157"/>
                    <a:gd name="T37" fmla="*/ 6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7" h="76">
                      <a:moveTo>
                        <a:pt x="0" y="63"/>
                      </a:moveTo>
                      <a:cubicBezTo>
                        <a:pt x="17" y="71"/>
                        <a:pt x="41" y="76"/>
                        <a:pt x="68" y="76"/>
                      </a:cubicBezTo>
                      <a:cubicBezTo>
                        <a:pt x="92" y="76"/>
                        <a:pt x="114" y="72"/>
                        <a:pt x="130" y="66"/>
                      </a:cubicBezTo>
                      <a:cubicBezTo>
                        <a:pt x="138" y="62"/>
                        <a:pt x="145" y="58"/>
                        <a:pt x="150" y="54"/>
                      </a:cubicBezTo>
                      <a:cubicBezTo>
                        <a:pt x="154" y="49"/>
                        <a:pt x="157" y="44"/>
                        <a:pt x="157" y="38"/>
                      </a:cubicBezTo>
                      <a:cubicBezTo>
                        <a:pt x="157" y="33"/>
                        <a:pt x="154" y="27"/>
                        <a:pt x="150" y="23"/>
                      </a:cubicBezTo>
                      <a:cubicBezTo>
                        <a:pt x="143" y="16"/>
                        <a:pt x="131" y="10"/>
                        <a:pt x="117" y="7"/>
                      </a:cubicBezTo>
                      <a:cubicBezTo>
                        <a:pt x="103" y="3"/>
                        <a:pt x="86" y="0"/>
                        <a:pt x="68" y="0"/>
                      </a:cubicBezTo>
                      <a:cubicBezTo>
                        <a:pt x="41" y="0"/>
                        <a:pt x="16" y="6"/>
                        <a:pt x="0" y="14"/>
                      </a:cubicBezTo>
                      <a:cubicBezTo>
                        <a:pt x="1" y="17"/>
                        <a:pt x="1" y="17"/>
                        <a:pt x="1" y="17"/>
                      </a:cubicBezTo>
                      <a:cubicBezTo>
                        <a:pt x="17" y="9"/>
                        <a:pt x="41" y="4"/>
                        <a:pt x="68" y="4"/>
                      </a:cubicBezTo>
                      <a:cubicBezTo>
                        <a:pt x="92" y="4"/>
                        <a:pt x="114" y="8"/>
                        <a:pt x="129" y="15"/>
                      </a:cubicBezTo>
                      <a:cubicBezTo>
                        <a:pt x="137" y="18"/>
                        <a:pt x="143" y="22"/>
                        <a:pt x="147" y="26"/>
                      </a:cubicBezTo>
                      <a:cubicBezTo>
                        <a:pt x="151" y="30"/>
                        <a:pt x="153" y="34"/>
                        <a:pt x="153" y="38"/>
                      </a:cubicBezTo>
                      <a:cubicBezTo>
                        <a:pt x="153" y="43"/>
                        <a:pt x="151" y="47"/>
                        <a:pt x="147" y="51"/>
                      </a:cubicBezTo>
                      <a:cubicBezTo>
                        <a:pt x="141" y="57"/>
                        <a:pt x="130" y="63"/>
                        <a:pt x="116" y="66"/>
                      </a:cubicBezTo>
                      <a:cubicBezTo>
                        <a:pt x="103" y="70"/>
                        <a:pt x="86" y="72"/>
                        <a:pt x="68" y="72"/>
                      </a:cubicBezTo>
                      <a:cubicBezTo>
                        <a:pt x="42" y="72"/>
                        <a:pt x="18" y="67"/>
                        <a:pt x="2" y="59"/>
                      </a:cubicBezTo>
                      <a:lnTo>
                        <a:pt x="0" y="63"/>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45" name="Freeform 36">
                  <a:extLst>
                    <a:ext uri="{FF2B5EF4-FFF2-40B4-BE49-F238E27FC236}">
                      <a16:creationId xmlns:a16="http://schemas.microsoft.com/office/drawing/2014/main" id="{765C2D24-3721-4C23-9212-BD1A4A3C191F}"/>
                    </a:ext>
                  </a:extLst>
                </p:cNvPr>
                <p:cNvSpPr>
                  <a:spLocks/>
                </p:cNvSpPr>
                <p:nvPr/>
              </p:nvSpPr>
              <p:spPr bwMode="auto">
                <a:xfrm>
                  <a:off x="1780" y="1626"/>
                  <a:ext cx="131" cy="55"/>
                </a:xfrm>
                <a:custGeom>
                  <a:avLst/>
                  <a:gdLst>
                    <a:gd name="T0" fmla="*/ 0 w 157"/>
                    <a:gd name="T1" fmla="*/ 53 h 66"/>
                    <a:gd name="T2" fmla="*/ 68 w 157"/>
                    <a:gd name="T3" fmla="*/ 66 h 66"/>
                    <a:gd name="T4" fmla="*/ 130 w 157"/>
                    <a:gd name="T5" fmla="*/ 56 h 66"/>
                    <a:gd name="T6" fmla="*/ 150 w 157"/>
                    <a:gd name="T7" fmla="*/ 44 h 66"/>
                    <a:gd name="T8" fmla="*/ 157 w 157"/>
                    <a:gd name="T9" fmla="*/ 28 h 66"/>
                    <a:gd name="T10" fmla="*/ 157 w 157"/>
                    <a:gd name="T11" fmla="*/ 0 h 66"/>
                    <a:gd name="T12" fmla="*/ 153 w 157"/>
                    <a:gd name="T13" fmla="*/ 0 h 66"/>
                    <a:gd name="T14" fmla="*/ 153 w 157"/>
                    <a:gd name="T15" fmla="*/ 28 h 66"/>
                    <a:gd name="T16" fmla="*/ 147 w 157"/>
                    <a:gd name="T17" fmla="*/ 41 h 66"/>
                    <a:gd name="T18" fmla="*/ 116 w 157"/>
                    <a:gd name="T19" fmla="*/ 56 h 66"/>
                    <a:gd name="T20" fmla="*/ 68 w 157"/>
                    <a:gd name="T21" fmla="*/ 62 h 66"/>
                    <a:gd name="T22" fmla="*/ 2 w 157"/>
                    <a:gd name="T23" fmla="*/ 50 h 66"/>
                    <a:gd name="T24" fmla="*/ 0 w 157"/>
                    <a:gd name="T25" fmla="*/ 5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7" h="66">
                      <a:moveTo>
                        <a:pt x="0" y="53"/>
                      </a:moveTo>
                      <a:cubicBezTo>
                        <a:pt x="17" y="61"/>
                        <a:pt x="41" y="66"/>
                        <a:pt x="68" y="66"/>
                      </a:cubicBezTo>
                      <a:cubicBezTo>
                        <a:pt x="92" y="66"/>
                        <a:pt x="114" y="62"/>
                        <a:pt x="130" y="56"/>
                      </a:cubicBezTo>
                      <a:cubicBezTo>
                        <a:pt x="138" y="52"/>
                        <a:pt x="145" y="48"/>
                        <a:pt x="150" y="44"/>
                      </a:cubicBezTo>
                      <a:cubicBezTo>
                        <a:pt x="154" y="39"/>
                        <a:pt x="157" y="34"/>
                        <a:pt x="157" y="28"/>
                      </a:cubicBezTo>
                      <a:cubicBezTo>
                        <a:pt x="157" y="0"/>
                        <a:pt x="157" y="0"/>
                        <a:pt x="157" y="0"/>
                      </a:cubicBezTo>
                      <a:cubicBezTo>
                        <a:pt x="153" y="0"/>
                        <a:pt x="153" y="0"/>
                        <a:pt x="153" y="0"/>
                      </a:cubicBezTo>
                      <a:cubicBezTo>
                        <a:pt x="153" y="28"/>
                        <a:pt x="153" y="28"/>
                        <a:pt x="153" y="28"/>
                      </a:cubicBezTo>
                      <a:cubicBezTo>
                        <a:pt x="153" y="33"/>
                        <a:pt x="151" y="37"/>
                        <a:pt x="147" y="41"/>
                      </a:cubicBezTo>
                      <a:cubicBezTo>
                        <a:pt x="141" y="47"/>
                        <a:pt x="130" y="53"/>
                        <a:pt x="116" y="56"/>
                      </a:cubicBezTo>
                      <a:cubicBezTo>
                        <a:pt x="103" y="60"/>
                        <a:pt x="86" y="62"/>
                        <a:pt x="68" y="62"/>
                      </a:cubicBezTo>
                      <a:cubicBezTo>
                        <a:pt x="42" y="62"/>
                        <a:pt x="18" y="57"/>
                        <a:pt x="2" y="50"/>
                      </a:cubicBezTo>
                      <a:cubicBezTo>
                        <a:pt x="0" y="53"/>
                        <a:pt x="0" y="53"/>
                        <a:pt x="0" y="53"/>
                      </a:cubicBez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46" name="Freeform 37">
                  <a:extLst>
                    <a:ext uri="{FF2B5EF4-FFF2-40B4-BE49-F238E27FC236}">
                      <a16:creationId xmlns:a16="http://schemas.microsoft.com/office/drawing/2014/main" id="{66C033F1-EF9B-44DA-A924-C54361E5EA1B}"/>
                    </a:ext>
                  </a:extLst>
                </p:cNvPr>
                <p:cNvSpPr>
                  <a:spLocks/>
                </p:cNvSpPr>
                <p:nvPr/>
              </p:nvSpPr>
              <p:spPr bwMode="auto">
                <a:xfrm>
                  <a:off x="1787" y="1605"/>
                  <a:ext cx="99" cy="37"/>
                </a:xfrm>
                <a:custGeom>
                  <a:avLst/>
                  <a:gdLst>
                    <a:gd name="T0" fmla="*/ 1 w 118"/>
                    <a:gd name="T1" fmla="*/ 22 h 45"/>
                    <a:gd name="T2" fmla="*/ 0 w 118"/>
                    <a:gd name="T3" fmla="*/ 22 h 45"/>
                    <a:gd name="T4" fmla="*/ 5 w 118"/>
                    <a:gd name="T5" fmla="*/ 32 h 45"/>
                    <a:gd name="T6" fmla="*/ 27 w 118"/>
                    <a:gd name="T7" fmla="*/ 41 h 45"/>
                    <a:gd name="T8" fmla="*/ 59 w 118"/>
                    <a:gd name="T9" fmla="*/ 45 h 45"/>
                    <a:gd name="T10" fmla="*/ 101 w 118"/>
                    <a:gd name="T11" fmla="*/ 38 h 45"/>
                    <a:gd name="T12" fmla="*/ 113 w 118"/>
                    <a:gd name="T13" fmla="*/ 32 h 45"/>
                    <a:gd name="T14" fmla="*/ 118 w 118"/>
                    <a:gd name="T15" fmla="*/ 22 h 45"/>
                    <a:gd name="T16" fmla="*/ 113 w 118"/>
                    <a:gd name="T17" fmla="*/ 13 h 45"/>
                    <a:gd name="T18" fmla="*/ 92 w 118"/>
                    <a:gd name="T19" fmla="*/ 4 h 45"/>
                    <a:gd name="T20" fmla="*/ 59 w 118"/>
                    <a:gd name="T21" fmla="*/ 0 h 45"/>
                    <a:gd name="T22" fmla="*/ 18 w 118"/>
                    <a:gd name="T23" fmla="*/ 6 h 45"/>
                    <a:gd name="T24" fmla="*/ 5 w 118"/>
                    <a:gd name="T25" fmla="*/ 13 h 45"/>
                    <a:gd name="T26" fmla="*/ 0 w 118"/>
                    <a:gd name="T27" fmla="*/ 22 h 45"/>
                    <a:gd name="T28" fmla="*/ 1 w 118"/>
                    <a:gd name="T29" fmla="*/ 22 h 45"/>
                    <a:gd name="T30" fmla="*/ 3 w 118"/>
                    <a:gd name="T31" fmla="*/ 22 h 45"/>
                    <a:gd name="T32" fmla="*/ 7 w 118"/>
                    <a:gd name="T33" fmla="*/ 15 h 45"/>
                    <a:gd name="T34" fmla="*/ 27 w 118"/>
                    <a:gd name="T35" fmla="*/ 6 h 45"/>
                    <a:gd name="T36" fmla="*/ 59 w 118"/>
                    <a:gd name="T37" fmla="*/ 2 h 45"/>
                    <a:gd name="T38" fmla="*/ 100 w 118"/>
                    <a:gd name="T39" fmla="*/ 9 h 45"/>
                    <a:gd name="T40" fmla="*/ 112 w 118"/>
                    <a:gd name="T41" fmla="*/ 15 h 45"/>
                    <a:gd name="T42" fmla="*/ 116 w 118"/>
                    <a:gd name="T43" fmla="*/ 22 h 45"/>
                    <a:gd name="T44" fmla="*/ 112 w 118"/>
                    <a:gd name="T45" fmla="*/ 30 h 45"/>
                    <a:gd name="T46" fmla="*/ 91 w 118"/>
                    <a:gd name="T47" fmla="*/ 39 h 45"/>
                    <a:gd name="T48" fmla="*/ 59 w 118"/>
                    <a:gd name="T49" fmla="*/ 42 h 45"/>
                    <a:gd name="T50" fmla="*/ 19 w 118"/>
                    <a:gd name="T51" fmla="*/ 36 h 45"/>
                    <a:gd name="T52" fmla="*/ 7 w 118"/>
                    <a:gd name="T53" fmla="*/ 30 h 45"/>
                    <a:gd name="T54" fmla="*/ 3 w 118"/>
                    <a:gd name="T55" fmla="*/ 22 h 45"/>
                    <a:gd name="T56" fmla="*/ 1 w 118"/>
                    <a:gd name="T57"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45">
                      <a:moveTo>
                        <a:pt x="1" y="22"/>
                      </a:moveTo>
                      <a:cubicBezTo>
                        <a:pt x="0" y="22"/>
                        <a:pt x="0" y="22"/>
                        <a:pt x="0" y="22"/>
                      </a:cubicBezTo>
                      <a:cubicBezTo>
                        <a:pt x="0" y="26"/>
                        <a:pt x="2" y="29"/>
                        <a:pt x="5" y="32"/>
                      </a:cubicBezTo>
                      <a:cubicBezTo>
                        <a:pt x="10" y="36"/>
                        <a:pt x="17" y="39"/>
                        <a:pt x="27" y="41"/>
                      </a:cubicBezTo>
                      <a:cubicBezTo>
                        <a:pt x="36" y="43"/>
                        <a:pt x="47" y="45"/>
                        <a:pt x="59" y="45"/>
                      </a:cubicBezTo>
                      <a:cubicBezTo>
                        <a:pt x="75" y="45"/>
                        <a:pt x="90" y="42"/>
                        <a:pt x="101" y="38"/>
                      </a:cubicBezTo>
                      <a:cubicBezTo>
                        <a:pt x="106" y="37"/>
                        <a:pt x="110" y="34"/>
                        <a:pt x="113" y="32"/>
                      </a:cubicBezTo>
                      <a:cubicBezTo>
                        <a:pt x="116" y="29"/>
                        <a:pt x="118" y="26"/>
                        <a:pt x="118" y="22"/>
                      </a:cubicBezTo>
                      <a:cubicBezTo>
                        <a:pt x="118" y="19"/>
                        <a:pt x="116" y="16"/>
                        <a:pt x="113" y="13"/>
                      </a:cubicBezTo>
                      <a:cubicBezTo>
                        <a:pt x="109" y="9"/>
                        <a:pt x="101" y="6"/>
                        <a:pt x="92" y="4"/>
                      </a:cubicBezTo>
                      <a:cubicBezTo>
                        <a:pt x="83" y="1"/>
                        <a:pt x="71" y="0"/>
                        <a:pt x="59" y="0"/>
                      </a:cubicBezTo>
                      <a:cubicBezTo>
                        <a:pt x="43" y="0"/>
                        <a:pt x="29" y="2"/>
                        <a:pt x="18" y="6"/>
                      </a:cubicBezTo>
                      <a:cubicBezTo>
                        <a:pt x="13" y="8"/>
                        <a:pt x="8" y="11"/>
                        <a:pt x="5" y="13"/>
                      </a:cubicBezTo>
                      <a:cubicBezTo>
                        <a:pt x="2" y="16"/>
                        <a:pt x="0" y="19"/>
                        <a:pt x="0" y="22"/>
                      </a:cubicBezTo>
                      <a:cubicBezTo>
                        <a:pt x="1" y="22"/>
                        <a:pt x="1" y="22"/>
                        <a:pt x="1" y="22"/>
                      </a:cubicBezTo>
                      <a:cubicBezTo>
                        <a:pt x="3" y="22"/>
                        <a:pt x="3" y="22"/>
                        <a:pt x="3" y="22"/>
                      </a:cubicBezTo>
                      <a:cubicBezTo>
                        <a:pt x="3" y="20"/>
                        <a:pt x="4" y="17"/>
                        <a:pt x="7" y="15"/>
                      </a:cubicBezTo>
                      <a:cubicBezTo>
                        <a:pt x="11" y="11"/>
                        <a:pt x="18" y="8"/>
                        <a:pt x="27" y="6"/>
                      </a:cubicBezTo>
                      <a:cubicBezTo>
                        <a:pt x="36" y="4"/>
                        <a:pt x="47" y="2"/>
                        <a:pt x="59" y="2"/>
                      </a:cubicBezTo>
                      <a:cubicBezTo>
                        <a:pt x="75" y="2"/>
                        <a:pt x="90" y="5"/>
                        <a:pt x="100" y="9"/>
                      </a:cubicBezTo>
                      <a:cubicBezTo>
                        <a:pt x="105" y="10"/>
                        <a:pt x="109" y="13"/>
                        <a:pt x="112" y="15"/>
                      </a:cubicBezTo>
                      <a:cubicBezTo>
                        <a:pt x="115" y="17"/>
                        <a:pt x="116" y="20"/>
                        <a:pt x="116" y="22"/>
                      </a:cubicBezTo>
                      <a:cubicBezTo>
                        <a:pt x="116" y="25"/>
                        <a:pt x="115" y="27"/>
                        <a:pt x="112" y="30"/>
                      </a:cubicBezTo>
                      <a:cubicBezTo>
                        <a:pt x="108" y="33"/>
                        <a:pt x="100" y="37"/>
                        <a:pt x="91" y="39"/>
                      </a:cubicBezTo>
                      <a:cubicBezTo>
                        <a:pt x="82" y="41"/>
                        <a:pt x="71" y="42"/>
                        <a:pt x="59" y="42"/>
                      </a:cubicBezTo>
                      <a:cubicBezTo>
                        <a:pt x="43" y="42"/>
                        <a:pt x="29" y="40"/>
                        <a:pt x="19" y="36"/>
                      </a:cubicBezTo>
                      <a:cubicBezTo>
                        <a:pt x="14" y="34"/>
                        <a:pt x="10" y="32"/>
                        <a:pt x="7" y="30"/>
                      </a:cubicBezTo>
                      <a:cubicBezTo>
                        <a:pt x="4" y="27"/>
                        <a:pt x="3" y="25"/>
                        <a:pt x="3" y="22"/>
                      </a:cubicBezTo>
                      <a:lnTo>
                        <a:pt x="1" y="22"/>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47" name="Freeform 38">
                  <a:extLst>
                    <a:ext uri="{FF2B5EF4-FFF2-40B4-BE49-F238E27FC236}">
                      <a16:creationId xmlns:a16="http://schemas.microsoft.com/office/drawing/2014/main" id="{D844081E-ACCC-4D23-B2ED-0834942E02F5}"/>
                    </a:ext>
                  </a:extLst>
                </p:cNvPr>
                <p:cNvSpPr>
                  <a:spLocks/>
                </p:cNvSpPr>
                <p:nvPr/>
              </p:nvSpPr>
              <p:spPr bwMode="auto">
                <a:xfrm>
                  <a:off x="1796" y="1611"/>
                  <a:ext cx="82" cy="31"/>
                </a:xfrm>
                <a:custGeom>
                  <a:avLst/>
                  <a:gdLst>
                    <a:gd name="T0" fmla="*/ 1 w 99"/>
                    <a:gd name="T1" fmla="*/ 18 h 37"/>
                    <a:gd name="T2" fmla="*/ 0 w 99"/>
                    <a:gd name="T3" fmla="*/ 18 h 37"/>
                    <a:gd name="T4" fmla="*/ 4 w 99"/>
                    <a:gd name="T5" fmla="*/ 26 h 37"/>
                    <a:gd name="T6" fmla="*/ 49 w 99"/>
                    <a:gd name="T7" fmla="*/ 37 h 37"/>
                    <a:gd name="T8" fmla="*/ 84 w 99"/>
                    <a:gd name="T9" fmla="*/ 31 h 37"/>
                    <a:gd name="T10" fmla="*/ 95 w 99"/>
                    <a:gd name="T11" fmla="*/ 26 h 37"/>
                    <a:gd name="T12" fmla="*/ 99 w 99"/>
                    <a:gd name="T13" fmla="*/ 18 h 37"/>
                    <a:gd name="T14" fmla="*/ 95 w 99"/>
                    <a:gd name="T15" fmla="*/ 11 h 37"/>
                    <a:gd name="T16" fmla="*/ 49 w 99"/>
                    <a:gd name="T17" fmla="*/ 0 h 37"/>
                    <a:gd name="T18" fmla="*/ 15 w 99"/>
                    <a:gd name="T19" fmla="*/ 5 h 37"/>
                    <a:gd name="T20" fmla="*/ 4 w 99"/>
                    <a:gd name="T21" fmla="*/ 11 h 37"/>
                    <a:gd name="T22" fmla="*/ 0 w 99"/>
                    <a:gd name="T23" fmla="*/ 18 h 37"/>
                    <a:gd name="T24" fmla="*/ 1 w 99"/>
                    <a:gd name="T25" fmla="*/ 18 h 37"/>
                    <a:gd name="T26" fmla="*/ 2 w 99"/>
                    <a:gd name="T27" fmla="*/ 18 h 37"/>
                    <a:gd name="T28" fmla="*/ 5 w 99"/>
                    <a:gd name="T29" fmla="*/ 13 h 37"/>
                    <a:gd name="T30" fmla="*/ 49 w 99"/>
                    <a:gd name="T31" fmla="*/ 2 h 37"/>
                    <a:gd name="T32" fmla="*/ 83 w 99"/>
                    <a:gd name="T33" fmla="*/ 7 h 37"/>
                    <a:gd name="T34" fmla="*/ 93 w 99"/>
                    <a:gd name="T35" fmla="*/ 13 h 37"/>
                    <a:gd name="T36" fmla="*/ 97 w 99"/>
                    <a:gd name="T37" fmla="*/ 18 h 37"/>
                    <a:gd name="T38" fmla="*/ 93 w 99"/>
                    <a:gd name="T39" fmla="*/ 24 h 37"/>
                    <a:gd name="T40" fmla="*/ 49 w 99"/>
                    <a:gd name="T41" fmla="*/ 35 h 37"/>
                    <a:gd name="T42" fmla="*/ 15 w 99"/>
                    <a:gd name="T43" fmla="*/ 30 h 37"/>
                    <a:gd name="T44" fmla="*/ 5 w 99"/>
                    <a:gd name="T45" fmla="*/ 24 h 37"/>
                    <a:gd name="T46" fmla="*/ 2 w 99"/>
                    <a:gd name="T47" fmla="*/ 18 h 37"/>
                    <a:gd name="T48" fmla="*/ 1 w 99"/>
                    <a:gd name="T49" fmla="*/ 1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9" h="37">
                      <a:moveTo>
                        <a:pt x="1" y="18"/>
                      </a:moveTo>
                      <a:cubicBezTo>
                        <a:pt x="0" y="18"/>
                        <a:pt x="0" y="18"/>
                        <a:pt x="0" y="18"/>
                      </a:cubicBezTo>
                      <a:cubicBezTo>
                        <a:pt x="0" y="21"/>
                        <a:pt x="1" y="24"/>
                        <a:pt x="4" y="26"/>
                      </a:cubicBezTo>
                      <a:cubicBezTo>
                        <a:pt x="12" y="32"/>
                        <a:pt x="29" y="37"/>
                        <a:pt x="49" y="37"/>
                      </a:cubicBezTo>
                      <a:cubicBezTo>
                        <a:pt x="63" y="37"/>
                        <a:pt x="75" y="35"/>
                        <a:pt x="84" y="31"/>
                      </a:cubicBezTo>
                      <a:cubicBezTo>
                        <a:pt x="88" y="30"/>
                        <a:pt x="92" y="28"/>
                        <a:pt x="95" y="26"/>
                      </a:cubicBezTo>
                      <a:cubicBezTo>
                        <a:pt x="97" y="24"/>
                        <a:pt x="99" y="21"/>
                        <a:pt x="99" y="18"/>
                      </a:cubicBezTo>
                      <a:cubicBezTo>
                        <a:pt x="99" y="16"/>
                        <a:pt x="97" y="13"/>
                        <a:pt x="95" y="11"/>
                      </a:cubicBezTo>
                      <a:cubicBezTo>
                        <a:pt x="87" y="5"/>
                        <a:pt x="70" y="0"/>
                        <a:pt x="49" y="0"/>
                      </a:cubicBezTo>
                      <a:cubicBezTo>
                        <a:pt x="36" y="0"/>
                        <a:pt x="24" y="2"/>
                        <a:pt x="15" y="5"/>
                      </a:cubicBezTo>
                      <a:cubicBezTo>
                        <a:pt x="10" y="7"/>
                        <a:pt x="6" y="9"/>
                        <a:pt x="4" y="11"/>
                      </a:cubicBezTo>
                      <a:cubicBezTo>
                        <a:pt x="1" y="13"/>
                        <a:pt x="0" y="16"/>
                        <a:pt x="0" y="18"/>
                      </a:cubicBezTo>
                      <a:cubicBezTo>
                        <a:pt x="1" y="18"/>
                        <a:pt x="1" y="18"/>
                        <a:pt x="1" y="18"/>
                      </a:cubicBezTo>
                      <a:cubicBezTo>
                        <a:pt x="2" y="18"/>
                        <a:pt x="2" y="18"/>
                        <a:pt x="2" y="18"/>
                      </a:cubicBezTo>
                      <a:cubicBezTo>
                        <a:pt x="2" y="17"/>
                        <a:pt x="3" y="15"/>
                        <a:pt x="5" y="13"/>
                      </a:cubicBezTo>
                      <a:cubicBezTo>
                        <a:pt x="12" y="7"/>
                        <a:pt x="29" y="2"/>
                        <a:pt x="49" y="2"/>
                      </a:cubicBezTo>
                      <a:cubicBezTo>
                        <a:pt x="63" y="2"/>
                        <a:pt x="75" y="4"/>
                        <a:pt x="83" y="7"/>
                      </a:cubicBezTo>
                      <a:cubicBezTo>
                        <a:pt x="88" y="9"/>
                        <a:pt x="91" y="11"/>
                        <a:pt x="93" y="13"/>
                      </a:cubicBezTo>
                      <a:cubicBezTo>
                        <a:pt x="96" y="15"/>
                        <a:pt x="97" y="17"/>
                        <a:pt x="97" y="18"/>
                      </a:cubicBezTo>
                      <a:cubicBezTo>
                        <a:pt x="97" y="20"/>
                        <a:pt x="96" y="22"/>
                        <a:pt x="93" y="24"/>
                      </a:cubicBezTo>
                      <a:cubicBezTo>
                        <a:pt x="86" y="30"/>
                        <a:pt x="69" y="35"/>
                        <a:pt x="49" y="35"/>
                      </a:cubicBezTo>
                      <a:cubicBezTo>
                        <a:pt x="36" y="35"/>
                        <a:pt x="24" y="33"/>
                        <a:pt x="15" y="30"/>
                      </a:cubicBezTo>
                      <a:cubicBezTo>
                        <a:pt x="11" y="28"/>
                        <a:pt x="7" y="26"/>
                        <a:pt x="5" y="24"/>
                      </a:cubicBezTo>
                      <a:cubicBezTo>
                        <a:pt x="3" y="22"/>
                        <a:pt x="2" y="20"/>
                        <a:pt x="2" y="18"/>
                      </a:cubicBezTo>
                      <a:lnTo>
                        <a:pt x="1" y="18"/>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48" name="Freeform 39">
                  <a:extLst>
                    <a:ext uri="{FF2B5EF4-FFF2-40B4-BE49-F238E27FC236}">
                      <a16:creationId xmlns:a16="http://schemas.microsoft.com/office/drawing/2014/main" id="{4E2ABB1D-46DA-46F2-BE68-01500AEA0CC3}"/>
                    </a:ext>
                  </a:extLst>
                </p:cNvPr>
                <p:cNvSpPr>
                  <a:spLocks/>
                </p:cNvSpPr>
                <p:nvPr/>
              </p:nvSpPr>
              <p:spPr bwMode="auto">
                <a:xfrm>
                  <a:off x="751" y="1823"/>
                  <a:ext cx="148" cy="64"/>
                </a:xfrm>
                <a:custGeom>
                  <a:avLst/>
                  <a:gdLst>
                    <a:gd name="T0" fmla="*/ 2 w 177"/>
                    <a:gd name="T1" fmla="*/ 38 h 76"/>
                    <a:gd name="T2" fmla="*/ 0 w 177"/>
                    <a:gd name="T3" fmla="*/ 38 h 76"/>
                    <a:gd name="T4" fmla="*/ 7 w 177"/>
                    <a:gd name="T5" fmla="*/ 54 h 76"/>
                    <a:gd name="T6" fmla="*/ 40 w 177"/>
                    <a:gd name="T7" fmla="*/ 70 h 76"/>
                    <a:gd name="T8" fmla="*/ 89 w 177"/>
                    <a:gd name="T9" fmla="*/ 76 h 76"/>
                    <a:gd name="T10" fmla="*/ 151 w 177"/>
                    <a:gd name="T11" fmla="*/ 66 h 76"/>
                    <a:gd name="T12" fmla="*/ 170 w 177"/>
                    <a:gd name="T13" fmla="*/ 54 h 76"/>
                    <a:gd name="T14" fmla="*/ 177 w 177"/>
                    <a:gd name="T15" fmla="*/ 38 h 76"/>
                    <a:gd name="T16" fmla="*/ 170 w 177"/>
                    <a:gd name="T17" fmla="*/ 23 h 76"/>
                    <a:gd name="T18" fmla="*/ 138 w 177"/>
                    <a:gd name="T19" fmla="*/ 7 h 76"/>
                    <a:gd name="T20" fmla="*/ 89 w 177"/>
                    <a:gd name="T21" fmla="*/ 0 h 76"/>
                    <a:gd name="T22" fmla="*/ 26 w 177"/>
                    <a:gd name="T23" fmla="*/ 11 h 76"/>
                    <a:gd name="T24" fmla="*/ 7 w 177"/>
                    <a:gd name="T25" fmla="*/ 23 h 76"/>
                    <a:gd name="T26" fmla="*/ 0 w 177"/>
                    <a:gd name="T27" fmla="*/ 38 h 76"/>
                    <a:gd name="T28" fmla="*/ 2 w 177"/>
                    <a:gd name="T29" fmla="*/ 38 h 76"/>
                    <a:gd name="T30" fmla="*/ 4 w 177"/>
                    <a:gd name="T31" fmla="*/ 38 h 76"/>
                    <a:gd name="T32" fmla="*/ 10 w 177"/>
                    <a:gd name="T33" fmla="*/ 26 h 76"/>
                    <a:gd name="T34" fmla="*/ 41 w 177"/>
                    <a:gd name="T35" fmla="*/ 10 h 76"/>
                    <a:gd name="T36" fmla="*/ 89 w 177"/>
                    <a:gd name="T37" fmla="*/ 4 h 76"/>
                    <a:gd name="T38" fmla="*/ 149 w 177"/>
                    <a:gd name="T39" fmla="*/ 15 h 76"/>
                    <a:gd name="T40" fmla="*/ 167 w 177"/>
                    <a:gd name="T41" fmla="*/ 26 h 76"/>
                    <a:gd name="T42" fmla="*/ 173 w 177"/>
                    <a:gd name="T43" fmla="*/ 38 h 76"/>
                    <a:gd name="T44" fmla="*/ 167 w 177"/>
                    <a:gd name="T45" fmla="*/ 51 h 76"/>
                    <a:gd name="T46" fmla="*/ 137 w 177"/>
                    <a:gd name="T47" fmla="*/ 66 h 76"/>
                    <a:gd name="T48" fmla="*/ 89 w 177"/>
                    <a:gd name="T49" fmla="*/ 73 h 76"/>
                    <a:gd name="T50" fmla="*/ 28 w 177"/>
                    <a:gd name="T51" fmla="*/ 62 h 76"/>
                    <a:gd name="T52" fmla="*/ 10 w 177"/>
                    <a:gd name="T53" fmla="*/ 51 h 76"/>
                    <a:gd name="T54" fmla="*/ 4 w 177"/>
                    <a:gd name="T55" fmla="*/ 38 h 76"/>
                    <a:gd name="T56" fmla="*/ 2 w 177"/>
                    <a:gd name="T57" fmla="*/ 3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7" h="76">
                      <a:moveTo>
                        <a:pt x="2" y="38"/>
                      </a:moveTo>
                      <a:cubicBezTo>
                        <a:pt x="0" y="38"/>
                        <a:pt x="0" y="38"/>
                        <a:pt x="0" y="38"/>
                      </a:cubicBezTo>
                      <a:cubicBezTo>
                        <a:pt x="0" y="44"/>
                        <a:pt x="3" y="49"/>
                        <a:pt x="7" y="54"/>
                      </a:cubicBezTo>
                      <a:cubicBezTo>
                        <a:pt x="14" y="61"/>
                        <a:pt x="25" y="66"/>
                        <a:pt x="40" y="70"/>
                      </a:cubicBezTo>
                      <a:cubicBezTo>
                        <a:pt x="54" y="74"/>
                        <a:pt x="70" y="76"/>
                        <a:pt x="89" y="76"/>
                      </a:cubicBezTo>
                      <a:cubicBezTo>
                        <a:pt x="113" y="76"/>
                        <a:pt x="135" y="72"/>
                        <a:pt x="151" y="66"/>
                      </a:cubicBezTo>
                      <a:cubicBezTo>
                        <a:pt x="159" y="62"/>
                        <a:pt x="165" y="58"/>
                        <a:pt x="170" y="54"/>
                      </a:cubicBezTo>
                      <a:cubicBezTo>
                        <a:pt x="174" y="49"/>
                        <a:pt x="177" y="44"/>
                        <a:pt x="177" y="38"/>
                      </a:cubicBezTo>
                      <a:cubicBezTo>
                        <a:pt x="177" y="33"/>
                        <a:pt x="174" y="28"/>
                        <a:pt x="170" y="23"/>
                      </a:cubicBezTo>
                      <a:cubicBezTo>
                        <a:pt x="163" y="16"/>
                        <a:pt x="152" y="11"/>
                        <a:pt x="138" y="7"/>
                      </a:cubicBezTo>
                      <a:cubicBezTo>
                        <a:pt x="124" y="3"/>
                        <a:pt x="107" y="0"/>
                        <a:pt x="89" y="0"/>
                      </a:cubicBezTo>
                      <a:cubicBezTo>
                        <a:pt x="64" y="0"/>
                        <a:pt x="42" y="5"/>
                        <a:pt x="26" y="11"/>
                      </a:cubicBezTo>
                      <a:cubicBezTo>
                        <a:pt x="18" y="15"/>
                        <a:pt x="12" y="18"/>
                        <a:pt x="7" y="23"/>
                      </a:cubicBezTo>
                      <a:cubicBezTo>
                        <a:pt x="3" y="28"/>
                        <a:pt x="0" y="33"/>
                        <a:pt x="0" y="38"/>
                      </a:cubicBezTo>
                      <a:cubicBezTo>
                        <a:pt x="2" y="38"/>
                        <a:pt x="2" y="38"/>
                        <a:pt x="2" y="38"/>
                      </a:cubicBezTo>
                      <a:cubicBezTo>
                        <a:pt x="4" y="38"/>
                        <a:pt x="4" y="38"/>
                        <a:pt x="4" y="38"/>
                      </a:cubicBezTo>
                      <a:cubicBezTo>
                        <a:pt x="4" y="34"/>
                        <a:pt x="6" y="30"/>
                        <a:pt x="10" y="26"/>
                      </a:cubicBezTo>
                      <a:cubicBezTo>
                        <a:pt x="16" y="20"/>
                        <a:pt x="27" y="14"/>
                        <a:pt x="41" y="10"/>
                      </a:cubicBezTo>
                      <a:cubicBezTo>
                        <a:pt x="54" y="7"/>
                        <a:pt x="71" y="4"/>
                        <a:pt x="89" y="4"/>
                      </a:cubicBezTo>
                      <a:cubicBezTo>
                        <a:pt x="112" y="4"/>
                        <a:pt x="134" y="8"/>
                        <a:pt x="149" y="15"/>
                      </a:cubicBezTo>
                      <a:cubicBezTo>
                        <a:pt x="157" y="18"/>
                        <a:pt x="163" y="22"/>
                        <a:pt x="167" y="26"/>
                      </a:cubicBezTo>
                      <a:cubicBezTo>
                        <a:pt x="171" y="30"/>
                        <a:pt x="173" y="34"/>
                        <a:pt x="173" y="38"/>
                      </a:cubicBezTo>
                      <a:cubicBezTo>
                        <a:pt x="173" y="43"/>
                        <a:pt x="171" y="47"/>
                        <a:pt x="167" y="51"/>
                      </a:cubicBezTo>
                      <a:cubicBezTo>
                        <a:pt x="161" y="57"/>
                        <a:pt x="150" y="63"/>
                        <a:pt x="137" y="66"/>
                      </a:cubicBezTo>
                      <a:cubicBezTo>
                        <a:pt x="123" y="70"/>
                        <a:pt x="106" y="73"/>
                        <a:pt x="89" y="73"/>
                      </a:cubicBezTo>
                      <a:cubicBezTo>
                        <a:pt x="65" y="73"/>
                        <a:pt x="43" y="69"/>
                        <a:pt x="28" y="62"/>
                      </a:cubicBezTo>
                      <a:cubicBezTo>
                        <a:pt x="20" y="59"/>
                        <a:pt x="14" y="55"/>
                        <a:pt x="10" y="51"/>
                      </a:cubicBezTo>
                      <a:cubicBezTo>
                        <a:pt x="6" y="47"/>
                        <a:pt x="4" y="43"/>
                        <a:pt x="4" y="38"/>
                      </a:cubicBezTo>
                      <a:lnTo>
                        <a:pt x="2" y="38"/>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49" name="Freeform 40">
                  <a:extLst>
                    <a:ext uri="{FF2B5EF4-FFF2-40B4-BE49-F238E27FC236}">
                      <a16:creationId xmlns:a16="http://schemas.microsoft.com/office/drawing/2014/main" id="{FEE2EC1A-7E96-4BAC-81DF-3273728AE3FF}"/>
                    </a:ext>
                  </a:extLst>
                </p:cNvPr>
                <p:cNvSpPr>
                  <a:spLocks/>
                </p:cNvSpPr>
                <p:nvPr/>
              </p:nvSpPr>
              <p:spPr bwMode="auto">
                <a:xfrm>
                  <a:off x="751" y="1855"/>
                  <a:ext cx="148" cy="55"/>
                </a:xfrm>
                <a:custGeom>
                  <a:avLst/>
                  <a:gdLst>
                    <a:gd name="T0" fmla="*/ 0 w 177"/>
                    <a:gd name="T1" fmla="*/ 0 h 66"/>
                    <a:gd name="T2" fmla="*/ 0 w 177"/>
                    <a:gd name="T3" fmla="*/ 28 h 66"/>
                    <a:gd name="T4" fmla="*/ 7 w 177"/>
                    <a:gd name="T5" fmla="*/ 44 h 66"/>
                    <a:gd name="T6" fmla="*/ 40 w 177"/>
                    <a:gd name="T7" fmla="*/ 60 h 66"/>
                    <a:gd name="T8" fmla="*/ 89 w 177"/>
                    <a:gd name="T9" fmla="*/ 66 h 66"/>
                    <a:gd name="T10" fmla="*/ 151 w 177"/>
                    <a:gd name="T11" fmla="*/ 56 h 66"/>
                    <a:gd name="T12" fmla="*/ 170 w 177"/>
                    <a:gd name="T13" fmla="*/ 44 h 66"/>
                    <a:gd name="T14" fmla="*/ 177 w 177"/>
                    <a:gd name="T15" fmla="*/ 28 h 66"/>
                    <a:gd name="T16" fmla="*/ 177 w 177"/>
                    <a:gd name="T17" fmla="*/ 0 h 66"/>
                    <a:gd name="T18" fmla="*/ 173 w 177"/>
                    <a:gd name="T19" fmla="*/ 0 h 66"/>
                    <a:gd name="T20" fmla="*/ 173 w 177"/>
                    <a:gd name="T21" fmla="*/ 28 h 66"/>
                    <a:gd name="T22" fmla="*/ 167 w 177"/>
                    <a:gd name="T23" fmla="*/ 41 h 66"/>
                    <a:gd name="T24" fmla="*/ 137 w 177"/>
                    <a:gd name="T25" fmla="*/ 57 h 66"/>
                    <a:gd name="T26" fmla="*/ 89 w 177"/>
                    <a:gd name="T27" fmla="*/ 63 h 66"/>
                    <a:gd name="T28" fmla="*/ 28 w 177"/>
                    <a:gd name="T29" fmla="*/ 52 h 66"/>
                    <a:gd name="T30" fmla="*/ 10 w 177"/>
                    <a:gd name="T31" fmla="*/ 41 h 66"/>
                    <a:gd name="T32" fmla="*/ 4 w 177"/>
                    <a:gd name="T33" fmla="*/ 28 h 66"/>
                    <a:gd name="T34" fmla="*/ 4 w 177"/>
                    <a:gd name="T35" fmla="*/ 0 h 66"/>
                    <a:gd name="T36" fmla="*/ 0 w 177"/>
                    <a:gd name="T3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7" h="66">
                      <a:moveTo>
                        <a:pt x="0" y="0"/>
                      </a:moveTo>
                      <a:cubicBezTo>
                        <a:pt x="0" y="28"/>
                        <a:pt x="0" y="28"/>
                        <a:pt x="0" y="28"/>
                      </a:cubicBezTo>
                      <a:cubicBezTo>
                        <a:pt x="0" y="34"/>
                        <a:pt x="3" y="39"/>
                        <a:pt x="7" y="44"/>
                      </a:cubicBezTo>
                      <a:cubicBezTo>
                        <a:pt x="14" y="51"/>
                        <a:pt x="25" y="56"/>
                        <a:pt x="40" y="60"/>
                      </a:cubicBezTo>
                      <a:cubicBezTo>
                        <a:pt x="54" y="64"/>
                        <a:pt x="70" y="66"/>
                        <a:pt x="89" y="66"/>
                      </a:cubicBezTo>
                      <a:cubicBezTo>
                        <a:pt x="113" y="66"/>
                        <a:pt x="135" y="62"/>
                        <a:pt x="151" y="56"/>
                      </a:cubicBezTo>
                      <a:cubicBezTo>
                        <a:pt x="159" y="52"/>
                        <a:pt x="165" y="48"/>
                        <a:pt x="170" y="44"/>
                      </a:cubicBezTo>
                      <a:cubicBezTo>
                        <a:pt x="174" y="39"/>
                        <a:pt x="177" y="34"/>
                        <a:pt x="177" y="28"/>
                      </a:cubicBezTo>
                      <a:cubicBezTo>
                        <a:pt x="177" y="0"/>
                        <a:pt x="177" y="0"/>
                        <a:pt x="177" y="0"/>
                      </a:cubicBezTo>
                      <a:cubicBezTo>
                        <a:pt x="173" y="0"/>
                        <a:pt x="173" y="0"/>
                        <a:pt x="173" y="0"/>
                      </a:cubicBezTo>
                      <a:cubicBezTo>
                        <a:pt x="173" y="28"/>
                        <a:pt x="173" y="28"/>
                        <a:pt x="173" y="28"/>
                      </a:cubicBezTo>
                      <a:cubicBezTo>
                        <a:pt x="173" y="33"/>
                        <a:pt x="171" y="37"/>
                        <a:pt x="167" y="41"/>
                      </a:cubicBezTo>
                      <a:cubicBezTo>
                        <a:pt x="161" y="47"/>
                        <a:pt x="150" y="53"/>
                        <a:pt x="137" y="57"/>
                      </a:cubicBezTo>
                      <a:cubicBezTo>
                        <a:pt x="123" y="60"/>
                        <a:pt x="106" y="63"/>
                        <a:pt x="89" y="63"/>
                      </a:cubicBezTo>
                      <a:cubicBezTo>
                        <a:pt x="65" y="63"/>
                        <a:pt x="43" y="59"/>
                        <a:pt x="28" y="52"/>
                      </a:cubicBezTo>
                      <a:cubicBezTo>
                        <a:pt x="20" y="49"/>
                        <a:pt x="14" y="45"/>
                        <a:pt x="10" y="41"/>
                      </a:cubicBezTo>
                      <a:cubicBezTo>
                        <a:pt x="6" y="37"/>
                        <a:pt x="4" y="33"/>
                        <a:pt x="4" y="28"/>
                      </a:cubicBezTo>
                      <a:cubicBezTo>
                        <a:pt x="4" y="0"/>
                        <a:pt x="4" y="0"/>
                        <a:pt x="4" y="0"/>
                      </a:cubicBezTo>
                      <a:lnTo>
                        <a:pt x="0" y="0"/>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50" name="Freeform 41">
                  <a:extLst>
                    <a:ext uri="{FF2B5EF4-FFF2-40B4-BE49-F238E27FC236}">
                      <a16:creationId xmlns:a16="http://schemas.microsoft.com/office/drawing/2014/main" id="{A0F2C050-E7E0-481C-880C-EAFBC875FD34}"/>
                    </a:ext>
                  </a:extLst>
                </p:cNvPr>
                <p:cNvSpPr>
                  <a:spLocks/>
                </p:cNvSpPr>
                <p:nvPr/>
              </p:nvSpPr>
              <p:spPr bwMode="auto">
                <a:xfrm>
                  <a:off x="776" y="1834"/>
                  <a:ext cx="99" cy="38"/>
                </a:xfrm>
                <a:custGeom>
                  <a:avLst/>
                  <a:gdLst>
                    <a:gd name="T0" fmla="*/ 1 w 118"/>
                    <a:gd name="T1" fmla="*/ 23 h 45"/>
                    <a:gd name="T2" fmla="*/ 0 w 118"/>
                    <a:gd name="T3" fmla="*/ 23 h 45"/>
                    <a:gd name="T4" fmla="*/ 4 w 118"/>
                    <a:gd name="T5" fmla="*/ 32 h 45"/>
                    <a:gd name="T6" fmla="*/ 26 w 118"/>
                    <a:gd name="T7" fmla="*/ 41 h 45"/>
                    <a:gd name="T8" fmla="*/ 59 w 118"/>
                    <a:gd name="T9" fmla="*/ 45 h 45"/>
                    <a:gd name="T10" fmla="*/ 100 w 118"/>
                    <a:gd name="T11" fmla="*/ 39 h 45"/>
                    <a:gd name="T12" fmla="*/ 113 w 118"/>
                    <a:gd name="T13" fmla="*/ 32 h 45"/>
                    <a:gd name="T14" fmla="*/ 118 w 118"/>
                    <a:gd name="T15" fmla="*/ 23 h 45"/>
                    <a:gd name="T16" fmla="*/ 113 w 118"/>
                    <a:gd name="T17" fmla="*/ 13 h 45"/>
                    <a:gd name="T18" fmla="*/ 91 w 118"/>
                    <a:gd name="T19" fmla="*/ 4 h 45"/>
                    <a:gd name="T20" fmla="*/ 59 w 118"/>
                    <a:gd name="T21" fmla="*/ 0 h 45"/>
                    <a:gd name="T22" fmla="*/ 17 w 118"/>
                    <a:gd name="T23" fmla="*/ 6 h 45"/>
                    <a:gd name="T24" fmla="*/ 4 w 118"/>
                    <a:gd name="T25" fmla="*/ 13 h 45"/>
                    <a:gd name="T26" fmla="*/ 0 w 118"/>
                    <a:gd name="T27" fmla="*/ 23 h 45"/>
                    <a:gd name="T28" fmla="*/ 1 w 118"/>
                    <a:gd name="T29" fmla="*/ 23 h 45"/>
                    <a:gd name="T30" fmla="*/ 2 w 118"/>
                    <a:gd name="T31" fmla="*/ 23 h 45"/>
                    <a:gd name="T32" fmla="*/ 6 w 118"/>
                    <a:gd name="T33" fmla="*/ 15 h 45"/>
                    <a:gd name="T34" fmla="*/ 26 w 118"/>
                    <a:gd name="T35" fmla="*/ 6 h 45"/>
                    <a:gd name="T36" fmla="*/ 59 w 118"/>
                    <a:gd name="T37" fmla="*/ 3 h 45"/>
                    <a:gd name="T38" fmla="*/ 99 w 118"/>
                    <a:gd name="T39" fmla="*/ 9 h 45"/>
                    <a:gd name="T40" fmla="*/ 111 w 118"/>
                    <a:gd name="T41" fmla="*/ 15 h 45"/>
                    <a:gd name="T42" fmla="*/ 115 w 118"/>
                    <a:gd name="T43" fmla="*/ 23 h 45"/>
                    <a:gd name="T44" fmla="*/ 111 w 118"/>
                    <a:gd name="T45" fmla="*/ 30 h 45"/>
                    <a:gd name="T46" fmla="*/ 91 w 118"/>
                    <a:gd name="T47" fmla="*/ 39 h 45"/>
                    <a:gd name="T48" fmla="*/ 59 w 118"/>
                    <a:gd name="T49" fmla="*/ 43 h 45"/>
                    <a:gd name="T50" fmla="*/ 18 w 118"/>
                    <a:gd name="T51" fmla="*/ 36 h 45"/>
                    <a:gd name="T52" fmla="*/ 6 w 118"/>
                    <a:gd name="T53" fmla="*/ 30 h 45"/>
                    <a:gd name="T54" fmla="*/ 2 w 118"/>
                    <a:gd name="T55" fmla="*/ 23 h 45"/>
                    <a:gd name="T56" fmla="*/ 1 w 118"/>
                    <a:gd name="T57" fmla="*/ 2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45">
                      <a:moveTo>
                        <a:pt x="1" y="23"/>
                      </a:moveTo>
                      <a:cubicBezTo>
                        <a:pt x="0" y="23"/>
                        <a:pt x="0" y="23"/>
                        <a:pt x="0" y="23"/>
                      </a:cubicBezTo>
                      <a:cubicBezTo>
                        <a:pt x="0" y="26"/>
                        <a:pt x="1" y="29"/>
                        <a:pt x="4" y="32"/>
                      </a:cubicBezTo>
                      <a:cubicBezTo>
                        <a:pt x="9" y="36"/>
                        <a:pt x="17" y="39"/>
                        <a:pt x="26" y="41"/>
                      </a:cubicBezTo>
                      <a:cubicBezTo>
                        <a:pt x="35" y="44"/>
                        <a:pt x="46" y="45"/>
                        <a:pt x="59" y="45"/>
                      </a:cubicBezTo>
                      <a:cubicBezTo>
                        <a:pt x="75" y="45"/>
                        <a:pt x="89" y="43"/>
                        <a:pt x="100" y="39"/>
                      </a:cubicBezTo>
                      <a:cubicBezTo>
                        <a:pt x="105" y="37"/>
                        <a:pt x="110" y="34"/>
                        <a:pt x="113" y="32"/>
                      </a:cubicBezTo>
                      <a:cubicBezTo>
                        <a:pt x="116" y="29"/>
                        <a:pt x="118" y="26"/>
                        <a:pt x="118" y="23"/>
                      </a:cubicBezTo>
                      <a:cubicBezTo>
                        <a:pt x="118" y="19"/>
                        <a:pt x="116" y="16"/>
                        <a:pt x="113" y="13"/>
                      </a:cubicBezTo>
                      <a:cubicBezTo>
                        <a:pt x="108" y="9"/>
                        <a:pt x="101" y="6"/>
                        <a:pt x="91" y="4"/>
                      </a:cubicBezTo>
                      <a:cubicBezTo>
                        <a:pt x="82" y="2"/>
                        <a:pt x="71" y="0"/>
                        <a:pt x="59" y="0"/>
                      </a:cubicBezTo>
                      <a:cubicBezTo>
                        <a:pt x="42" y="0"/>
                        <a:pt x="28" y="3"/>
                        <a:pt x="17" y="6"/>
                      </a:cubicBezTo>
                      <a:cubicBezTo>
                        <a:pt x="12" y="8"/>
                        <a:pt x="8" y="11"/>
                        <a:pt x="4" y="13"/>
                      </a:cubicBezTo>
                      <a:cubicBezTo>
                        <a:pt x="1" y="16"/>
                        <a:pt x="0" y="19"/>
                        <a:pt x="0" y="23"/>
                      </a:cubicBezTo>
                      <a:cubicBezTo>
                        <a:pt x="1" y="23"/>
                        <a:pt x="1" y="23"/>
                        <a:pt x="1" y="23"/>
                      </a:cubicBezTo>
                      <a:cubicBezTo>
                        <a:pt x="2" y="23"/>
                        <a:pt x="2" y="23"/>
                        <a:pt x="2" y="23"/>
                      </a:cubicBezTo>
                      <a:cubicBezTo>
                        <a:pt x="2" y="20"/>
                        <a:pt x="3" y="18"/>
                        <a:pt x="6" y="15"/>
                      </a:cubicBezTo>
                      <a:cubicBezTo>
                        <a:pt x="10" y="12"/>
                        <a:pt x="17" y="8"/>
                        <a:pt x="26" y="6"/>
                      </a:cubicBezTo>
                      <a:cubicBezTo>
                        <a:pt x="36" y="4"/>
                        <a:pt x="47" y="3"/>
                        <a:pt x="59" y="3"/>
                      </a:cubicBezTo>
                      <a:cubicBezTo>
                        <a:pt x="74" y="3"/>
                        <a:pt x="89" y="5"/>
                        <a:pt x="99" y="9"/>
                      </a:cubicBezTo>
                      <a:cubicBezTo>
                        <a:pt x="104" y="11"/>
                        <a:pt x="108" y="13"/>
                        <a:pt x="111" y="15"/>
                      </a:cubicBezTo>
                      <a:cubicBezTo>
                        <a:pt x="114" y="18"/>
                        <a:pt x="115" y="20"/>
                        <a:pt x="115" y="23"/>
                      </a:cubicBezTo>
                      <a:cubicBezTo>
                        <a:pt x="115" y="25"/>
                        <a:pt x="114" y="27"/>
                        <a:pt x="111" y="30"/>
                      </a:cubicBezTo>
                      <a:cubicBezTo>
                        <a:pt x="107" y="33"/>
                        <a:pt x="100" y="37"/>
                        <a:pt x="91" y="39"/>
                      </a:cubicBezTo>
                      <a:cubicBezTo>
                        <a:pt x="81" y="41"/>
                        <a:pt x="70" y="43"/>
                        <a:pt x="59" y="43"/>
                      </a:cubicBezTo>
                      <a:cubicBezTo>
                        <a:pt x="43" y="43"/>
                        <a:pt x="28" y="40"/>
                        <a:pt x="18" y="36"/>
                      </a:cubicBezTo>
                      <a:cubicBezTo>
                        <a:pt x="13" y="35"/>
                        <a:pt x="9" y="32"/>
                        <a:pt x="6" y="30"/>
                      </a:cubicBezTo>
                      <a:cubicBezTo>
                        <a:pt x="3" y="27"/>
                        <a:pt x="2" y="25"/>
                        <a:pt x="2" y="23"/>
                      </a:cubicBezTo>
                      <a:lnTo>
                        <a:pt x="1" y="23"/>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51" name="Freeform 42">
                  <a:extLst>
                    <a:ext uri="{FF2B5EF4-FFF2-40B4-BE49-F238E27FC236}">
                      <a16:creationId xmlns:a16="http://schemas.microsoft.com/office/drawing/2014/main" id="{F7864394-5231-471D-8DB2-FB9DFC8AB36B}"/>
                    </a:ext>
                  </a:extLst>
                </p:cNvPr>
                <p:cNvSpPr>
                  <a:spLocks/>
                </p:cNvSpPr>
                <p:nvPr/>
              </p:nvSpPr>
              <p:spPr bwMode="auto">
                <a:xfrm>
                  <a:off x="784" y="1842"/>
                  <a:ext cx="82" cy="30"/>
                </a:xfrm>
                <a:custGeom>
                  <a:avLst/>
                  <a:gdLst>
                    <a:gd name="T0" fmla="*/ 1 w 99"/>
                    <a:gd name="T1" fmla="*/ 18 h 36"/>
                    <a:gd name="T2" fmla="*/ 0 w 99"/>
                    <a:gd name="T3" fmla="*/ 18 h 36"/>
                    <a:gd name="T4" fmla="*/ 4 w 99"/>
                    <a:gd name="T5" fmla="*/ 25 h 36"/>
                    <a:gd name="T6" fmla="*/ 50 w 99"/>
                    <a:gd name="T7" fmla="*/ 36 h 36"/>
                    <a:gd name="T8" fmla="*/ 84 w 99"/>
                    <a:gd name="T9" fmla="*/ 31 h 36"/>
                    <a:gd name="T10" fmla="*/ 95 w 99"/>
                    <a:gd name="T11" fmla="*/ 25 h 36"/>
                    <a:gd name="T12" fmla="*/ 99 w 99"/>
                    <a:gd name="T13" fmla="*/ 18 h 36"/>
                    <a:gd name="T14" fmla="*/ 95 w 99"/>
                    <a:gd name="T15" fmla="*/ 10 h 36"/>
                    <a:gd name="T16" fmla="*/ 50 w 99"/>
                    <a:gd name="T17" fmla="*/ 0 h 36"/>
                    <a:gd name="T18" fmla="*/ 15 w 99"/>
                    <a:gd name="T19" fmla="*/ 5 h 36"/>
                    <a:gd name="T20" fmla="*/ 4 w 99"/>
                    <a:gd name="T21" fmla="*/ 10 h 36"/>
                    <a:gd name="T22" fmla="*/ 0 w 99"/>
                    <a:gd name="T23" fmla="*/ 18 h 36"/>
                    <a:gd name="T24" fmla="*/ 1 w 99"/>
                    <a:gd name="T25" fmla="*/ 18 h 36"/>
                    <a:gd name="T26" fmla="*/ 2 w 99"/>
                    <a:gd name="T27" fmla="*/ 18 h 36"/>
                    <a:gd name="T28" fmla="*/ 5 w 99"/>
                    <a:gd name="T29" fmla="*/ 12 h 36"/>
                    <a:gd name="T30" fmla="*/ 50 w 99"/>
                    <a:gd name="T31" fmla="*/ 2 h 36"/>
                    <a:gd name="T32" fmla="*/ 84 w 99"/>
                    <a:gd name="T33" fmla="*/ 7 h 36"/>
                    <a:gd name="T34" fmla="*/ 94 w 99"/>
                    <a:gd name="T35" fmla="*/ 12 h 36"/>
                    <a:gd name="T36" fmla="*/ 97 w 99"/>
                    <a:gd name="T37" fmla="*/ 18 h 36"/>
                    <a:gd name="T38" fmla="*/ 94 w 99"/>
                    <a:gd name="T39" fmla="*/ 24 h 36"/>
                    <a:gd name="T40" fmla="*/ 50 w 99"/>
                    <a:gd name="T41" fmla="*/ 34 h 36"/>
                    <a:gd name="T42" fmla="*/ 15 w 99"/>
                    <a:gd name="T43" fmla="*/ 29 h 36"/>
                    <a:gd name="T44" fmla="*/ 5 w 99"/>
                    <a:gd name="T45" fmla="*/ 24 h 36"/>
                    <a:gd name="T46" fmla="*/ 2 w 99"/>
                    <a:gd name="T47" fmla="*/ 18 h 36"/>
                    <a:gd name="T48" fmla="*/ 1 w 99"/>
                    <a:gd name="T49"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9" h="36">
                      <a:moveTo>
                        <a:pt x="1" y="18"/>
                      </a:moveTo>
                      <a:cubicBezTo>
                        <a:pt x="0" y="18"/>
                        <a:pt x="0" y="18"/>
                        <a:pt x="0" y="18"/>
                      </a:cubicBezTo>
                      <a:cubicBezTo>
                        <a:pt x="0" y="20"/>
                        <a:pt x="2" y="23"/>
                        <a:pt x="4" y="25"/>
                      </a:cubicBezTo>
                      <a:cubicBezTo>
                        <a:pt x="12" y="31"/>
                        <a:pt x="29" y="36"/>
                        <a:pt x="50" y="36"/>
                      </a:cubicBezTo>
                      <a:cubicBezTo>
                        <a:pt x="63" y="36"/>
                        <a:pt x="75" y="34"/>
                        <a:pt x="84" y="31"/>
                      </a:cubicBezTo>
                      <a:cubicBezTo>
                        <a:pt x="89" y="29"/>
                        <a:pt x="92" y="27"/>
                        <a:pt x="95" y="25"/>
                      </a:cubicBezTo>
                      <a:cubicBezTo>
                        <a:pt x="98" y="23"/>
                        <a:pt x="99" y="20"/>
                        <a:pt x="99" y="18"/>
                      </a:cubicBezTo>
                      <a:cubicBezTo>
                        <a:pt x="99" y="15"/>
                        <a:pt x="98" y="12"/>
                        <a:pt x="95" y="10"/>
                      </a:cubicBezTo>
                      <a:cubicBezTo>
                        <a:pt x="87" y="4"/>
                        <a:pt x="70" y="0"/>
                        <a:pt x="50" y="0"/>
                      </a:cubicBezTo>
                      <a:cubicBezTo>
                        <a:pt x="36" y="0"/>
                        <a:pt x="24" y="2"/>
                        <a:pt x="15" y="5"/>
                      </a:cubicBezTo>
                      <a:cubicBezTo>
                        <a:pt x="10" y="6"/>
                        <a:pt x="7" y="8"/>
                        <a:pt x="4" y="10"/>
                      </a:cubicBezTo>
                      <a:cubicBezTo>
                        <a:pt x="2" y="12"/>
                        <a:pt x="0" y="15"/>
                        <a:pt x="0" y="18"/>
                      </a:cubicBezTo>
                      <a:cubicBezTo>
                        <a:pt x="1" y="18"/>
                        <a:pt x="1" y="18"/>
                        <a:pt x="1" y="18"/>
                      </a:cubicBezTo>
                      <a:cubicBezTo>
                        <a:pt x="2" y="18"/>
                        <a:pt x="2" y="18"/>
                        <a:pt x="2" y="18"/>
                      </a:cubicBezTo>
                      <a:cubicBezTo>
                        <a:pt x="2" y="16"/>
                        <a:pt x="3" y="14"/>
                        <a:pt x="5" y="12"/>
                      </a:cubicBezTo>
                      <a:cubicBezTo>
                        <a:pt x="12" y="6"/>
                        <a:pt x="30" y="2"/>
                        <a:pt x="50" y="2"/>
                      </a:cubicBezTo>
                      <a:cubicBezTo>
                        <a:pt x="63" y="2"/>
                        <a:pt x="75" y="3"/>
                        <a:pt x="84" y="7"/>
                      </a:cubicBezTo>
                      <a:cubicBezTo>
                        <a:pt x="88" y="8"/>
                        <a:pt x="91" y="10"/>
                        <a:pt x="94" y="12"/>
                      </a:cubicBezTo>
                      <a:cubicBezTo>
                        <a:pt x="96" y="14"/>
                        <a:pt x="97" y="16"/>
                        <a:pt x="97" y="18"/>
                      </a:cubicBezTo>
                      <a:cubicBezTo>
                        <a:pt x="97" y="20"/>
                        <a:pt x="96" y="22"/>
                        <a:pt x="94" y="24"/>
                      </a:cubicBezTo>
                      <a:cubicBezTo>
                        <a:pt x="87" y="29"/>
                        <a:pt x="70" y="34"/>
                        <a:pt x="50" y="34"/>
                      </a:cubicBezTo>
                      <a:cubicBezTo>
                        <a:pt x="36" y="34"/>
                        <a:pt x="24" y="32"/>
                        <a:pt x="15" y="29"/>
                      </a:cubicBezTo>
                      <a:cubicBezTo>
                        <a:pt x="11" y="27"/>
                        <a:pt x="8" y="25"/>
                        <a:pt x="5" y="24"/>
                      </a:cubicBezTo>
                      <a:cubicBezTo>
                        <a:pt x="3" y="22"/>
                        <a:pt x="2" y="20"/>
                        <a:pt x="2" y="18"/>
                      </a:cubicBezTo>
                      <a:lnTo>
                        <a:pt x="1" y="18"/>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52" name="Freeform 43">
                  <a:extLst>
                    <a:ext uri="{FF2B5EF4-FFF2-40B4-BE49-F238E27FC236}">
                      <a16:creationId xmlns:a16="http://schemas.microsoft.com/office/drawing/2014/main" id="{054DB8F8-AE79-49D1-809D-DB8E0330A4BC}"/>
                    </a:ext>
                  </a:extLst>
                </p:cNvPr>
                <p:cNvSpPr>
                  <a:spLocks/>
                </p:cNvSpPr>
                <p:nvPr/>
              </p:nvSpPr>
              <p:spPr bwMode="auto">
                <a:xfrm>
                  <a:off x="913" y="1144"/>
                  <a:ext cx="866" cy="667"/>
                </a:xfrm>
                <a:custGeom>
                  <a:avLst/>
                  <a:gdLst>
                    <a:gd name="T0" fmla="*/ 12 w 1038"/>
                    <a:gd name="T1" fmla="*/ 339 h 799"/>
                    <a:gd name="T2" fmla="*/ 12 w 1038"/>
                    <a:gd name="T3" fmla="*/ 338 h 799"/>
                    <a:gd name="T4" fmla="*/ 285 w 1038"/>
                    <a:gd name="T5" fmla="*/ 61 h 799"/>
                    <a:gd name="T6" fmla="*/ 382 w 1038"/>
                    <a:gd name="T7" fmla="*/ 22 h 799"/>
                    <a:gd name="T8" fmla="*/ 585 w 1038"/>
                    <a:gd name="T9" fmla="*/ 35 h 799"/>
                    <a:gd name="T10" fmla="*/ 610 w 1038"/>
                    <a:gd name="T11" fmla="*/ 37 h 799"/>
                    <a:gd name="T12" fmla="*/ 730 w 1038"/>
                    <a:gd name="T13" fmla="*/ 91 h 799"/>
                    <a:gd name="T14" fmla="*/ 920 w 1038"/>
                    <a:gd name="T15" fmla="*/ 295 h 799"/>
                    <a:gd name="T16" fmla="*/ 927 w 1038"/>
                    <a:gd name="T17" fmla="*/ 302 h 799"/>
                    <a:gd name="T18" fmla="*/ 1013 w 1038"/>
                    <a:gd name="T19" fmla="*/ 541 h 799"/>
                    <a:gd name="T20" fmla="*/ 1013 w 1038"/>
                    <a:gd name="T21" fmla="*/ 791 h 799"/>
                    <a:gd name="T22" fmla="*/ 1020 w 1038"/>
                    <a:gd name="T23" fmla="*/ 797 h 799"/>
                    <a:gd name="T24" fmla="*/ 1033 w 1038"/>
                    <a:gd name="T25" fmla="*/ 791 h 799"/>
                    <a:gd name="T26" fmla="*/ 1023 w 1038"/>
                    <a:gd name="T27" fmla="*/ 454 h 799"/>
                    <a:gd name="T28" fmla="*/ 1038 w 1038"/>
                    <a:gd name="T29" fmla="*/ 424 h 799"/>
                    <a:gd name="T30" fmla="*/ 1022 w 1038"/>
                    <a:gd name="T31" fmla="*/ 368 h 799"/>
                    <a:gd name="T32" fmla="*/ 741 w 1038"/>
                    <a:gd name="T33" fmla="*/ 75 h 799"/>
                    <a:gd name="T34" fmla="*/ 392 w 1038"/>
                    <a:gd name="T35" fmla="*/ 1 h 799"/>
                    <a:gd name="T36" fmla="*/ 382 w 1038"/>
                    <a:gd name="T37" fmla="*/ 0 h 799"/>
                    <a:gd name="T38" fmla="*/ 30 w 1038"/>
                    <a:gd name="T39" fmla="*/ 274 h 799"/>
                    <a:gd name="T40" fmla="*/ 0 w 1038"/>
                    <a:gd name="T41" fmla="*/ 338 h 799"/>
                    <a:gd name="T42" fmla="*/ 6 w 1038"/>
                    <a:gd name="T43" fmla="*/ 773 h 799"/>
                    <a:gd name="T44" fmla="*/ 8 w 1038"/>
                    <a:gd name="T45" fmla="*/ 776 h 799"/>
                    <a:gd name="T46" fmla="*/ 20 w 1038"/>
                    <a:gd name="T47" fmla="*/ 774 h 799"/>
                    <a:gd name="T48" fmla="*/ 18 w 1038"/>
                    <a:gd name="T49" fmla="*/ 773 h 799"/>
                    <a:gd name="T50" fmla="*/ 13 w 1038"/>
                    <a:gd name="T51" fmla="*/ 775 h 799"/>
                    <a:gd name="T52" fmla="*/ 9 w 1038"/>
                    <a:gd name="T53" fmla="*/ 772 h 799"/>
                    <a:gd name="T54" fmla="*/ 8 w 1038"/>
                    <a:gd name="T55" fmla="*/ 773 h 799"/>
                    <a:gd name="T56" fmla="*/ 4 w 1038"/>
                    <a:gd name="T57" fmla="*/ 339 h 799"/>
                    <a:gd name="T58" fmla="*/ 18 w 1038"/>
                    <a:gd name="T59" fmla="*/ 291 h 799"/>
                    <a:gd name="T60" fmla="*/ 31 w 1038"/>
                    <a:gd name="T61" fmla="*/ 276 h 799"/>
                    <a:gd name="T62" fmla="*/ 31 w 1038"/>
                    <a:gd name="T63" fmla="*/ 276 h 799"/>
                    <a:gd name="T64" fmla="*/ 269 w 1038"/>
                    <a:gd name="T65" fmla="*/ 53 h 799"/>
                    <a:gd name="T66" fmla="*/ 391 w 1038"/>
                    <a:gd name="T67" fmla="*/ 5 h 799"/>
                    <a:gd name="T68" fmla="*/ 392 w 1038"/>
                    <a:gd name="T69" fmla="*/ 5 h 799"/>
                    <a:gd name="T70" fmla="*/ 710 w 1038"/>
                    <a:gd name="T71" fmla="*/ 52 h 799"/>
                    <a:gd name="T72" fmla="*/ 739 w 1038"/>
                    <a:gd name="T73" fmla="*/ 76 h 799"/>
                    <a:gd name="T74" fmla="*/ 739 w 1038"/>
                    <a:gd name="T75" fmla="*/ 76 h 799"/>
                    <a:gd name="T76" fmla="*/ 899 w 1038"/>
                    <a:gd name="T77" fmla="*/ 243 h 799"/>
                    <a:gd name="T78" fmla="*/ 1032 w 1038"/>
                    <a:gd name="T79" fmla="*/ 400 h 799"/>
                    <a:gd name="T80" fmla="*/ 1036 w 1038"/>
                    <a:gd name="T81" fmla="*/ 424 h 799"/>
                    <a:gd name="T82" fmla="*/ 1019 w 1038"/>
                    <a:gd name="T83" fmla="*/ 458 h 799"/>
                    <a:gd name="T84" fmla="*/ 1031 w 1038"/>
                    <a:gd name="T85" fmla="*/ 790 h 799"/>
                    <a:gd name="T86" fmla="*/ 1024 w 1038"/>
                    <a:gd name="T87" fmla="*/ 795 h 799"/>
                    <a:gd name="T88" fmla="*/ 1017 w 1038"/>
                    <a:gd name="T89" fmla="*/ 789 h 799"/>
                    <a:gd name="T90" fmla="*/ 1015 w 1038"/>
                    <a:gd name="T91" fmla="*/ 790 h 799"/>
                    <a:gd name="T92" fmla="*/ 1017 w 1038"/>
                    <a:gd name="T93" fmla="*/ 671 h 799"/>
                    <a:gd name="T94" fmla="*/ 1017 w 1038"/>
                    <a:gd name="T95" fmla="*/ 539 h 799"/>
                    <a:gd name="T96" fmla="*/ 732 w 1038"/>
                    <a:gd name="T97" fmla="*/ 89 h 799"/>
                    <a:gd name="T98" fmla="*/ 610 w 1038"/>
                    <a:gd name="T99" fmla="*/ 35 h 799"/>
                    <a:gd name="T100" fmla="*/ 382 w 1038"/>
                    <a:gd name="T101" fmla="*/ 18 h 799"/>
                    <a:gd name="T102" fmla="*/ 284 w 1038"/>
                    <a:gd name="T103" fmla="*/ 60 h 799"/>
                    <a:gd name="T104" fmla="*/ 33 w 1038"/>
                    <a:gd name="T105" fmla="*/ 291 h 799"/>
                    <a:gd name="T106" fmla="*/ 10 w 1038"/>
                    <a:gd name="T107" fmla="*/ 339 h 799"/>
                    <a:gd name="T108" fmla="*/ 18 w 1038"/>
                    <a:gd name="T109" fmla="*/ 773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38" h="799">
                      <a:moveTo>
                        <a:pt x="18" y="773"/>
                      </a:moveTo>
                      <a:cubicBezTo>
                        <a:pt x="20" y="773"/>
                        <a:pt x="20" y="773"/>
                        <a:pt x="20" y="773"/>
                      </a:cubicBezTo>
                      <a:cubicBezTo>
                        <a:pt x="12" y="339"/>
                        <a:pt x="12" y="339"/>
                        <a:pt x="12" y="339"/>
                      </a:cubicBezTo>
                      <a:cubicBezTo>
                        <a:pt x="12" y="339"/>
                        <a:pt x="12" y="339"/>
                        <a:pt x="12" y="339"/>
                      </a:cubicBezTo>
                      <a:cubicBezTo>
                        <a:pt x="12" y="339"/>
                        <a:pt x="12" y="339"/>
                        <a:pt x="12" y="339"/>
                      </a:cubicBezTo>
                      <a:cubicBezTo>
                        <a:pt x="12" y="339"/>
                        <a:pt x="12" y="338"/>
                        <a:pt x="12" y="338"/>
                      </a:cubicBezTo>
                      <a:cubicBezTo>
                        <a:pt x="12" y="332"/>
                        <a:pt x="13" y="313"/>
                        <a:pt x="35" y="293"/>
                      </a:cubicBezTo>
                      <a:cubicBezTo>
                        <a:pt x="69" y="264"/>
                        <a:pt x="285" y="61"/>
                        <a:pt x="285" y="61"/>
                      </a:cubicBezTo>
                      <a:cubicBezTo>
                        <a:pt x="285" y="61"/>
                        <a:pt x="285" y="61"/>
                        <a:pt x="285" y="61"/>
                      </a:cubicBezTo>
                      <a:cubicBezTo>
                        <a:pt x="285" y="61"/>
                        <a:pt x="285" y="61"/>
                        <a:pt x="285" y="61"/>
                      </a:cubicBezTo>
                      <a:cubicBezTo>
                        <a:pt x="286" y="61"/>
                        <a:pt x="286" y="61"/>
                        <a:pt x="286" y="61"/>
                      </a:cubicBezTo>
                      <a:cubicBezTo>
                        <a:pt x="290" y="57"/>
                        <a:pt x="326" y="22"/>
                        <a:pt x="382" y="22"/>
                      </a:cubicBezTo>
                      <a:cubicBezTo>
                        <a:pt x="384" y="22"/>
                        <a:pt x="387" y="22"/>
                        <a:pt x="390" y="22"/>
                      </a:cubicBezTo>
                      <a:cubicBezTo>
                        <a:pt x="422" y="24"/>
                        <a:pt x="477" y="28"/>
                        <a:pt x="524" y="31"/>
                      </a:cubicBezTo>
                      <a:cubicBezTo>
                        <a:pt x="548" y="33"/>
                        <a:pt x="569" y="34"/>
                        <a:pt x="585" y="35"/>
                      </a:cubicBezTo>
                      <a:cubicBezTo>
                        <a:pt x="592" y="36"/>
                        <a:pt x="599" y="36"/>
                        <a:pt x="603" y="37"/>
                      </a:cubicBezTo>
                      <a:cubicBezTo>
                        <a:pt x="607" y="37"/>
                        <a:pt x="610" y="37"/>
                        <a:pt x="610" y="37"/>
                      </a:cubicBezTo>
                      <a:cubicBezTo>
                        <a:pt x="610" y="37"/>
                        <a:pt x="610" y="37"/>
                        <a:pt x="610" y="37"/>
                      </a:cubicBezTo>
                      <a:cubicBezTo>
                        <a:pt x="610" y="37"/>
                        <a:pt x="610" y="37"/>
                        <a:pt x="610" y="37"/>
                      </a:cubicBezTo>
                      <a:cubicBezTo>
                        <a:pt x="610" y="37"/>
                        <a:pt x="610" y="37"/>
                        <a:pt x="610" y="37"/>
                      </a:cubicBezTo>
                      <a:cubicBezTo>
                        <a:pt x="614" y="37"/>
                        <a:pt x="679" y="38"/>
                        <a:pt x="730" y="91"/>
                      </a:cubicBezTo>
                      <a:cubicBezTo>
                        <a:pt x="756" y="119"/>
                        <a:pt x="805" y="172"/>
                        <a:pt x="848" y="217"/>
                      </a:cubicBezTo>
                      <a:cubicBezTo>
                        <a:pt x="869" y="240"/>
                        <a:pt x="889" y="261"/>
                        <a:pt x="903" y="276"/>
                      </a:cubicBezTo>
                      <a:cubicBezTo>
                        <a:pt x="910" y="284"/>
                        <a:pt x="916" y="290"/>
                        <a:pt x="920" y="295"/>
                      </a:cubicBezTo>
                      <a:cubicBezTo>
                        <a:pt x="924" y="299"/>
                        <a:pt x="927" y="301"/>
                        <a:pt x="927" y="301"/>
                      </a:cubicBezTo>
                      <a:cubicBezTo>
                        <a:pt x="927" y="301"/>
                        <a:pt x="927" y="301"/>
                        <a:pt x="927" y="301"/>
                      </a:cubicBezTo>
                      <a:cubicBezTo>
                        <a:pt x="927" y="301"/>
                        <a:pt x="927" y="302"/>
                        <a:pt x="927" y="302"/>
                      </a:cubicBezTo>
                      <a:cubicBezTo>
                        <a:pt x="937" y="313"/>
                        <a:pt x="1013" y="402"/>
                        <a:pt x="1013" y="539"/>
                      </a:cubicBezTo>
                      <a:cubicBezTo>
                        <a:pt x="1013" y="540"/>
                        <a:pt x="1013" y="540"/>
                        <a:pt x="1013" y="541"/>
                      </a:cubicBezTo>
                      <a:cubicBezTo>
                        <a:pt x="1013" y="541"/>
                        <a:pt x="1013" y="541"/>
                        <a:pt x="1013" y="541"/>
                      </a:cubicBezTo>
                      <a:cubicBezTo>
                        <a:pt x="1013" y="590"/>
                        <a:pt x="1013" y="634"/>
                        <a:pt x="1013" y="671"/>
                      </a:cubicBezTo>
                      <a:cubicBezTo>
                        <a:pt x="1013" y="745"/>
                        <a:pt x="1013" y="790"/>
                        <a:pt x="1013" y="790"/>
                      </a:cubicBezTo>
                      <a:cubicBezTo>
                        <a:pt x="1013" y="791"/>
                        <a:pt x="1013" y="791"/>
                        <a:pt x="1013" y="791"/>
                      </a:cubicBezTo>
                      <a:cubicBezTo>
                        <a:pt x="1013" y="791"/>
                        <a:pt x="1013" y="791"/>
                        <a:pt x="1013" y="791"/>
                      </a:cubicBezTo>
                      <a:cubicBezTo>
                        <a:pt x="1013" y="791"/>
                        <a:pt x="1015" y="793"/>
                        <a:pt x="1016" y="795"/>
                      </a:cubicBezTo>
                      <a:cubicBezTo>
                        <a:pt x="1017" y="796"/>
                        <a:pt x="1018" y="797"/>
                        <a:pt x="1020" y="797"/>
                      </a:cubicBezTo>
                      <a:cubicBezTo>
                        <a:pt x="1021" y="798"/>
                        <a:pt x="1023" y="799"/>
                        <a:pt x="1024" y="799"/>
                      </a:cubicBezTo>
                      <a:cubicBezTo>
                        <a:pt x="1026" y="799"/>
                        <a:pt x="1028" y="798"/>
                        <a:pt x="1029" y="797"/>
                      </a:cubicBezTo>
                      <a:cubicBezTo>
                        <a:pt x="1031" y="795"/>
                        <a:pt x="1032" y="793"/>
                        <a:pt x="1033" y="791"/>
                      </a:cubicBezTo>
                      <a:cubicBezTo>
                        <a:pt x="1033" y="790"/>
                        <a:pt x="1033" y="790"/>
                        <a:pt x="1033" y="790"/>
                      </a:cubicBezTo>
                      <a:cubicBezTo>
                        <a:pt x="1033" y="454"/>
                        <a:pt x="1033" y="454"/>
                        <a:pt x="1033" y="454"/>
                      </a:cubicBezTo>
                      <a:cubicBezTo>
                        <a:pt x="1023" y="454"/>
                        <a:pt x="1023" y="454"/>
                        <a:pt x="1023" y="454"/>
                      </a:cubicBezTo>
                      <a:cubicBezTo>
                        <a:pt x="1023" y="425"/>
                        <a:pt x="1023" y="425"/>
                        <a:pt x="1023" y="425"/>
                      </a:cubicBezTo>
                      <a:cubicBezTo>
                        <a:pt x="1038" y="426"/>
                        <a:pt x="1038" y="426"/>
                        <a:pt x="1038" y="426"/>
                      </a:cubicBezTo>
                      <a:cubicBezTo>
                        <a:pt x="1038" y="424"/>
                        <a:pt x="1038" y="424"/>
                        <a:pt x="1038" y="424"/>
                      </a:cubicBezTo>
                      <a:cubicBezTo>
                        <a:pt x="1038" y="424"/>
                        <a:pt x="1038" y="424"/>
                        <a:pt x="1038" y="423"/>
                      </a:cubicBezTo>
                      <a:cubicBezTo>
                        <a:pt x="1038" y="419"/>
                        <a:pt x="1038" y="410"/>
                        <a:pt x="1036" y="399"/>
                      </a:cubicBezTo>
                      <a:cubicBezTo>
                        <a:pt x="1034" y="389"/>
                        <a:pt x="1030" y="377"/>
                        <a:pt x="1022" y="368"/>
                      </a:cubicBezTo>
                      <a:cubicBezTo>
                        <a:pt x="1018" y="363"/>
                        <a:pt x="998" y="342"/>
                        <a:pt x="971" y="314"/>
                      </a:cubicBezTo>
                      <a:cubicBezTo>
                        <a:pt x="890" y="228"/>
                        <a:pt x="742" y="74"/>
                        <a:pt x="742" y="74"/>
                      </a:cubicBezTo>
                      <a:cubicBezTo>
                        <a:pt x="741" y="75"/>
                        <a:pt x="741" y="75"/>
                        <a:pt x="741" y="75"/>
                      </a:cubicBezTo>
                      <a:cubicBezTo>
                        <a:pt x="743" y="74"/>
                        <a:pt x="743" y="74"/>
                        <a:pt x="743" y="74"/>
                      </a:cubicBezTo>
                      <a:cubicBezTo>
                        <a:pt x="742" y="73"/>
                        <a:pt x="704" y="27"/>
                        <a:pt x="613" y="18"/>
                      </a:cubicBezTo>
                      <a:cubicBezTo>
                        <a:pt x="523" y="9"/>
                        <a:pt x="392" y="1"/>
                        <a:pt x="392" y="1"/>
                      </a:cubicBezTo>
                      <a:cubicBezTo>
                        <a:pt x="392" y="3"/>
                        <a:pt x="392" y="3"/>
                        <a:pt x="392" y="3"/>
                      </a:cubicBezTo>
                      <a:cubicBezTo>
                        <a:pt x="392" y="1"/>
                        <a:pt x="392" y="1"/>
                        <a:pt x="392" y="1"/>
                      </a:cubicBezTo>
                      <a:cubicBezTo>
                        <a:pt x="392" y="1"/>
                        <a:pt x="388" y="0"/>
                        <a:pt x="382" y="0"/>
                      </a:cubicBezTo>
                      <a:cubicBezTo>
                        <a:pt x="362" y="0"/>
                        <a:pt x="315" y="6"/>
                        <a:pt x="266" y="50"/>
                      </a:cubicBezTo>
                      <a:cubicBezTo>
                        <a:pt x="203" y="108"/>
                        <a:pt x="29" y="273"/>
                        <a:pt x="29" y="273"/>
                      </a:cubicBezTo>
                      <a:cubicBezTo>
                        <a:pt x="30" y="274"/>
                        <a:pt x="30" y="274"/>
                        <a:pt x="30" y="274"/>
                      </a:cubicBezTo>
                      <a:cubicBezTo>
                        <a:pt x="29" y="272"/>
                        <a:pt x="29" y="272"/>
                        <a:pt x="29" y="272"/>
                      </a:cubicBezTo>
                      <a:cubicBezTo>
                        <a:pt x="29" y="272"/>
                        <a:pt x="22" y="278"/>
                        <a:pt x="14" y="288"/>
                      </a:cubicBezTo>
                      <a:cubicBezTo>
                        <a:pt x="7" y="299"/>
                        <a:pt x="0" y="316"/>
                        <a:pt x="0" y="338"/>
                      </a:cubicBezTo>
                      <a:cubicBezTo>
                        <a:pt x="0" y="338"/>
                        <a:pt x="0" y="339"/>
                        <a:pt x="0" y="339"/>
                      </a:cubicBezTo>
                      <a:cubicBezTo>
                        <a:pt x="0" y="339"/>
                        <a:pt x="0" y="339"/>
                        <a:pt x="0" y="339"/>
                      </a:cubicBezTo>
                      <a:cubicBezTo>
                        <a:pt x="1" y="384"/>
                        <a:pt x="6" y="773"/>
                        <a:pt x="6" y="773"/>
                      </a:cubicBezTo>
                      <a:cubicBezTo>
                        <a:pt x="6" y="774"/>
                        <a:pt x="6" y="774"/>
                        <a:pt x="6" y="774"/>
                      </a:cubicBezTo>
                      <a:cubicBezTo>
                        <a:pt x="6" y="774"/>
                        <a:pt x="6" y="774"/>
                        <a:pt x="6" y="774"/>
                      </a:cubicBezTo>
                      <a:cubicBezTo>
                        <a:pt x="6" y="774"/>
                        <a:pt x="6" y="775"/>
                        <a:pt x="8" y="776"/>
                      </a:cubicBezTo>
                      <a:cubicBezTo>
                        <a:pt x="9" y="777"/>
                        <a:pt x="10" y="779"/>
                        <a:pt x="13" y="779"/>
                      </a:cubicBezTo>
                      <a:cubicBezTo>
                        <a:pt x="14" y="779"/>
                        <a:pt x="15" y="778"/>
                        <a:pt x="16" y="777"/>
                      </a:cubicBezTo>
                      <a:cubicBezTo>
                        <a:pt x="18" y="777"/>
                        <a:pt x="19" y="776"/>
                        <a:pt x="20" y="774"/>
                      </a:cubicBezTo>
                      <a:cubicBezTo>
                        <a:pt x="20" y="774"/>
                        <a:pt x="20" y="774"/>
                        <a:pt x="20" y="774"/>
                      </a:cubicBezTo>
                      <a:cubicBezTo>
                        <a:pt x="20" y="773"/>
                        <a:pt x="20" y="773"/>
                        <a:pt x="20" y="773"/>
                      </a:cubicBezTo>
                      <a:cubicBezTo>
                        <a:pt x="18" y="773"/>
                        <a:pt x="18" y="773"/>
                        <a:pt x="18" y="773"/>
                      </a:cubicBezTo>
                      <a:cubicBezTo>
                        <a:pt x="16" y="772"/>
                        <a:pt x="16" y="772"/>
                        <a:pt x="16" y="772"/>
                      </a:cubicBezTo>
                      <a:cubicBezTo>
                        <a:pt x="16" y="773"/>
                        <a:pt x="15" y="774"/>
                        <a:pt x="14" y="774"/>
                      </a:cubicBezTo>
                      <a:cubicBezTo>
                        <a:pt x="14" y="774"/>
                        <a:pt x="13" y="775"/>
                        <a:pt x="13" y="775"/>
                      </a:cubicBezTo>
                      <a:cubicBezTo>
                        <a:pt x="12" y="775"/>
                        <a:pt x="11" y="774"/>
                        <a:pt x="10" y="773"/>
                      </a:cubicBezTo>
                      <a:cubicBezTo>
                        <a:pt x="10" y="773"/>
                        <a:pt x="10" y="773"/>
                        <a:pt x="9" y="772"/>
                      </a:cubicBezTo>
                      <a:cubicBezTo>
                        <a:pt x="9" y="772"/>
                        <a:pt x="9" y="772"/>
                        <a:pt x="9" y="772"/>
                      </a:cubicBezTo>
                      <a:cubicBezTo>
                        <a:pt x="9" y="772"/>
                        <a:pt x="9" y="772"/>
                        <a:pt x="9" y="772"/>
                      </a:cubicBezTo>
                      <a:cubicBezTo>
                        <a:pt x="9" y="772"/>
                        <a:pt x="9" y="772"/>
                        <a:pt x="9" y="772"/>
                      </a:cubicBezTo>
                      <a:cubicBezTo>
                        <a:pt x="8" y="773"/>
                        <a:pt x="8" y="773"/>
                        <a:pt x="8" y="773"/>
                      </a:cubicBezTo>
                      <a:cubicBezTo>
                        <a:pt x="10" y="773"/>
                        <a:pt x="10" y="773"/>
                        <a:pt x="10" y="773"/>
                      </a:cubicBezTo>
                      <a:cubicBezTo>
                        <a:pt x="10" y="773"/>
                        <a:pt x="8" y="676"/>
                        <a:pt x="7" y="573"/>
                      </a:cubicBezTo>
                      <a:cubicBezTo>
                        <a:pt x="6" y="470"/>
                        <a:pt x="4" y="361"/>
                        <a:pt x="4" y="339"/>
                      </a:cubicBezTo>
                      <a:cubicBezTo>
                        <a:pt x="4" y="339"/>
                        <a:pt x="4" y="339"/>
                        <a:pt x="4" y="339"/>
                      </a:cubicBezTo>
                      <a:cubicBezTo>
                        <a:pt x="4" y="339"/>
                        <a:pt x="4" y="338"/>
                        <a:pt x="4" y="338"/>
                      </a:cubicBezTo>
                      <a:cubicBezTo>
                        <a:pt x="4" y="316"/>
                        <a:pt x="11" y="301"/>
                        <a:pt x="18" y="291"/>
                      </a:cubicBezTo>
                      <a:cubicBezTo>
                        <a:pt x="21" y="286"/>
                        <a:pt x="24" y="282"/>
                        <a:pt x="27" y="279"/>
                      </a:cubicBezTo>
                      <a:cubicBezTo>
                        <a:pt x="28" y="278"/>
                        <a:pt x="29" y="277"/>
                        <a:pt x="30" y="276"/>
                      </a:cubicBezTo>
                      <a:cubicBezTo>
                        <a:pt x="30" y="276"/>
                        <a:pt x="31" y="276"/>
                        <a:pt x="31" y="276"/>
                      </a:cubicBezTo>
                      <a:cubicBezTo>
                        <a:pt x="31" y="276"/>
                        <a:pt x="31" y="276"/>
                        <a:pt x="31" y="276"/>
                      </a:cubicBezTo>
                      <a:cubicBezTo>
                        <a:pt x="31" y="276"/>
                        <a:pt x="31" y="276"/>
                        <a:pt x="31" y="276"/>
                      </a:cubicBezTo>
                      <a:cubicBezTo>
                        <a:pt x="31" y="276"/>
                        <a:pt x="31" y="276"/>
                        <a:pt x="31" y="276"/>
                      </a:cubicBezTo>
                      <a:cubicBezTo>
                        <a:pt x="31" y="275"/>
                        <a:pt x="31" y="275"/>
                        <a:pt x="31" y="275"/>
                      </a:cubicBezTo>
                      <a:cubicBezTo>
                        <a:pt x="31" y="275"/>
                        <a:pt x="34" y="273"/>
                        <a:pt x="39" y="268"/>
                      </a:cubicBezTo>
                      <a:cubicBezTo>
                        <a:pt x="73" y="236"/>
                        <a:pt x="214" y="103"/>
                        <a:pt x="269" y="53"/>
                      </a:cubicBezTo>
                      <a:cubicBezTo>
                        <a:pt x="316" y="10"/>
                        <a:pt x="362" y="4"/>
                        <a:pt x="382" y="4"/>
                      </a:cubicBezTo>
                      <a:cubicBezTo>
                        <a:pt x="385" y="4"/>
                        <a:pt x="388" y="5"/>
                        <a:pt x="389" y="5"/>
                      </a:cubicBezTo>
                      <a:cubicBezTo>
                        <a:pt x="390" y="5"/>
                        <a:pt x="391" y="5"/>
                        <a:pt x="391" y="5"/>
                      </a:cubicBezTo>
                      <a:cubicBezTo>
                        <a:pt x="392" y="5"/>
                        <a:pt x="392" y="5"/>
                        <a:pt x="392" y="5"/>
                      </a:cubicBezTo>
                      <a:cubicBezTo>
                        <a:pt x="392" y="5"/>
                        <a:pt x="392" y="5"/>
                        <a:pt x="392" y="5"/>
                      </a:cubicBezTo>
                      <a:cubicBezTo>
                        <a:pt x="392" y="5"/>
                        <a:pt x="392" y="5"/>
                        <a:pt x="392" y="5"/>
                      </a:cubicBezTo>
                      <a:cubicBezTo>
                        <a:pt x="392" y="5"/>
                        <a:pt x="400" y="5"/>
                        <a:pt x="414" y="6"/>
                      </a:cubicBezTo>
                      <a:cubicBezTo>
                        <a:pt x="455" y="9"/>
                        <a:pt x="545" y="15"/>
                        <a:pt x="613" y="22"/>
                      </a:cubicBezTo>
                      <a:cubicBezTo>
                        <a:pt x="657" y="26"/>
                        <a:pt x="689" y="40"/>
                        <a:pt x="710" y="52"/>
                      </a:cubicBezTo>
                      <a:cubicBezTo>
                        <a:pt x="720" y="59"/>
                        <a:pt x="727" y="65"/>
                        <a:pt x="732" y="69"/>
                      </a:cubicBezTo>
                      <a:cubicBezTo>
                        <a:pt x="735" y="71"/>
                        <a:pt x="737" y="73"/>
                        <a:pt x="738" y="74"/>
                      </a:cubicBezTo>
                      <a:cubicBezTo>
                        <a:pt x="738" y="75"/>
                        <a:pt x="739" y="75"/>
                        <a:pt x="739" y="76"/>
                      </a:cubicBezTo>
                      <a:cubicBezTo>
                        <a:pt x="739" y="76"/>
                        <a:pt x="739" y="76"/>
                        <a:pt x="739" y="76"/>
                      </a:cubicBezTo>
                      <a:cubicBezTo>
                        <a:pt x="739" y="76"/>
                        <a:pt x="739" y="76"/>
                        <a:pt x="739" y="76"/>
                      </a:cubicBezTo>
                      <a:cubicBezTo>
                        <a:pt x="739" y="76"/>
                        <a:pt x="739" y="76"/>
                        <a:pt x="739" y="76"/>
                      </a:cubicBezTo>
                      <a:cubicBezTo>
                        <a:pt x="740" y="76"/>
                        <a:pt x="740" y="76"/>
                        <a:pt x="740" y="76"/>
                      </a:cubicBezTo>
                      <a:cubicBezTo>
                        <a:pt x="740" y="76"/>
                        <a:pt x="744" y="81"/>
                        <a:pt x="751" y="88"/>
                      </a:cubicBezTo>
                      <a:cubicBezTo>
                        <a:pt x="776" y="115"/>
                        <a:pt x="840" y="181"/>
                        <a:pt x="899" y="243"/>
                      </a:cubicBezTo>
                      <a:cubicBezTo>
                        <a:pt x="928" y="274"/>
                        <a:pt x="956" y="304"/>
                        <a:pt x="978" y="327"/>
                      </a:cubicBezTo>
                      <a:cubicBezTo>
                        <a:pt x="1000" y="350"/>
                        <a:pt x="1015" y="366"/>
                        <a:pt x="1019" y="370"/>
                      </a:cubicBezTo>
                      <a:cubicBezTo>
                        <a:pt x="1026" y="378"/>
                        <a:pt x="1030" y="390"/>
                        <a:pt x="1032" y="400"/>
                      </a:cubicBezTo>
                      <a:cubicBezTo>
                        <a:pt x="1034" y="411"/>
                        <a:pt x="1034" y="420"/>
                        <a:pt x="1034" y="423"/>
                      </a:cubicBezTo>
                      <a:cubicBezTo>
                        <a:pt x="1034" y="424"/>
                        <a:pt x="1034" y="424"/>
                        <a:pt x="1034" y="424"/>
                      </a:cubicBezTo>
                      <a:cubicBezTo>
                        <a:pt x="1036" y="424"/>
                        <a:pt x="1036" y="424"/>
                        <a:pt x="1036" y="424"/>
                      </a:cubicBezTo>
                      <a:cubicBezTo>
                        <a:pt x="1036" y="422"/>
                        <a:pt x="1036" y="422"/>
                        <a:pt x="1036" y="422"/>
                      </a:cubicBezTo>
                      <a:cubicBezTo>
                        <a:pt x="1019" y="421"/>
                        <a:pt x="1019" y="421"/>
                        <a:pt x="1019" y="421"/>
                      </a:cubicBezTo>
                      <a:cubicBezTo>
                        <a:pt x="1019" y="458"/>
                        <a:pt x="1019" y="458"/>
                        <a:pt x="1019" y="458"/>
                      </a:cubicBezTo>
                      <a:cubicBezTo>
                        <a:pt x="1029" y="458"/>
                        <a:pt x="1029" y="458"/>
                        <a:pt x="1029" y="458"/>
                      </a:cubicBezTo>
                      <a:cubicBezTo>
                        <a:pt x="1029" y="790"/>
                        <a:pt x="1029" y="790"/>
                        <a:pt x="1029" y="790"/>
                      </a:cubicBezTo>
                      <a:cubicBezTo>
                        <a:pt x="1031" y="790"/>
                        <a:pt x="1031" y="790"/>
                        <a:pt x="1031" y="790"/>
                      </a:cubicBezTo>
                      <a:cubicBezTo>
                        <a:pt x="1029" y="789"/>
                        <a:pt x="1029" y="789"/>
                        <a:pt x="1029" y="789"/>
                      </a:cubicBezTo>
                      <a:cubicBezTo>
                        <a:pt x="1028" y="792"/>
                        <a:pt x="1027" y="793"/>
                        <a:pt x="1026" y="794"/>
                      </a:cubicBezTo>
                      <a:cubicBezTo>
                        <a:pt x="1026" y="794"/>
                        <a:pt x="1025" y="795"/>
                        <a:pt x="1024" y="795"/>
                      </a:cubicBezTo>
                      <a:cubicBezTo>
                        <a:pt x="1023" y="795"/>
                        <a:pt x="1023" y="794"/>
                        <a:pt x="1022" y="794"/>
                      </a:cubicBezTo>
                      <a:cubicBezTo>
                        <a:pt x="1020" y="793"/>
                        <a:pt x="1019" y="792"/>
                        <a:pt x="1018" y="791"/>
                      </a:cubicBezTo>
                      <a:cubicBezTo>
                        <a:pt x="1018" y="790"/>
                        <a:pt x="1017" y="790"/>
                        <a:pt x="1017" y="789"/>
                      </a:cubicBezTo>
                      <a:cubicBezTo>
                        <a:pt x="1017" y="789"/>
                        <a:pt x="1017" y="789"/>
                        <a:pt x="1017" y="789"/>
                      </a:cubicBezTo>
                      <a:cubicBezTo>
                        <a:pt x="1017" y="789"/>
                        <a:pt x="1017" y="789"/>
                        <a:pt x="1017" y="789"/>
                      </a:cubicBezTo>
                      <a:cubicBezTo>
                        <a:pt x="1015" y="790"/>
                        <a:pt x="1015" y="790"/>
                        <a:pt x="1015" y="790"/>
                      </a:cubicBezTo>
                      <a:cubicBezTo>
                        <a:pt x="1017" y="790"/>
                        <a:pt x="1017" y="790"/>
                        <a:pt x="1017" y="790"/>
                      </a:cubicBezTo>
                      <a:cubicBezTo>
                        <a:pt x="1017" y="790"/>
                        <a:pt x="1017" y="787"/>
                        <a:pt x="1017" y="782"/>
                      </a:cubicBezTo>
                      <a:cubicBezTo>
                        <a:pt x="1017" y="766"/>
                        <a:pt x="1017" y="726"/>
                        <a:pt x="1017" y="671"/>
                      </a:cubicBezTo>
                      <a:cubicBezTo>
                        <a:pt x="1017" y="634"/>
                        <a:pt x="1017" y="590"/>
                        <a:pt x="1017" y="541"/>
                      </a:cubicBezTo>
                      <a:cubicBezTo>
                        <a:pt x="1017" y="541"/>
                        <a:pt x="1017" y="541"/>
                        <a:pt x="1017" y="541"/>
                      </a:cubicBezTo>
                      <a:cubicBezTo>
                        <a:pt x="1017" y="540"/>
                        <a:pt x="1017" y="540"/>
                        <a:pt x="1017" y="539"/>
                      </a:cubicBezTo>
                      <a:cubicBezTo>
                        <a:pt x="1017" y="392"/>
                        <a:pt x="930" y="299"/>
                        <a:pt x="929" y="299"/>
                      </a:cubicBezTo>
                      <a:cubicBezTo>
                        <a:pt x="929" y="299"/>
                        <a:pt x="929" y="299"/>
                        <a:pt x="929" y="299"/>
                      </a:cubicBezTo>
                      <a:cubicBezTo>
                        <a:pt x="929" y="299"/>
                        <a:pt x="785" y="145"/>
                        <a:pt x="732" y="89"/>
                      </a:cubicBezTo>
                      <a:cubicBezTo>
                        <a:pt x="681" y="34"/>
                        <a:pt x="615" y="33"/>
                        <a:pt x="610" y="33"/>
                      </a:cubicBezTo>
                      <a:cubicBezTo>
                        <a:pt x="610" y="33"/>
                        <a:pt x="610" y="33"/>
                        <a:pt x="610" y="33"/>
                      </a:cubicBezTo>
                      <a:cubicBezTo>
                        <a:pt x="610" y="35"/>
                        <a:pt x="610" y="35"/>
                        <a:pt x="610" y="35"/>
                      </a:cubicBezTo>
                      <a:cubicBezTo>
                        <a:pt x="610" y="33"/>
                        <a:pt x="610" y="33"/>
                        <a:pt x="610" y="33"/>
                      </a:cubicBezTo>
                      <a:cubicBezTo>
                        <a:pt x="610" y="33"/>
                        <a:pt x="455" y="22"/>
                        <a:pt x="390" y="18"/>
                      </a:cubicBezTo>
                      <a:cubicBezTo>
                        <a:pt x="387" y="18"/>
                        <a:pt x="384" y="18"/>
                        <a:pt x="382" y="18"/>
                      </a:cubicBezTo>
                      <a:cubicBezTo>
                        <a:pt x="351" y="18"/>
                        <a:pt x="326" y="28"/>
                        <a:pt x="309" y="38"/>
                      </a:cubicBezTo>
                      <a:cubicBezTo>
                        <a:pt x="292" y="48"/>
                        <a:pt x="283" y="59"/>
                        <a:pt x="283" y="59"/>
                      </a:cubicBezTo>
                      <a:cubicBezTo>
                        <a:pt x="284" y="60"/>
                        <a:pt x="284" y="60"/>
                        <a:pt x="284" y="60"/>
                      </a:cubicBezTo>
                      <a:cubicBezTo>
                        <a:pt x="283" y="59"/>
                        <a:pt x="283" y="59"/>
                        <a:pt x="283" y="59"/>
                      </a:cubicBezTo>
                      <a:cubicBezTo>
                        <a:pt x="283" y="59"/>
                        <a:pt x="279" y="62"/>
                        <a:pt x="273" y="67"/>
                      </a:cubicBezTo>
                      <a:cubicBezTo>
                        <a:pt x="231" y="106"/>
                        <a:pt x="62" y="265"/>
                        <a:pt x="33" y="291"/>
                      </a:cubicBezTo>
                      <a:cubicBezTo>
                        <a:pt x="10" y="311"/>
                        <a:pt x="8" y="332"/>
                        <a:pt x="8" y="338"/>
                      </a:cubicBezTo>
                      <a:cubicBezTo>
                        <a:pt x="8" y="339"/>
                        <a:pt x="8" y="339"/>
                        <a:pt x="8" y="339"/>
                      </a:cubicBezTo>
                      <a:cubicBezTo>
                        <a:pt x="10" y="339"/>
                        <a:pt x="10" y="339"/>
                        <a:pt x="10" y="339"/>
                      </a:cubicBezTo>
                      <a:cubicBezTo>
                        <a:pt x="8" y="339"/>
                        <a:pt x="8" y="339"/>
                        <a:pt x="8" y="339"/>
                      </a:cubicBezTo>
                      <a:cubicBezTo>
                        <a:pt x="16" y="773"/>
                        <a:pt x="16" y="773"/>
                        <a:pt x="16" y="773"/>
                      </a:cubicBezTo>
                      <a:cubicBezTo>
                        <a:pt x="18" y="773"/>
                        <a:pt x="18" y="773"/>
                        <a:pt x="18" y="773"/>
                      </a:cubicBezTo>
                      <a:cubicBezTo>
                        <a:pt x="16" y="772"/>
                        <a:pt x="16" y="772"/>
                        <a:pt x="16" y="772"/>
                      </a:cubicBezTo>
                      <a:lnTo>
                        <a:pt x="18" y="773"/>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53" name="Freeform 44">
                  <a:extLst>
                    <a:ext uri="{FF2B5EF4-FFF2-40B4-BE49-F238E27FC236}">
                      <a16:creationId xmlns:a16="http://schemas.microsoft.com/office/drawing/2014/main" id="{E15846E5-FBA7-43CF-845B-38A52C215651}"/>
                    </a:ext>
                  </a:extLst>
                </p:cNvPr>
                <p:cNvSpPr>
                  <a:spLocks/>
                </p:cNvSpPr>
                <p:nvPr/>
              </p:nvSpPr>
              <p:spPr bwMode="auto">
                <a:xfrm>
                  <a:off x="1768" y="1585"/>
                  <a:ext cx="17" cy="226"/>
                </a:xfrm>
                <a:custGeom>
                  <a:avLst/>
                  <a:gdLst>
                    <a:gd name="T0" fmla="*/ 12 w 20"/>
                    <a:gd name="T1" fmla="*/ 1 h 271"/>
                    <a:gd name="T2" fmla="*/ 16 w 20"/>
                    <a:gd name="T3" fmla="*/ 236 h 271"/>
                    <a:gd name="T4" fmla="*/ 18 w 20"/>
                    <a:gd name="T5" fmla="*/ 236 h 271"/>
                    <a:gd name="T6" fmla="*/ 16 w 20"/>
                    <a:gd name="T7" fmla="*/ 236 h 271"/>
                    <a:gd name="T8" fmla="*/ 15 w 20"/>
                    <a:gd name="T9" fmla="*/ 237 h 271"/>
                    <a:gd name="T10" fmla="*/ 11 w 20"/>
                    <a:gd name="T11" fmla="*/ 253 h 271"/>
                    <a:gd name="T12" fmla="*/ 6 w 20"/>
                    <a:gd name="T13" fmla="*/ 262 h 271"/>
                    <a:gd name="T14" fmla="*/ 0 w 20"/>
                    <a:gd name="T15" fmla="*/ 267 h 271"/>
                    <a:gd name="T16" fmla="*/ 0 w 20"/>
                    <a:gd name="T17" fmla="*/ 271 h 271"/>
                    <a:gd name="T18" fmla="*/ 10 w 20"/>
                    <a:gd name="T19" fmla="*/ 264 h 271"/>
                    <a:gd name="T20" fmla="*/ 18 w 20"/>
                    <a:gd name="T21" fmla="*/ 246 h 271"/>
                    <a:gd name="T22" fmla="*/ 19 w 20"/>
                    <a:gd name="T23" fmla="*/ 236 h 271"/>
                    <a:gd name="T24" fmla="*/ 20 w 20"/>
                    <a:gd name="T25" fmla="*/ 236 h 271"/>
                    <a:gd name="T26" fmla="*/ 16 w 20"/>
                    <a:gd name="T27" fmla="*/ 0 h 271"/>
                    <a:gd name="T28" fmla="*/ 12 w 20"/>
                    <a:gd name="T29" fmla="*/ 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71">
                      <a:moveTo>
                        <a:pt x="12" y="1"/>
                      </a:moveTo>
                      <a:cubicBezTo>
                        <a:pt x="16" y="236"/>
                        <a:pt x="16" y="236"/>
                        <a:pt x="16" y="236"/>
                      </a:cubicBezTo>
                      <a:cubicBezTo>
                        <a:pt x="18" y="236"/>
                        <a:pt x="18" y="236"/>
                        <a:pt x="18" y="236"/>
                      </a:cubicBezTo>
                      <a:cubicBezTo>
                        <a:pt x="16" y="236"/>
                        <a:pt x="16" y="236"/>
                        <a:pt x="16" y="236"/>
                      </a:cubicBezTo>
                      <a:cubicBezTo>
                        <a:pt x="16" y="236"/>
                        <a:pt x="15" y="236"/>
                        <a:pt x="15" y="237"/>
                      </a:cubicBezTo>
                      <a:cubicBezTo>
                        <a:pt x="15" y="240"/>
                        <a:pt x="14" y="247"/>
                        <a:pt x="11" y="253"/>
                      </a:cubicBezTo>
                      <a:cubicBezTo>
                        <a:pt x="10" y="257"/>
                        <a:pt x="8" y="260"/>
                        <a:pt x="6" y="262"/>
                      </a:cubicBezTo>
                      <a:cubicBezTo>
                        <a:pt x="4" y="265"/>
                        <a:pt x="2" y="266"/>
                        <a:pt x="0" y="267"/>
                      </a:cubicBezTo>
                      <a:cubicBezTo>
                        <a:pt x="0" y="271"/>
                        <a:pt x="0" y="271"/>
                        <a:pt x="0" y="271"/>
                      </a:cubicBezTo>
                      <a:cubicBezTo>
                        <a:pt x="5" y="270"/>
                        <a:pt x="8" y="267"/>
                        <a:pt x="10" y="264"/>
                      </a:cubicBezTo>
                      <a:cubicBezTo>
                        <a:pt x="14" y="258"/>
                        <a:pt x="16" y="252"/>
                        <a:pt x="18" y="246"/>
                      </a:cubicBezTo>
                      <a:cubicBezTo>
                        <a:pt x="19" y="240"/>
                        <a:pt x="19" y="236"/>
                        <a:pt x="19" y="236"/>
                      </a:cubicBezTo>
                      <a:cubicBezTo>
                        <a:pt x="20" y="236"/>
                        <a:pt x="20" y="236"/>
                        <a:pt x="20" y="236"/>
                      </a:cubicBezTo>
                      <a:cubicBezTo>
                        <a:pt x="16" y="0"/>
                        <a:pt x="16" y="0"/>
                        <a:pt x="16" y="0"/>
                      </a:cubicBezTo>
                      <a:lnTo>
                        <a:pt x="12" y="1"/>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54" name="Freeform 45">
                  <a:extLst>
                    <a:ext uri="{FF2B5EF4-FFF2-40B4-BE49-F238E27FC236}">
                      <a16:creationId xmlns:a16="http://schemas.microsoft.com/office/drawing/2014/main" id="{E80A03EA-0793-46B9-846A-2878A9A662EE}"/>
                    </a:ext>
                  </a:extLst>
                </p:cNvPr>
                <p:cNvSpPr>
                  <a:spLocks/>
                </p:cNvSpPr>
                <p:nvPr/>
              </p:nvSpPr>
              <p:spPr bwMode="auto">
                <a:xfrm>
                  <a:off x="1695" y="1674"/>
                  <a:ext cx="140" cy="222"/>
                </a:xfrm>
                <a:custGeom>
                  <a:avLst/>
                  <a:gdLst>
                    <a:gd name="T0" fmla="*/ 103 w 168"/>
                    <a:gd name="T1" fmla="*/ 4 h 266"/>
                    <a:gd name="T2" fmla="*/ 164 w 168"/>
                    <a:gd name="T3" fmla="*/ 105 h 266"/>
                    <a:gd name="T4" fmla="*/ 121 w 168"/>
                    <a:gd name="T5" fmla="*/ 191 h 266"/>
                    <a:gd name="T6" fmla="*/ 0 w 168"/>
                    <a:gd name="T7" fmla="*/ 262 h 266"/>
                    <a:gd name="T8" fmla="*/ 2 w 168"/>
                    <a:gd name="T9" fmla="*/ 266 h 266"/>
                    <a:gd name="T10" fmla="*/ 123 w 168"/>
                    <a:gd name="T11" fmla="*/ 193 h 266"/>
                    <a:gd name="T12" fmla="*/ 168 w 168"/>
                    <a:gd name="T13" fmla="*/ 105 h 266"/>
                    <a:gd name="T14" fmla="*/ 105 w 168"/>
                    <a:gd name="T15" fmla="*/ 0 h 266"/>
                    <a:gd name="T16" fmla="*/ 103 w 168"/>
                    <a:gd name="T17" fmla="*/ 4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8" h="266">
                      <a:moveTo>
                        <a:pt x="103" y="4"/>
                      </a:moveTo>
                      <a:cubicBezTo>
                        <a:pt x="142" y="34"/>
                        <a:pt x="164" y="69"/>
                        <a:pt x="164" y="105"/>
                      </a:cubicBezTo>
                      <a:cubicBezTo>
                        <a:pt x="164" y="135"/>
                        <a:pt x="149" y="164"/>
                        <a:pt x="121" y="191"/>
                      </a:cubicBezTo>
                      <a:cubicBezTo>
                        <a:pt x="92" y="217"/>
                        <a:pt x="51" y="241"/>
                        <a:pt x="0" y="262"/>
                      </a:cubicBezTo>
                      <a:cubicBezTo>
                        <a:pt x="2" y="266"/>
                        <a:pt x="2" y="266"/>
                        <a:pt x="2" y="266"/>
                      </a:cubicBezTo>
                      <a:cubicBezTo>
                        <a:pt x="53" y="245"/>
                        <a:pt x="95" y="221"/>
                        <a:pt x="123" y="193"/>
                      </a:cubicBezTo>
                      <a:cubicBezTo>
                        <a:pt x="152" y="166"/>
                        <a:pt x="168" y="136"/>
                        <a:pt x="168" y="105"/>
                      </a:cubicBezTo>
                      <a:cubicBezTo>
                        <a:pt x="168" y="67"/>
                        <a:pt x="145" y="32"/>
                        <a:pt x="105" y="0"/>
                      </a:cubicBezTo>
                      <a:lnTo>
                        <a:pt x="103" y="4"/>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55" name="Freeform 46">
                  <a:extLst>
                    <a:ext uri="{FF2B5EF4-FFF2-40B4-BE49-F238E27FC236}">
                      <a16:creationId xmlns:a16="http://schemas.microsoft.com/office/drawing/2014/main" id="{03731FC0-731E-4850-BF52-AE7990CE61E4}"/>
                    </a:ext>
                  </a:extLst>
                </p:cNvPr>
                <p:cNvSpPr>
                  <a:spLocks/>
                </p:cNvSpPr>
                <p:nvPr/>
              </p:nvSpPr>
              <p:spPr bwMode="auto">
                <a:xfrm>
                  <a:off x="850" y="1664"/>
                  <a:ext cx="748" cy="290"/>
                </a:xfrm>
                <a:custGeom>
                  <a:avLst/>
                  <a:gdLst>
                    <a:gd name="T0" fmla="*/ 896 w 897"/>
                    <a:gd name="T1" fmla="*/ 310 h 348"/>
                    <a:gd name="T2" fmla="*/ 591 w 897"/>
                    <a:gd name="T3" fmla="*/ 344 h 348"/>
                    <a:gd name="T4" fmla="*/ 175 w 897"/>
                    <a:gd name="T5" fmla="*/ 277 h 348"/>
                    <a:gd name="T6" fmla="*/ 50 w 897"/>
                    <a:gd name="T7" fmla="*/ 204 h 348"/>
                    <a:gd name="T8" fmla="*/ 4 w 897"/>
                    <a:gd name="T9" fmla="*/ 117 h 348"/>
                    <a:gd name="T10" fmla="*/ 25 w 897"/>
                    <a:gd name="T11" fmla="*/ 58 h 348"/>
                    <a:gd name="T12" fmla="*/ 83 w 897"/>
                    <a:gd name="T13" fmla="*/ 4 h 348"/>
                    <a:gd name="T14" fmla="*/ 80 w 897"/>
                    <a:gd name="T15" fmla="*/ 0 h 348"/>
                    <a:gd name="T16" fmla="*/ 21 w 897"/>
                    <a:gd name="T17" fmla="*/ 55 h 348"/>
                    <a:gd name="T18" fmla="*/ 0 w 897"/>
                    <a:gd name="T19" fmla="*/ 117 h 348"/>
                    <a:gd name="T20" fmla="*/ 47 w 897"/>
                    <a:gd name="T21" fmla="*/ 207 h 348"/>
                    <a:gd name="T22" fmla="*/ 261 w 897"/>
                    <a:gd name="T23" fmla="*/ 308 h 348"/>
                    <a:gd name="T24" fmla="*/ 591 w 897"/>
                    <a:gd name="T25" fmla="*/ 348 h 348"/>
                    <a:gd name="T26" fmla="*/ 897 w 897"/>
                    <a:gd name="T27" fmla="*/ 314 h 348"/>
                    <a:gd name="T28" fmla="*/ 896 w 897"/>
                    <a:gd name="T29" fmla="*/ 31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7" h="348">
                      <a:moveTo>
                        <a:pt x="896" y="310"/>
                      </a:moveTo>
                      <a:cubicBezTo>
                        <a:pt x="807" y="331"/>
                        <a:pt x="703" y="344"/>
                        <a:pt x="591" y="344"/>
                      </a:cubicBezTo>
                      <a:cubicBezTo>
                        <a:pt x="429" y="344"/>
                        <a:pt x="282" y="318"/>
                        <a:pt x="175" y="277"/>
                      </a:cubicBezTo>
                      <a:cubicBezTo>
                        <a:pt x="122" y="256"/>
                        <a:pt x="79" y="232"/>
                        <a:pt x="50" y="204"/>
                      </a:cubicBezTo>
                      <a:cubicBezTo>
                        <a:pt x="20" y="177"/>
                        <a:pt x="4" y="148"/>
                        <a:pt x="4" y="117"/>
                      </a:cubicBezTo>
                      <a:cubicBezTo>
                        <a:pt x="4" y="96"/>
                        <a:pt x="11" y="77"/>
                        <a:pt x="25" y="58"/>
                      </a:cubicBezTo>
                      <a:cubicBezTo>
                        <a:pt x="38" y="39"/>
                        <a:pt x="58" y="20"/>
                        <a:pt x="83" y="4"/>
                      </a:cubicBezTo>
                      <a:cubicBezTo>
                        <a:pt x="80" y="0"/>
                        <a:pt x="80" y="0"/>
                        <a:pt x="80" y="0"/>
                      </a:cubicBezTo>
                      <a:cubicBezTo>
                        <a:pt x="55" y="17"/>
                        <a:pt x="35" y="36"/>
                        <a:pt x="21" y="55"/>
                      </a:cubicBezTo>
                      <a:cubicBezTo>
                        <a:pt x="8" y="75"/>
                        <a:pt x="0" y="95"/>
                        <a:pt x="0" y="117"/>
                      </a:cubicBezTo>
                      <a:cubicBezTo>
                        <a:pt x="0" y="149"/>
                        <a:pt x="17" y="180"/>
                        <a:pt x="47" y="207"/>
                      </a:cubicBezTo>
                      <a:cubicBezTo>
                        <a:pt x="92" y="249"/>
                        <a:pt x="167" y="284"/>
                        <a:pt x="261" y="308"/>
                      </a:cubicBezTo>
                      <a:cubicBezTo>
                        <a:pt x="355" y="333"/>
                        <a:pt x="469" y="348"/>
                        <a:pt x="591" y="348"/>
                      </a:cubicBezTo>
                      <a:cubicBezTo>
                        <a:pt x="703" y="348"/>
                        <a:pt x="808" y="335"/>
                        <a:pt x="897" y="314"/>
                      </a:cubicBezTo>
                      <a:lnTo>
                        <a:pt x="896" y="310"/>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56" name="Freeform 47">
                  <a:extLst>
                    <a:ext uri="{FF2B5EF4-FFF2-40B4-BE49-F238E27FC236}">
                      <a16:creationId xmlns:a16="http://schemas.microsoft.com/office/drawing/2014/main" id="{54E98733-8397-466A-9A02-D1DED715B2FE}"/>
                    </a:ext>
                  </a:extLst>
                </p:cNvPr>
                <p:cNvSpPr>
                  <a:spLocks/>
                </p:cNvSpPr>
                <p:nvPr/>
              </p:nvSpPr>
              <p:spPr bwMode="auto">
                <a:xfrm>
                  <a:off x="927" y="1789"/>
                  <a:ext cx="834" cy="129"/>
                </a:xfrm>
                <a:custGeom>
                  <a:avLst/>
                  <a:gdLst>
                    <a:gd name="T0" fmla="*/ 0 w 1001"/>
                    <a:gd name="T1" fmla="*/ 0 h 155"/>
                    <a:gd name="T2" fmla="*/ 61 w 1001"/>
                    <a:gd name="T3" fmla="*/ 68 h 155"/>
                    <a:gd name="T4" fmla="*/ 414 w 1001"/>
                    <a:gd name="T5" fmla="*/ 152 h 155"/>
                    <a:gd name="T6" fmla="*/ 499 w 1001"/>
                    <a:gd name="T7" fmla="*/ 155 h 155"/>
                    <a:gd name="T8" fmla="*/ 869 w 1001"/>
                    <a:gd name="T9" fmla="*/ 92 h 155"/>
                    <a:gd name="T10" fmla="*/ 962 w 1001"/>
                    <a:gd name="T11" fmla="*/ 43 h 155"/>
                    <a:gd name="T12" fmla="*/ 988 w 1001"/>
                    <a:gd name="T13" fmla="*/ 23 h 155"/>
                    <a:gd name="T14" fmla="*/ 1001 w 1001"/>
                    <a:gd name="T15" fmla="*/ 10 h 155"/>
                    <a:gd name="T16" fmla="*/ 997 w 1001"/>
                    <a:gd name="T17" fmla="*/ 8 h 155"/>
                    <a:gd name="T18" fmla="*/ 985 w 1001"/>
                    <a:gd name="T19" fmla="*/ 20 h 155"/>
                    <a:gd name="T20" fmla="*/ 835 w 1001"/>
                    <a:gd name="T21" fmla="*/ 100 h 155"/>
                    <a:gd name="T22" fmla="*/ 499 w 1001"/>
                    <a:gd name="T23" fmla="*/ 151 h 155"/>
                    <a:gd name="T24" fmla="*/ 414 w 1001"/>
                    <a:gd name="T25" fmla="*/ 148 h 155"/>
                    <a:gd name="T26" fmla="*/ 63 w 1001"/>
                    <a:gd name="T27" fmla="*/ 65 h 155"/>
                    <a:gd name="T28" fmla="*/ 13 w 1001"/>
                    <a:gd name="T29" fmla="*/ 19 h 155"/>
                    <a:gd name="T30" fmla="*/ 6 w 1001"/>
                    <a:gd name="T31" fmla="*/ 5 h 155"/>
                    <a:gd name="T32" fmla="*/ 4 w 1001"/>
                    <a:gd name="T33" fmla="*/ 1 h 155"/>
                    <a:gd name="T34" fmla="*/ 4 w 1001"/>
                    <a:gd name="T35" fmla="*/ 0 h 155"/>
                    <a:gd name="T36" fmla="*/ 4 w 1001"/>
                    <a:gd name="T37" fmla="*/ 0 h 155"/>
                    <a:gd name="T38" fmla="*/ 4 w 1001"/>
                    <a:gd name="T39" fmla="*/ 0 h 155"/>
                    <a:gd name="T40" fmla="*/ 0 w 1001"/>
                    <a:gd name="T41"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01" h="155">
                      <a:moveTo>
                        <a:pt x="0" y="0"/>
                      </a:moveTo>
                      <a:cubicBezTo>
                        <a:pt x="0" y="1"/>
                        <a:pt x="6" y="33"/>
                        <a:pt x="61" y="68"/>
                      </a:cubicBezTo>
                      <a:cubicBezTo>
                        <a:pt x="115" y="103"/>
                        <a:pt x="219" y="141"/>
                        <a:pt x="414" y="152"/>
                      </a:cubicBezTo>
                      <a:cubicBezTo>
                        <a:pt x="444" y="154"/>
                        <a:pt x="472" y="155"/>
                        <a:pt x="499" y="155"/>
                      </a:cubicBezTo>
                      <a:cubicBezTo>
                        <a:pt x="665" y="155"/>
                        <a:pt x="787" y="125"/>
                        <a:pt x="869" y="92"/>
                      </a:cubicBezTo>
                      <a:cubicBezTo>
                        <a:pt x="909" y="75"/>
                        <a:pt x="941" y="58"/>
                        <a:pt x="962" y="43"/>
                      </a:cubicBezTo>
                      <a:cubicBezTo>
                        <a:pt x="973" y="36"/>
                        <a:pt x="982" y="29"/>
                        <a:pt x="988" y="23"/>
                      </a:cubicBezTo>
                      <a:cubicBezTo>
                        <a:pt x="994" y="18"/>
                        <a:pt x="999" y="13"/>
                        <a:pt x="1001" y="10"/>
                      </a:cubicBezTo>
                      <a:cubicBezTo>
                        <a:pt x="997" y="8"/>
                        <a:pt x="997" y="8"/>
                        <a:pt x="997" y="8"/>
                      </a:cubicBezTo>
                      <a:cubicBezTo>
                        <a:pt x="996" y="10"/>
                        <a:pt x="992" y="15"/>
                        <a:pt x="985" y="20"/>
                      </a:cubicBezTo>
                      <a:cubicBezTo>
                        <a:pt x="964" y="40"/>
                        <a:pt x="915" y="72"/>
                        <a:pt x="835" y="100"/>
                      </a:cubicBezTo>
                      <a:cubicBezTo>
                        <a:pt x="755" y="128"/>
                        <a:pt x="644" y="151"/>
                        <a:pt x="499" y="151"/>
                      </a:cubicBezTo>
                      <a:cubicBezTo>
                        <a:pt x="472" y="151"/>
                        <a:pt x="444" y="150"/>
                        <a:pt x="414" y="148"/>
                      </a:cubicBezTo>
                      <a:cubicBezTo>
                        <a:pt x="219" y="137"/>
                        <a:pt x="117" y="99"/>
                        <a:pt x="63" y="65"/>
                      </a:cubicBezTo>
                      <a:cubicBezTo>
                        <a:pt x="36" y="48"/>
                        <a:pt x="21" y="31"/>
                        <a:pt x="13" y="19"/>
                      </a:cubicBezTo>
                      <a:cubicBezTo>
                        <a:pt x="9" y="13"/>
                        <a:pt x="7" y="8"/>
                        <a:pt x="6" y="5"/>
                      </a:cubicBezTo>
                      <a:cubicBezTo>
                        <a:pt x="5" y="3"/>
                        <a:pt x="5" y="2"/>
                        <a:pt x="4" y="1"/>
                      </a:cubicBezTo>
                      <a:cubicBezTo>
                        <a:pt x="4" y="0"/>
                        <a:pt x="4" y="0"/>
                        <a:pt x="4" y="0"/>
                      </a:cubicBezTo>
                      <a:cubicBezTo>
                        <a:pt x="4" y="0"/>
                        <a:pt x="4" y="0"/>
                        <a:pt x="4" y="0"/>
                      </a:cubicBezTo>
                      <a:cubicBezTo>
                        <a:pt x="4" y="0"/>
                        <a:pt x="4" y="0"/>
                        <a:pt x="4" y="0"/>
                      </a:cubicBezTo>
                      <a:cubicBezTo>
                        <a:pt x="0" y="0"/>
                        <a:pt x="0" y="0"/>
                        <a:pt x="0" y="0"/>
                      </a:cubicBez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57" name="Freeform 48">
                  <a:extLst>
                    <a:ext uri="{FF2B5EF4-FFF2-40B4-BE49-F238E27FC236}">
                      <a16:creationId xmlns:a16="http://schemas.microsoft.com/office/drawing/2014/main" id="{6C859F98-EF46-4F4B-921E-04707E24F9DF}"/>
                    </a:ext>
                  </a:extLst>
                </p:cNvPr>
                <p:cNvSpPr>
                  <a:spLocks/>
                </p:cNvSpPr>
                <p:nvPr/>
              </p:nvSpPr>
              <p:spPr bwMode="auto">
                <a:xfrm>
                  <a:off x="1603" y="2086"/>
                  <a:ext cx="152" cy="30"/>
                </a:xfrm>
                <a:custGeom>
                  <a:avLst/>
                  <a:gdLst>
                    <a:gd name="T0" fmla="*/ 0 w 182"/>
                    <a:gd name="T1" fmla="*/ 5 h 36"/>
                    <a:gd name="T2" fmla="*/ 32 w 182"/>
                    <a:gd name="T3" fmla="*/ 27 h 36"/>
                    <a:gd name="T4" fmla="*/ 90 w 182"/>
                    <a:gd name="T5" fmla="*/ 36 h 36"/>
                    <a:gd name="T6" fmla="*/ 151 w 182"/>
                    <a:gd name="T7" fmla="*/ 26 h 36"/>
                    <a:gd name="T8" fmla="*/ 172 w 182"/>
                    <a:gd name="T9" fmla="*/ 15 h 36"/>
                    <a:gd name="T10" fmla="*/ 182 w 182"/>
                    <a:gd name="T11" fmla="*/ 1 h 36"/>
                    <a:gd name="T12" fmla="*/ 178 w 182"/>
                    <a:gd name="T13" fmla="*/ 0 h 36"/>
                    <a:gd name="T14" fmla="*/ 169 w 182"/>
                    <a:gd name="T15" fmla="*/ 12 h 36"/>
                    <a:gd name="T16" fmla="*/ 137 w 182"/>
                    <a:gd name="T17" fmla="*/ 26 h 36"/>
                    <a:gd name="T18" fmla="*/ 90 w 182"/>
                    <a:gd name="T19" fmla="*/ 32 h 36"/>
                    <a:gd name="T20" fmla="*/ 33 w 182"/>
                    <a:gd name="T21" fmla="*/ 23 h 36"/>
                    <a:gd name="T22" fmla="*/ 3 w 182"/>
                    <a:gd name="T23" fmla="*/ 3 h 36"/>
                    <a:gd name="T24" fmla="*/ 0 w 182"/>
                    <a:gd name="T25"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36">
                      <a:moveTo>
                        <a:pt x="0" y="5"/>
                      </a:moveTo>
                      <a:cubicBezTo>
                        <a:pt x="4" y="14"/>
                        <a:pt x="16" y="22"/>
                        <a:pt x="32" y="27"/>
                      </a:cubicBezTo>
                      <a:cubicBezTo>
                        <a:pt x="48" y="33"/>
                        <a:pt x="68" y="36"/>
                        <a:pt x="90" y="36"/>
                      </a:cubicBezTo>
                      <a:cubicBezTo>
                        <a:pt x="114" y="36"/>
                        <a:pt x="135" y="32"/>
                        <a:pt x="151" y="26"/>
                      </a:cubicBezTo>
                      <a:cubicBezTo>
                        <a:pt x="160" y="23"/>
                        <a:pt x="166" y="19"/>
                        <a:pt x="172" y="15"/>
                      </a:cubicBezTo>
                      <a:cubicBezTo>
                        <a:pt x="177" y="11"/>
                        <a:pt x="180" y="6"/>
                        <a:pt x="182" y="1"/>
                      </a:cubicBezTo>
                      <a:cubicBezTo>
                        <a:pt x="178" y="0"/>
                        <a:pt x="178" y="0"/>
                        <a:pt x="178" y="0"/>
                      </a:cubicBezTo>
                      <a:cubicBezTo>
                        <a:pt x="177" y="4"/>
                        <a:pt x="174" y="8"/>
                        <a:pt x="169" y="12"/>
                      </a:cubicBezTo>
                      <a:cubicBezTo>
                        <a:pt x="162" y="18"/>
                        <a:pt x="151" y="23"/>
                        <a:pt x="137" y="26"/>
                      </a:cubicBezTo>
                      <a:cubicBezTo>
                        <a:pt x="124" y="30"/>
                        <a:pt x="107" y="32"/>
                        <a:pt x="90" y="32"/>
                      </a:cubicBezTo>
                      <a:cubicBezTo>
                        <a:pt x="68" y="32"/>
                        <a:pt x="49" y="29"/>
                        <a:pt x="33" y="23"/>
                      </a:cubicBezTo>
                      <a:cubicBezTo>
                        <a:pt x="18" y="18"/>
                        <a:pt x="7" y="11"/>
                        <a:pt x="3" y="3"/>
                      </a:cubicBezTo>
                      <a:cubicBezTo>
                        <a:pt x="0" y="5"/>
                        <a:pt x="0" y="5"/>
                        <a:pt x="0" y="5"/>
                      </a:cubicBez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58" name="Freeform 49">
                  <a:extLst>
                    <a:ext uri="{FF2B5EF4-FFF2-40B4-BE49-F238E27FC236}">
                      <a16:creationId xmlns:a16="http://schemas.microsoft.com/office/drawing/2014/main" id="{6074CC84-32C7-46F0-95C1-6ADA8BD49595}"/>
                    </a:ext>
                  </a:extLst>
                </p:cNvPr>
                <p:cNvSpPr>
                  <a:spLocks/>
                </p:cNvSpPr>
                <p:nvPr/>
              </p:nvSpPr>
              <p:spPr bwMode="auto">
                <a:xfrm>
                  <a:off x="761" y="2030"/>
                  <a:ext cx="127" cy="19"/>
                </a:xfrm>
                <a:custGeom>
                  <a:avLst/>
                  <a:gdLst>
                    <a:gd name="T0" fmla="*/ 0 w 153"/>
                    <a:gd name="T1" fmla="*/ 3 h 22"/>
                    <a:gd name="T2" fmla="*/ 78 w 153"/>
                    <a:gd name="T3" fmla="*/ 22 h 22"/>
                    <a:gd name="T4" fmla="*/ 153 w 153"/>
                    <a:gd name="T5" fmla="*/ 5 h 22"/>
                    <a:gd name="T6" fmla="*/ 151 w 153"/>
                    <a:gd name="T7" fmla="*/ 1 h 22"/>
                    <a:gd name="T8" fmla="*/ 78 w 153"/>
                    <a:gd name="T9" fmla="*/ 18 h 22"/>
                    <a:gd name="T10" fmla="*/ 2 w 153"/>
                    <a:gd name="T11" fmla="*/ 0 h 22"/>
                    <a:gd name="T12" fmla="*/ 0 w 153"/>
                    <a:gd name="T13" fmla="*/ 3 h 22"/>
                  </a:gdLst>
                  <a:ahLst/>
                  <a:cxnLst>
                    <a:cxn ang="0">
                      <a:pos x="T0" y="T1"/>
                    </a:cxn>
                    <a:cxn ang="0">
                      <a:pos x="T2" y="T3"/>
                    </a:cxn>
                    <a:cxn ang="0">
                      <a:pos x="T4" y="T5"/>
                    </a:cxn>
                    <a:cxn ang="0">
                      <a:pos x="T6" y="T7"/>
                    </a:cxn>
                    <a:cxn ang="0">
                      <a:pos x="T8" y="T9"/>
                    </a:cxn>
                    <a:cxn ang="0">
                      <a:pos x="T10" y="T11"/>
                    </a:cxn>
                    <a:cxn ang="0">
                      <a:pos x="T12" y="T13"/>
                    </a:cxn>
                  </a:cxnLst>
                  <a:rect l="0" t="0" r="r" b="b"/>
                  <a:pathLst>
                    <a:path w="153" h="22">
                      <a:moveTo>
                        <a:pt x="0" y="3"/>
                      </a:moveTo>
                      <a:cubicBezTo>
                        <a:pt x="16" y="14"/>
                        <a:pt x="45" y="21"/>
                        <a:pt x="78" y="22"/>
                      </a:cubicBezTo>
                      <a:cubicBezTo>
                        <a:pt x="109" y="21"/>
                        <a:pt x="137" y="15"/>
                        <a:pt x="153" y="5"/>
                      </a:cubicBezTo>
                      <a:cubicBezTo>
                        <a:pt x="151" y="1"/>
                        <a:pt x="151" y="1"/>
                        <a:pt x="151" y="1"/>
                      </a:cubicBezTo>
                      <a:cubicBezTo>
                        <a:pt x="136" y="11"/>
                        <a:pt x="108" y="18"/>
                        <a:pt x="78" y="18"/>
                      </a:cubicBezTo>
                      <a:cubicBezTo>
                        <a:pt x="45" y="18"/>
                        <a:pt x="17" y="10"/>
                        <a:pt x="2" y="0"/>
                      </a:cubicBezTo>
                      <a:lnTo>
                        <a:pt x="0" y="3"/>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59" name="Freeform 50">
                  <a:extLst>
                    <a:ext uri="{FF2B5EF4-FFF2-40B4-BE49-F238E27FC236}">
                      <a16:creationId xmlns:a16="http://schemas.microsoft.com/office/drawing/2014/main" id="{069D3F99-C353-448F-8B96-FB79AA2D25F4}"/>
                    </a:ext>
                  </a:extLst>
                </p:cNvPr>
                <p:cNvSpPr>
                  <a:spLocks/>
                </p:cNvSpPr>
                <p:nvPr/>
              </p:nvSpPr>
              <p:spPr bwMode="auto">
                <a:xfrm>
                  <a:off x="975" y="1465"/>
                  <a:ext cx="735" cy="189"/>
                </a:xfrm>
                <a:custGeom>
                  <a:avLst/>
                  <a:gdLst>
                    <a:gd name="T0" fmla="*/ 812 w 881"/>
                    <a:gd name="T1" fmla="*/ 5 h 227"/>
                    <a:gd name="T2" fmla="*/ 860 w 881"/>
                    <a:gd name="T3" fmla="*/ 41 h 227"/>
                    <a:gd name="T4" fmla="*/ 877 w 881"/>
                    <a:gd name="T5" fmla="*/ 80 h 227"/>
                    <a:gd name="T6" fmla="*/ 843 w 881"/>
                    <a:gd name="T7" fmla="*/ 135 h 227"/>
                    <a:gd name="T8" fmla="*/ 685 w 881"/>
                    <a:gd name="T9" fmla="*/ 198 h 227"/>
                    <a:gd name="T10" fmla="*/ 440 w 881"/>
                    <a:gd name="T11" fmla="*/ 223 h 227"/>
                    <a:gd name="T12" fmla="*/ 131 w 881"/>
                    <a:gd name="T13" fmla="*/ 180 h 227"/>
                    <a:gd name="T14" fmla="*/ 38 w 881"/>
                    <a:gd name="T15" fmla="*/ 135 h 227"/>
                    <a:gd name="T16" fmla="*/ 4 w 881"/>
                    <a:gd name="T17" fmla="*/ 80 h 227"/>
                    <a:gd name="T18" fmla="*/ 22 w 881"/>
                    <a:gd name="T19" fmla="*/ 40 h 227"/>
                    <a:gd name="T20" fmla="*/ 73 w 881"/>
                    <a:gd name="T21" fmla="*/ 3 h 227"/>
                    <a:gd name="T22" fmla="*/ 71 w 881"/>
                    <a:gd name="T23" fmla="*/ 0 h 227"/>
                    <a:gd name="T24" fmla="*/ 19 w 881"/>
                    <a:gd name="T25" fmla="*/ 37 h 227"/>
                    <a:gd name="T26" fmla="*/ 0 w 881"/>
                    <a:gd name="T27" fmla="*/ 80 h 227"/>
                    <a:gd name="T28" fmla="*/ 35 w 881"/>
                    <a:gd name="T29" fmla="*/ 138 h 227"/>
                    <a:gd name="T30" fmla="*/ 195 w 881"/>
                    <a:gd name="T31" fmla="*/ 202 h 227"/>
                    <a:gd name="T32" fmla="*/ 440 w 881"/>
                    <a:gd name="T33" fmla="*/ 227 h 227"/>
                    <a:gd name="T34" fmla="*/ 751 w 881"/>
                    <a:gd name="T35" fmla="*/ 184 h 227"/>
                    <a:gd name="T36" fmla="*/ 846 w 881"/>
                    <a:gd name="T37" fmla="*/ 138 h 227"/>
                    <a:gd name="T38" fmla="*/ 881 w 881"/>
                    <a:gd name="T39" fmla="*/ 80 h 227"/>
                    <a:gd name="T40" fmla="*/ 863 w 881"/>
                    <a:gd name="T41" fmla="*/ 38 h 227"/>
                    <a:gd name="T42" fmla="*/ 814 w 881"/>
                    <a:gd name="T43" fmla="*/ 2 h 227"/>
                    <a:gd name="T44" fmla="*/ 812 w 881"/>
                    <a:gd name="T45" fmla="*/ 5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81" h="227">
                      <a:moveTo>
                        <a:pt x="812" y="5"/>
                      </a:moveTo>
                      <a:cubicBezTo>
                        <a:pt x="833" y="16"/>
                        <a:pt x="849" y="28"/>
                        <a:pt x="860" y="41"/>
                      </a:cubicBezTo>
                      <a:cubicBezTo>
                        <a:pt x="871" y="53"/>
                        <a:pt x="877" y="66"/>
                        <a:pt x="877" y="80"/>
                      </a:cubicBezTo>
                      <a:cubicBezTo>
                        <a:pt x="877" y="99"/>
                        <a:pt x="865" y="118"/>
                        <a:pt x="843" y="135"/>
                      </a:cubicBezTo>
                      <a:cubicBezTo>
                        <a:pt x="810" y="160"/>
                        <a:pt x="755" y="182"/>
                        <a:pt x="685" y="198"/>
                      </a:cubicBezTo>
                      <a:cubicBezTo>
                        <a:pt x="615" y="214"/>
                        <a:pt x="531" y="223"/>
                        <a:pt x="440" y="223"/>
                      </a:cubicBezTo>
                      <a:cubicBezTo>
                        <a:pt x="320" y="223"/>
                        <a:pt x="210" y="207"/>
                        <a:pt x="131" y="180"/>
                      </a:cubicBezTo>
                      <a:cubicBezTo>
                        <a:pt x="92" y="167"/>
                        <a:pt x="60" y="152"/>
                        <a:pt x="38" y="135"/>
                      </a:cubicBezTo>
                      <a:cubicBezTo>
                        <a:pt x="16" y="118"/>
                        <a:pt x="4" y="99"/>
                        <a:pt x="4" y="80"/>
                      </a:cubicBezTo>
                      <a:cubicBezTo>
                        <a:pt x="4" y="66"/>
                        <a:pt x="10" y="53"/>
                        <a:pt x="22" y="40"/>
                      </a:cubicBezTo>
                      <a:cubicBezTo>
                        <a:pt x="34" y="27"/>
                        <a:pt x="51" y="14"/>
                        <a:pt x="73" y="3"/>
                      </a:cubicBezTo>
                      <a:cubicBezTo>
                        <a:pt x="71" y="0"/>
                        <a:pt x="71" y="0"/>
                        <a:pt x="71" y="0"/>
                      </a:cubicBezTo>
                      <a:cubicBezTo>
                        <a:pt x="49" y="11"/>
                        <a:pt x="31" y="24"/>
                        <a:pt x="19" y="37"/>
                      </a:cubicBezTo>
                      <a:cubicBezTo>
                        <a:pt x="7" y="50"/>
                        <a:pt x="0" y="65"/>
                        <a:pt x="0" y="80"/>
                      </a:cubicBezTo>
                      <a:cubicBezTo>
                        <a:pt x="0" y="101"/>
                        <a:pt x="13" y="120"/>
                        <a:pt x="35" y="138"/>
                      </a:cubicBezTo>
                      <a:cubicBezTo>
                        <a:pt x="69" y="164"/>
                        <a:pt x="125" y="186"/>
                        <a:pt x="195" y="202"/>
                      </a:cubicBezTo>
                      <a:cubicBezTo>
                        <a:pt x="265" y="218"/>
                        <a:pt x="350" y="227"/>
                        <a:pt x="440" y="227"/>
                      </a:cubicBezTo>
                      <a:cubicBezTo>
                        <a:pt x="562" y="227"/>
                        <a:pt x="672" y="210"/>
                        <a:pt x="751" y="184"/>
                      </a:cubicBezTo>
                      <a:cubicBezTo>
                        <a:pt x="791" y="171"/>
                        <a:pt x="823" y="155"/>
                        <a:pt x="846" y="138"/>
                      </a:cubicBezTo>
                      <a:cubicBezTo>
                        <a:pt x="868" y="120"/>
                        <a:pt x="881" y="101"/>
                        <a:pt x="881" y="80"/>
                      </a:cubicBezTo>
                      <a:cubicBezTo>
                        <a:pt x="881" y="65"/>
                        <a:pt x="875" y="51"/>
                        <a:pt x="863" y="38"/>
                      </a:cubicBezTo>
                      <a:cubicBezTo>
                        <a:pt x="852" y="25"/>
                        <a:pt x="835" y="13"/>
                        <a:pt x="814" y="2"/>
                      </a:cubicBezTo>
                      <a:lnTo>
                        <a:pt x="812" y="5"/>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60" name="Freeform 51">
                  <a:extLst>
                    <a:ext uri="{FF2B5EF4-FFF2-40B4-BE49-F238E27FC236}">
                      <a16:creationId xmlns:a16="http://schemas.microsoft.com/office/drawing/2014/main" id="{4FB587B6-333D-40F3-8FE0-FF3E003A8A5A}"/>
                    </a:ext>
                  </a:extLst>
                </p:cNvPr>
                <p:cNvSpPr>
                  <a:spLocks/>
                </p:cNvSpPr>
                <p:nvPr/>
              </p:nvSpPr>
              <p:spPr bwMode="auto">
                <a:xfrm>
                  <a:off x="962" y="1481"/>
                  <a:ext cx="761" cy="187"/>
                </a:xfrm>
                <a:custGeom>
                  <a:avLst/>
                  <a:gdLst>
                    <a:gd name="T0" fmla="*/ 855 w 913"/>
                    <a:gd name="T1" fmla="*/ 3 h 225"/>
                    <a:gd name="T2" fmla="*/ 895 w 913"/>
                    <a:gd name="T3" fmla="*/ 37 h 225"/>
                    <a:gd name="T4" fmla="*/ 909 w 913"/>
                    <a:gd name="T5" fmla="*/ 73 h 225"/>
                    <a:gd name="T6" fmla="*/ 900 w 913"/>
                    <a:gd name="T7" fmla="*/ 102 h 225"/>
                    <a:gd name="T8" fmla="*/ 844 w 913"/>
                    <a:gd name="T9" fmla="*/ 149 h 225"/>
                    <a:gd name="T10" fmla="*/ 456 w 913"/>
                    <a:gd name="T11" fmla="*/ 221 h 225"/>
                    <a:gd name="T12" fmla="*/ 136 w 913"/>
                    <a:gd name="T13" fmla="*/ 177 h 225"/>
                    <a:gd name="T14" fmla="*/ 39 w 913"/>
                    <a:gd name="T15" fmla="*/ 130 h 225"/>
                    <a:gd name="T16" fmla="*/ 13 w 913"/>
                    <a:gd name="T17" fmla="*/ 102 h 225"/>
                    <a:gd name="T18" fmla="*/ 4 w 913"/>
                    <a:gd name="T19" fmla="*/ 73 h 225"/>
                    <a:gd name="T20" fmla="*/ 18 w 913"/>
                    <a:gd name="T21" fmla="*/ 37 h 225"/>
                    <a:gd name="T22" fmla="*/ 56 w 913"/>
                    <a:gd name="T23" fmla="*/ 4 h 225"/>
                    <a:gd name="T24" fmla="*/ 54 w 913"/>
                    <a:gd name="T25" fmla="*/ 1 h 225"/>
                    <a:gd name="T26" fmla="*/ 14 w 913"/>
                    <a:gd name="T27" fmla="*/ 35 h 225"/>
                    <a:gd name="T28" fmla="*/ 0 w 913"/>
                    <a:gd name="T29" fmla="*/ 73 h 225"/>
                    <a:gd name="T30" fmla="*/ 10 w 913"/>
                    <a:gd name="T31" fmla="*/ 104 h 225"/>
                    <a:gd name="T32" fmla="*/ 67 w 913"/>
                    <a:gd name="T33" fmla="*/ 152 h 225"/>
                    <a:gd name="T34" fmla="*/ 456 w 913"/>
                    <a:gd name="T35" fmla="*/ 225 h 225"/>
                    <a:gd name="T36" fmla="*/ 778 w 913"/>
                    <a:gd name="T37" fmla="*/ 181 h 225"/>
                    <a:gd name="T38" fmla="*/ 876 w 913"/>
                    <a:gd name="T39" fmla="*/ 133 h 225"/>
                    <a:gd name="T40" fmla="*/ 903 w 913"/>
                    <a:gd name="T41" fmla="*/ 104 h 225"/>
                    <a:gd name="T42" fmla="*/ 913 w 913"/>
                    <a:gd name="T43" fmla="*/ 73 h 225"/>
                    <a:gd name="T44" fmla="*/ 898 w 913"/>
                    <a:gd name="T45" fmla="*/ 34 h 225"/>
                    <a:gd name="T46" fmla="*/ 857 w 913"/>
                    <a:gd name="T47" fmla="*/ 0 h 225"/>
                    <a:gd name="T48" fmla="*/ 855 w 913"/>
                    <a:gd name="T49" fmla="*/ 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13" h="225">
                      <a:moveTo>
                        <a:pt x="855" y="3"/>
                      </a:moveTo>
                      <a:cubicBezTo>
                        <a:pt x="872" y="14"/>
                        <a:pt x="886" y="25"/>
                        <a:pt x="895" y="37"/>
                      </a:cubicBezTo>
                      <a:cubicBezTo>
                        <a:pt x="904" y="48"/>
                        <a:pt x="909" y="60"/>
                        <a:pt x="909" y="73"/>
                      </a:cubicBezTo>
                      <a:cubicBezTo>
                        <a:pt x="909" y="83"/>
                        <a:pt x="906" y="93"/>
                        <a:pt x="900" y="102"/>
                      </a:cubicBezTo>
                      <a:cubicBezTo>
                        <a:pt x="890" y="119"/>
                        <a:pt x="871" y="135"/>
                        <a:pt x="844" y="149"/>
                      </a:cubicBezTo>
                      <a:cubicBezTo>
                        <a:pt x="765" y="192"/>
                        <a:pt x="621" y="221"/>
                        <a:pt x="456" y="221"/>
                      </a:cubicBezTo>
                      <a:cubicBezTo>
                        <a:pt x="331" y="221"/>
                        <a:pt x="218" y="204"/>
                        <a:pt x="136" y="177"/>
                      </a:cubicBezTo>
                      <a:cubicBezTo>
                        <a:pt x="95" y="164"/>
                        <a:pt x="62" y="147"/>
                        <a:pt x="39" y="130"/>
                      </a:cubicBezTo>
                      <a:cubicBezTo>
                        <a:pt x="28" y="121"/>
                        <a:pt x="19" y="112"/>
                        <a:pt x="13" y="102"/>
                      </a:cubicBezTo>
                      <a:cubicBezTo>
                        <a:pt x="7" y="93"/>
                        <a:pt x="4" y="83"/>
                        <a:pt x="4" y="73"/>
                      </a:cubicBezTo>
                      <a:cubicBezTo>
                        <a:pt x="4" y="61"/>
                        <a:pt x="9" y="49"/>
                        <a:pt x="18" y="37"/>
                      </a:cubicBezTo>
                      <a:cubicBezTo>
                        <a:pt x="26" y="26"/>
                        <a:pt x="40" y="14"/>
                        <a:pt x="56" y="4"/>
                      </a:cubicBezTo>
                      <a:cubicBezTo>
                        <a:pt x="54" y="1"/>
                        <a:pt x="54" y="1"/>
                        <a:pt x="54" y="1"/>
                      </a:cubicBezTo>
                      <a:cubicBezTo>
                        <a:pt x="37" y="11"/>
                        <a:pt x="24" y="23"/>
                        <a:pt x="14" y="35"/>
                      </a:cubicBezTo>
                      <a:cubicBezTo>
                        <a:pt x="5" y="47"/>
                        <a:pt x="0" y="60"/>
                        <a:pt x="0" y="73"/>
                      </a:cubicBezTo>
                      <a:cubicBezTo>
                        <a:pt x="0" y="84"/>
                        <a:pt x="3" y="94"/>
                        <a:pt x="10" y="104"/>
                      </a:cubicBezTo>
                      <a:cubicBezTo>
                        <a:pt x="20" y="122"/>
                        <a:pt x="40" y="138"/>
                        <a:pt x="67" y="152"/>
                      </a:cubicBezTo>
                      <a:cubicBezTo>
                        <a:pt x="147" y="196"/>
                        <a:pt x="292" y="225"/>
                        <a:pt x="456" y="225"/>
                      </a:cubicBezTo>
                      <a:cubicBezTo>
                        <a:pt x="582" y="225"/>
                        <a:pt x="696" y="208"/>
                        <a:pt x="778" y="181"/>
                      </a:cubicBezTo>
                      <a:cubicBezTo>
                        <a:pt x="820" y="167"/>
                        <a:pt x="853" y="151"/>
                        <a:pt x="876" y="133"/>
                      </a:cubicBezTo>
                      <a:cubicBezTo>
                        <a:pt x="888" y="124"/>
                        <a:pt x="897" y="114"/>
                        <a:pt x="903" y="104"/>
                      </a:cubicBezTo>
                      <a:cubicBezTo>
                        <a:pt x="910" y="94"/>
                        <a:pt x="913" y="84"/>
                        <a:pt x="913" y="73"/>
                      </a:cubicBezTo>
                      <a:cubicBezTo>
                        <a:pt x="913" y="59"/>
                        <a:pt x="908" y="46"/>
                        <a:pt x="898" y="34"/>
                      </a:cubicBezTo>
                      <a:cubicBezTo>
                        <a:pt x="889" y="22"/>
                        <a:pt x="875" y="10"/>
                        <a:pt x="857" y="0"/>
                      </a:cubicBezTo>
                      <a:cubicBezTo>
                        <a:pt x="855" y="3"/>
                        <a:pt x="855" y="3"/>
                        <a:pt x="855" y="3"/>
                      </a:cubicBez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61" name="Freeform 52">
                  <a:extLst>
                    <a:ext uri="{FF2B5EF4-FFF2-40B4-BE49-F238E27FC236}">
                      <a16:creationId xmlns:a16="http://schemas.microsoft.com/office/drawing/2014/main" id="{4C070A69-8917-482C-A4F1-AFF82DDE3BC3}"/>
                    </a:ext>
                  </a:extLst>
                </p:cNvPr>
                <p:cNvSpPr>
                  <a:spLocks/>
                </p:cNvSpPr>
                <p:nvPr/>
              </p:nvSpPr>
              <p:spPr bwMode="auto">
                <a:xfrm>
                  <a:off x="962" y="1541"/>
                  <a:ext cx="761" cy="251"/>
                </a:xfrm>
                <a:custGeom>
                  <a:avLst/>
                  <a:gdLst>
                    <a:gd name="T0" fmla="*/ 0 w 913"/>
                    <a:gd name="T1" fmla="*/ 0 h 300"/>
                    <a:gd name="T2" fmla="*/ 0 w 913"/>
                    <a:gd name="T3" fmla="*/ 131 h 300"/>
                    <a:gd name="T4" fmla="*/ 36 w 913"/>
                    <a:gd name="T5" fmla="*/ 197 h 300"/>
                    <a:gd name="T6" fmla="*/ 202 w 913"/>
                    <a:gd name="T7" fmla="*/ 271 h 300"/>
                    <a:gd name="T8" fmla="*/ 456 w 913"/>
                    <a:gd name="T9" fmla="*/ 300 h 300"/>
                    <a:gd name="T10" fmla="*/ 779 w 913"/>
                    <a:gd name="T11" fmla="*/ 251 h 300"/>
                    <a:gd name="T12" fmla="*/ 877 w 913"/>
                    <a:gd name="T13" fmla="*/ 197 h 300"/>
                    <a:gd name="T14" fmla="*/ 913 w 913"/>
                    <a:gd name="T15" fmla="*/ 131 h 300"/>
                    <a:gd name="T16" fmla="*/ 913 w 913"/>
                    <a:gd name="T17" fmla="*/ 0 h 300"/>
                    <a:gd name="T18" fmla="*/ 909 w 913"/>
                    <a:gd name="T19" fmla="*/ 0 h 300"/>
                    <a:gd name="T20" fmla="*/ 909 w 913"/>
                    <a:gd name="T21" fmla="*/ 131 h 300"/>
                    <a:gd name="T22" fmla="*/ 874 w 913"/>
                    <a:gd name="T23" fmla="*/ 194 h 300"/>
                    <a:gd name="T24" fmla="*/ 710 w 913"/>
                    <a:gd name="T25" fmla="*/ 267 h 300"/>
                    <a:gd name="T26" fmla="*/ 456 w 913"/>
                    <a:gd name="T27" fmla="*/ 295 h 300"/>
                    <a:gd name="T28" fmla="*/ 136 w 913"/>
                    <a:gd name="T29" fmla="*/ 247 h 300"/>
                    <a:gd name="T30" fmla="*/ 39 w 913"/>
                    <a:gd name="T31" fmla="*/ 194 h 300"/>
                    <a:gd name="T32" fmla="*/ 4 w 913"/>
                    <a:gd name="T33" fmla="*/ 131 h 300"/>
                    <a:gd name="T34" fmla="*/ 4 w 913"/>
                    <a:gd name="T35" fmla="*/ 0 h 300"/>
                    <a:gd name="T36" fmla="*/ 0 w 913"/>
                    <a:gd name="T37"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3" h="300">
                      <a:moveTo>
                        <a:pt x="0" y="0"/>
                      </a:moveTo>
                      <a:cubicBezTo>
                        <a:pt x="0" y="131"/>
                        <a:pt x="0" y="131"/>
                        <a:pt x="0" y="131"/>
                      </a:cubicBezTo>
                      <a:cubicBezTo>
                        <a:pt x="0" y="155"/>
                        <a:pt x="13" y="177"/>
                        <a:pt x="36" y="197"/>
                      </a:cubicBezTo>
                      <a:cubicBezTo>
                        <a:pt x="71" y="227"/>
                        <a:pt x="129" y="253"/>
                        <a:pt x="202" y="271"/>
                      </a:cubicBezTo>
                      <a:cubicBezTo>
                        <a:pt x="275" y="289"/>
                        <a:pt x="362" y="300"/>
                        <a:pt x="456" y="300"/>
                      </a:cubicBezTo>
                      <a:cubicBezTo>
                        <a:pt x="582" y="300"/>
                        <a:pt x="696" y="281"/>
                        <a:pt x="779" y="251"/>
                      </a:cubicBezTo>
                      <a:cubicBezTo>
                        <a:pt x="820" y="235"/>
                        <a:pt x="853" y="217"/>
                        <a:pt x="877" y="197"/>
                      </a:cubicBezTo>
                      <a:cubicBezTo>
                        <a:pt x="900" y="177"/>
                        <a:pt x="913" y="155"/>
                        <a:pt x="913" y="131"/>
                      </a:cubicBezTo>
                      <a:cubicBezTo>
                        <a:pt x="913" y="0"/>
                        <a:pt x="913" y="0"/>
                        <a:pt x="913" y="0"/>
                      </a:cubicBezTo>
                      <a:cubicBezTo>
                        <a:pt x="909" y="0"/>
                        <a:pt x="909" y="0"/>
                        <a:pt x="909" y="0"/>
                      </a:cubicBezTo>
                      <a:cubicBezTo>
                        <a:pt x="909" y="131"/>
                        <a:pt x="909" y="131"/>
                        <a:pt x="909" y="131"/>
                      </a:cubicBezTo>
                      <a:cubicBezTo>
                        <a:pt x="909" y="153"/>
                        <a:pt x="897" y="174"/>
                        <a:pt x="874" y="194"/>
                      </a:cubicBezTo>
                      <a:cubicBezTo>
                        <a:pt x="840" y="223"/>
                        <a:pt x="782" y="249"/>
                        <a:pt x="710" y="267"/>
                      </a:cubicBezTo>
                      <a:cubicBezTo>
                        <a:pt x="638" y="285"/>
                        <a:pt x="550" y="295"/>
                        <a:pt x="456" y="295"/>
                      </a:cubicBezTo>
                      <a:cubicBezTo>
                        <a:pt x="331" y="295"/>
                        <a:pt x="218" y="277"/>
                        <a:pt x="136" y="247"/>
                      </a:cubicBezTo>
                      <a:cubicBezTo>
                        <a:pt x="95" y="232"/>
                        <a:pt x="62" y="214"/>
                        <a:pt x="39" y="194"/>
                      </a:cubicBezTo>
                      <a:cubicBezTo>
                        <a:pt x="16" y="174"/>
                        <a:pt x="4" y="153"/>
                        <a:pt x="4" y="131"/>
                      </a:cubicBezTo>
                      <a:cubicBezTo>
                        <a:pt x="4" y="0"/>
                        <a:pt x="4" y="0"/>
                        <a:pt x="4" y="0"/>
                      </a:cubicBezTo>
                      <a:lnTo>
                        <a:pt x="0" y="0"/>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62" name="Freeform 53">
                  <a:extLst>
                    <a:ext uri="{FF2B5EF4-FFF2-40B4-BE49-F238E27FC236}">
                      <a16:creationId xmlns:a16="http://schemas.microsoft.com/office/drawing/2014/main" id="{F66DFB08-E4CC-4F5D-9726-91F751EFDCDD}"/>
                    </a:ext>
                  </a:extLst>
                </p:cNvPr>
                <p:cNvSpPr>
                  <a:spLocks/>
                </p:cNvSpPr>
                <p:nvPr/>
              </p:nvSpPr>
              <p:spPr bwMode="auto">
                <a:xfrm>
                  <a:off x="1272" y="1786"/>
                  <a:ext cx="31" cy="72"/>
                </a:xfrm>
                <a:custGeom>
                  <a:avLst/>
                  <a:gdLst>
                    <a:gd name="T0" fmla="*/ 33 w 37"/>
                    <a:gd name="T1" fmla="*/ 3 h 86"/>
                    <a:gd name="T2" fmla="*/ 33 w 37"/>
                    <a:gd name="T3" fmla="*/ 72 h 86"/>
                    <a:gd name="T4" fmla="*/ 24 w 37"/>
                    <a:gd name="T5" fmla="*/ 81 h 86"/>
                    <a:gd name="T6" fmla="*/ 13 w 37"/>
                    <a:gd name="T7" fmla="*/ 81 h 86"/>
                    <a:gd name="T8" fmla="*/ 4 w 37"/>
                    <a:gd name="T9" fmla="*/ 72 h 86"/>
                    <a:gd name="T10" fmla="*/ 4 w 37"/>
                    <a:gd name="T11" fmla="*/ 0 h 86"/>
                    <a:gd name="T12" fmla="*/ 0 w 37"/>
                    <a:gd name="T13" fmla="*/ 0 h 86"/>
                    <a:gd name="T14" fmla="*/ 0 w 37"/>
                    <a:gd name="T15" fmla="*/ 72 h 86"/>
                    <a:gd name="T16" fmla="*/ 13 w 37"/>
                    <a:gd name="T17" fmla="*/ 86 h 86"/>
                    <a:gd name="T18" fmla="*/ 24 w 37"/>
                    <a:gd name="T19" fmla="*/ 86 h 86"/>
                    <a:gd name="T20" fmla="*/ 37 w 37"/>
                    <a:gd name="T21" fmla="*/ 72 h 86"/>
                    <a:gd name="T22" fmla="*/ 37 w 37"/>
                    <a:gd name="T23" fmla="*/ 3 h 86"/>
                    <a:gd name="T24" fmla="*/ 33 w 37"/>
                    <a:gd name="T25" fmla="*/ 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86">
                      <a:moveTo>
                        <a:pt x="33" y="3"/>
                      </a:moveTo>
                      <a:cubicBezTo>
                        <a:pt x="33" y="72"/>
                        <a:pt x="33" y="72"/>
                        <a:pt x="33" y="72"/>
                      </a:cubicBezTo>
                      <a:cubicBezTo>
                        <a:pt x="33" y="77"/>
                        <a:pt x="29" y="81"/>
                        <a:pt x="24" y="81"/>
                      </a:cubicBezTo>
                      <a:cubicBezTo>
                        <a:pt x="13" y="81"/>
                        <a:pt x="13" y="81"/>
                        <a:pt x="13" y="81"/>
                      </a:cubicBezTo>
                      <a:cubicBezTo>
                        <a:pt x="8" y="81"/>
                        <a:pt x="4" y="77"/>
                        <a:pt x="4" y="72"/>
                      </a:cubicBezTo>
                      <a:cubicBezTo>
                        <a:pt x="4" y="0"/>
                        <a:pt x="4" y="0"/>
                        <a:pt x="4" y="0"/>
                      </a:cubicBezTo>
                      <a:cubicBezTo>
                        <a:pt x="0" y="0"/>
                        <a:pt x="0" y="0"/>
                        <a:pt x="0" y="0"/>
                      </a:cubicBezTo>
                      <a:cubicBezTo>
                        <a:pt x="0" y="72"/>
                        <a:pt x="0" y="72"/>
                        <a:pt x="0" y="72"/>
                      </a:cubicBezTo>
                      <a:cubicBezTo>
                        <a:pt x="0" y="80"/>
                        <a:pt x="6" y="86"/>
                        <a:pt x="13" y="86"/>
                      </a:cubicBezTo>
                      <a:cubicBezTo>
                        <a:pt x="24" y="86"/>
                        <a:pt x="24" y="86"/>
                        <a:pt x="24" y="86"/>
                      </a:cubicBezTo>
                      <a:cubicBezTo>
                        <a:pt x="31" y="86"/>
                        <a:pt x="37" y="80"/>
                        <a:pt x="37" y="72"/>
                      </a:cubicBezTo>
                      <a:cubicBezTo>
                        <a:pt x="37" y="3"/>
                        <a:pt x="37" y="3"/>
                        <a:pt x="37" y="3"/>
                      </a:cubicBezTo>
                      <a:lnTo>
                        <a:pt x="33" y="3"/>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63" name="Freeform 54">
                  <a:extLst>
                    <a:ext uri="{FF2B5EF4-FFF2-40B4-BE49-F238E27FC236}">
                      <a16:creationId xmlns:a16="http://schemas.microsoft.com/office/drawing/2014/main" id="{00B771B2-34B7-415C-A6C6-86701034CC20}"/>
                    </a:ext>
                  </a:extLst>
                </p:cNvPr>
                <p:cNvSpPr>
                  <a:spLocks/>
                </p:cNvSpPr>
                <p:nvPr/>
              </p:nvSpPr>
              <p:spPr bwMode="auto">
                <a:xfrm>
                  <a:off x="1464" y="1777"/>
                  <a:ext cx="30" cy="71"/>
                </a:xfrm>
                <a:custGeom>
                  <a:avLst/>
                  <a:gdLst>
                    <a:gd name="T0" fmla="*/ 33 w 37"/>
                    <a:gd name="T1" fmla="*/ 0 h 85"/>
                    <a:gd name="T2" fmla="*/ 33 w 37"/>
                    <a:gd name="T3" fmla="*/ 71 h 85"/>
                    <a:gd name="T4" fmla="*/ 24 w 37"/>
                    <a:gd name="T5" fmla="*/ 81 h 85"/>
                    <a:gd name="T6" fmla="*/ 14 w 37"/>
                    <a:gd name="T7" fmla="*/ 81 h 85"/>
                    <a:gd name="T8" fmla="*/ 4 w 37"/>
                    <a:gd name="T9" fmla="*/ 71 h 85"/>
                    <a:gd name="T10" fmla="*/ 4 w 37"/>
                    <a:gd name="T11" fmla="*/ 6 h 85"/>
                    <a:gd name="T12" fmla="*/ 0 w 37"/>
                    <a:gd name="T13" fmla="*/ 6 h 85"/>
                    <a:gd name="T14" fmla="*/ 0 w 37"/>
                    <a:gd name="T15" fmla="*/ 71 h 85"/>
                    <a:gd name="T16" fmla="*/ 14 w 37"/>
                    <a:gd name="T17" fmla="*/ 85 h 85"/>
                    <a:gd name="T18" fmla="*/ 24 w 37"/>
                    <a:gd name="T19" fmla="*/ 85 h 85"/>
                    <a:gd name="T20" fmla="*/ 37 w 37"/>
                    <a:gd name="T21" fmla="*/ 71 h 85"/>
                    <a:gd name="T22" fmla="*/ 37 w 37"/>
                    <a:gd name="T23" fmla="*/ 0 h 85"/>
                    <a:gd name="T24" fmla="*/ 33 w 37"/>
                    <a:gd name="T2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85">
                      <a:moveTo>
                        <a:pt x="33" y="0"/>
                      </a:moveTo>
                      <a:cubicBezTo>
                        <a:pt x="33" y="71"/>
                        <a:pt x="33" y="71"/>
                        <a:pt x="33" y="71"/>
                      </a:cubicBezTo>
                      <a:cubicBezTo>
                        <a:pt x="33" y="77"/>
                        <a:pt x="29" y="81"/>
                        <a:pt x="24" y="81"/>
                      </a:cubicBezTo>
                      <a:cubicBezTo>
                        <a:pt x="14" y="81"/>
                        <a:pt x="14" y="81"/>
                        <a:pt x="14" y="81"/>
                      </a:cubicBezTo>
                      <a:cubicBezTo>
                        <a:pt x="9" y="81"/>
                        <a:pt x="4" y="77"/>
                        <a:pt x="4" y="71"/>
                      </a:cubicBezTo>
                      <a:cubicBezTo>
                        <a:pt x="4" y="6"/>
                        <a:pt x="4" y="6"/>
                        <a:pt x="4" y="6"/>
                      </a:cubicBezTo>
                      <a:cubicBezTo>
                        <a:pt x="0" y="6"/>
                        <a:pt x="0" y="6"/>
                        <a:pt x="0" y="6"/>
                      </a:cubicBezTo>
                      <a:cubicBezTo>
                        <a:pt x="0" y="71"/>
                        <a:pt x="0" y="71"/>
                        <a:pt x="0" y="71"/>
                      </a:cubicBezTo>
                      <a:cubicBezTo>
                        <a:pt x="0" y="79"/>
                        <a:pt x="6" y="85"/>
                        <a:pt x="14" y="85"/>
                      </a:cubicBezTo>
                      <a:cubicBezTo>
                        <a:pt x="24" y="85"/>
                        <a:pt x="24" y="85"/>
                        <a:pt x="24" y="85"/>
                      </a:cubicBezTo>
                      <a:cubicBezTo>
                        <a:pt x="31" y="85"/>
                        <a:pt x="37" y="79"/>
                        <a:pt x="37" y="71"/>
                      </a:cubicBezTo>
                      <a:cubicBezTo>
                        <a:pt x="37" y="0"/>
                        <a:pt x="37" y="0"/>
                        <a:pt x="37" y="0"/>
                      </a:cubicBezTo>
                      <a:lnTo>
                        <a:pt x="33" y="0"/>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64" name="Freeform 55">
                  <a:extLst>
                    <a:ext uri="{FF2B5EF4-FFF2-40B4-BE49-F238E27FC236}">
                      <a16:creationId xmlns:a16="http://schemas.microsoft.com/office/drawing/2014/main" id="{234D257D-4806-4249-A245-749A577981B6}"/>
                    </a:ext>
                  </a:extLst>
                </p:cNvPr>
                <p:cNvSpPr>
                  <a:spLocks/>
                </p:cNvSpPr>
                <p:nvPr/>
              </p:nvSpPr>
              <p:spPr bwMode="auto">
                <a:xfrm>
                  <a:off x="1562" y="1755"/>
                  <a:ext cx="31" cy="37"/>
                </a:xfrm>
                <a:custGeom>
                  <a:avLst/>
                  <a:gdLst>
                    <a:gd name="T0" fmla="*/ 33 w 37"/>
                    <a:gd name="T1" fmla="*/ 0 h 44"/>
                    <a:gd name="T2" fmla="*/ 33 w 37"/>
                    <a:gd name="T3" fmla="*/ 30 h 44"/>
                    <a:gd name="T4" fmla="*/ 24 w 37"/>
                    <a:gd name="T5" fmla="*/ 39 h 44"/>
                    <a:gd name="T6" fmla="*/ 13 w 37"/>
                    <a:gd name="T7" fmla="*/ 39 h 44"/>
                    <a:gd name="T8" fmla="*/ 4 w 37"/>
                    <a:gd name="T9" fmla="*/ 30 h 44"/>
                    <a:gd name="T10" fmla="*/ 4 w 37"/>
                    <a:gd name="T11" fmla="*/ 10 h 44"/>
                    <a:gd name="T12" fmla="*/ 0 w 37"/>
                    <a:gd name="T13" fmla="*/ 10 h 44"/>
                    <a:gd name="T14" fmla="*/ 0 w 37"/>
                    <a:gd name="T15" fmla="*/ 30 h 44"/>
                    <a:gd name="T16" fmla="*/ 13 w 37"/>
                    <a:gd name="T17" fmla="*/ 44 h 44"/>
                    <a:gd name="T18" fmla="*/ 24 w 37"/>
                    <a:gd name="T19" fmla="*/ 44 h 44"/>
                    <a:gd name="T20" fmla="*/ 37 w 37"/>
                    <a:gd name="T21" fmla="*/ 30 h 44"/>
                    <a:gd name="T22" fmla="*/ 37 w 37"/>
                    <a:gd name="T23" fmla="*/ 0 h 44"/>
                    <a:gd name="T24" fmla="*/ 33 w 37"/>
                    <a:gd name="T25"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44">
                      <a:moveTo>
                        <a:pt x="33" y="0"/>
                      </a:moveTo>
                      <a:cubicBezTo>
                        <a:pt x="33" y="30"/>
                        <a:pt x="33" y="30"/>
                        <a:pt x="33" y="30"/>
                      </a:cubicBezTo>
                      <a:cubicBezTo>
                        <a:pt x="33" y="35"/>
                        <a:pt x="29" y="39"/>
                        <a:pt x="24" y="39"/>
                      </a:cubicBezTo>
                      <a:cubicBezTo>
                        <a:pt x="13" y="39"/>
                        <a:pt x="13" y="39"/>
                        <a:pt x="13" y="39"/>
                      </a:cubicBezTo>
                      <a:cubicBezTo>
                        <a:pt x="8" y="39"/>
                        <a:pt x="4" y="35"/>
                        <a:pt x="4" y="30"/>
                      </a:cubicBezTo>
                      <a:cubicBezTo>
                        <a:pt x="4" y="10"/>
                        <a:pt x="4" y="10"/>
                        <a:pt x="4" y="10"/>
                      </a:cubicBezTo>
                      <a:cubicBezTo>
                        <a:pt x="0" y="10"/>
                        <a:pt x="0" y="10"/>
                        <a:pt x="0" y="10"/>
                      </a:cubicBezTo>
                      <a:cubicBezTo>
                        <a:pt x="0" y="30"/>
                        <a:pt x="0" y="30"/>
                        <a:pt x="0" y="30"/>
                      </a:cubicBezTo>
                      <a:cubicBezTo>
                        <a:pt x="0" y="37"/>
                        <a:pt x="6" y="44"/>
                        <a:pt x="13" y="44"/>
                      </a:cubicBezTo>
                      <a:cubicBezTo>
                        <a:pt x="24" y="44"/>
                        <a:pt x="24" y="44"/>
                        <a:pt x="24" y="44"/>
                      </a:cubicBezTo>
                      <a:cubicBezTo>
                        <a:pt x="31" y="44"/>
                        <a:pt x="37" y="37"/>
                        <a:pt x="37" y="30"/>
                      </a:cubicBezTo>
                      <a:cubicBezTo>
                        <a:pt x="37" y="0"/>
                        <a:pt x="37" y="0"/>
                        <a:pt x="37" y="0"/>
                      </a:cubicBezTo>
                      <a:lnTo>
                        <a:pt x="33" y="0"/>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65" name="Freeform 56">
                  <a:extLst>
                    <a:ext uri="{FF2B5EF4-FFF2-40B4-BE49-F238E27FC236}">
                      <a16:creationId xmlns:a16="http://schemas.microsoft.com/office/drawing/2014/main" id="{130266BB-7589-4586-9178-BBBDB9EC173F}"/>
                    </a:ext>
                  </a:extLst>
                </p:cNvPr>
                <p:cNvSpPr>
                  <a:spLocks/>
                </p:cNvSpPr>
                <p:nvPr/>
              </p:nvSpPr>
              <p:spPr bwMode="auto">
                <a:xfrm>
                  <a:off x="1118" y="1763"/>
                  <a:ext cx="31" cy="59"/>
                </a:xfrm>
                <a:custGeom>
                  <a:avLst/>
                  <a:gdLst>
                    <a:gd name="T0" fmla="*/ 33 w 37"/>
                    <a:gd name="T1" fmla="*/ 8 h 71"/>
                    <a:gd name="T2" fmla="*/ 33 w 37"/>
                    <a:gd name="T3" fmla="*/ 57 h 71"/>
                    <a:gd name="T4" fmla="*/ 23 w 37"/>
                    <a:gd name="T5" fmla="*/ 67 h 71"/>
                    <a:gd name="T6" fmla="*/ 13 w 37"/>
                    <a:gd name="T7" fmla="*/ 67 h 71"/>
                    <a:gd name="T8" fmla="*/ 4 w 37"/>
                    <a:gd name="T9" fmla="*/ 57 h 71"/>
                    <a:gd name="T10" fmla="*/ 4 w 37"/>
                    <a:gd name="T11" fmla="*/ 0 h 71"/>
                    <a:gd name="T12" fmla="*/ 0 w 37"/>
                    <a:gd name="T13" fmla="*/ 0 h 71"/>
                    <a:gd name="T14" fmla="*/ 0 w 37"/>
                    <a:gd name="T15" fmla="*/ 57 h 71"/>
                    <a:gd name="T16" fmla="*/ 13 w 37"/>
                    <a:gd name="T17" fmla="*/ 71 h 71"/>
                    <a:gd name="T18" fmla="*/ 23 w 37"/>
                    <a:gd name="T19" fmla="*/ 71 h 71"/>
                    <a:gd name="T20" fmla="*/ 37 w 37"/>
                    <a:gd name="T21" fmla="*/ 57 h 71"/>
                    <a:gd name="T22" fmla="*/ 37 w 37"/>
                    <a:gd name="T23" fmla="*/ 8 h 71"/>
                    <a:gd name="T24" fmla="*/ 33 w 37"/>
                    <a:gd name="T25" fmla="*/ 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71">
                      <a:moveTo>
                        <a:pt x="33" y="8"/>
                      </a:moveTo>
                      <a:cubicBezTo>
                        <a:pt x="33" y="57"/>
                        <a:pt x="33" y="57"/>
                        <a:pt x="33" y="57"/>
                      </a:cubicBezTo>
                      <a:cubicBezTo>
                        <a:pt x="33" y="63"/>
                        <a:pt x="28" y="67"/>
                        <a:pt x="23" y="67"/>
                      </a:cubicBezTo>
                      <a:cubicBezTo>
                        <a:pt x="13" y="67"/>
                        <a:pt x="13" y="67"/>
                        <a:pt x="13" y="67"/>
                      </a:cubicBezTo>
                      <a:cubicBezTo>
                        <a:pt x="8" y="67"/>
                        <a:pt x="4" y="63"/>
                        <a:pt x="4" y="57"/>
                      </a:cubicBezTo>
                      <a:cubicBezTo>
                        <a:pt x="4" y="0"/>
                        <a:pt x="4" y="0"/>
                        <a:pt x="4" y="0"/>
                      </a:cubicBezTo>
                      <a:cubicBezTo>
                        <a:pt x="0" y="0"/>
                        <a:pt x="0" y="0"/>
                        <a:pt x="0" y="0"/>
                      </a:cubicBezTo>
                      <a:cubicBezTo>
                        <a:pt x="0" y="57"/>
                        <a:pt x="0" y="57"/>
                        <a:pt x="0" y="57"/>
                      </a:cubicBezTo>
                      <a:cubicBezTo>
                        <a:pt x="0" y="65"/>
                        <a:pt x="6" y="71"/>
                        <a:pt x="13" y="71"/>
                      </a:cubicBezTo>
                      <a:cubicBezTo>
                        <a:pt x="23" y="71"/>
                        <a:pt x="23" y="71"/>
                        <a:pt x="23" y="71"/>
                      </a:cubicBezTo>
                      <a:cubicBezTo>
                        <a:pt x="31" y="71"/>
                        <a:pt x="37" y="65"/>
                        <a:pt x="37" y="57"/>
                      </a:cubicBezTo>
                      <a:cubicBezTo>
                        <a:pt x="37" y="8"/>
                        <a:pt x="37" y="8"/>
                        <a:pt x="37" y="8"/>
                      </a:cubicBezTo>
                      <a:cubicBezTo>
                        <a:pt x="33" y="8"/>
                        <a:pt x="33" y="8"/>
                        <a:pt x="33" y="8"/>
                      </a:cubicBez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66" name="Freeform 57">
                  <a:extLst>
                    <a:ext uri="{FF2B5EF4-FFF2-40B4-BE49-F238E27FC236}">
                      <a16:creationId xmlns:a16="http://schemas.microsoft.com/office/drawing/2014/main" id="{47E2782F-5BFC-49CF-B442-A16C1A5118C5}"/>
                    </a:ext>
                  </a:extLst>
                </p:cNvPr>
                <p:cNvSpPr>
                  <a:spLocks/>
                </p:cNvSpPr>
                <p:nvPr/>
              </p:nvSpPr>
              <p:spPr bwMode="auto">
                <a:xfrm>
                  <a:off x="1025" y="1222"/>
                  <a:ext cx="635" cy="417"/>
                </a:xfrm>
                <a:custGeom>
                  <a:avLst/>
                  <a:gdLst>
                    <a:gd name="T0" fmla="*/ 493 w 761"/>
                    <a:gd name="T1" fmla="*/ 3 h 500"/>
                    <a:gd name="T2" fmla="*/ 517 w 761"/>
                    <a:gd name="T3" fmla="*/ 11 h 500"/>
                    <a:gd name="T4" fmla="*/ 680 w 761"/>
                    <a:gd name="T5" fmla="*/ 135 h 500"/>
                    <a:gd name="T6" fmla="*/ 758 w 761"/>
                    <a:gd name="T7" fmla="*/ 367 h 500"/>
                    <a:gd name="T8" fmla="*/ 729 w 761"/>
                    <a:gd name="T9" fmla="*/ 417 h 500"/>
                    <a:gd name="T10" fmla="*/ 592 w 761"/>
                    <a:gd name="T11" fmla="*/ 474 h 500"/>
                    <a:gd name="T12" fmla="*/ 380 w 761"/>
                    <a:gd name="T13" fmla="*/ 496 h 500"/>
                    <a:gd name="T14" fmla="*/ 113 w 761"/>
                    <a:gd name="T15" fmla="*/ 458 h 500"/>
                    <a:gd name="T16" fmla="*/ 32 w 761"/>
                    <a:gd name="T17" fmla="*/ 417 h 500"/>
                    <a:gd name="T18" fmla="*/ 3 w 761"/>
                    <a:gd name="T19" fmla="*/ 367 h 500"/>
                    <a:gd name="T20" fmla="*/ 3 w 761"/>
                    <a:gd name="T21" fmla="*/ 367 h 500"/>
                    <a:gd name="T22" fmla="*/ 3 w 761"/>
                    <a:gd name="T23" fmla="*/ 366 h 500"/>
                    <a:gd name="T24" fmla="*/ 1 w 761"/>
                    <a:gd name="T25" fmla="*/ 367 h 500"/>
                    <a:gd name="T26" fmla="*/ 3 w 761"/>
                    <a:gd name="T27" fmla="*/ 367 h 500"/>
                    <a:gd name="T28" fmla="*/ 3 w 761"/>
                    <a:gd name="T29" fmla="*/ 366 h 500"/>
                    <a:gd name="T30" fmla="*/ 1 w 761"/>
                    <a:gd name="T31" fmla="*/ 367 h 500"/>
                    <a:gd name="T32" fmla="*/ 3 w 761"/>
                    <a:gd name="T33" fmla="*/ 367 h 500"/>
                    <a:gd name="T34" fmla="*/ 37 w 761"/>
                    <a:gd name="T35" fmla="*/ 222 h 500"/>
                    <a:gd name="T36" fmla="*/ 276 w 761"/>
                    <a:gd name="T37" fmla="*/ 11 h 500"/>
                    <a:gd name="T38" fmla="*/ 274 w 761"/>
                    <a:gd name="T39" fmla="*/ 7 h 500"/>
                    <a:gd name="T40" fmla="*/ 34 w 761"/>
                    <a:gd name="T41" fmla="*/ 220 h 500"/>
                    <a:gd name="T42" fmla="*/ 0 w 761"/>
                    <a:gd name="T43" fmla="*/ 367 h 500"/>
                    <a:gd name="T44" fmla="*/ 0 w 761"/>
                    <a:gd name="T45" fmla="*/ 368 h 500"/>
                    <a:gd name="T46" fmla="*/ 1 w 761"/>
                    <a:gd name="T47" fmla="*/ 367 h 500"/>
                    <a:gd name="T48" fmla="*/ 0 w 761"/>
                    <a:gd name="T49" fmla="*/ 367 h 500"/>
                    <a:gd name="T50" fmla="*/ 30 w 761"/>
                    <a:gd name="T51" fmla="*/ 420 h 500"/>
                    <a:gd name="T52" fmla="*/ 168 w 761"/>
                    <a:gd name="T53" fmla="*/ 477 h 500"/>
                    <a:gd name="T54" fmla="*/ 380 w 761"/>
                    <a:gd name="T55" fmla="*/ 500 h 500"/>
                    <a:gd name="T56" fmla="*/ 649 w 761"/>
                    <a:gd name="T57" fmla="*/ 461 h 500"/>
                    <a:gd name="T58" fmla="*/ 731 w 761"/>
                    <a:gd name="T59" fmla="*/ 420 h 500"/>
                    <a:gd name="T60" fmla="*/ 761 w 761"/>
                    <a:gd name="T61" fmla="*/ 367 h 500"/>
                    <a:gd name="T62" fmla="*/ 683 w 761"/>
                    <a:gd name="T63" fmla="*/ 133 h 500"/>
                    <a:gd name="T64" fmla="*/ 519 w 761"/>
                    <a:gd name="T65" fmla="*/ 7 h 500"/>
                    <a:gd name="T66" fmla="*/ 493 w 761"/>
                    <a:gd name="T67" fmla="*/ 0 h 500"/>
                    <a:gd name="T68" fmla="*/ 493 w 761"/>
                    <a:gd name="T69" fmla="*/ 3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1" h="500">
                      <a:moveTo>
                        <a:pt x="493" y="3"/>
                      </a:moveTo>
                      <a:cubicBezTo>
                        <a:pt x="501" y="5"/>
                        <a:pt x="509" y="8"/>
                        <a:pt x="517" y="11"/>
                      </a:cubicBezTo>
                      <a:cubicBezTo>
                        <a:pt x="574" y="31"/>
                        <a:pt x="634" y="74"/>
                        <a:pt x="680" y="135"/>
                      </a:cubicBezTo>
                      <a:cubicBezTo>
                        <a:pt x="726" y="196"/>
                        <a:pt x="758" y="276"/>
                        <a:pt x="758" y="367"/>
                      </a:cubicBezTo>
                      <a:cubicBezTo>
                        <a:pt x="758" y="385"/>
                        <a:pt x="748" y="401"/>
                        <a:pt x="729" y="417"/>
                      </a:cubicBezTo>
                      <a:cubicBezTo>
                        <a:pt x="700" y="440"/>
                        <a:pt x="652" y="460"/>
                        <a:pt x="592" y="474"/>
                      </a:cubicBezTo>
                      <a:cubicBezTo>
                        <a:pt x="532" y="488"/>
                        <a:pt x="459" y="496"/>
                        <a:pt x="380" y="496"/>
                      </a:cubicBezTo>
                      <a:cubicBezTo>
                        <a:pt x="276" y="496"/>
                        <a:pt x="181" y="482"/>
                        <a:pt x="113" y="458"/>
                      </a:cubicBezTo>
                      <a:cubicBezTo>
                        <a:pt x="79" y="446"/>
                        <a:pt x="51" y="432"/>
                        <a:pt x="32" y="417"/>
                      </a:cubicBezTo>
                      <a:cubicBezTo>
                        <a:pt x="13" y="401"/>
                        <a:pt x="3" y="385"/>
                        <a:pt x="3" y="367"/>
                      </a:cubicBezTo>
                      <a:cubicBezTo>
                        <a:pt x="3" y="367"/>
                        <a:pt x="3" y="367"/>
                        <a:pt x="3" y="367"/>
                      </a:cubicBezTo>
                      <a:cubicBezTo>
                        <a:pt x="3" y="366"/>
                        <a:pt x="3" y="366"/>
                        <a:pt x="3" y="366"/>
                      </a:cubicBezTo>
                      <a:cubicBezTo>
                        <a:pt x="1" y="367"/>
                        <a:pt x="1" y="367"/>
                        <a:pt x="1" y="367"/>
                      </a:cubicBezTo>
                      <a:cubicBezTo>
                        <a:pt x="3" y="367"/>
                        <a:pt x="3" y="367"/>
                        <a:pt x="3" y="367"/>
                      </a:cubicBezTo>
                      <a:cubicBezTo>
                        <a:pt x="3" y="367"/>
                        <a:pt x="3" y="367"/>
                        <a:pt x="3" y="366"/>
                      </a:cubicBezTo>
                      <a:cubicBezTo>
                        <a:pt x="1" y="367"/>
                        <a:pt x="1" y="367"/>
                        <a:pt x="1" y="367"/>
                      </a:cubicBezTo>
                      <a:cubicBezTo>
                        <a:pt x="3" y="367"/>
                        <a:pt x="3" y="367"/>
                        <a:pt x="3" y="367"/>
                      </a:cubicBezTo>
                      <a:cubicBezTo>
                        <a:pt x="3" y="367"/>
                        <a:pt x="3" y="300"/>
                        <a:pt x="37" y="222"/>
                      </a:cubicBezTo>
                      <a:cubicBezTo>
                        <a:pt x="71" y="144"/>
                        <a:pt x="139" y="55"/>
                        <a:pt x="276" y="11"/>
                      </a:cubicBezTo>
                      <a:cubicBezTo>
                        <a:pt x="274" y="7"/>
                        <a:pt x="274" y="7"/>
                        <a:pt x="274" y="7"/>
                      </a:cubicBezTo>
                      <a:cubicBezTo>
                        <a:pt x="137" y="52"/>
                        <a:pt x="68" y="142"/>
                        <a:pt x="34" y="220"/>
                      </a:cubicBezTo>
                      <a:cubicBezTo>
                        <a:pt x="0" y="299"/>
                        <a:pt x="0" y="367"/>
                        <a:pt x="0" y="367"/>
                      </a:cubicBezTo>
                      <a:cubicBezTo>
                        <a:pt x="0" y="368"/>
                        <a:pt x="0" y="368"/>
                        <a:pt x="0" y="368"/>
                      </a:cubicBezTo>
                      <a:cubicBezTo>
                        <a:pt x="1" y="367"/>
                        <a:pt x="1" y="367"/>
                        <a:pt x="1" y="367"/>
                      </a:cubicBezTo>
                      <a:cubicBezTo>
                        <a:pt x="0" y="367"/>
                        <a:pt x="0" y="367"/>
                        <a:pt x="0" y="367"/>
                      </a:cubicBezTo>
                      <a:cubicBezTo>
                        <a:pt x="0" y="386"/>
                        <a:pt x="11" y="404"/>
                        <a:pt x="30" y="420"/>
                      </a:cubicBezTo>
                      <a:cubicBezTo>
                        <a:pt x="59" y="443"/>
                        <a:pt x="107" y="463"/>
                        <a:pt x="168" y="477"/>
                      </a:cubicBezTo>
                      <a:cubicBezTo>
                        <a:pt x="229" y="492"/>
                        <a:pt x="302" y="500"/>
                        <a:pt x="380" y="500"/>
                      </a:cubicBezTo>
                      <a:cubicBezTo>
                        <a:pt x="485" y="500"/>
                        <a:pt x="580" y="485"/>
                        <a:pt x="649" y="461"/>
                      </a:cubicBezTo>
                      <a:cubicBezTo>
                        <a:pt x="684" y="450"/>
                        <a:pt x="712" y="435"/>
                        <a:pt x="731" y="420"/>
                      </a:cubicBezTo>
                      <a:cubicBezTo>
                        <a:pt x="750" y="404"/>
                        <a:pt x="761" y="386"/>
                        <a:pt x="761" y="367"/>
                      </a:cubicBezTo>
                      <a:cubicBezTo>
                        <a:pt x="761" y="275"/>
                        <a:pt x="729" y="195"/>
                        <a:pt x="683" y="133"/>
                      </a:cubicBezTo>
                      <a:cubicBezTo>
                        <a:pt x="636" y="71"/>
                        <a:pt x="575" y="28"/>
                        <a:pt x="519" y="7"/>
                      </a:cubicBezTo>
                      <a:cubicBezTo>
                        <a:pt x="510" y="4"/>
                        <a:pt x="502" y="2"/>
                        <a:pt x="493" y="0"/>
                      </a:cubicBezTo>
                      <a:lnTo>
                        <a:pt x="493" y="3"/>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67" name="Freeform 58">
                  <a:extLst>
                    <a:ext uri="{FF2B5EF4-FFF2-40B4-BE49-F238E27FC236}">
                      <a16:creationId xmlns:a16="http://schemas.microsoft.com/office/drawing/2014/main" id="{96044AA9-2797-4961-B7DE-5D6BDB53C2CB}"/>
                    </a:ext>
                  </a:extLst>
                </p:cNvPr>
                <p:cNvSpPr>
                  <a:spLocks/>
                </p:cNvSpPr>
                <p:nvPr/>
              </p:nvSpPr>
              <p:spPr bwMode="auto">
                <a:xfrm>
                  <a:off x="1223" y="1229"/>
                  <a:ext cx="244" cy="76"/>
                </a:xfrm>
                <a:custGeom>
                  <a:avLst/>
                  <a:gdLst>
                    <a:gd name="T0" fmla="*/ 254 w 292"/>
                    <a:gd name="T1" fmla="*/ 4 h 91"/>
                    <a:gd name="T2" fmla="*/ 280 w 292"/>
                    <a:gd name="T3" fmla="*/ 19 h 91"/>
                    <a:gd name="T4" fmla="*/ 289 w 292"/>
                    <a:gd name="T5" fmla="*/ 37 h 91"/>
                    <a:gd name="T6" fmla="*/ 278 w 292"/>
                    <a:gd name="T7" fmla="*/ 56 h 91"/>
                    <a:gd name="T8" fmla="*/ 226 w 292"/>
                    <a:gd name="T9" fmla="*/ 78 h 91"/>
                    <a:gd name="T10" fmla="*/ 146 w 292"/>
                    <a:gd name="T11" fmla="*/ 87 h 91"/>
                    <a:gd name="T12" fmla="*/ 44 w 292"/>
                    <a:gd name="T13" fmla="*/ 72 h 91"/>
                    <a:gd name="T14" fmla="*/ 14 w 292"/>
                    <a:gd name="T15" fmla="*/ 56 h 91"/>
                    <a:gd name="T16" fmla="*/ 3 w 292"/>
                    <a:gd name="T17" fmla="*/ 37 h 91"/>
                    <a:gd name="T18" fmla="*/ 12 w 292"/>
                    <a:gd name="T19" fmla="*/ 19 h 91"/>
                    <a:gd name="T20" fmla="*/ 38 w 292"/>
                    <a:gd name="T21" fmla="*/ 4 h 91"/>
                    <a:gd name="T22" fmla="*/ 37 w 292"/>
                    <a:gd name="T23" fmla="*/ 0 h 91"/>
                    <a:gd name="T24" fmla="*/ 10 w 292"/>
                    <a:gd name="T25" fmla="*/ 16 h 91"/>
                    <a:gd name="T26" fmla="*/ 0 w 292"/>
                    <a:gd name="T27" fmla="*/ 37 h 91"/>
                    <a:gd name="T28" fmla="*/ 12 w 292"/>
                    <a:gd name="T29" fmla="*/ 58 h 91"/>
                    <a:gd name="T30" fmla="*/ 65 w 292"/>
                    <a:gd name="T31" fmla="*/ 82 h 91"/>
                    <a:gd name="T32" fmla="*/ 146 w 292"/>
                    <a:gd name="T33" fmla="*/ 91 h 91"/>
                    <a:gd name="T34" fmla="*/ 249 w 292"/>
                    <a:gd name="T35" fmla="*/ 75 h 91"/>
                    <a:gd name="T36" fmla="*/ 280 w 292"/>
                    <a:gd name="T37" fmla="*/ 58 h 91"/>
                    <a:gd name="T38" fmla="*/ 292 w 292"/>
                    <a:gd name="T39" fmla="*/ 37 h 91"/>
                    <a:gd name="T40" fmla="*/ 282 w 292"/>
                    <a:gd name="T41" fmla="*/ 16 h 91"/>
                    <a:gd name="T42" fmla="*/ 255 w 292"/>
                    <a:gd name="T43" fmla="*/ 0 h 91"/>
                    <a:gd name="T44" fmla="*/ 254 w 292"/>
                    <a:gd name="T45" fmla="*/ 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2" h="91">
                      <a:moveTo>
                        <a:pt x="254" y="4"/>
                      </a:moveTo>
                      <a:cubicBezTo>
                        <a:pt x="265" y="8"/>
                        <a:pt x="274" y="13"/>
                        <a:pt x="280" y="19"/>
                      </a:cubicBezTo>
                      <a:cubicBezTo>
                        <a:pt x="286" y="25"/>
                        <a:pt x="289" y="31"/>
                        <a:pt x="289" y="37"/>
                      </a:cubicBezTo>
                      <a:cubicBezTo>
                        <a:pt x="289" y="43"/>
                        <a:pt x="285" y="49"/>
                        <a:pt x="278" y="56"/>
                      </a:cubicBezTo>
                      <a:cubicBezTo>
                        <a:pt x="267" y="65"/>
                        <a:pt x="249" y="73"/>
                        <a:pt x="226" y="78"/>
                      </a:cubicBezTo>
                      <a:cubicBezTo>
                        <a:pt x="203" y="84"/>
                        <a:pt x="176" y="87"/>
                        <a:pt x="146" y="87"/>
                      </a:cubicBezTo>
                      <a:cubicBezTo>
                        <a:pt x="106" y="87"/>
                        <a:pt x="70" y="81"/>
                        <a:pt x="44" y="72"/>
                      </a:cubicBezTo>
                      <a:cubicBezTo>
                        <a:pt x="32" y="67"/>
                        <a:pt x="21" y="62"/>
                        <a:pt x="14" y="56"/>
                      </a:cubicBezTo>
                      <a:cubicBezTo>
                        <a:pt x="7" y="49"/>
                        <a:pt x="3" y="43"/>
                        <a:pt x="3" y="37"/>
                      </a:cubicBezTo>
                      <a:cubicBezTo>
                        <a:pt x="3" y="31"/>
                        <a:pt x="6" y="25"/>
                        <a:pt x="12" y="19"/>
                      </a:cubicBezTo>
                      <a:cubicBezTo>
                        <a:pt x="18" y="13"/>
                        <a:pt x="27" y="8"/>
                        <a:pt x="38" y="4"/>
                      </a:cubicBezTo>
                      <a:cubicBezTo>
                        <a:pt x="37" y="0"/>
                        <a:pt x="37" y="0"/>
                        <a:pt x="37" y="0"/>
                      </a:cubicBezTo>
                      <a:cubicBezTo>
                        <a:pt x="25" y="5"/>
                        <a:pt x="16" y="10"/>
                        <a:pt x="10" y="16"/>
                      </a:cubicBezTo>
                      <a:cubicBezTo>
                        <a:pt x="3" y="22"/>
                        <a:pt x="0" y="29"/>
                        <a:pt x="0" y="37"/>
                      </a:cubicBezTo>
                      <a:cubicBezTo>
                        <a:pt x="0" y="44"/>
                        <a:pt x="4" y="52"/>
                        <a:pt x="12" y="58"/>
                      </a:cubicBezTo>
                      <a:cubicBezTo>
                        <a:pt x="23" y="68"/>
                        <a:pt x="42" y="76"/>
                        <a:pt x="65" y="82"/>
                      </a:cubicBezTo>
                      <a:cubicBezTo>
                        <a:pt x="88" y="87"/>
                        <a:pt x="116" y="91"/>
                        <a:pt x="146" y="91"/>
                      </a:cubicBezTo>
                      <a:cubicBezTo>
                        <a:pt x="186" y="91"/>
                        <a:pt x="222" y="85"/>
                        <a:pt x="249" y="75"/>
                      </a:cubicBezTo>
                      <a:cubicBezTo>
                        <a:pt x="262" y="71"/>
                        <a:pt x="273" y="65"/>
                        <a:pt x="280" y="58"/>
                      </a:cubicBezTo>
                      <a:cubicBezTo>
                        <a:pt x="288" y="52"/>
                        <a:pt x="292" y="44"/>
                        <a:pt x="292" y="37"/>
                      </a:cubicBezTo>
                      <a:cubicBezTo>
                        <a:pt x="292" y="29"/>
                        <a:pt x="288" y="22"/>
                        <a:pt x="282" y="16"/>
                      </a:cubicBezTo>
                      <a:cubicBezTo>
                        <a:pt x="276" y="10"/>
                        <a:pt x="267" y="5"/>
                        <a:pt x="255" y="0"/>
                      </a:cubicBezTo>
                      <a:lnTo>
                        <a:pt x="254" y="4"/>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68" name="Freeform 59">
                  <a:extLst>
                    <a:ext uri="{FF2B5EF4-FFF2-40B4-BE49-F238E27FC236}">
                      <a16:creationId xmlns:a16="http://schemas.microsoft.com/office/drawing/2014/main" id="{0C0C1CFD-3A5D-4242-A83E-2D80802B9457}"/>
                    </a:ext>
                  </a:extLst>
                </p:cNvPr>
                <p:cNvSpPr>
                  <a:spLocks/>
                </p:cNvSpPr>
                <p:nvPr/>
              </p:nvSpPr>
              <p:spPr bwMode="auto">
                <a:xfrm>
                  <a:off x="927" y="1700"/>
                  <a:ext cx="63" cy="74"/>
                </a:xfrm>
                <a:custGeom>
                  <a:avLst/>
                  <a:gdLst>
                    <a:gd name="T0" fmla="*/ 74 w 76"/>
                    <a:gd name="T1" fmla="*/ 0 h 89"/>
                    <a:gd name="T2" fmla="*/ 37 w 76"/>
                    <a:gd name="T3" fmla="*/ 25 h 89"/>
                    <a:gd name="T4" fmla="*/ 12 w 76"/>
                    <a:gd name="T5" fmla="*/ 54 h 89"/>
                    <a:gd name="T6" fmla="*/ 0 w 76"/>
                    <a:gd name="T7" fmla="*/ 89 h 89"/>
                    <a:gd name="T8" fmla="*/ 3 w 76"/>
                    <a:gd name="T9" fmla="*/ 89 h 89"/>
                    <a:gd name="T10" fmla="*/ 15 w 76"/>
                    <a:gd name="T11" fmla="*/ 56 h 89"/>
                    <a:gd name="T12" fmla="*/ 53 w 76"/>
                    <a:gd name="T13" fmla="*/ 18 h 89"/>
                    <a:gd name="T14" fmla="*/ 69 w 76"/>
                    <a:gd name="T15" fmla="*/ 7 h 89"/>
                    <a:gd name="T16" fmla="*/ 74 w 76"/>
                    <a:gd name="T17" fmla="*/ 4 h 89"/>
                    <a:gd name="T18" fmla="*/ 76 w 76"/>
                    <a:gd name="T19" fmla="*/ 3 h 89"/>
                    <a:gd name="T20" fmla="*/ 74 w 76"/>
                    <a:gd name="T2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89">
                      <a:moveTo>
                        <a:pt x="74" y="0"/>
                      </a:moveTo>
                      <a:cubicBezTo>
                        <a:pt x="74" y="0"/>
                        <a:pt x="56" y="10"/>
                        <a:pt x="37" y="25"/>
                      </a:cubicBezTo>
                      <a:cubicBezTo>
                        <a:pt x="28" y="33"/>
                        <a:pt x="19" y="43"/>
                        <a:pt x="12" y="54"/>
                      </a:cubicBezTo>
                      <a:cubicBezTo>
                        <a:pt x="5" y="65"/>
                        <a:pt x="0" y="77"/>
                        <a:pt x="0" y="89"/>
                      </a:cubicBezTo>
                      <a:cubicBezTo>
                        <a:pt x="3" y="89"/>
                        <a:pt x="3" y="89"/>
                        <a:pt x="3" y="89"/>
                      </a:cubicBezTo>
                      <a:cubicBezTo>
                        <a:pt x="3" y="78"/>
                        <a:pt x="8" y="66"/>
                        <a:pt x="15" y="56"/>
                      </a:cubicBezTo>
                      <a:cubicBezTo>
                        <a:pt x="25" y="40"/>
                        <a:pt x="40" y="27"/>
                        <a:pt x="53" y="18"/>
                      </a:cubicBezTo>
                      <a:cubicBezTo>
                        <a:pt x="59" y="13"/>
                        <a:pt x="65" y="9"/>
                        <a:pt x="69" y="7"/>
                      </a:cubicBezTo>
                      <a:cubicBezTo>
                        <a:pt x="71" y="6"/>
                        <a:pt x="73" y="5"/>
                        <a:pt x="74" y="4"/>
                      </a:cubicBezTo>
                      <a:cubicBezTo>
                        <a:pt x="75" y="3"/>
                        <a:pt x="76" y="3"/>
                        <a:pt x="76" y="3"/>
                      </a:cubicBezTo>
                      <a:lnTo>
                        <a:pt x="74" y="0"/>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69" name="Freeform 60">
                  <a:extLst>
                    <a:ext uri="{FF2B5EF4-FFF2-40B4-BE49-F238E27FC236}">
                      <a16:creationId xmlns:a16="http://schemas.microsoft.com/office/drawing/2014/main" id="{67C83B9E-0911-4A70-A03E-E143EDFAAA3A}"/>
                    </a:ext>
                  </a:extLst>
                </p:cNvPr>
                <p:cNvSpPr>
                  <a:spLocks/>
                </p:cNvSpPr>
                <p:nvPr/>
              </p:nvSpPr>
              <p:spPr bwMode="auto">
                <a:xfrm>
                  <a:off x="1707" y="1686"/>
                  <a:ext cx="54" cy="34"/>
                </a:xfrm>
                <a:custGeom>
                  <a:avLst/>
                  <a:gdLst>
                    <a:gd name="T0" fmla="*/ 0 w 64"/>
                    <a:gd name="T1" fmla="*/ 3 h 41"/>
                    <a:gd name="T2" fmla="*/ 2 w 64"/>
                    <a:gd name="T3" fmla="*/ 4 h 41"/>
                    <a:gd name="T4" fmla="*/ 61 w 64"/>
                    <a:gd name="T5" fmla="*/ 41 h 41"/>
                    <a:gd name="T6" fmla="*/ 64 w 64"/>
                    <a:gd name="T7" fmla="*/ 39 h 41"/>
                    <a:gd name="T8" fmla="*/ 2 w 64"/>
                    <a:gd name="T9" fmla="*/ 0 h 41"/>
                    <a:gd name="T10" fmla="*/ 0 w 64"/>
                    <a:gd name="T11" fmla="*/ 3 h 41"/>
                  </a:gdLst>
                  <a:ahLst/>
                  <a:cxnLst>
                    <a:cxn ang="0">
                      <a:pos x="T0" y="T1"/>
                    </a:cxn>
                    <a:cxn ang="0">
                      <a:pos x="T2" y="T3"/>
                    </a:cxn>
                    <a:cxn ang="0">
                      <a:pos x="T4" y="T5"/>
                    </a:cxn>
                    <a:cxn ang="0">
                      <a:pos x="T6" y="T7"/>
                    </a:cxn>
                    <a:cxn ang="0">
                      <a:pos x="T8" y="T9"/>
                    </a:cxn>
                    <a:cxn ang="0">
                      <a:pos x="T10" y="T11"/>
                    </a:cxn>
                  </a:cxnLst>
                  <a:rect l="0" t="0" r="r" b="b"/>
                  <a:pathLst>
                    <a:path w="64" h="41">
                      <a:moveTo>
                        <a:pt x="0" y="3"/>
                      </a:moveTo>
                      <a:cubicBezTo>
                        <a:pt x="0" y="3"/>
                        <a:pt x="1" y="3"/>
                        <a:pt x="2" y="4"/>
                      </a:cubicBezTo>
                      <a:cubicBezTo>
                        <a:pt x="10" y="6"/>
                        <a:pt x="42" y="18"/>
                        <a:pt x="61" y="41"/>
                      </a:cubicBezTo>
                      <a:cubicBezTo>
                        <a:pt x="64" y="39"/>
                        <a:pt x="64" y="39"/>
                        <a:pt x="64" y="39"/>
                      </a:cubicBezTo>
                      <a:cubicBezTo>
                        <a:pt x="41" y="12"/>
                        <a:pt x="2" y="0"/>
                        <a:pt x="2" y="0"/>
                      </a:cubicBezTo>
                      <a:cubicBezTo>
                        <a:pt x="0" y="3"/>
                        <a:pt x="0" y="3"/>
                        <a:pt x="0" y="3"/>
                      </a:cubicBez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grpSp>
          <p:sp>
            <p:nvSpPr>
              <p:cNvPr id="15" name="Freeform 6">
                <a:extLst>
                  <a:ext uri="{FF2B5EF4-FFF2-40B4-BE49-F238E27FC236}">
                    <a16:creationId xmlns:a16="http://schemas.microsoft.com/office/drawing/2014/main" id="{8257B440-71E6-4629-82A1-EAE3B0D5363C}"/>
                  </a:ext>
                </a:extLst>
              </p:cNvPr>
              <p:cNvSpPr>
                <a:spLocks/>
              </p:cNvSpPr>
              <p:nvPr/>
            </p:nvSpPr>
            <p:spPr bwMode="auto">
              <a:xfrm>
                <a:off x="7064586" y="2609559"/>
                <a:ext cx="876120" cy="781502"/>
              </a:xfrm>
              <a:custGeom>
                <a:avLst/>
                <a:gdLst>
                  <a:gd name="T0" fmla="*/ 729 w 1455"/>
                  <a:gd name="T1" fmla="*/ 0 h 1298"/>
                  <a:gd name="T2" fmla="*/ 559 w 1455"/>
                  <a:gd name="T3" fmla="*/ 34 h 1298"/>
                  <a:gd name="T4" fmla="*/ 262 w 1455"/>
                  <a:gd name="T5" fmla="*/ 310 h 1298"/>
                  <a:gd name="T6" fmla="*/ 234 w 1455"/>
                  <a:gd name="T7" fmla="*/ 364 h 1298"/>
                  <a:gd name="T8" fmla="*/ 240 w 1455"/>
                  <a:gd name="T9" fmla="*/ 649 h 1298"/>
                  <a:gd name="T10" fmla="*/ 0 w 1455"/>
                  <a:gd name="T11" fmla="*/ 927 h 1298"/>
                  <a:gd name="T12" fmla="*/ 0 w 1455"/>
                  <a:gd name="T13" fmla="*/ 1050 h 1298"/>
                  <a:gd name="T14" fmla="*/ 45 w 1455"/>
                  <a:gd name="T15" fmla="*/ 1083 h 1298"/>
                  <a:gd name="T16" fmla="*/ 95 w 1455"/>
                  <a:gd name="T17" fmla="*/ 1110 h 1298"/>
                  <a:gd name="T18" fmla="*/ 100 w 1455"/>
                  <a:gd name="T19" fmla="*/ 1182 h 1298"/>
                  <a:gd name="T20" fmla="*/ 105 w 1455"/>
                  <a:gd name="T21" fmla="*/ 1186 h 1298"/>
                  <a:gd name="T22" fmla="*/ 117 w 1455"/>
                  <a:gd name="T23" fmla="*/ 1208 h 1298"/>
                  <a:gd name="T24" fmla="*/ 603 w 1455"/>
                  <a:gd name="T25" fmla="*/ 1241 h 1298"/>
                  <a:gd name="T26" fmla="*/ 609 w 1455"/>
                  <a:gd name="T27" fmla="*/ 1249 h 1298"/>
                  <a:gd name="T28" fmla="*/ 642 w 1455"/>
                  <a:gd name="T29" fmla="*/ 1252 h 1298"/>
                  <a:gd name="T30" fmla="*/ 649 w 1455"/>
                  <a:gd name="T31" fmla="*/ 1244 h 1298"/>
                  <a:gd name="T32" fmla="*/ 676 w 1455"/>
                  <a:gd name="T33" fmla="*/ 1247 h 1298"/>
                  <a:gd name="T34" fmla="*/ 682 w 1455"/>
                  <a:gd name="T35" fmla="*/ 1256 h 1298"/>
                  <a:gd name="T36" fmla="*/ 711 w 1455"/>
                  <a:gd name="T37" fmla="*/ 1259 h 1298"/>
                  <a:gd name="T38" fmla="*/ 716 w 1455"/>
                  <a:gd name="T39" fmla="*/ 1251 h 1298"/>
                  <a:gd name="T40" fmla="*/ 743 w 1455"/>
                  <a:gd name="T41" fmla="*/ 1253 h 1298"/>
                  <a:gd name="T42" fmla="*/ 747 w 1455"/>
                  <a:gd name="T43" fmla="*/ 1263 h 1298"/>
                  <a:gd name="T44" fmla="*/ 782 w 1455"/>
                  <a:gd name="T45" fmla="*/ 1265 h 1298"/>
                  <a:gd name="T46" fmla="*/ 786 w 1455"/>
                  <a:gd name="T47" fmla="*/ 1255 h 1298"/>
                  <a:gd name="T48" fmla="*/ 814 w 1455"/>
                  <a:gd name="T49" fmla="*/ 1259 h 1298"/>
                  <a:gd name="T50" fmla="*/ 815 w 1455"/>
                  <a:gd name="T51" fmla="*/ 1268 h 1298"/>
                  <a:gd name="T52" fmla="*/ 852 w 1455"/>
                  <a:gd name="T53" fmla="*/ 1272 h 1298"/>
                  <a:gd name="T54" fmla="*/ 859 w 1455"/>
                  <a:gd name="T55" fmla="*/ 1263 h 1298"/>
                  <a:gd name="T56" fmla="*/ 883 w 1455"/>
                  <a:gd name="T57" fmla="*/ 1266 h 1298"/>
                  <a:gd name="T58" fmla="*/ 885 w 1455"/>
                  <a:gd name="T59" fmla="*/ 1274 h 1298"/>
                  <a:gd name="T60" fmla="*/ 923 w 1455"/>
                  <a:gd name="T61" fmla="*/ 1277 h 1298"/>
                  <a:gd name="T62" fmla="*/ 928 w 1455"/>
                  <a:gd name="T63" fmla="*/ 1269 h 1298"/>
                  <a:gd name="T64" fmla="*/ 953 w 1455"/>
                  <a:gd name="T65" fmla="*/ 1272 h 1298"/>
                  <a:gd name="T66" fmla="*/ 956 w 1455"/>
                  <a:gd name="T67" fmla="*/ 1282 h 1298"/>
                  <a:gd name="T68" fmla="*/ 994 w 1455"/>
                  <a:gd name="T69" fmla="*/ 1283 h 1298"/>
                  <a:gd name="T70" fmla="*/ 998 w 1455"/>
                  <a:gd name="T71" fmla="*/ 1279 h 1298"/>
                  <a:gd name="T72" fmla="*/ 1230 w 1455"/>
                  <a:gd name="T73" fmla="*/ 1298 h 1298"/>
                  <a:gd name="T74" fmla="*/ 1233 w 1455"/>
                  <a:gd name="T75" fmla="*/ 1298 h 1298"/>
                  <a:gd name="T76" fmla="*/ 1252 w 1455"/>
                  <a:gd name="T77" fmla="*/ 1284 h 1298"/>
                  <a:gd name="T78" fmla="*/ 1384 w 1455"/>
                  <a:gd name="T79" fmla="*/ 1018 h 1298"/>
                  <a:gd name="T80" fmla="*/ 1384 w 1455"/>
                  <a:gd name="T81" fmla="*/ 888 h 1298"/>
                  <a:gd name="T82" fmla="*/ 1450 w 1455"/>
                  <a:gd name="T83" fmla="*/ 767 h 1298"/>
                  <a:gd name="T84" fmla="*/ 1453 w 1455"/>
                  <a:gd name="T85" fmla="*/ 747 h 1298"/>
                  <a:gd name="T86" fmla="*/ 1453 w 1455"/>
                  <a:gd name="T87" fmla="*/ 650 h 1298"/>
                  <a:gd name="T88" fmla="*/ 1435 w 1455"/>
                  <a:gd name="T89" fmla="*/ 602 h 1298"/>
                  <a:gd name="T90" fmla="*/ 1378 w 1455"/>
                  <a:gd name="T91" fmla="*/ 578 h 1298"/>
                  <a:gd name="T92" fmla="*/ 1270 w 1455"/>
                  <a:gd name="T93" fmla="*/ 565 h 1298"/>
                  <a:gd name="T94" fmla="*/ 1268 w 1455"/>
                  <a:gd name="T95" fmla="*/ 503 h 1298"/>
                  <a:gd name="T96" fmla="*/ 1277 w 1455"/>
                  <a:gd name="T97" fmla="*/ 413 h 1298"/>
                  <a:gd name="T98" fmla="*/ 1263 w 1455"/>
                  <a:gd name="T99" fmla="*/ 346 h 1298"/>
                  <a:gd name="T100" fmla="*/ 1223 w 1455"/>
                  <a:gd name="T101" fmla="*/ 302 h 1298"/>
                  <a:gd name="T102" fmla="*/ 946 w 1455"/>
                  <a:gd name="T103" fmla="*/ 53 h 1298"/>
                  <a:gd name="T104" fmla="*/ 795 w 1455"/>
                  <a:gd name="T105" fmla="*/ 2 h 1298"/>
                  <a:gd name="T106" fmla="*/ 729 w 1455"/>
                  <a:gd name="T107" fmla="*/ 0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55" h="1298">
                    <a:moveTo>
                      <a:pt x="729" y="0"/>
                    </a:moveTo>
                    <a:cubicBezTo>
                      <a:pt x="640" y="0"/>
                      <a:pt x="588" y="14"/>
                      <a:pt x="559" y="34"/>
                    </a:cubicBezTo>
                    <a:cubicBezTo>
                      <a:pt x="523" y="58"/>
                      <a:pt x="262" y="310"/>
                      <a:pt x="262" y="310"/>
                    </a:cubicBezTo>
                    <a:cubicBezTo>
                      <a:pt x="262" y="310"/>
                      <a:pt x="234" y="333"/>
                      <a:pt x="234" y="364"/>
                    </a:cubicBezTo>
                    <a:cubicBezTo>
                      <a:pt x="234" y="398"/>
                      <a:pt x="240" y="649"/>
                      <a:pt x="240" y="649"/>
                    </a:cubicBezTo>
                    <a:cubicBezTo>
                      <a:pt x="0" y="927"/>
                      <a:pt x="0" y="927"/>
                      <a:pt x="0" y="927"/>
                    </a:cubicBezTo>
                    <a:cubicBezTo>
                      <a:pt x="0" y="1050"/>
                      <a:pt x="0" y="1050"/>
                      <a:pt x="0" y="1050"/>
                    </a:cubicBezTo>
                    <a:cubicBezTo>
                      <a:pt x="45" y="1083"/>
                      <a:pt x="45" y="1083"/>
                      <a:pt x="45" y="1083"/>
                    </a:cubicBezTo>
                    <a:cubicBezTo>
                      <a:pt x="45" y="1083"/>
                      <a:pt x="53" y="1105"/>
                      <a:pt x="95" y="1110"/>
                    </a:cubicBezTo>
                    <a:cubicBezTo>
                      <a:pt x="100" y="1182"/>
                      <a:pt x="100" y="1182"/>
                      <a:pt x="100" y="1182"/>
                    </a:cubicBezTo>
                    <a:cubicBezTo>
                      <a:pt x="105" y="1186"/>
                      <a:pt x="105" y="1186"/>
                      <a:pt x="105" y="1186"/>
                    </a:cubicBezTo>
                    <a:cubicBezTo>
                      <a:pt x="105" y="1186"/>
                      <a:pt x="107" y="1207"/>
                      <a:pt x="117" y="1208"/>
                    </a:cubicBezTo>
                    <a:cubicBezTo>
                      <a:pt x="127" y="1209"/>
                      <a:pt x="603" y="1241"/>
                      <a:pt x="603" y="1241"/>
                    </a:cubicBezTo>
                    <a:cubicBezTo>
                      <a:pt x="609" y="1249"/>
                      <a:pt x="609" y="1249"/>
                      <a:pt x="609" y="1249"/>
                    </a:cubicBezTo>
                    <a:cubicBezTo>
                      <a:pt x="642" y="1252"/>
                      <a:pt x="642" y="1252"/>
                      <a:pt x="642" y="1252"/>
                    </a:cubicBezTo>
                    <a:cubicBezTo>
                      <a:pt x="649" y="1244"/>
                      <a:pt x="649" y="1244"/>
                      <a:pt x="649" y="1244"/>
                    </a:cubicBezTo>
                    <a:cubicBezTo>
                      <a:pt x="676" y="1247"/>
                      <a:pt x="676" y="1247"/>
                      <a:pt x="676" y="1247"/>
                    </a:cubicBezTo>
                    <a:cubicBezTo>
                      <a:pt x="682" y="1256"/>
                      <a:pt x="682" y="1256"/>
                      <a:pt x="682" y="1256"/>
                    </a:cubicBezTo>
                    <a:cubicBezTo>
                      <a:pt x="711" y="1259"/>
                      <a:pt x="711" y="1259"/>
                      <a:pt x="711" y="1259"/>
                    </a:cubicBezTo>
                    <a:cubicBezTo>
                      <a:pt x="716" y="1251"/>
                      <a:pt x="716" y="1251"/>
                      <a:pt x="716" y="1251"/>
                    </a:cubicBezTo>
                    <a:cubicBezTo>
                      <a:pt x="743" y="1253"/>
                      <a:pt x="743" y="1253"/>
                      <a:pt x="743" y="1253"/>
                    </a:cubicBezTo>
                    <a:cubicBezTo>
                      <a:pt x="747" y="1263"/>
                      <a:pt x="747" y="1263"/>
                      <a:pt x="747" y="1263"/>
                    </a:cubicBezTo>
                    <a:cubicBezTo>
                      <a:pt x="782" y="1265"/>
                      <a:pt x="782" y="1265"/>
                      <a:pt x="782" y="1265"/>
                    </a:cubicBezTo>
                    <a:cubicBezTo>
                      <a:pt x="786" y="1255"/>
                      <a:pt x="786" y="1255"/>
                      <a:pt x="786" y="1255"/>
                    </a:cubicBezTo>
                    <a:cubicBezTo>
                      <a:pt x="814" y="1259"/>
                      <a:pt x="814" y="1259"/>
                      <a:pt x="814" y="1259"/>
                    </a:cubicBezTo>
                    <a:cubicBezTo>
                      <a:pt x="815" y="1268"/>
                      <a:pt x="815" y="1268"/>
                      <a:pt x="815" y="1268"/>
                    </a:cubicBezTo>
                    <a:cubicBezTo>
                      <a:pt x="852" y="1272"/>
                      <a:pt x="852" y="1272"/>
                      <a:pt x="852" y="1272"/>
                    </a:cubicBezTo>
                    <a:cubicBezTo>
                      <a:pt x="859" y="1263"/>
                      <a:pt x="859" y="1263"/>
                      <a:pt x="859" y="1263"/>
                    </a:cubicBezTo>
                    <a:cubicBezTo>
                      <a:pt x="883" y="1266"/>
                      <a:pt x="883" y="1266"/>
                      <a:pt x="883" y="1266"/>
                    </a:cubicBezTo>
                    <a:cubicBezTo>
                      <a:pt x="885" y="1274"/>
                      <a:pt x="885" y="1274"/>
                      <a:pt x="885" y="1274"/>
                    </a:cubicBezTo>
                    <a:cubicBezTo>
                      <a:pt x="923" y="1277"/>
                      <a:pt x="923" y="1277"/>
                      <a:pt x="923" y="1277"/>
                    </a:cubicBezTo>
                    <a:cubicBezTo>
                      <a:pt x="928" y="1269"/>
                      <a:pt x="928" y="1269"/>
                      <a:pt x="928" y="1269"/>
                    </a:cubicBezTo>
                    <a:cubicBezTo>
                      <a:pt x="953" y="1272"/>
                      <a:pt x="953" y="1272"/>
                      <a:pt x="953" y="1272"/>
                    </a:cubicBezTo>
                    <a:cubicBezTo>
                      <a:pt x="956" y="1282"/>
                      <a:pt x="956" y="1282"/>
                      <a:pt x="956" y="1282"/>
                    </a:cubicBezTo>
                    <a:cubicBezTo>
                      <a:pt x="994" y="1283"/>
                      <a:pt x="994" y="1283"/>
                      <a:pt x="994" y="1283"/>
                    </a:cubicBezTo>
                    <a:cubicBezTo>
                      <a:pt x="998" y="1279"/>
                      <a:pt x="998" y="1279"/>
                      <a:pt x="998" y="1279"/>
                    </a:cubicBezTo>
                    <a:cubicBezTo>
                      <a:pt x="1230" y="1298"/>
                      <a:pt x="1230" y="1298"/>
                      <a:pt x="1230" y="1298"/>
                    </a:cubicBezTo>
                    <a:cubicBezTo>
                      <a:pt x="1230" y="1298"/>
                      <a:pt x="1231" y="1298"/>
                      <a:pt x="1233" y="1298"/>
                    </a:cubicBezTo>
                    <a:cubicBezTo>
                      <a:pt x="1237" y="1298"/>
                      <a:pt x="1246" y="1297"/>
                      <a:pt x="1252" y="1284"/>
                    </a:cubicBezTo>
                    <a:cubicBezTo>
                      <a:pt x="1260" y="1266"/>
                      <a:pt x="1384" y="1018"/>
                      <a:pt x="1384" y="1018"/>
                    </a:cubicBezTo>
                    <a:cubicBezTo>
                      <a:pt x="1384" y="888"/>
                      <a:pt x="1384" y="888"/>
                      <a:pt x="1384" y="888"/>
                    </a:cubicBezTo>
                    <a:cubicBezTo>
                      <a:pt x="1450" y="767"/>
                      <a:pt x="1450" y="767"/>
                      <a:pt x="1450" y="767"/>
                    </a:cubicBezTo>
                    <a:cubicBezTo>
                      <a:pt x="1450" y="767"/>
                      <a:pt x="1453" y="762"/>
                      <a:pt x="1453" y="747"/>
                    </a:cubicBezTo>
                    <a:cubicBezTo>
                      <a:pt x="1453" y="732"/>
                      <a:pt x="1453" y="650"/>
                      <a:pt x="1453" y="650"/>
                    </a:cubicBezTo>
                    <a:cubicBezTo>
                      <a:pt x="1453" y="650"/>
                      <a:pt x="1455" y="623"/>
                      <a:pt x="1435" y="602"/>
                    </a:cubicBezTo>
                    <a:cubicBezTo>
                      <a:pt x="1415" y="582"/>
                      <a:pt x="1397" y="580"/>
                      <a:pt x="1378" y="578"/>
                    </a:cubicBezTo>
                    <a:cubicBezTo>
                      <a:pt x="1360" y="575"/>
                      <a:pt x="1270" y="565"/>
                      <a:pt x="1270" y="565"/>
                    </a:cubicBezTo>
                    <a:cubicBezTo>
                      <a:pt x="1268" y="503"/>
                      <a:pt x="1268" y="503"/>
                      <a:pt x="1268" y="503"/>
                    </a:cubicBezTo>
                    <a:cubicBezTo>
                      <a:pt x="1268" y="503"/>
                      <a:pt x="1285" y="462"/>
                      <a:pt x="1277" y="413"/>
                    </a:cubicBezTo>
                    <a:cubicBezTo>
                      <a:pt x="1269" y="364"/>
                      <a:pt x="1263" y="346"/>
                      <a:pt x="1263" y="346"/>
                    </a:cubicBezTo>
                    <a:cubicBezTo>
                      <a:pt x="1263" y="346"/>
                      <a:pt x="1257" y="331"/>
                      <a:pt x="1223" y="302"/>
                    </a:cubicBezTo>
                    <a:cubicBezTo>
                      <a:pt x="1189" y="273"/>
                      <a:pt x="946" y="53"/>
                      <a:pt x="946" y="53"/>
                    </a:cubicBezTo>
                    <a:cubicBezTo>
                      <a:pt x="946" y="53"/>
                      <a:pt x="914" y="9"/>
                      <a:pt x="795" y="2"/>
                    </a:cubicBezTo>
                    <a:cubicBezTo>
                      <a:pt x="771" y="1"/>
                      <a:pt x="749" y="0"/>
                      <a:pt x="729" y="0"/>
                    </a:cubicBezTo>
                  </a:path>
                </a:pathLst>
              </a:custGeom>
              <a:solidFill>
                <a:schemeClr val="accent1">
                  <a:alpha val="25000"/>
                </a:schemeClr>
              </a:solid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alpha val="52000"/>
                    </a:srgbClr>
                  </a:solidFill>
                  <a:latin typeface="Arial"/>
                </a:endParaRPr>
              </a:p>
            </p:txBody>
          </p:sp>
        </p:grpSp>
      </p:grpSp>
      <p:sp>
        <p:nvSpPr>
          <p:cNvPr id="75" name="Espace réservé du contenu 1"/>
          <p:cNvSpPr txBox="1">
            <a:spLocks/>
          </p:cNvSpPr>
          <p:nvPr/>
        </p:nvSpPr>
        <p:spPr bwMode="gray">
          <a:xfrm>
            <a:off x="5884673" y="1988839"/>
            <a:ext cx="5972895" cy="4177012"/>
          </a:xfrm>
          <a:prstGeom prst="rect">
            <a:avLst/>
          </a:prstGeom>
        </p:spPr>
        <p:txBody>
          <a:bodyPr vert="horz" lIns="0" tIns="0" rIns="0" bIns="0" rtlCol="0" anchor="t" anchorCtr="0">
            <a:noAutofit/>
          </a:bodyPr>
          <a:lstStyle>
            <a:lvl1pPr marL="0" indent="0" algn="l" defTabSz="914378" rtl="0" eaLnBrk="1" latinLnBrk="0" hangingPunct="1">
              <a:lnSpc>
                <a:spcPct val="100000"/>
              </a:lnSpc>
              <a:spcBef>
                <a:spcPts val="1800"/>
              </a:spcBef>
              <a:spcAft>
                <a:spcPts val="600"/>
              </a:spcAft>
              <a:buFont typeface="Arial" pitchFamily="34" charset="0"/>
              <a:buNone/>
              <a:defRPr sz="1450" b="1" kern="1200">
                <a:solidFill>
                  <a:schemeClr val="accent6">
                    <a:lumMod val="50000"/>
                  </a:schemeClr>
                </a:solidFill>
                <a:latin typeface="+mn-lt"/>
                <a:ea typeface="+mn-ea"/>
                <a:cs typeface="+mn-cs"/>
              </a:defRPr>
            </a:lvl1pPr>
            <a:lvl2pPr marL="0" indent="0" algn="l" defTabSz="914378" rtl="0" eaLnBrk="1" latinLnBrk="0" hangingPunct="1">
              <a:lnSpc>
                <a:spcPct val="100000"/>
              </a:lnSpc>
              <a:spcBef>
                <a:spcPts val="600"/>
              </a:spcBef>
              <a:spcAft>
                <a:spcPts val="600"/>
              </a:spcAft>
              <a:buClr>
                <a:schemeClr val="accent6">
                  <a:lumMod val="75000"/>
                </a:schemeClr>
              </a:buClr>
              <a:buSzPct val="120000"/>
              <a:buFont typeface="Wingdings 2" panose="05020102010507070707" pitchFamily="18" charset="2"/>
              <a:buNone/>
              <a:defRPr sz="1400" b="0" kern="1200">
                <a:solidFill>
                  <a:srgbClr val="525668"/>
                </a:solidFill>
                <a:latin typeface="+mn-lt"/>
                <a:ea typeface="+mn-ea"/>
                <a:cs typeface="+mn-cs"/>
              </a:defRPr>
            </a:lvl2pPr>
            <a:lvl3pPr marL="143996" indent="-143996" algn="l" defTabSz="914378" rtl="0" eaLnBrk="1" latinLnBrk="0" hangingPunct="1">
              <a:lnSpc>
                <a:spcPct val="100000"/>
              </a:lnSpc>
              <a:spcBef>
                <a:spcPts val="600"/>
              </a:spcBef>
              <a:spcAft>
                <a:spcPts val="600"/>
              </a:spcAft>
              <a:buClr>
                <a:schemeClr val="accent3"/>
              </a:buClr>
              <a:buSzPct val="100000"/>
              <a:buFont typeface="Wingdings 2" panose="05020102010507070707" pitchFamily="18" charset="2"/>
              <a:buChar char="¿"/>
              <a:defRPr sz="1100" kern="1200">
                <a:solidFill>
                  <a:srgbClr val="525668"/>
                </a:solidFill>
                <a:latin typeface="+mn-lt"/>
                <a:ea typeface="+mn-ea"/>
                <a:cs typeface="+mn-cs"/>
              </a:defRPr>
            </a:lvl3pPr>
            <a:lvl4pPr marL="359991" indent="-143996" algn="l" defTabSz="914378" rtl="0" eaLnBrk="1" latinLnBrk="0" hangingPunct="1">
              <a:lnSpc>
                <a:spcPct val="120000"/>
              </a:lnSpc>
              <a:spcBef>
                <a:spcPts val="0"/>
              </a:spcBef>
              <a:buClr>
                <a:schemeClr val="accent3"/>
              </a:buClr>
              <a:buSzPct val="100000"/>
              <a:buFont typeface="Arial Black" panose="020B0A04020102020204" pitchFamily="34" charset="0"/>
              <a:buChar char="&gt;"/>
              <a:defRPr sz="1100" kern="1200" baseline="0">
                <a:solidFill>
                  <a:srgbClr val="525668"/>
                </a:solidFill>
                <a:latin typeface="+mn-lt"/>
                <a:ea typeface="+mn-ea"/>
                <a:cs typeface="+mn-cs"/>
              </a:defRPr>
            </a:lvl4pPr>
            <a:lvl5pPr marL="611985" indent="-143996" algn="l" defTabSz="914378" rtl="0" eaLnBrk="1" latinLnBrk="0" hangingPunct="1">
              <a:lnSpc>
                <a:spcPct val="120000"/>
              </a:lnSpc>
              <a:spcBef>
                <a:spcPts val="0"/>
              </a:spcBef>
              <a:buClr>
                <a:schemeClr val="accent3"/>
              </a:buClr>
              <a:buSzPct val="100000"/>
              <a:buFont typeface="Wingdings" panose="05000000000000000000" pitchFamily="2" charset="2"/>
              <a:buChar char="w"/>
              <a:defRPr sz="1100" kern="1200">
                <a:solidFill>
                  <a:schemeClr val="accent2"/>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gn="just" defTabSz="1219140">
              <a:spcBef>
                <a:spcPts val="800"/>
              </a:spcBef>
              <a:spcAft>
                <a:spcPts val="800"/>
              </a:spcAft>
              <a:buClr>
                <a:srgbClr val="00C18B">
                  <a:lumMod val="75000"/>
                </a:srgbClr>
              </a:buClr>
              <a:defRPr/>
            </a:pPr>
            <a:r>
              <a:rPr lang="fr-FR" sz="1867">
                <a:latin typeface="Arial"/>
              </a:rPr>
              <a:t>Safran Electronics &amp; Defense prépare la rénovation des SNLE 2G qui permettra aux Marins de disposer d’une performance accrue </a:t>
            </a:r>
          </a:p>
          <a:p>
            <a:pPr lvl="1" algn="just" defTabSz="1219140">
              <a:spcBef>
                <a:spcPts val="800"/>
              </a:spcBef>
              <a:spcAft>
                <a:spcPts val="800"/>
              </a:spcAft>
              <a:buClr>
                <a:srgbClr val="00C18B">
                  <a:lumMod val="75000"/>
                </a:srgbClr>
              </a:buClr>
              <a:defRPr/>
            </a:pPr>
            <a:r>
              <a:rPr lang="fr-FR" sz="1867">
                <a:latin typeface="Arial"/>
              </a:rPr>
              <a:t>La technologie utilisée repose sur la technologie </a:t>
            </a:r>
            <a:r>
              <a:rPr lang="fr-FR" sz="1867" b="1">
                <a:latin typeface="Arial"/>
              </a:rPr>
              <a:t>HRG Dual Core</a:t>
            </a:r>
            <a:r>
              <a:rPr lang="fr-FR" sz="1867">
                <a:latin typeface="Arial"/>
              </a:rPr>
              <a:t> reposant sur une filière de production de masse de HRG standard à Montluçon </a:t>
            </a:r>
            <a:r>
              <a:rPr lang="fr-FR" sz="1867" b="1">
                <a:latin typeface="Arial"/>
              </a:rPr>
              <a:t>adaptée pour le besoin stratégique</a:t>
            </a:r>
            <a:r>
              <a:rPr lang="fr-FR" sz="1867">
                <a:latin typeface="Arial"/>
              </a:rPr>
              <a:t>.  </a:t>
            </a:r>
          </a:p>
          <a:p>
            <a:pPr lvl="1" algn="just" defTabSz="1219140">
              <a:spcBef>
                <a:spcPts val="800"/>
              </a:spcBef>
              <a:spcAft>
                <a:spcPts val="800"/>
              </a:spcAft>
              <a:buClr>
                <a:srgbClr val="00C18B">
                  <a:lumMod val="75000"/>
                </a:srgbClr>
              </a:buClr>
              <a:defRPr/>
            </a:pPr>
            <a:r>
              <a:rPr lang="fr-FR" sz="1867">
                <a:latin typeface="Arial"/>
              </a:rPr>
              <a:t>La modernisation SGN-3EV+ apportera de nouvelles fonctionnalités autour de l’intelligence artificielle ainsi que des améliorations autour de la bathymétrie. </a:t>
            </a:r>
            <a:endParaRPr lang="fr-FR" sz="1867" dirty="0">
              <a:latin typeface="Arial"/>
            </a:endParaRPr>
          </a:p>
        </p:txBody>
      </p:sp>
      <p:sp>
        <p:nvSpPr>
          <p:cNvPr id="76" name="Freeform 6">
            <a:extLst>
              <a:ext uri="{FF2B5EF4-FFF2-40B4-BE49-F238E27FC236}">
                <a16:creationId xmlns:a16="http://schemas.microsoft.com/office/drawing/2014/main" id="{8257B440-71E6-4629-82A1-EAE3B0D5363C}"/>
              </a:ext>
            </a:extLst>
          </p:cNvPr>
          <p:cNvSpPr>
            <a:spLocks/>
          </p:cNvSpPr>
          <p:nvPr/>
        </p:nvSpPr>
        <p:spPr bwMode="auto">
          <a:xfrm>
            <a:off x="678674" y="5453338"/>
            <a:ext cx="793644" cy="707933"/>
          </a:xfrm>
          <a:custGeom>
            <a:avLst/>
            <a:gdLst>
              <a:gd name="T0" fmla="*/ 729 w 1455"/>
              <a:gd name="T1" fmla="*/ 0 h 1298"/>
              <a:gd name="T2" fmla="*/ 559 w 1455"/>
              <a:gd name="T3" fmla="*/ 34 h 1298"/>
              <a:gd name="T4" fmla="*/ 262 w 1455"/>
              <a:gd name="T5" fmla="*/ 310 h 1298"/>
              <a:gd name="T6" fmla="*/ 234 w 1455"/>
              <a:gd name="T7" fmla="*/ 364 h 1298"/>
              <a:gd name="T8" fmla="*/ 240 w 1455"/>
              <a:gd name="T9" fmla="*/ 649 h 1298"/>
              <a:gd name="T10" fmla="*/ 0 w 1455"/>
              <a:gd name="T11" fmla="*/ 927 h 1298"/>
              <a:gd name="T12" fmla="*/ 0 w 1455"/>
              <a:gd name="T13" fmla="*/ 1050 h 1298"/>
              <a:gd name="T14" fmla="*/ 45 w 1455"/>
              <a:gd name="T15" fmla="*/ 1083 h 1298"/>
              <a:gd name="T16" fmla="*/ 95 w 1455"/>
              <a:gd name="T17" fmla="*/ 1110 h 1298"/>
              <a:gd name="T18" fmla="*/ 100 w 1455"/>
              <a:gd name="T19" fmla="*/ 1182 h 1298"/>
              <a:gd name="T20" fmla="*/ 105 w 1455"/>
              <a:gd name="T21" fmla="*/ 1186 h 1298"/>
              <a:gd name="T22" fmla="*/ 117 w 1455"/>
              <a:gd name="T23" fmla="*/ 1208 h 1298"/>
              <a:gd name="T24" fmla="*/ 603 w 1455"/>
              <a:gd name="T25" fmla="*/ 1241 h 1298"/>
              <a:gd name="T26" fmla="*/ 609 w 1455"/>
              <a:gd name="T27" fmla="*/ 1249 h 1298"/>
              <a:gd name="T28" fmla="*/ 642 w 1455"/>
              <a:gd name="T29" fmla="*/ 1252 h 1298"/>
              <a:gd name="T30" fmla="*/ 649 w 1455"/>
              <a:gd name="T31" fmla="*/ 1244 h 1298"/>
              <a:gd name="T32" fmla="*/ 676 w 1455"/>
              <a:gd name="T33" fmla="*/ 1247 h 1298"/>
              <a:gd name="T34" fmla="*/ 682 w 1455"/>
              <a:gd name="T35" fmla="*/ 1256 h 1298"/>
              <a:gd name="T36" fmla="*/ 711 w 1455"/>
              <a:gd name="T37" fmla="*/ 1259 h 1298"/>
              <a:gd name="T38" fmla="*/ 716 w 1455"/>
              <a:gd name="T39" fmla="*/ 1251 h 1298"/>
              <a:gd name="T40" fmla="*/ 743 w 1455"/>
              <a:gd name="T41" fmla="*/ 1253 h 1298"/>
              <a:gd name="T42" fmla="*/ 747 w 1455"/>
              <a:gd name="T43" fmla="*/ 1263 h 1298"/>
              <a:gd name="T44" fmla="*/ 782 w 1455"/>
              <a:gd name="T45" fmla="*/ 1265 h 1298"/>
              <a:gd name="T46" fmla="*/ 786 w 1455"/>
              <a:gd name="T47" fmla="*/ 1255 h 1298"/>
              <a:gd name="T48" fmla="*/ 814 w 1455"/>
              <a:gd name="T49" fmla="*/ 1259 h 1298"/>
              <a:gd name="T50" fmla="*/ 815 w 1455"/>
              <a:gd name="T51" fmla="*/ 1268 h 1298"/>
              <a:gd name="T52" fmla="*/ 852 w 1455"/>
              <a:gd name="T53" fmla="*/ 1272 h 1298"/>
              <a:gd name="T54" fmla="*/ 859 w 1455"/>
              <a:gd name="T55" fmla="*/ 1263 h 1298"/>
              <a:gd name="T56" fmla="*/ 883 w 1455"/>
              <a:gd name="T57" fmla="*/ 1266 h 1298"/>
              <a:gd name="T58" fmla="*/ 885 w 1455"/>
              <a:gd name="T59" fmla="*/ 1274 h 1298"/>
              <a:gd name="T60" fmla="*/ 923 w 1455"/>
              <a:gd name="T61" fmla="*/ 1277 h 1298"/>
              <a:gd name="T62" fmla="*/ 928 w 1455"/>
              <a:gd name="T63" fmla="*/ 1269 h 1298"/>
              <a:gd name="T64" fmla="*/ 953 w 1455"/>
              <a:gd name="T65" fmla="*/ 1272 h 1298"/>
              <a:gd name="T66" fmla="*/ 956 w 1455"/>
              <a:gd name="T67" fmla="*/ 1282 h 1298"/>
              <a:gd name="T68" fmla="*/ 994 w 1455"/>
              <a:gd name="T69" fmla="*/ 1283 h 1298"/>
              <a:gd name="T70" fmla="*/ 998 w 1455"/>
              <a:gd name="T71" fmla="*/ 1279 h 1298"/>
              <a:gd name="T72" fmla="*/ 1230 w 1455"/>
              <a:gd name="T73" fmla="*/ 1298 h 1298"/>
              <a:gd name="T74" fmla="*/ 1233 w 1455"/>
              <a:gd name="T75" fmla="*/ 1298 h 1298"/>
              <a:gd name="T76" fmla="*/ 1252 w 1455"/>
              <a:gd name="T77" fmla="*/ 1284 h 1298"/>
              <a:gd name="T78" fmla="*/ 1384 w 1455"/>
              <a:gd name="T79" fmla="*/ 1018 h 1298"/>
              <a:gd name="T80" fmla="*/ 1384 w 1455"/>
              <a:gd name="T81" fmla="*/ 888 h 1298"/>
              <a:gd name="T82" fmla="*/ 1450 w 1455"/>
              <a:gd name="T83" fmla="*/ 767 h 1298"/>
              <a:gd name="T84" fmla="*/ 1453 w 1455"/>
              <a:gd name="T85" fmla="*/ 747 h 1298"/>
              <a:gd name="T86" fmla="*/ 1453 w 1455"/>
              <a:gd name="T87" fmla="*/ 650 h 1298"/>
              <a:gd name="T88" fmla="*/ 1435 w 1455"/>
              <a:gd name="T89" fmla="*/ 602 h 1298"/>
              <a:gd name="T90" fmla="*/ 1378 w 1455"/>
              <a:gd name="T91" fmla="*/ 578 h 1298"/>
              <a:gd name="T92" fmla="*/ 1270 w 1455"/>
              <a:gd name="T93" fmla="*/ 565 h 1298"/>
              <a:gd name="T94" fmla="*/ 1268 w 1455"/>
              <a:gd name="T95" fmla="*/ 503 h 1298"/>
              <a:gd name="T96" fmla="*/ 1277 w 1455"/>
              <a:gd name="T97" fmla="*/ 413 h 1298"/>
              <a:gd name="T98" fmla="*/ 1263 w 1455"/>
              <a:gd name="T99" fmla="*/ 346 h 1298"/>
              <a:gd name="T100" fmla="*/ 1223 w 1455"/>
              <a:gd name="T101" fmla="*/ 302 h 1298"/>
              <a:gd name="T102" fmla="*/ 946 w 1455"/>
              <a:gd name="T103" fmla="*/ 53 h 1298"/>
              <a:gd name="T104" fmla="*/ 795 w 1455"/>
              <a:gd name="T105" fmla="*/ 2 h 1298"/>
              <a:gd name="T106" fmla="*/ 729 w 1455"/>
              <a:gd name="T107" fmla="*/ 0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55" h="1298">
                <a:moveTo>
                  <a:pt x="729" y="0"/>
                </a:moveTo>
                <a:cubicBezTo>
                  <a:pt x="640" y="0"/>
                  <a:pt x="588" y="14"/>
                  <a:pt x="559" y="34"/>
                </a:cubicBezTo>
                <a:cubicBezTo>
                  <a:pt x="523" y="58"/>
                  <a:pt x="262" y="310"/>
                  <a:pt x="262" y="310"/>
                </a:cubicBezTo>
                <a:cubicBezTo>
                  <a:pt x="262" y="310"/>
                  <a:pt x="234" y="333"/>
                  <a:pt x="234" y="364"/>
                </a:cubicBezTo>
                <a:cubicBezTo>
                  <a:pt x="234" y="398"/>
                  <a:pt x="240" y="649"/>
                  <a:pt x="240" y="649"/>
                </a:cubicBezTo>
                <a:cubicBezTo>
                  <a:pt x="0" y="927"/>
                  <a:pt x="0" y="927"/>
                  <a:pt x="0" y="927"/>
                </a:cubicBezTo>
                <a:cubicBezTo>
                  <a:pt x="0" y="1050"/>
                  <a:pt x="0" y="1050"/>
                  <a:pt x="0" y="1050"/>
                </a:cubicBezTo>
                <a:cubicBezTo>
                  <a:pt x="45" y="1083"/>
                  <a:pt x="45" y="1083"/>
                  <a:pt x="45" y="1083"/>
                </a:cubicBezTo>
                <a:cubicBezTo>
                  <a:pt x="45" y="1083"/>
                  <a:pt x="53" y="1105"/>
                  <a:pt x="95" y="1110"/>
                </a:cubicBezTo>
                <a:cubicBezTo>
                  <a:pt x="100" y="1182"/>
                  <a:pt x="100" y="1182"/>
                  <a:pt x="100" y="1182"/>
                </a:cubicBezTo>
                <a:cubicBezTo>
                  <a:pt x="105" y="1186"/>
                  <a:pt x="105" y="1186"/>
                  <a:pt x="105" y="1186"/>
                </a:cubicBezTo>
                <a:cubicBezTo>
                  <a:pt x="105" y="1186"/>
                  <a:pt x="107" y="1207"/>
                  <a:pt x="117" y="1208"/>
                </a:cubicBezTo>
                <a:cubicBezTo>
                  <a:pt x="127" y="1209"/>
                  <a:pt x="603" y="1241"/>
                  <a:pt x="603" y="1241"/>
                </a:cubicBezTo>
                <a:cubicBezTo>
                  <a:pt x="609" y="1249"/>
                  <a:pt x="609" y="1249"/>
                  <a:pt x="609" y="1249"/>
                </a:cubicBezTo>
                <a:cubicBezTo>
                  <a:pt x="642" y="1252"/>
                  <a:pt x="642" y="1252"/>
                  <a:pt x="642" y="1252"/>
                </a:cubicBezTo>
                <a:cubicBezTo>
                  <a:pt x="649" y="1244"/>
                  <a:pt x="649" y="1244"/>
                  <a:pt x="649" y="1244"/>
                </a:cubicBezTo>
                <a:cubicBezTo>
                  <a:pt x="676" y="1247"/>
                  <a:pt x="676" y="1247"/>
                  <a:pt x="676" y="1247"/>
                </a:cubicBezTo>
                <a:cubicBezTo>
                  <a:pt x="682" y="1256"/>
                  <a:pt x="682" y="1256"/>
                  <a:pt x="682" y="1256"/>
                </a:cubicBezTo>
                <a:cubicBezTo>
                  <a:pt x="711" y="1259"/>
                  <a:pt x="711" y="1259"/>
                  <a:pt x="711" y="1259"/>
                </a:cubicBezTo>
                <a:cubicBezTo>
                  <a:pt x="716" y="1251"/>
                  <a:pt x="716" y="1251"/>
                  <a:pt x="716" y="1251"/>
                </a:cubicBezTo>
                <a:cubicBezTo>
                  <a:pt x="743" y="1253"/>
                  <a:pt x="743" y="1253"/>
                  <a:pt x="743" y="1253"/>
                </a:cubicBezTo>
                <a:cubicBezTo>
                  <a:pt x="747" y="1263"/>
                  <a:pt x="747" y="1263"/>
                  <a:pt x="747" y="1263"/>
                </a:cubicBezTo>
                <a:cubicBezTo>
                  <a:pt x="782" y="1265"/>
                  <a:pt x="782" y="1265"/>
                  <a:pt x="782" y="1265"/>
                </a:cubicBezTo>
                <a:cubicBezTo>
                  <a:pt x="786" y="1255"/>
                  <a:pt x="786" y="1255"/>
                  <a:pt x="786" y="1255"/>
                </a:cubicBezTo>
                <a:cubicBezTo>
                  <a:pt x="814" y="1259"/>
                  <a:pt x="814" y="1259"/>
                  <a:pt x="814" y="1259"/>
                </a:cubicBezTo>
                <a:cubicBezTo>
                  <a:pt x="815" y="1268"/>
                  <a:pt x="815" y="1268"/>
                  <a:pt x="815" y="1268"/>
                </a:cubicBezTo>
                <a:cubicBezTo>
                  <a:pt x="852" y="1272"/>
                  <a:pt x="852" y="1272"/>
                  <a:pt x="852" y="1272"/>
                </a:cubicBezTo>
                <a:cubicBezTo>
                  <a:pt x="859" y="1263"/>
                  <a:pt x="859" y="1263"/>
                  <a:pt x="859" y="1263"/>
                </a:cubicBezTo>
                <a:cubicBezTo>
                  <a:pt x="883" y="1266"/>
                  <a:pt x="883" y="1266"/>
                  <a:pt x="883" y="1266"/>
                </a:cubicBezTo>
                <a:cubicBezTo>
                  <a:pt x="885" y="1274"/>
                  <a:pt x="885" y="1274"/>
                  <a:pt x="885" y="1274"/>
                </a:cubicBezTo>
                <a:cubicBezTo>
                  <a:pt x="923" y="1277"/>
                  <a:pt x="923" y="1277"/>
                  <a:pt x="923" y="1277"/>
                </a:cubicBezTo>
                <a:cubicBezTo>
                  <a:pt x="928" y="1269"/>
                  <a:pt x="928" y="1269"/>
                  <a:pt x="928" y="1269"/>
                </a:cubicBezTo>
                <a:cubicBezTo>
                  <a:pt x="953" y="1272"/>
                  <a:pt x="953" y="1272"/>
                  <a:pt x="953" y="1272"/>
                </a:cubicBezTo>
                <a:cubicBezTo>
                  <a:pt x="956" y="1282"/>
                  <a:pt x="956" y="1282"/>
                  <a:pt x="956" y="1282"/>
                </a:cubicBezTo>
                <a:cubicBezTo>
                  <a:pt x="994" y="1283"/>
                  <a:pt x="994" y="1283"/>
                  <a:pt x="994" y="1283"/>
                </a:cubicBezTo>
                <a:cubicBezTo>
                  <a:pt x="998" y="1279"/>
                  <a:pt x="998" y="1279"/>
                  <a:pt x="998" y="1279"/>
                </a:cubicBezTo>
                <a:cubicBezTo>
                  <a:pt x="1230" y="1298"/>
                  <a:pt x="1230" y="1298"/>
                  <a:pt x="1230" y="1298"/>
                </a:cubicBezTo>
                <a:cubicBezTo>
                  <a:pt x="1230" y="1298"/>
                  <a:pt x="1231" y="1298"/>
                  <a:pt x="1233" y="1298"/>
                </a:cubicBezTo>
                <a:cubicBezTo>
                  <a:pt x="1237" y="1298"/>
                  <a:pt x="1246" y="1297"/>
                  <a:pt x="1252" y="1284"/>
                </a:cubicBezTo>
                <a:cubicBezTo>
                  <a:pt x="1260" y="1266"/>
                  <a:pt x="1384" y="1018"/>
                  <a:pt x="1384" y="1018"/>
                </a:cubicBezTo>
                <a:cubicBezTo>
                  <a:pt x="1384" y="888"/>
                  <a:pt x="1384" y="888"/>
                  <a:pt x="1384" y="888"/>
                </a:cubicBezTo>
                <a:cubicBezTo>
                  <a:pt x="1450" y="767"/>
                  <a:pt x="1450" y="767"/>
                  <a:pt x="1450" y="767"/>
                </a:cubicBezTo>
                <a:cubicBezTo>
                  <a:pt x="1450" y="767"/>
                  <a:pt x="1453" y="762"/>
                  <a:pt x="1453" y="747"/>
                </a:cubicBezTo>
                <a:cubicBezTo>
                  <a:pt x="1453" y="732"/>
                  <a:pt x="1453" y="650"/>
                  <a:pt x="1453" y="650"/>
                </a:cubicBezTo>
                <a:cubicBezTo>
                  <a:pt x="1453" y="650"/>
                  <a:pt x="1455" y="623"/>
                  <a:pt x="1435" y="602"/>
                </a:cubicBezTo>
                <a:cubicBezTo>
                  <a:pt x="1415" y="582"/>
                  <a:pt x="1397" y="580"/>
                  <a:pt x="1378" y="578"/>
                </a:cubicBezTo>
                <a:cubicBezTo>
                  <a:pt x="1360" y="575"/>
                  <a:pt x="1270" y="565"/>
                  <a:pt x="1270" y="565"/>
                </a:cubicBezTo>
                <a:cubicBezTo>
                  <a:pt x="1268" y="503"/>
                  <a:pt x="1268" y="503"/>
                  <a:pt x="1268" y="503"/>
                </a:cubicBezTo>
                <a:cubicBezTo>
                  <a:pt x="1268" y="503"/>
                  <a:pt x="1285" y="462"/>
                  <a:pt x="1277" y="413"/>
                </a:cubicBezTo>
                <a:cubicBezTo>
                  <a:pt x="1269" y="364"/>
                  <a:pt x="1263" y="346"/>
                  <a:pt x="1263" y="346"/>
                </a:cubicBezTo>
                <a:cubicBezTo>
                  <a:pt x="1263" y="346"/>
                  <a:pt x="1257" y="331"/>
                  <a:pt x="1223" y="302"/>
                </a:cubicBezTo>
                <a:cubicBezTo>
                  <a:pt x="1189" y="273"/>
                  <a:pt x="946" y="53"/>
                  <a:pt x="946" y="53"/>
                </a:cubicBezTo>
                <a:cubicBezTo>
                  <a:pt x="946" y="53"/>
                  <a:pt x="914" y="9"/>
                  <a:pt x="795" y="2"/>
                </a:cubicBezTo>
                <a:cubicBezTo>
                  <a:pt x="771" y="1"/>
                  <a:pt x="749" y="0"/>
                  <a:pt x="729" y="0"/>
                </a:cubicBezTo>
              </a:path>
            </a:pathLst>
          </a:custGeom>
          <a:solidFill>
            <a:schemeClr val="accent1">
              <a:alpha val="25000"/>
            </a:schemeClr>
          </a:solid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alpha val="52000"/>
                </a:srgbClr>
              </a:solidFill>
              <a:latin typeface="Arial"/>
            </a:endParaRPr>
          </a:p>
        </p:txBody>
      </p:sp>
      <p:sp>
        <p:nvSpPr>
          <p:cNvPr id="77" name="ZoneTexte 76"/>
          <p:cNvSpPr txBox="1"/>
          <p:nvPr/>
        </p:nvSpPr>
        <p:spPr>
          <a:xfrm>
            <a:off x="1968921" y="5569561"/>
            <a:ext cx="9599687" cy="461665"/>
          </a:xfrm>
          <a:prstGeom prst="rect">
            <a:avLst/>
          </a:prstGeom>
          <a:noFill/>
        </p:spPr>
        <p:txBody>
          <a:bodyPr wrap="square" rtlCol="0">
            <a:spAutoFit/>
          </a:bodyPr>
          <a:lstStyle/>
          <a:p>
            <a:r>
              <a:rPr lang="fr-FR" sz="2400" b="1" dirty="0">
                <a:solidFill>
                  <a:schemeClr val="accent6">
                    <a:lumMod val="75000"/>
                  </a:schemeClr>
                </a:solidFill>
              </a:rPr>
              <a:t>HRG Multi-capteur </a:t>
            </a:r>
            <a:r>
              <a:rPr lang="fr-FR" sz="2400" b="1" dirty="0" err="1">
                <a:solidFill>
                  <a:schemeClr val="accent6">
                    <a:lumMod val="75000"/>
                  </a:schemeClr>
                </a:solidFill>
              </a:rPr>
              <a:t>inside</a:t>
            </a:r>
            <a:endParaRPr lang="fr-FR" sz="2400" b="1" dirty="0">
              <a:solidFill>
                <a:schemeClr val="accent6">
                  <a:lumMod val="75000"/>
                </a:schemeClr>
              </a:solidFill>
            </a:endParaRPr>
          </a:p>
        </p:txBody>
      </p:sp>
      <p:grpSp>
        <p:nvGrpSpPr>
          <p:cNvPr id="79" name="Groupe 78">
            <a:extLst>
              <a:ext uri="{FF2B5EF4-FFF2-40B4-BE49-F238E27FC236}">
                <a16:creationId xmlns:a16="http://schemas.microsoft.com/office/drawing/2014/main" id="{F9FFDC42-125C-4054-A929-D2AEC3063789}"/>
              </a:ext>
            </a:extLst>
          </p:cNvPr>
          <p:cNvGrpSpPr/>
          <p:nvPr/>
        </p:nvGrpSpPr>
        <p:grpSpPr>
          <a:xfrm>
            <a:off x="393638" y="885851"/>
            <a:ext cx="1327481" cy="95981"/>
            <a:chOff x="479376" y="980728"/>
            <a:chExt cx="995611" cy="72008"/>
          </a:xfrm>
        </p:grpSpPr>
        <p:cxnSp>
          <p:nvCxnSpPr>
            <p:cNvPr id="80" name="Connecteur droit 79">
              <a:extLst>
                <a:ext uri="{FF2B5EF4-FFF2-40B4-BE49-F238E27FC236}">
                  <a16:creationId xmlns:a16="http://schemas.microsoft.com/office/drawing/2014/main" id="{680F81FB-0C3F-4ACC-8152-C73B0FC424CC}"/>
                </a:ext>
              </a:extLst>
            </p:cNvPr>
            <p:cNvCxnSpPr>
              <a:cxnSpLocks/>
            </p:cNvCxnSpPr>
            <p:nvPr userDrawn="1"/>
          </p:nvCxnSpPr>
          <p:spPr>
            <a:xfrm>
              <a:off x="479376" y="1047118"/>
              <a:ext cx="995611" cy="0"/>
            </a:xfrm>
            <a:prstGeom prst="line">
              <a:avLst/>
            </a:prstGeom>
            <a:noFill/>
            <a:ln w="12700" cap="flat" cmpd="sng" algn="ctr">
              <a:solidFill>
                <a:schemeClr val="accent2"/>
              </a:solidFill>
              <a:prstDash val="solid"/>
              <a:miter lim="800000"/>
            </a:ln>
            <a:effectLst/>
          </p:spPr>
        </p:cxnSp>
        <p:sp>
          <p:nvSpPr>
            <p:cNvPr id="81" name="Rectangle 80">
              <a:extLst>
                <a:ext uri="{FF2B5EF4-FFF2-40B4-BE49-F238E27FC236}">
                  <a16:creationId xmlns:a16="http://schemas.microsoft.com/office/drawing/2014/main" id="{F0F322F3-DC27-4466-81D1-86ACB0ECF7A9}"/>
                </a:ext>
              </a:extLst>
            </p:cNvPr>
            <p:cNvSpPr/>
            <p:nvPr userDrawn="1"/>
          </p:nvSpPr>
          <p:spPr>
            <a:xfrm>
              <a:off x="479376" y="980728"/>
              <a:ext cx="504056" cy="72008"/>
            </a:xfrm>
            <a:prstGeom prst="rect">
              <a:avLst/>
            </a:prstGeom>
            <a:gradFill>
              <a:gsLst>
                <a:gs pos="0">
                  <a:schemeClr val="accent1"/>
                </a:gs>
                <a:gs pos="100000">
                  <a:schemeClr val="accent2"/>
                </a:gs>
              </a:gsLst>
              <a:lin ang="0" scaled="0"/>
            </a:gradFill>
            <a:ln w="12700" cap="flat" cmpd="sng" algn="ctr">
              <a:noFill/>
              <a:prstDash val="solid"/>
              <a:miter lim="800000"/>
            </a:ln>
            <a:effectLst/>
          </p:spPr>
          <p:txBody>
            <a:bodyPr rtlCol="0" anchor="ctr"/>
            <a:lstStyle/>
            <a:p>
              <a:pPr algn="ctr" defTabSz="1218774">
                <a:defRPr/>
              </a:pPr>
              <a:endParaRPr lang="fr-FR" sz="2399" kern="0">
                <a:solidFill>
                  <a:srgbClr val="FFFFFF"/>
                </a:solidFill>
                <a:latin typeface="Segoe UI"/>
              </a:endParaRPr>
            </a:p>
          </p:txBody>
        </p:sp>
      </p:grpSp>
      <p:sp>
        <p:nvSpPr>
          <p:cNvPr id="82" name="ZoneTexte 81"/>
          <p:cNvSpPr txBox="1"/>
          <p:nvPr/>
        </p:nvSpPr>
        <p:spPr>
          <a:xfrm>
            <a:off x="6686545" y="6332910"/>
            <a:ext cx="3325398" cy="276999"/>
          </a:xfrm>
          <a:prstGeom prst="rect">
            <a:avLst/>
          </a:prstGeom>
          <a:noFill/>
        </p:spPr>
        <p:txBody>
          <a:bodyPr wrap="none" rtlCol="0">
            <a:spAutoFit/>
          </a:bodyPr>
          <a:lstStyle/>
          <a:p>
            <a:pPr algn="ctr" defTabSz="914354">
              <a:defRPr/>
            </a:pPr>
            <a:r>
              <a:rPr lang="fr-FR" sz="1200" b="1" dirty="0">
                <a:solidFill>
                  <a:srgbClr val="FF0000"/>
                </a:solidFill>
                <a:latin typeface="Calibri"/>
              </a:rPr>
              <a:t>SAFRAN ELECTRONICS &amp; DEFENSE CONFIDENTIAL</a:t>
            </a:r>
          </a:p>
        </p:txBody>
      </p:sp>
      <p:sp>
        <p:nvSpPr>
          <p:cNvPr id="74" name="Ellipse 73"/>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3687119057"/>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 69"/>
          <p:cNvPicPr>
            <a:picLocks noChangeAspect="1"/>
          </p:cNvPicPr>
          <p:nvPr/>
        </p:nvPicPr>
        <p:blipFill>
          <a:blip r:embed="rId2" cstate="email">
            <a:duotone>
              <a:srgbClr val="00C18B">
                <a:shade val="45000"/>
                <a:satMod val="135000"/>
              </a:srgbClr>
              <a:prstClr val="white"/>
            </a:duotone>
            <a:extLst>
              <a:ext uri="{28A0092B-C50C-407E-A947-70E740481C1C}">
                <a14:useLocalDpi xmlns:a14="http://schemas.microsoft.com/office/drawing/2010/main"/>
              </a:ext>
            </a:extLst>
          </a:blip>
          <a:stretch>
            <a:fillRect/>
          </a:stretch>
        </p:blipFill>
        <p:spPr>
          <a:xfrm>
            <a:off x="0" y="1"/>
            <a:ext cx="9927771" cy="6204857"/>
          </a:xfrm>
          <a:prstGeom prst="rect">
            <a:avLst/>
          </a:prstGeom>
        </p:spPr>
      </p:pic>
      <p:sp>
        <p:nvSpPr>
          <p:cNvPr id="8" name="Titre 7"/>
          <p:cNvSpPr>
            <a:spLocks noGrp="1"/>
          </p:cNvSpPr>
          <p:nvPr>
            <p:ph type="title"/>
          </p:nvPr>
        </p:nvSpPr>
        <p:spPr>
          <a:xfrm>
            <a:off x="243841" y="271134"/>
            <a:ext cx="11704323" cy="502766"/>
          </a:xfrm>
        </p:spPr>
        <p:txBody>
          <a:bodyPr/>
          <a:lstStyle/>
          <a:p>
            <a:r>
              <a:rPr lang="fr-FR" sz="2667" dirty="0">
                <a:solidFill>
                  <a:srgbClr val="112753"/>
                </a:solidFill>
                <a:cs typeface="Arial" pitchFamily="34" charset="0"/>
              </a:rPr>
              <a:t>MSBS DISSUASION OCEANIQUE</a:t>
            </a:r>
            <a:endParaRPr lang="fr-FR" sz="2800" dirty="0"/>
          </a:p>
        </p:txBody>
      </p:sp>
      <p:sp>
        <p:nvSpPr>
          <p:cNvPr id="5" name="Espace réservé du contenu 1"/>
          <p:cNvSpPr txBox="1">
            <a:spLocks/>
          </p:cNvSpPr>
          <p:nvPr/>
        </p:nvSpPr>
        <p:spPr bwMode="gray">
          <a:xfrm>
            <a:off x="5391943" y="1681236"/>
            <a:ext cx="6534879" cy="3757621"/>
          </a:xfrm>
          <a:prstGeom prst="rect">
            <a:avLst/>
          </a:prstGeom>
        </p:spPr>
        <p:txBody>
          <a:bodyPr vert="horz" lIns="0" tIns="0" rIns="0" bIns="0" rtlCol="0" anchor="t" anchorCtr="0">
            <a:noAutofit/>
          </a:bodyPr>
          <a:lstStyle>
            <a:lvl1pPr marL="0" indent="0" algn="l" defTabSz="914378" rtl="0" eaLnBrk="1" latinLnBrk="0" hangingPunct="1">
              <a:lnSpc>
                <a:spcPct val="100000"/>
              </a:lnSpc>
              <a:spcBef>
                <a:spcPts val="1800"/>
              </a:spcBef>
              <a:spcAft>
                <a:spcPts val="600"/>
              </a:spcAft>
              <a:buFont typeface="Arial" pitchFamily="34" charset="0"/>
              <a:buNone/>
              <a:defRPr sz="1450" b="1" kern="1200">
                <a:solidFill>
                  <a:schemeClr val="accent6">
                    <a:lumMod val="50000"/>
                  </a:schemeClr>
                </a:solidFill>
                <a:latin typeface="+mn-lt"/>
                <a:ea typeface="+mn-ea"/>
                <a:cs typeface="+mn-cs"/>
              </a:defRPr>
            </a:lvl1pPr>
            <a:lvl2pPr marL="0" indent="0" algn="l" defTabSz="914378" rtl="0" eaLnBrk="1" latinLnBrk="0" hangingPunct="1">
              <a:lnSpc>
                <a:spcPct val="100000"/>
              </a:lnSpc>
              <a:spcBef>
                <a:spcPts val="600"/>
              </a:spcBef>
              <a:spcAft>
                <a:spcPts val="600"/>
              </a:spcAft>
              <a:buClr>
                <a:schemeClr val="accent6">
                  <a:lumMod val="75000"/>
                </a:schemeClr>
              </a:buClr>
              <a:buSzPct val="120000"/>
              <a:buFont typeface="Wingdings 2" panose="05020102010507070707" pitchFamily="18" charset="2"/>
              <a:buNone/>
              <a:defRPr sz="1400" b="0" kern="1200">
                <a:solidFill>
                  <a:srgbClr val="525668"/>
                </a:solidFill>
                <a:latin typeface="+mn-lt"/>
                <a:ea typeface="+mn-ea"/>
                <a:cs typeface="+mn-cs"/>
              </a:defRPr>
            </a:lvl2pPr>
            <a:lvl3pPr marL="143996" indent="-143996" algn="l" defTabSz="914378" rtl="0" eaLnBrk="1" latinLnBrk="0" hangingPunct="1">
              <a:lnSpc>
                <a:spcPct val="100000"/>
              </a:lnSpc>
              <a:spcBef>
                <a:spcPts val="600"/>
              </a:spcBef>
              <a:spcAft>
                <a:spcPts val="600"/>
              </a:spcAft>
              <a:buClr>
                <a:schemeClr val="accent3"/>
              </a:buClr>
              <a:buSzPct val="100000"/>
              <a:buFont typeface="Wingdings 2" panose="05020102010507070707" pitchFamily="18" charset="2"/>
              <a:buChar char="¿"/>
              <a:defRPr sz="1100" kern="1200">
                <a:solidFill>
                  <a:srgbClr val="525668"/>
                </a:solidFill>
                <a:latin typeface="+mn-lt"/>
                <a:ea typeface="+mn-ea"/>
                <a:cs typeface="+mn-cs"/>
              </a:defRPr>
            </a:lvl3pPr>
            <a:lvl4pPr marL="359991" indent="-143996" algn="l" defTabSz="914378" rtl="0" eaLnBrk="1" latinLnBrk="0" hangingPunct="1">
              <a:lnSpc>
                <a:spcPct val="120000"/>
              </a:lnSpc>
              <a:spcBef>
                <a:spcPts val="0"/>
              </a:spcBef>
              <a:buClr>
                <a:schemeClr val="accent3"/>
              </a:buClr>
              <a:buSzPct val="100000"/>
              <a:buFont typeface="Arial Black" panose="020B0A04020102020204" pitchFamily="34" charset="0"/>
              <a:buChar char="&gt;"/>
              <a:defRPr sz="1100" kern="1200" baseline="0">
                <a:solidFill>
                  <a:srgbClr val="525668"/>
                </a:solidFill>
                <a:latin typeface="+mn-lt"/>
                <a:ea typeface="+mn-ea"/>
                <a:cs typeface="+mn-cs"/>
              </a:defRPr>
            </a:lvl4pPr>
            <a:lvl5pPr marL="611985" indent="-143996" algn="l" defTabSz="914378" rtl="0" eaLnBrk="1" latinLnBrk="0" hangingPunct="1">
              <a:lnSpc>
                <a:spcPct val="120000"/>
              </a:lnSpc>
              <a:spcBef>
                <a:spcPts val="0"/>
              </a:spcBef>
              <a:buClr>
                <a:schemeClr val="accent3"/>
              </a:buClr>
              <a:buSzPct val="100000"/>
              <a:buFont typeface="Wingdings" panose="05000000000000000000" pitchFamily="2" charset="2"/>
              <a:buChar char="w"/>
              <a:defRPr sz="1100" kern="1200">
                <a:solidFill>
                  <a:schemeClr val="accent2"/>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1219140">
              <a:spcBef>
                <a:spcPts val="2400"/>
              </a:spcBef>
              <a:spcAft>
                <a:spcPts val="800"/>
              </a:spcAft>
              <a:defRPr/>
            </a:pPr>
            <a:r>
              <a:rPr lang="fr-FR" sz="2400" dirty="0">
                <a:solidFill>
                  <a:srgbClr val="00C18B">
                    <a:lumMod val="50000"/>
                  </a:srgbClr>
                </a:solidFill>
                <a:latin typeface="Arial"/>
              </a:rPr>
              <a:t>HRG notifié sur M51.4 - Innovation SICILE</a:t>
            </a:r>
          </a:p>
          <a:p>
            <a:pPr lvl="1" algn="just" defTabSz="1219140">
              <a:spcBef>
                <a:spcPts val="800"/>
              </a:spcBef>
              <a:spcAft>
                <a:spcPts val="800"/>
              </a:spcAft>
              <a:buClr>
                <a:srgbClr val="00C18B">
                  <a:lumMod val="75000"/>
                </a:srgbClr>
              </a:buClr>
              <a:defRPr/>
            </a:pPr>
            <a:r>
              <a:rPr lang="fr-FR" sz="1867" dirty="0">
                <a:latin typeface="Arial"/>
              </a:rPr>
              <a:t> Le 25 mai 2021, Safran Electronics &amp; </a:t>
            </a:r>
            <a:r>
              <a:rPr lang="fr-FR" sz="1867" dirty="0" err="1">
                <a:latin typeface="Arial"/>
              </a:rPr>
              <a:t>Defense</a:t>
            </a:r>
            <a:r>
              <a:rPr lang="fr-FR" sz="1867" dirty="0">
                <a:latin typeface="Arial"/>
              </a:rPr>
              <a:t> a été notifié par DGA du marché SICILE (Système Innovant de Centrale </a:t>
            </a:r>
            <a:r>
              <a:rPr lang="fr-FR" sz="1867" dirty="0" err="1">
                <a:latin typeface="Arial"/>
              </a:rPr>
              <a:t>InertielLE</a:t>
            </a:r>
            <a:r>
              <a:rPr lang="fr-FR" sz="1867" dirty="0">
                <a:latin typeface="Arial"/>
              </a:rPr>
              <a:t>).   </a:t>
            </a:r>
          </a:p>
          <a:p>
            <a:pPr lvl="1" algn="just" defTabSz="1219140">
              <a:spcBef>
                <a:spcPts val="800"/>
              </a:spcBef>
              <a:spcAft>
                <a:spcPts val="800"/>
              </a:spcAft>
              <a:buClr>
                <a:srgbClr val="00C18B">
                  <a:lumMod val="75000"/>
                </a:srgbClr>
              </a:buClr>
              <a:defRPr/>
            </a:pPr>
            <a:r>
              <a:rPr lang="fr-FR" sz="1867" dirty="0">
                <a:latin typeface="Arial"/>
              </a:rPr>
              <a:t> Ce marché, étendu sur 2021 – 2026, vise à poursuivre la montée en maturité d’une centrale inertielle pour répondre aux besoins spécifiques du missile M51 ; l’objectif étant d’atteindre un niveau de TRL6 à l’issue et être au rendez-vous du développement de la CI4 pour M51.4.</a:t>
            </a:r>
          </a:p>
        </p:txBody>
      </p:sp>
      <p:pic>
        <p:nvPicPr>
          <p:cNvPr id="6" name="Imag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1216" y="1841492"/>
            <a:ext cx="4717861" cy="3507123"/>
          </a:xfrm>
          <a:prstGeom prst="rect">
            <a:avLst/>
          </a:prstGeom>
          <a:ln w="57150">
            <a:solidFill>
              <a:sysClr val="window" lastClr="FFFFFF"/>
            </a:solidFill>
          </a:ln>
        </p:spPr>
      </p:pic>
      <p:sp>
        <p:nvSpPr>
          <p:cNvPr id="7" name="Rectangle 6"/>
          <p:cNvSpPr/>
          <p:nvPr/>
        </p:nvSpPr>
        <p:spPr>
          <a:xfrm>
            <a:off x="1408521" y="5443496"/>
            <a:ext cx="10160087" cy="749208"/>
          </a:xfrm>
          <a:prstGeom prst="rect">
            <a:avLst/>
          </a:prstGeom>
          <a:solidFill>
            <a:sysClr val="window" lastClr="FFFFFF"/>
          </a:solidFill>
          <a:ln w="25400" cap="flat" cmpd="sng" algn="ctr">
            <a:solidFill>
              <a:srgbClr val="009168"/>
            </a:solidFill>
            <a:prstDash val="solid"/>
          </a:ln>
          <a:effectLst/>
        </p:spPr>
        <p:txBody>
          <a:bodyPr rtlCol="0" anchor="ctr"/>
          <a:lstStyle/>
          <a:p>
            <a:pPr algn="ctr" defTabSz="1219170">
              <a:defRPr/>
            </a:pPr>
            <a:endParaRPr lang="fr-FR" sz="2400" kern="0">
              <a:solidFill>
                <a:srgbClr val="000000"/>
              </a:solidFill>
              <a:latin typeface="Arial"/>
            </a:endParaRPr>
          </a:p>
        </p:txBody>
      </p:sp>
      <p:grpSp>
        <p:nvGrpSpPr>
          <p:cNvPr id="9" name="Groupe 8">
            <a:extLst>
              <a:ext uri="{FF2B5EF4-FFF2-40B4-BE49-F238E27FC236}">
                <a16:creationId xmlns:a16="http://schemas.microsoft.com/office/drawing/2014/main" id="{FB316858-DEF3-4FD7-8908-C01249D58DE0}"/>
              </a:ext>
            </a:extLst>
          </p:cNvPr>
          <p:cNvGrpSpPr/>
          <p:nvPr/>
        </p:nvGrpSpPr>
        <p:grpSpPr>
          <a:xfrm>
            <a:off x="674094" y="5448756"/>
            <a:ext cx="802151" cy="717093"/>
            <a:chOff x="7059530" y="2604502"/>
            <a:chExt cx="885510" cy="791614"/>
          </a:xfrm>
        </p:grpSpPr>
        <p:grpSp>
          <p:nvGrpSpPr>
            <p:cNvPr id="10" name="Group 5">
              <a:extLst>
                <a:ext uri="{FF2B5EF4-FFF2-40B4-BE49-F238E27FC236}">
                  <a16:creationId xmlns:a16="http://schemas.microsoft.com/office/drawing/2014/main" id="{3B02435F-F94F-49A6-B645-E2699216AF2A}"/>
                </a:ext>
              </a:extLst>
            </p:cNvPr>
            <p:cNvGrpSpPr>
              <a:grpSpLocks noChangeAspect="1"/>
            </p:cNvGrpSpPr>
            <p:nvPr/>
          </p:nvGrpSpPr>
          <p:grpSpPr bwMode="auto">
            <a:xfrm>
              <a:off x="7059530" y="2604502"/>
              <a:ext cx="885510" cy="791614"/>
              <a:chOff x="714" y="1111"/>
              <a:chExt cx="1226" cy="1096"/>
            </a:xfrm>
            <a:solidFill>
              <a:srgbClr val="014491"/>
            </a:solidFill>
          </p:grpSpPr>
          <p:sp>
            <p:nvSpPr>
              <p:cNvPr id="12" name="Freeform 7">
                <a:extLst>
                  <a:ext uri="{FF2B5EF4-FFF2-40B4-BE49-F238E27FC236}">
                    <a16:creationId xmlns:a16="http://schemas.microsoft.com/office/drawing/2014/main" id="{3E170ED5-ECB5-4AC4-AB78-F88EDDFB0D0D}"/>
                  </a:ext>
                </a:extLst>
              </p:cNvPr>
              <p:cNvSpPr>
                <a:spLocks noEditPoints="1"/>
              </p:cNvSpPr>
              <p:nvPr/>
            </p:nvSpPr>
            <p:spPr bwMode="auto">
              <a:xfrm>
                <a:off x="714" y="1111"/>
                <a:ext cx="1226" cy="1096"/>
              </a:xfrm>
              <a:custGeom>
                <a:avLst/>
                <a:gdLst>
                  <a:gd name="T0" fmla="*/ 954 w 1470"/>
                  <a:gd name="T1" fmla="*/ 61 h 1314"/>
                  <a:gd name="T2" fmla="*/ 1285 w 1470"/>
                  <a:gd name="T3" fmla="*/ 421 h 1314"/>
                  <a:gd name="T4" fmla="*/ 1386 w 1470"/>
                  <a:gd name="T5" fmla="*/ 586 h 1314"/>
                  <a:gd name="T6" fmla="*/ 1461 w 1470"/>
                  <a:gd name="T7" fmla="*/ 755 h 1314"/>
                  <a:gd name="T8" fmla="*/ 1392 w 1470"/>
                  <a:gd name="T9" fmla="*/ 1026 h 1314"/>
                  <a:gd name="T10" fmla="*/ 1238 w 1470"/>
                  <a:gd name="T11" fmla="*/ 1306 h 1314"/>
                  <a:gd name="T12" fmla="*/ 964 w 1470"/>
                  <a:gd name="T13" fmla="*/ 1290 h 1314"/>
                  <a:gd name="T14" fmla="*/ 931 w 1470"/>
                  <a:gd name="T15" fmla="*/ 1285 h 1314"/>
                  <a:gd name="T16" fmla="*/ 867 w 1470"/>
                  <a:gd name="T17" fmla="*/ 1271 h 1314"/>
                  <a:gd name="T18" fmla="*/ 822 w 1470"/>
                  <a:gd name="T19" fmla="*/ 1267 h 1314"/>
                  <a:gd name="T20" fmla="*/ 755 w 1470"/>
                  <a:gd name="T21" fmla="*/ 1271 h 1314"/>
                  <a:gd name="T22" fmla="*/ 719 w 1470"/>
                  <a:gd name="T23" fmla="*/ 1267 h 1314"/>
                  <a:gd name="T24" fmla="*/ 657 w 1470"/>
                  <a:gd name="T25" fmla="*/ 1252 h 1314"/>
                  <a:gd name="T26" fmla="*/ 611 w 1470"/>
                  <a:gd name="T27" fmla="*/ 1249 h 1314"/>
                  <a:gd name="T28" fmla="*/ 108 w 1470"/>
                  <a:gd name="T29" fmla="*/ 1190 h 1314"/>
                  <a:gd name="T30" fmla="*/ 8 w 1470"/>
                  <a:gd name="T31" fmla="*/ 1058 h 1314"/>
                  <a:gd name="T32" fmla="*/ 242 w 1470"/>
                  <a:gd name="T33" fmla="*/ 372 h 1314"/>
                  <a:gd name="T34" fmla="*/ 737 w 1470"/>
                  <a:gd name="T35" fmla="*/ 8 h 1314"/>
                  <a:gd name="T36" fmla="*/ 265 w 1470"/>
                  <a:gd name="T37" fmla="*/ 312 h 1314"/>
                  <a:gd name="T38" fmla="*/ 2 w 1470"/>
                  <a:gd name="T39" fmla="*/ 930 h 1314"/>
                  <a:gd name="T40" fmla="*/ 0 w 1470"/>
                  <a:gd name="T41" fmla="*/ 1058 h 1314"/>
                  <a:gd name="T42" fmla="*/ 47 w 1470"/>
                  <a:gd name="T43" fmla="*/ 1096 h 1314"/>
                  <a:gd name="T44" fmla="*/ 100 w 1470"/>
                  <a:gd name="T45" fmla="*/ 1194 h 1314"/>
                  <a:gd name="T46" fmla="*/ 124 w 1470"/>
                  <a:gd name="T47" fmla="*/ 1224 h 1314"/>
                  <a:gd name="T48" fmla="*/ 613 w 1470"/>
                  <a:gd name="T49" fmla="*/ 1264 h 1314"/>
                  <a:gd name="T50" fmla="*/ 654 w 1470"/>
                  <a:gd name="T51" fmla="*/ 1268 h 1314"/>
                  <a:gd name="T52" fmla="*/ 679 w 1470"/>
                  <a:gd name="T53" fmla="*/ 1263 h 1314"/>
                  <a:gd name="T54" fmla="*/ 689 w 1470"/>
                  <a:gd name="T55" fmla="*/ 1272 h 1314"/>
                  <a:gd name="T56" fmla="*/ 725 w 1470"/>
                  <a:gd name="T57" fmla="*/ 1271 h 1314"/>
                  <a:gd name="T58" fmla="*/ 747 w 1470"/>
                  <a:gd name="T59" fmla="*/ 1274 h 1314"/>
                  <a:gd name="T60" fmla="*/ 789 w 1470"/>
                  <a:gd name="T61" fmla="*/ 1281 h 1314"/>
                  <a:gd name="T62" fmla="*/ 799 w 1470"/>
                  <a:gd name="T63" fmla="*/ 1272 h 1314"/>
                  <a:gd name="T64" fmla="*/ 816 w 1470"/>
                  <a:gd name="T65" fmla="*/ 1284 h 1314"/>
                  <a:gd name="T66" fmla="*/ 864 w 1470"/>
                  <a:gd name="T67" fmla="*/ 1288 h 1314"/>
                  <a:gd name="T68" fmla="*/ 884 w 1470"/>
                  <a:gd name="T69" fmla="*/ 1281 h 1314"/>
                  <a:gd name="T70" fmla="*/ 892 w 1470"/>
                  <a:gd name="T71" fmla="*/ 1290 h 1314"/>
                  <a:gd name="T72" fmla="*/ 938 w 1470"/>
                  <a:gd name="T73" fmla="*/ 1289 h 1314"/>
                  <a:gd name="T74" fmla="*/ 956 w 1470"/>
                  <a:gd name="T75" fmla="*/ 1292 h 1314"/>
                  <a:gd name="T76" fmla="*/ 1001 w 1470"/>
                  <a:gd name="T77" fmla="*/ 1299 h 1314"/>
                  <a:gd name="T78" fmla="*/ 1009 w 1470"/>
                  <a:gd name="T79" fmla="*/ 1295 h 1314"/>
                  <a:gd name="T80" fmla="*/ 1267 w 1470"/>
                  <a:gd name="T81" fmla="*/ 1295 h 1314"/>
                  <a:gd name="T82" fmla="*/ 1400 w 1470"/>
                  <a:gd name="T83" fmla="*/ 1026 h 1314"/>
                  <a:gd name="T84" fmla="*/ 1469 w 1470"/>
                  <a:gd name="T85" fmla="*/ 755 h 1314"/>
                  <a:gd name="T86" fmla="*/ 1390 w 1470"/>
                  <a:gd name="T87" fmla="*/ 578 h 1314"/>
                  <a:gd name="T88" fmla="*/ 1284 w 1470"/>
                  <a:gd name="T89" fmla="*/ 513 h 1314"/>
                  <a:gd name="T90" fmla="*/ 1278 w 1470"/>
                  <a:gd name="T91" fmla="*/ 352 h 1314"/>
                  <a:gd name="T92" fmla="*/ 960 w 1470"/>
                  <a:gd name="T93" fmla="*/ 56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70" h="1314">
                    <a:moveTo>
                      <a:pt x="737" y="8"/>
                    </a:moveTo>
                    <a:cubicBezTo>
                      <a:pt x="757" y="8"/>
                      <a:pt x="779" y="9"/>
                      <a:pt x="803" y="10"/>
                    </a:cubicBezTo>
                    <a:cubicBezTo>
                      <a:pt x="922" y="17"/>
                      <a:pt x="954" y="61"/>
                      <a:pt x="954" y="61"/>
                    </a:cubicBezTo>
                    <a:cubicBezTo>
                      <a:pt x="954" y="61"/>
                      <a:pt x="1197" y="281"/>
                      <a:pt x="1231" y="310"/>
                    </a:cubicBezTo>
                    <a:cubicBezTo>
                      <a:pt x="1265" y="339"/>
                      <a:pt x="1271" y="354"/>
                      <a:pt x="1271" y="354"/>
                    </a:cubicBezTo>
                    <a:cubicBezTo>
                      <a:pt x="1271" y="354"/>
                      <a:pt x="1277" y="372"/>
                      <a:pt x="1285" y="421"/>
                    </a:cubicBezTo>
                    <a:cubicBezTo>
                      <a:pt x="1293" y="470"/>
                      <a:pt x="1276" y="511"/>
                      <a:pt x="1276" y="511"/>
                    </a:cubicBezTo>
                    <a:cubicBezTo>
                      <a:pt x="1276" y="574"/>
                      <a:pt x="1276" y="574"/>
                      <a:pt x="1276" y="574"/>
                    </a:cubicBezTo>
                    <a:cubicBezTo>
                      <a:pt x="1276" y="574"/>
                      <a:pt x="1368" y="584"/>
                      <a:pt x="1386" y="586"/>
                    </a:cubicBezTo>
                    <a:cubicBezTo>
                      <a:pt x="1405" y="589"/>
                      <a:pt x="1423" y="590"/>
                      <a:pt x="1443" y="611"/>
                    </a:cubicBezTo>
                    <a:cubicBezTo>
                      <a:pt x="1463" y="631"/>
                      <a:pt x="1461" y="658"/>
                      <a:pt x="1461" y="658"/>
                    </a:cubicBezTo>
                    <a:cubicBezTo>
                      <a:pt x="1461" y="658"/>
                      <a:pt x="1461" y="740"/>
                      <a:pt x="1461" y="755"/>
                    </a:cubicBezTo>
                    <a:cubicBezTo>
                      <a:pt x="1461" y="770"/>
                      <a:pt x="1458" y="775"/>
                      <a:pt x="1458" y="775"/>
                    </a:cubicBezTo>
                    <a:cubicBezTo>
                      <a:pt x="1392" y="909"/>
                      <a:pt x="1392" y="909"/>
                      <a:pt x="1392" y="909"/>
                    </a:cubicBezTo>
                    <a:cubicBezTo>
                      <a:pt x="1392" y="1026"/>
                      <a:pt x="1392" y="1026"/>
                      <a:pt x="1392" y="1026"/>
                    </a:cubicBezTo>
                    <a:cubicBezTo>
                      <a:pt x="1392" y="1026"/>
                      <a:pt x="1268" y="1274"/>
                      <a:pt x="1260" y="1292"/>
                    </a:cubicBezTo>
                    <a:cubicBezTo>
                      <a:pt x="1254" y="1305"/>
                      <a:pt x="1245" y="1306"/>
                      <a:pt x="1240" y="1306"/>
                    </a:cubicBezTo>
                    <a:cubicBezTo>
                      <a:pt x="1239" y="1306"/>
                      <a:pt x="1238" y="1306"/>
                      <a:pt x="1238" y="1306"/>
                    </a:cubicBezTo>
                    <a:cubicBezTo>
                      <a:pt x="1006" y="1287"/>
                      <a:pt x="1006" y="1287"/>
                      <a:pt x="1006" y="1287"/>
                    </a:cubicBezTo>
                    <a:cubicBezTo>
                      <a:pt x="1002" y="1291"/>
                      <a:pt x="1002" y="1291"/>
                      <a:pt x="1002" y="1291"/>
                    </a:cubicBezTo>
                    <a:cubicBezTo>
                      <a:pt x="964" y="1290"/>
                      <a:pt x="964" y="1290"/>
                      <a:pt x="964" y="1290"/>
                    </a:cubicBezTo>
                    <a:cubicBezTo>
                      <a:pt x="961" y="1280"/>
                      <a:pt x="961" y="1280"/>
                      <a:pt x="961" y="1280"/>
                    </a:cubicBezTo>
                    <a:cubicBezTo>
                      <a:pt x="936" y="1277"/>
                      <a:pt x="936" y="1277"/>
                      <a:pt x="936" y="1277"/>
                    </a:cubicBezTo>
                    <a:cubicBezTo>
                      <a:pt x="931" y="1285"/>
                      <a:pt x="931" y="1285"/>
                      <a:pt x="931" y="1285"/>
                    </a:cubicBezTo>
                    <a:cubicBezTo>
                      <a:pt x="893" y="1282"/>
                      <a:pt x="893" y="1282"/>
                      <a:pt x="893" y="1282"/>
                    </a:cubicBezTo>
                    <a:cubicBezTo>
                      <a:pt x="891" y="1274"/>
                      <a:pt x="891" y="1274"/>
                      <a:pt x="891" y="1274"/>
                    </a:cubicBezTo>
                    <a:cubicBezTo>
                      <a:pt x="867" y="1271"/>
                      <a:pt x="867" y="1271"/>
                      <a:pt x="867" y="1271"/>
                    </a:cubicBezTo>
                    <a:cubicBezTo>
                      <a:pt x="860" y="1280"/>
                      <a:pt x="860" y="1280"/>
                      <a:pt x="860" y="1280"/>
                    </a:cubicBezTo>
                    <a:cubicBezTo>
                      <a:pt x="823" y="1277"/>
                      <a:pt x="823" y="1277"/>
                      <a:pt x="823" y="1277"/>
                    </a:cubicBezTo>
                    <a:cubicBezTo>
                      <a:pt x="822" y="1267"/>
                      <a:pt x="822" y="1267"/>
                      <a:pt x="822" y="1267"/>
                    </a:cubicBezTo>
                    <a:cubicBezTo>
                      <a:pt x="794" y="1264"/>
                      <a:pt x="794" y="1264"/>
                      <a:pt x="794" y="1264"/>
                    </a:cubicBezTo>
                    <a:cubicBezTo>
                      <a:pt x="790" y="1274"/>
                      <a:pt x="790" y="1274"/>
                      <a:pt x="790" y="1274"/>
                    </a:cubicBezTo>
                    <a:cubicBezTo>
                      <a:pt x="755" y="1271"/>
                      <a:pt x="755" y="1271"/>
                      <a:pt x="755" y="1271"/>
                    </a:cubicBezTo>
                    <a:cubicBezTo>
                      <a:pt x="751" y="1261"/>
                      <a:pt x="751" y="1261"/>
                      <a:pt x="751" y="1261"/>
                    </a:cubicBezTo>
                    <a:cubicBezTo>
                      <a:pt x="724" y="1259"/>
                      <a:pt x="724" y="1259"/>
                      <a:pt x="724" y="1259"/>
                    </a:cubicBezTo>
                    <a:cubicBezTo>
                      <a:pt x="719" y="1267"/>
                      <a:pt x="719" y="1267"/>
                      <a:pt x="719" y="1267"/>
                    </a:cubicBezTo>
                    <a:cubicBezTo>
                      <a:pt x="690" y="1264"/>
                      <a:pt x="690" y="1264"/>
                      <a:pt x="690" y="1264"/>
                    </a:cubicBezTo>
                    <a:cubicBezTo>
                      <a:pt x="684" y="1256"/>
                      <a:pt x="684" y="1256"/>
                      <a:pt x="684" y="1256"/>
                    </a:cubicBezTo>
                    <a:cubicBezTo>
                      <a:pt x="657" y="1252"/>
                      <a:pt x="657" y="1252"/>
                      <a:pt x="657" y="1252"/>
                    </a:cubicBezTo>
                    <a:cubicBezTo>
                      <a:pt x="650" y="1260"/>
                      <a:pt x="650" y="1260"/>
                      <a:pt x="650" y="1260"/>
                    </a:cubicBezTo>
                    <a:cubicBezTo>
                      <a:pt x="617" y="1257"/>
                      <a:pt x="617" y="1257"/>
                      <a:pt x="617" y="1257"/>
                    </a:cubicBezTo>
                    <a:cubicBezTo>
                      <a:pt x="611" y="1249"/>
                      <a:pt x="611" y="1249"/>
                      <a:pt x="611" y="1249"/>
                    </a:cubicBezTo>
                    <a:cubicBezTo>
                      <a:pt x="611" y="1249"/>
                      <a:pt x="135" y="1217"/>
                      <a:pt x="125" y="1216"/>
                    </a:cubicBezTo>
                    <a:cubicBezTo>
                      <a:pt x="115" y="1215"/>
                      <a:pt x="113" y="1194"/>
                      <a:pt x="113" y="1194"/>
                    </a:cubicBezTo>
                    <a:cubicBezTo>
                      <a:pt x="108" y="1190"/>
                      <a:pt x="108" y="1190"/>
                      <a:pt x="108" y="1190"/>
                    </a:cubicBezTo>
                    <a:cubicBezTo>
                      <a:pt x="103" y="1118"/>
                      <a:pt x="103" y="1118"/>
                      <a:pt x="103" y="1118"/>
                    </a:cubicBezTo>
                    <a:cubicBezTo>
                      <a:pt x="61" y="1113"/>
                      <a:pt x="53" y="1091"/>
                      <a:pt x="53" y="1091"/>
                    </a:cubicBezTo>
                    <a:cubicBezTo>
                      <a:pt x="8" y="1058"/>
                      <a:pt x="8" y="1058"/>
                      <a:pt x="8" y="1058"/>
                    </a:cubicBezTo>
                    <a:cubicBezTo>
                      <a:pt x="8" y="935"/>
                      <a:pt x="8" y="935"/>
                      <a:pt x="8" y="935"/>
                    </a:cubicBezTo>
                    <a:cubicBezTo>
                      <a:pt x="248" y="657"/>
                      <a:pt x="248" y="657"/>
                      <a:pt x="248" y="657"/>
                    </a:cubicBezTo>
                    <a:cubicBezTo>
                      <a:pt x="248" y="657"/>
                      <a:pt x="242" y="406"/>
                      <a:pt x="242" y="372"/>
                    </a:cubicBezTo>
                    <a:cubicBezTo>
                      <a:pt x="242" y="341"/>
                      <a:pt x="270" y="318"/>
                      <a:pt x="270" y="318"/>
                    </a:cubicBezTo>
                    <a:cubicBezTo>
                      <a:pt x="270" y="318"/>
                      <a:pt x="531" y="66"/>
                      <a:pt x="567" y="42"/>
                    </a:cubicBezTo>
                    <a:cubicBezTo>
                      <a:pt x="596" y="22"/>
                      <a:pt x="648" y="8"/>
                      <a:pt x="737" y="8"/>
                    </a:cubicBezTo>
                    <a:moveTo>
                      <a:pt x="737" y="0"/>
                    </a:moveTo>
                    <a:cubicBezTo>
                      <a:pt x="655" y="0"/>
                      <a:pt x="596" y="12"/>
                      <a:pt x="562" y="35"/>
                    </a:cubicBezTo>
                    <a:cubicBezTo>
                      <a:pt x="527" y="60"/>
                      <a:pt x="278" y="299"/>
                      <a:pt x="265" y="312"/>
                    </a:cubicBezTo>
                    <a:cubicBezTo>
                      <a:pt x="262" y="315"/>
                      <a:pt x="234" y="339"/>
                      <a:pt x="234" y="372"/>
                    </a:cubicBezTo>
                    <a:cubicBezTo>
                      <a:pt x="234" y="403"/>
                      <a:pt x="239" y="625"/>
                      <a:pt x="239" y="654"/>
                    </a:cubicBezTo>
                    <a:cubicBezTo>
                      <a:pt x="2" y="930"/>
                      <a:pt x="2" y="930"/>
                      <a:pt x="2" y="930"/>
                    </a:cubicBezTo>
                    <a:cubicBezTo>
                      <a:pt x="0" y="932"/>
                      <a:pt x="0" y="932"/>
                      <a:pt x="0" y="932"/>
                    </a:cubicBezTo>
                    <a:cubicBezTo>
                      <a:pt x="0" y="935"/>
                      <a:pt x="0" y="935"/>
                      <a:pt x="0" y="935"/>
                    </a:cubicBezTo>
                    <a:cubicBezTo>
                      <a:pt x="0" y="1058"/>
                      <a:pt x="0" y="1058"/>
                      <a:pt x="0" y="1058"/>
                    </a:cubicBezTo>
                    <a:cubicBezTo>
                      <a:pt x="0" y="1062"/>
                      <a:pt x="0" y="1062"/>
                      <a:pt x="0" y="1062"/>
                    </a:cubicBezTo>
                    <a:cubicBezTo>
                      <a:pt x="3" y="1064"/>
                      <a:pt x="3" y="1064"/>
                      <a:pt x="3" y="1064"/>
                    </a:cubicBezTo>
                    <a:cubicBezTo>
                      <a:pt x="47" y="1096"/>
                      <a:pt x="47" y="1096"/>
                      <a:pt x="47" y="1096"/>
                    </a:cubicBezTo>
                    <a:cubicBezTo>
                      <a:pt x="50" y="1103"/>
                      <a:pt x="62" y="1119"/>
                      <a:pt x="95" y="1125"/>
                    </a:cubicBezTo>
                    <a:cubicBezTo>
                      <a:pt x="100" y="1191"/>
                      <a:pt x="100" y="1191"/>
                      <a:pt x="100" y="1191"/>
                    </a:cubicBezTo>
                    <a:cubicBezTo>
                      <a:pt x="100" y="1194"/>
                      <a:pt x="100" y="1194"/>
                      <a:pt x="100" y="1194"/>
                    </a:cubicBezTo>
                    <a:cubicBezTo>
                      <a:pt x="103" y="1197"/>
                      <a:pt x="103" y="1197"/>
                      <a:pt x="103" y="1197"/>
                    </a:cubicBezTo>
                    <a:cubicBezTo>
                      <a:pt x="106" y="1199"/>
                      <a:pt x="106" y="1199"/>
                      <a:pt x="106" y="1199"/>
                    </a:cubicBezTo>
                    <a:cubicBezTo>
                      <a:pt x="107" y="1207"/>
                      <a:pt x="111" y="1222"/>
                      <a:pt x="124" y="1224"/>
                    </a:cubicBezTo>
                    <a:cubicBezTo>
                      <a:pt x="134" y="1225"/>
                      <a:pt x="560" y="1254"/>
                      <a:pt x="607" y="1257"/>
                    </a:cubicBezTo>
                    <a:cubicBezTo>
                      <a:pt x="611" y="1262"/>
                      <a:pt x="611" y="1262"/>
                      <a:pt x="611" y="1262"/>
                    </a:cubicBezTo>
                    <a:cubicBezTo>
                      <a:pt x="613" y="1264"/>
                      <a:pt x="613" y="1264"/>
                      <a:pt x="613" y="1264"/>
                    </a:cubicBezTo>
                    <a:cubicBezTo>
                      <a:pt x="617" y="1265"/>
                      <a:pt x="617" y="1265"/>
                      <a:pt x="617" y="1265"/>
                    </a:cubicBezTo>
                    <a:cubicBezTo>
                      <a:pt x="650" y="1268"/>
                      <a:pt x="650" y="1268"/>
                      <a:pt x="650" y="1268"/>
                    </a:cubicBezTo>
                    <a:cubicBezTo>
                      <a:pt x="654" y="1268"/>
                      <a:pt x="654" y="1268"/>
                      <a:pt x="654" y="1268"/>
                    </a:cubicBezTo>
                    <a:cubicBezTo>
                      <a:pt x="657" y="1265"/>
                      <a:pt x="657" y="1265"/>
                      <a:pt x="657" y="1265"/>
                    </a:cubicBezTo>
                    <a:cubicBezTo>
                      <a:pt x="660" y="1260"/>
                      <a:pt x="660" y="1260"/>
                      <a:pt x="660" y="1260"/>
                    </a:cubicBezTo>
                    <a:cubicBezTo>
                      <a:pt x="679" y="1263"/>
                      <a:pt x="679" y="1263"/>
                      <a:pt x="679" y="1263"/>
                    </a:cubicBezTo>
                    <a:cubicBezTo>
                      <a:pt x="683" y="1268"/>
                      <a:pt x="683" y="1268"/>
                      <a:pt x="683" y="1268"/>
                    </a:cubicBezTo>
                    <a:cubicBezTo>
                      <a:pt x="685" y="1272"/>
                      <a:pt x="685" y="1272"/>
                      <a:pt x="685" y="1272"/>
                    </a:cubicBezTo>
                    <a:cubicBezTo>
                      <a:pt x="689" y="1272"/>
                      <a:pt x="689" y="1272"/>
                      <a:pt x="689" y="1272"/>
                    </a:cubicBezTo>
                    <a:cubicBezTo>
                      <a:pt x="718" y="1275"/>
                      <a:pt x="718" y="1275"/>
                      <a:pt x="718" y="1275"/>
                    </a:cubicBezTo>
                    <a:cubicBezTo>
                      <a:pt x="723" y="1275"/>
                      <a:pt x="723" y="1275"/>
                      <a:pt x="723" y="1275"/>
                    </a:cubicBezTo>
                    <a:cubicBezTo>
                      <a:pt x="725" y="1271"/>
                      <a:pt x="725" y="1271"/>
                      <a:pt x="725" y="1271"/>
                    </a:cubicBezTo>
                    <a:cubicBezTo>
                      <a:pt x="728" y="1267"/>
                      <a:pt x="728" y="1267"/>
                      <a:pt x="728" y="1267"/>
                    </a:cubicBezTo>
                    <a:cubicBezTo>
                      <a:pt x="745" y="1269"/>
                      <a:pt x="745" y="1269"/>
                      <a:pt x="745" y="1269"/>
                    </a:cubicBezTo>
                    <a:cubicBezTo>
                      <a:pt x="747" y="1274"/>
                      <a:pt x="747" y="1274"/>
                      <a:pt x="747" y="1274"/>
                    </a:cubicBezTo>
                    <a:cubicBezTo>
                      <a:pt x="749" y="1279"/>
                      <a:pt x="749" y="1279"/>
                      <a:pt x="749" y="1279"/>
                    </a:cubicBezTo>
                    <a:cubicBezTo>
                      <a:pt x="754" y="1279"/>
                      <a:pt x="754" y="1279"/>
                      <a:pt x="754" y="1279"/>
                    </a:cubicBezTo>
                    <a:cubicBezTo>
                      <a:pt x="789" y="1281"/>
                      <a:pt x="789" y="1281"/>
                      <a:pt x="789" y="1281"/>
                    </a:cubicBezTo>
                    <a:cubicBezTo>
                      <a:pt x="795" y="1282"/>
                      <a:pt x="795" y="1282"/>
                      <a:pt x="795" y="1282"/>
                    </a:cubicBezTo>
                    <a:cubicBezTo>
                      <a:pt x="797" y="1277"/>
                      <a:pt x="797" y="1277"/>
                      <a:pt x="797" y="1277"/>
                    </a:cubicBezTo>
                    <a:cubicBezTo>
                      <a:pt x="799" y="1272"/>
                      <a:pt x="799" y="1272"/>
                      <a:pt x="799" y="1272"/>
                    </a:cubicBezTo>
                    <a:cubicBezTo>
                      <a:pt x="814" y="1274"/>
                      <a:pt x="814" y="1274"/>
                      <a:pt x="814" y="1274"/>
                    </a:cubicBezTo>
                    <a:cubicBezTo>
                      <a:pt x="815" y="1278"/>
                      <a:pt x="815" y="1278"/>
                      <a:pt x="815" y="1278"/>
                    </a:cubicBezTo>
                    <a:cubicBezTo>
                      <a:pt x="816" y="1284"/>
                      <a:pt x="816" y="1284"/>
                      <a:pt x="816" y="1284"/>
                    </a:cubicBezTo>
                    <a:cubicBezTo>
                      <a:pt x="822" y="1284"/>
                      <a:pt x="822" y="1284"/>
                      <a:pt x="822" y="1284"/>
                    </a:cubicBezTo>
                    <a:cubicBezTo>
                      <a:pt x="860" y="1288"/>
                      <a:pt x="860" y="1288"/>
                      <a:pt x="860" y="1288"/>
                    </a:cubicBezTo>
                    <a:cubicBezTo>
                      <a:pt x="864" y="1288"/>
                      <a:pt x="864" y="1288"/>
                      <a:pt x="864" y="1288"/>
                    </a:cubicBezTo>
                    <a:cubicBezTo>
                      <a:pt x="867" y="1285"/>
                      <a:pt x="867" y="1285"/>
                      <a:pt x="867" y="1285"/>
                    </a:cubicBezTo>
                    <a:cubicBezTo>
                      <a:pt x="871" y="1279"/>
                      <a:pt x="871" y="1279"/>
                      <a:pt x="871" y="1279"/>
                    </a:cubicBezTo>
                    <a:cubicBezTo>
                      <a:pt x="884" y="1281"/>
                      <a:pt x="884" y="1281"/>
                      <a:pt x="884" y="1281"/>
                    </a:cubicBezTo>
                    <a:cubicBezTo>
                      <a:pt x="885" y="1284"/>
                      <a:pt x="885" y="1284"/>
                      <a:pt x="885" y="1284"/>
                    </a:cubicBezTo>
                    <a:cubicBezTo>
                      <a:pt x="886" y="1290"/>
                      <a:pt x="886" y="1290"/>
                      <a:pt x="886" y="1290"/>
                    </a:cubicBezTo>
                    <a:cubicBezTo>
                      <a:pt x="892" y="1290"/>
                      <a:pt x="892" y="1290"/>
                      <a:pt x="892" y="1290"/>
                    </a:cubicBezTo>
                    <a:cubicBezTo>
                      <a:pt x="931" y="1293"/>
                      <a:pt x="931" y="1293"/>
                      <a:pt x="931" y="1293"/>
                    </a:cubicBezTo>
                    <a:cubicBezTo>
                      <a:pt x="935" y="1294"/>
                      <a:pt x="935" y="1294"/>
                      <a:pt x="935" y="1294"/>
                    </a:cubicBezTo>
                    <a:cubicBezTo>
                      <a:pt x="938" y="1289"/>
                      <a:pt x="938" y="1289"/>
                      <a:pt x="938" y="1289"/>
                    </a:cubicBezTo>
                    <a:cubicBezTo>
                      <a:pt x="940" y="1286"/>
                      <a:pt x="940" y="1286"/>
                      <a:pt x="940" y="1286"/>
                    </a:cubicBezTo>
                    <a:cubicBezTo>
                      <a:pt x="955" y="1288"/>
                      <a:pt x="955" y="1288"/>
                      <a:pt x="955" y="1288"/>
                    </a:cubicBezTo>
                    <a:cubicBezTo>
                      <a:pt x="956" y="1292"/>
                      <a:pt x="956" y="1292"/>
                      <a:pt x="956" y="1292"/>
                    </a:cubicBezTo>
                    <a:cubicBezTo>
                      <a:pt x="958" y="1298"/>
                      <a:pt x="958" y="1298"/>
                      <a:pt x="958" y="1298"/>
                    </a:cubicBezTo>
                    <a:cubicBezTo>
                      <a:pt x="964" y="1298"/>
                      <a:pt x="964" y="1298"/>
                      <a:pt x="964" y="1298"/>
                    </a:cubicBezTo>
                    <a:cubicBezTo>
                      <a:pt x="1001" y="1299"/>
                      <a:pt x="1001" y="1299"/>
                      <a:pt x="1001" y="1299"/>
                    </a:cubicBezTo>
                    <a:cubicBezTo>
                      <a:pt x="1005" y="1299"/>
                      <a:pt x="1005" y="1299"/>
                      <a:pt x="1005" y="1299"/>
                    </a:cubicBezTo>
                    <a:cubicBezTo>
                      <a:pt x="1007" y="1297"/>
                      <a:pt x="1007" y="1297"/>
                      <a:pt x="1007" y="1297"/>
                    </a:cubicBezTo>
                    <a:cubicBezTo>
                      <a:pt x="1009" y="1295"/>
                      <a:pt x="1009" y="1295"/>
                      <a:pt x="1009" y="1295"/>
                    </a:cubicBezTo>
                    <a:cubicBezTo>
                      <a:pt x="1237" y="1314"/>
                      <a:pt x="1237" y="1314"/>
                      <a:pt x="1237" y="1314"/>
                    </a:cubicBezTo>
                    <a:cubicBezTo>
                      <a:pt x="1238" y="1314"/>
                      <a:pt x="1239" y="1314"/>
                      <a:pt x="1240" y="1314"/>
                    </a:cubicBezTo>
                    <a:cubicBezTo>
                      <a:pt x="1246" y="1314"/>
                      <a:pt x="1259" y="1312"/>
                      <a:pt x="1267" y="1295"/>
                    </a:cubicBezTo>
                    <a:cubicBezTo>
                      <a:pt x="1275" y="1278"/>
                      <a:pt x="1398" y="1032"/>
                      <a:pt x="1399" y="1029"/>
                    </a:cubicBezTo>
                    <a:cubicBezTo>
                      <a:pt x="1400" y="1028"/>
                      <a:pt x="1400" y="1028"/>
                      <a:pt x="1400" y="1028"/>
                    </a:cubicBezTo>
                    <a:cubicBezTo>
                      <a:pt x="1400" y="1026"/>
                      <a:pt x="1400" y="1026"/>
                      <a:pt x="1400" y="1026"/>
                    </a:cubicBezTo>
                    <a:cubicBezTo>
                      <a:pt x="1400" y="910"/>
                      <a:pt x="1400" y="910"/>
                      <a:pt x="1400" y="910"/>
                    </a:cubicBezTo>
                    <a:cubicBezTo>
                      <a:pt x="1465" y="779"/>
                      <a:pt x="1465" y="779"/>
                      <a:pt x="1465" y="779"/>
                    </a:cubicBezTo>
                    <a:cubicBezTo>
                      <a:pt x="1466" y="776"/>
                      <a:pt x="1469" y="770"/>
                      <a:pt x="1469" y="755"/>
                    </a:cubicBezTo>
                    <a:cubicBezTo>
                      <a:pt x="1469" y="658"/>
                      <a:pt x="1469" y="658"/>
                      <a:pt x="1469" y="658"/>
                    </a:cubicBezTo>
                    <a:cubicBezTo>
                      <a:pt x="1469" y="655"/>
                      <a:pt x="1470" y="627"/>
                      <a:pt x="1448" y="605"/>
                    </a:cubicBezTo>
                    <a:cubicBezTo>
                      <a:pt x="1427" y="583"/>
                      <a:pt x="1408" y="581"/>
                      <a:pt x="1390" y="578"/>
                    </a:cubicBezTo>
                    <a:cubicBezTo>
                      <a:pt x="1387" y="578"/>
                      <a:pt x="1387" y="578"/>
                      <a:pt x="1387" y="578"/>
                    </a:cubicBezTo>
                    <a:cubicBezTo>
                      <a:pt x="1372" y="576"/>
                      <a:pt x="1306" y="569"/>
                      <a:pt x="1284" y="567"/>
                    </a:cubicBezTo>
                    <a:cubicBezTo>
                      <a:pt x="1284" y="513"/>
                      <a:pt x="1284" y="513"/>
                      <a:pt x="1284" y="513"/>
                    </a:cubicBezTo>
                    <a:cubicBezTo>
                      <a:pt x="1287" y="505"/>
                      <a:pt x="1300" y="466"/>
                      <a:pt x="1292" y="420"/>
                    </a:cubicBezTo>
                    <a:cubicBezTo>
                      <a:pt x="1284" y="371"/>
                      <a:pt x="1279" y="353"/>
                      <a:pt x="1278" y="352"/>
                    </a:cubicBezTo>
                    <a:cubicBezTo>
                      <a:pt x="1278" y="352"/>
                      <a:pt x="1278" y="352"/>
                      <a:pt x="1278" y="352"/>
                    </a:cubicBezTo>
                    <a:cubicBezTo>
                      <a:pt x="1278" y="352"/>
                      <a:pt x="1278" y="352"/>
                      <a:pt x="1278" y="352"/>
                    </a:cubicBezTo>
                    <a:cubicBezTo>
                      <a:pt x="1278" y="350"/>
                      <a:pt x="1271" y="333"/>
                      <a:pt x="1236" y="304"/>
                    </a:cubicBezTo>
                    <a:cubicBezTo>
                      <a:pt x="1203" y="276"/>
                      <a:pt x="972" y="67"/>
                      <a:pt x="960" y="56"/>
                    </a:cubicBezTo>
                    <a:cubicBezTo>
                      <a:pt x="955" y="49"/>
                      <a:pt x="918" y="9"/>
                      <a:pt x="803" y="2"/>
                    </a:cubicBezTo>
                    <a:cubicBezTo>
                      <a:pt x="780" y="1"/>
                      <a:pt x="758" y="0"/>
                      <a:pt x="737" y="0"/>
                    </a:cubicBezTo>
                    <a:close/>
                  </a:path>
                </a:pathLst>
              </a:custGeom>
              <a:grp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13" name="Freeform 8">
                <a:extLst>
                  <a:ext uri="{FF2B5EF4-FFF2-40B4-BE49-F238E27FC236}">
                    <a16:creationId xmlns:a16="http://schemas.microsoft.com/office/drawing/2014/main" id="{852ED518-82FF-419E-9E74-52B2E2186D0D}"/>
                  </a:ext>
                </a:extLst>
              </p:cNvPr>
              <p:cNvSpPr>
                <a:spLocks/>
              </p:cNvSpPr>
              <p:nvPr/>
            </p:nvSpPr>
            <p:spPr bwMode="auto">
              <a:xfrm>
                <a:off x="720" y="1626"/>
                <a:ext cx="1211" cy="372"/>
              </a:xfrm>
              <a:custGeom>
                <a:avLst/>
                <a:gdLst>
                  <a:gd name="T0" fmla="*/ 0 w 1453"/>
                  <a:gd name="T1" fmla="*/ 319 h 445"/>
                  <a:gd name="T2" fmla="*/ 42 w 1453"/>
                  <a:gd name="T3" fmla="*/ 354 h 445"/>
                  <a:gd name="T4" fmla="*/ 1171 w 1453"/>
                  <a:gd name="T5" fmla="*/ 445 h 445"/>
                  <a:gd name="T6" fmla="*/ 1253 w 1453"/>
                  <a:gd name="T7" fmla="*/ 428 h 445"/>
                  <a:gd name="T8" fmla="*/ 1443 w 1453"/>
                  <a:gd name="T9" fmla="*/ 59 h 445"/>
                  <a:gd name="T10" fmla="*/ 1442 w 1453"/>
                  <a:gd name="T11" fmla="*/ 58 h 445"/>
                  <a:gd name="T12" fmla="*/ 1443 w 1453"/>
                  <a:gd name="T13" fmla="*/ 59 h 445"/>
                  <a:gd name="T14" fmla="*/ 1453 w 1453"/>
                  <a:gd name="T15" fmla="*/ 24 h 445"/>
                  <a:gd name="T16" fmla="*/ 1448 w 1453"/>
                  <a:gd name="T17" fmla="*/ 0 h 445"/>
                  <a:gd name="T18" fmla="*/ 1444 w 1453"/>
                  <a:gd name="T19" fmla="*/ 1 h 445"/>
                  <a:gd name="T20" fmla="*/ 1449 w 1453"/>
                  <a:gd name="T21" fmla="*/ 24 h 445"/>
                  <a:gd name="T22" fmla="*/ 1445 w 1453"/>
                  <a:gd name="T23" fmla="*/ 48 h 445"/>
                  <a:gd name="T24" fmla="*/ 1441 w 1453"/>
                  <a:gd name="T25" fmla="*/ 55 h 445"/>
                  <a:gd name="T26" fmla="*/ 1440 w 1453"/>
                  <a:gd name="T27" fmla="*/ 57 h 445"/>
                  <a:gd name="T28" fmla="*/ 1440 w 1453"/>
                  <a:gd name="T29" fmla="*/ 57 h 445"/>
                  <a:gd name="T30" fmla="*/ 1440 w 1453"/>
                  <a:gd name="T31" fmla="*/ 57 h 445"/>
                  <a:gd name="T32" fmla="*/ 1440 w 1453"/>
                  <a:gd name="T33" fmla="*/ 57 h 445"/>
                  <a:gd name="T34" fmla="*/ 1251 w 1453"/>
                  <a:gd name="T35" fmla="*/ 424 h 445"/>
                  <a:gd name="T36" fmla="*/ 1171 w 1453"/>
                  <a:gd name="T37" fmla="*/ 441 h 445"/>
                  <a:gd name="T38" fmla="*/ 44 w 1453"/>
                  <a:gd name="T39" fmla="*/ 350 h 445"/>
                  <a:gd name="T40" fmla="*/ 2 w 1453"/>
                  <a:gd name="T41" fmla="*/ 315 h 445"/>
                  <a:gd name="T42" fmla="*/ 0 w 1453"/>
                  <a:gd name="T43" fmla="*/ 319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53" h="445">
                    <a:moveTo>
                      <a:pt x="0" y="319"/>
                    </a:moveTo>
                    <a:cubicBezTo>
                      <a:pt x="42" y="354"/>
                      <a:pt x="42" y="354"/>
                      <a:pt x="42" y="354"/>
                    </a:cubicBezTo>
                    <a:cubicBezTo>
                      <a:pt x="1171" y="445"/>
                      <a:pt x="1171" y="445"/>
                      <a:pt x="1171" y="445"/>
                    </a:cubicBezTo>
                    <a:cubicBezTo>
                      <a:pt x="1253" y="428"/>
                      <a:pt x="1253" y="428"/>
                      <a:pt x="1253" y="428"/>
                    </a:cubicBezTo>
                    <a:cubicBezTo>
                      <a:pt x="1443" y="59"/>
                      <a:pt x="1443" y="59"/>
                      <a:pt x="1443" y="59"/>
                    </a:cubicBezTo>
                    <a:cubicBezTo>
                      <a:pt x="1442" y="58"/>
                      <a:pt x="1442" y="58"/>
                      <a:pt x="1442" y="58"/>
                    </a:cubicBezTo>
                    <a:cubicBezTo>
                      <a:pt x="1443" y="59"/>
                      <a:pt x="1443" y="59"/>
                      <a:pt x="1443" y="59"/>
                    </a:cubicBezTo>
                    <a:cubicBezTo>
                      <a:pt x="1443" y="59"/>
                      <a:pt x="1453" y="44"/>
                      <a:pt x="1453" y="24"/>
                    </a:cubicBezTo>
                    <a:cubicBezTo>
                      <a:pt x="1453" y="16"/>
                      <a:pt x="1452" y="8"/>
                      <a:pt x="1448" y="0"/>
                    </a:cubicBezTo>
                    <a:cubicBezTo>
                      <a:pt x="1444" y="1"/>
                      <a:pt x="1444" y="1"/>
                      <a:pt x="1444" y="1"/>
                    </a:cubicBezTo>
                    <a:cubicBezTo>
                      <a:pt x="1448" y="9"/>
                      <a:pt x="1449" y="17"/>
                      <a:pt x="1449" y="24"/>
                    </a:cubicBezTo>
                    <a:cubicBezTo>
                      <a:pt x="1449" y="33"/>
                      <a:pt x="1447" y="42"/>
                      <a:pt x="1445" y="48"/>
                    </a:cubicBezTo>
                    <a:cubicBezTo>
                      <a:pt x="1443" y="51"/>
                      <a:pt x="1442" y="53"/>
                      <a:pt x="1441" y="55"/>
                    </a:cubicBezTo>
                    <a:cubicBezTo>
                      <a:pt x="1441" y="56"/>
                      <a:pt x="1441" y="56"/>
                      <a:pt x="1440" y="57"/>
                    </a:cubicBezTo>
                    <a:cubicBezTo>
                      <a:pt x="1440" y="57"/>
                      <a:pt x="1440" y="57"/>
                      <a:pt x="1440" y="57"/>
                    </a:cubicBezTo>
                    <a:cubicBezTo>
                      <a:pt x="1440" y="57"/>
                      <a:pt x="1440" y="57"/>
                      <a:pt x="1440" y="57"/>
                    </a:cubicBezTo>
                    <a:cubicBezTo>
                      <a:pt x="1440" y="57"/>
                      <a:pt x="1440" y="57"/>
                      <a:pt x="1440" y="57"/>
                    </a:cubicBezTo>
                    <a:cubicBezTo>
                      <a:pt x="1251" y="424"/>
                      <a:pt x="1251" y="424"/>
                      <a:pt x="1251" y="424"/>
                    </a:cubicBezTo>
                    <a:cubicBezTo>
                      <a:pt x="1171" y="441"/>
                      <a:pt x="1171" y="441"/>
                      <a:pt x="1171" y="441"/>
                    </a:cubicBezTo>
                    <a:cubicBezTo>
                      <a:pt x="44" y="350"/>
                      <a:pt x="44" y="350"/>
                      <a:pt x="44" y="350"/>
                    </a:cubicBezTo>
                    <a:cubicBezTo>
                      <a:pt x="2" y="315"/>
                      <a:pt x="2" y="315"/>
                      <a:pt x="2" y="315"/>
                    </a:cubicBezTo>
                    <a:lnTo>
                      <a:pt x="0" y="319"/>
                    </a:lnTo>
                    <a:close/>
                  </a:path>
                </a:pathLst>
              </a:custGeom>
              <a:grp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14" name="Freeform 9">
                <a:extLst>
                  <a:ext uri="{FF2B5EF4-FFF2-40B4-BE49-F238E27FC236}">
                    <a16:creationId xmlns:a16="http://schemas.microsoft.com/office/drawing/2014/main" id="{2D9F5CC6-C61C-4D7B-A184-82DC7EA26787}"/>
                  </a:ext>
                </a:extLst>
              </p:cNvPr>
              <p:cNvSpPr>
                <a:spLocks/>
              </p:cNvSpPr>
              <p:nvPr/>
            </p:nvSpPr>
            <p:spPr bwMode="auto">
              <a:xfrm>
                <a:off x="720" y="1776"/>
                <a:ext cx="1203" cy="323"/>
              </a:xfrm>
              <a:custGeom>
                <a:avLst/>
                <a:gdLst>
                  <a:gd name="T0" fmla="*/ 0 w 1203"/>
                  <a:gd name="T1" fmla="*/ 217 h 323"/>
                  <a:gd name="T2" fmla="*/ 35 w 1203"/>
                  <a:gd name="T3" fmla="*/ 248 h 323"/>
                  <a:gd name="T4" fmla="*/ 976 w 1203"/>
                  <a:gd name="T5" fmla="*/ 323 h 323"/>
                  <a:gd name="T6" fmla="*/ 1045 w 1203"/>
                  <a:gd name="T7" fmla="*/ 309 h 323"/>
                  <a:gd name="T8" fmla="*/ 1203 w 1203"/>
                  <a:gd name="T9" fmla="*/ 1 h 323"/>
                  <a:gd name="T10" fmla="*/ 1201 w 1203"/>
                  <a:gd name="T11" fmla="*/ 0 h 323"/>
                  <a:gd name="T12" fmla="*/ 1043 w 1203"/>
                  <a:gd name="T13" fmla="*/ 306 h 323"/>
                  <a:gd name="T14" fmla="*/ 976 w 1203"/>
                  <a:gd name="T15" fmla="*/ 320 h 323"/>
                  <a:gd name="T16" fmla="*/ 36 w 1203"/>
                  <a:gd name="T17" fmla="*/ 244 h 323"/>
                  <a:gd name="T18" fmla="*/ 1 w 1203"/>
                  <a:gd name="T19" fmla="*/ 215 h 323"/>
                  <a:gd name="T20" fmla="*/ 0 w 1203"/>
                  <a:gd name="T21" fmla="*/ 217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3" h="323">
                    <a:moveTo>
                      <a:pt x="0" y="217"/>
                    </a:moveTo>
                    <a:lnTo>
                      <a:pt x="35" y="248"/>
                    </a:lnTo>
                    <a:lnTo>
                      <a:pt x="976" y="323"/>
                    </a:lnTo>
                    <a:lnTo>
                      <a:pt x="1045" y="309"/>
                    </a:lnTo>
                    <a:lnTo>
                      <a:pt x="1203" y="1"/>
                    </a:lnTo>
                    <a:lnTo>
                      <a:pt x="1201" y="0"/>
                    </a:lnTo>
                    <a:lnTo>
                      <a:pt x="1043" y="306"/>
                    </a:lnTo>
                    <a:lnTo>
                      <a:pt x="976" y="320"/>
                    </a:lnTo>
                    <a:lnTo>
                      <a:pt x="36" y="244"/>
                    </a:lnTo>
                    <a:lnTo>
                      <a:pt x="1" y="215"/>
                    </a:lnTo>
                    <a:lnTo>
                      <a:pt x="0" y="217"/>
                    </a:lnTo>
                    <a:close/>
                  </a:path>
                </a:pathLst>
              </a:custGeom>
              <a:grp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15" name="Rectangle 10">
                <a:extLst>
                  <a:ext uri="{FF2B5EF4-FFF2-40B4-BE49-F238E27FC236}">
                    <a16:creationId xmlns:a16="http://schemas.microsoft.com/office/drawing/2014/main" id="{C369E7FA-FE86-46E1-A427-B1B60794C65C}"/>
                  </a:ext>
                </a:extLst>
              </p:cNvPr>
              <p:cNvSpPr>
                <a:spLocks noChangeArrowheads="1"/>
              </p:cNvSpPr>
              <p:nvPr/>
            </p:nvSpPr>
            <p:spPr bwMode="auto">
              <a:xfrm>
                <a:off x="754" y="1920"/>
                <a:ext cx="3" cy="102"/>
              </a:xfrm>
              <a:prstGeom prst="rect">
                <a:avLst/>
              </a:prstGeom>
              <a:grpFill/>
              <a:ln w="9525">
                <a:solidFill>
                  <a:sysClr val="window" lastClr="FFFFFF"/>
                </a:solidFill>
                <a:miter lim="800000"/>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16" name="Freeform 11">
                <a:extLst>
                  <a:ext uri="{FF2B5EF4-FFF2-40B4-BE49-F238E27FC236}">
                    <a16:creationId xmlns:a16="http://schemas.microsoft.com/office/drawing/2014/main" id="{E77E5BEC-2667-43DB-A800-DF3599693918}"/>
                  </a:ext>
                </a:extLst>
              </p:cNvPr>
              <p:cNvSpPr>
                <a:spLocks/>
              </p:cNvSpPr>
              <p:nvPr/>
            </p:nvSpPr>
            <p:spPr bwMode="auto">
              <a:xfrm>
                <a:off x="754" y="1920"/>
                <a:ext cx="3" cy="102"/>
              </a:xfrm>
              <a:custGeom>
                <a:avLst/>
                <a:gdLst>
                  <a:gd name="T0" fmla="*/ 0 w 3"/>
                  <a:gd name="T1" fmla="*/ 0 h 102"/>
                  <a:gd name="T2" fmla="*/ 0 w 3"/>
                  <a:gd name="T3" fmla="*/ 102 h 102"/>
                  <a:gd name="T4" fmla="*/ 3 w 3"/>
                  <a:gd name="T5" fmla="*/ 102 h 102"/>
                  <a:gd name="T6" fmla="*/ 3 w 3"/>
                  <a:gd name="T7" fmla="*/ 0 h 102"/>
                </a:gdLst>
                <a:ahLst/>
                <a:cxnLst>
                  <a:cxn ang="0">
                    <a:pos x="T0" y="T1"/>
                  </a:cxn>
                  <a:cxn ang="0">
                    <a:pos x="T2" y="T3"/>
                  </a:cxn>
                  <a:cxn ang="0">
                    <a:pos x="T4" y="T5"/>
                  </a:cxn>
                  <a:cxn ang="0">
                    <a:pos x="T6" y="T7"/>
                  </a:cxn>
                </a:cxnLst>
                <a:rect l="0" t="0" r="r" b="b"/>
                <a:pathLst>
                  <a:path w="3" h="102">
                    <a:moveTo>
                      <a:pt x="0" y="0"/>
                    </a:moveTo>
                    <a:lnTo>
                      <a:pt x="0" y="102"/>
                    </a:lnTo>
                    <a:lnTo>
                      <a:pt x="3" y="102"/>
                    </a:lnTo>
                    <a:lnTo>
                      <a:pt x="3" y="0"/>
                    </a:lnTo>
                  </a:path>
                </a:pathLst>
              </a:custGeom>
              <a:grp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17" name="Rectangle 12">
                <a:extLst>
                  <a:ext uri="{FF2B5EF4-FFF2-40B4-BE49-F238E27FC236}">
                    <a16:creationId xmlns:a16="http://schemas.microsoft.com/office/drawing/2014/main" id="{15FB5939-7A45-4DC5-95FF-7DCBCCAAA594}"/>
                  </a:ext>
                </a:extLst>
              </p:cNvPr>
              <p:cNvSpPr>
                <a:spLocks noChangeArrowheads="1"/>
              </p:cNvSpPr>
              <p:nvPr/>
            </p:nvSpPr>
            <p:spPr bwMode="auto">
              <a:xfrm>
                <a:off x="1695" y="1996"/>
                <a:ext cx="3" cy="102"/>
              </a:xfrm>
              <a:prstGeom prst="rect">
                <a:avLst/>
              </a:prstGeom>
              <a:grpFill/>
              <a:ln w="9525">
                <a:solidFill>
                  <a:sysClr val="window" lastClr="FFFFFF"/>
                </a:solidFill>
                <a:miter lim="800000"/>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18" name="Freeform 13">
                <a:extLst>
                  <a:ext uri="{FF2B5EF4-FFF2-40B4-BE49-F238E27FC236}">
                    <a16:creationId xmlns:a16="http://schemas.microsoft.com/office/drawing/2014/main" id="{D0DE0347-2AD9-4586-A4F0-23CD628F5D29}"/>
                  </a:ext>
                </a:extLst>
              </p:cNvPr>
              <p:cNvSpPr>
                <a:spLocks/>
              </p:cNvSpPr>
              <p:nvPr/>
            </p:nvSpPr>
            <p:spPr bwMode="auto">
              <a:xfrm>
                <a:off x="1695" y="1996"/>
                <a:ext cx="3" cy="102"/>
              </a:xfrm>
              <a:custGeom>
                <a:avLst/>
                <a:gdLst>
                  <a:gd name="T0" fmla="*/ 0 w 3"/>
                  <a:gd name="T1" fmla="*/ 0 h 102"/>
                  <a:gd name="T2" fmla="*/ 0 w 3"/>
                  <a:gd name="T3" fmla="*/ 102 h 102"/>
                  <a:gd name="T4" fmla="*/ 3 w 3"/>
                  <a:gd name="T5" fmla="*/ 102 h 102"/>
                  <a:gd name="T6" fmla="*/ 3 w 3"/>
                  <a:gd name="T7" fmla="*/ 0 h 102"/>
                </a:gdLst>
                <a:ahLst/>
                <a:cxnLst>
                  <a:cxn ang="0">
                    <a:pos x="T0" y="T1"/>
                  </a:cxn>
                  <a:cxn ang="0">
                    <a:pos x="T2" y="T3"/>
                  </a:cxn>
                  <a:cxn ang="0">
                    <a:pos x="T4" y="T5"/>
                  </a:cxn>
                  <a:cxn ang="0">
                    <a:pos x="T6" y="T7"/>
                  </a:cxn>
                </a:cxnLst>
                <a:rect l="0" t="0" r="r" b="b"/>
                <a:pathLst>
                  <a:path w="3" h="102">
                    <a:moveTo>
                      <a:pt x="0" y="0"/>
                    </a:moveTo>
                    <a:lnTo>
                      <a:pt x="0" y="102"/>
                    </a:lnTo>
                    <a:lnTo>
                      <a:pt x="3" y="102"/>
                    </a:lnTo>
                    <a:lnTo>
                      <a:pt x="3" y="0"/>
                    </a:lnTo>
                  </a:path>
                </a:pathLst>
              </a:custGeom>
              <a:grp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19" name="Rectangle 14">
                <a:extLst>
                  <a:ext uri="{FF2B5EF4-FFF2-40B4-BE49-F238E27FC236}">
                    <a16:creationId xmlns:a16="http://schemas.microsoft.com/office/drawing/2014/main" id="{EDEFADFF-0371-4C79-94B4-56E446F8992D}"/>
                  </a:ext>
                </a:extLst>
              </p:cNvPr>
              <p:cNvSpPr>
                <a:spLocks noChangeArrowheads="1"/>
              </p:cNvSpPr>
              <p:nvPr/>
            </p:nvSpPr>
            <p:spPr bwMode="auto">
              <a:xfrm>
                <a:off x="1762" y="1982"/>
                <a:ext cx="4" cy="102"/>
              </a:xfrm>
              <a:prstGeom prst="rect">
                <a:avLst/>
              </a:prstGeom>
              <a:grpFill/>
              <a:ln w="9525">
                <a:solidFill>
                  <a:sysClr val="window" lastClr="FFFFFF"/>
                </a:solidFill>
                <a:miter lim="800000"/>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20" name="Freeform 15">
                <a:extLst>
                  <a:ext uri="{FF2B5EF4-FFF2-40B4-BE49-F238E27FC236}">
                    <a16:creationId xmlns:a16="http://schemas.microsoft.com/office/drawing/2014/main" id="{5FC3A6B5-B473-4D53-AC90-ECE940DA13A6}"/>
                  </a:ext>
                </a:extLst>
              </p:cNvPr>
              <p:cNvSpPr>
                <a:spLocks/>
              </p:cNvSpPr>
              <p:nvPr/>
            </p:nvSpPr>
            <p:spPr bwMode="auto">
              <a:xfrm>
                <a:off x="1762" y="1982"/>
                <a:ext cx="4" cy="102"/>
              </a:xfrm>
              <a:custGeom>
                <a:avLst/>
                <a:gdLst>
                  <a:gd name="T0" fmla="*/ 0 w 4"/>
                  <a:gd name="T1" fmla="*/ 0 h 102"/>
                  <a:gd name="T2" fmla="*/ 0 w 4"/>
                  <a:gd name="T3" fmla="*/ 102 h 102"/>
                  <a:gd name="T4" fmla="*/ 4 w 4"/>
                  <a:gd name="T5" fmla="*/ 102 h 102"/>
                  <a:gd name="T6" fmla="*/ 4 w 4"/>
                  <a:gd name="T7" fmla="*/ 0 h 102"/>
                </a:gdLst>
                <a:ahLst/>
                <a:cxnLst>
                  <a:cxn ang="0">
                    <a:pos x="T0" y="T1"/>
                  </a:cxn>
                  <a:cxn ang="0">
                    <a:pos x="T2" y="T3"/>
                  </a:cxn>
                  <a:cxn ang="0">
                    <a:pos x="T4" y="T5"/>
                  </a:cxn>
                  <a:cxn ang="0">
                    <a:pos x="T6" y="T7"/>
                  </a:cxn>
                </a:cxnLst>
                <a:rect l="0" t="0" r="r" b="b"/>
                <a:pathLst>
                  <a:path w="4" h="102">
                    <a:moveTo>
                      <a:pt x="0" y="0"/>
                    </a:moveTo>
                    <a:lnTo>
                      <a:pt x="0" y="102"/>
                    </a:lnTo>
                    <a:lnTo>
                      <a:pt x="4" y="102"/>
                    </a:lnTo>
                    <a:lnTo>
                      <a:pt x="4" y="0"/>
                    </a:lnTo>
                  </a:path>
                </a:pathLst>
              </a:custGeom>
              <a:grp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21" name="Freeform 16">
                <a:extLst>
                  <a:ext uri="{FF2B5EF4-FFF2-40B4-BE49-F238E27FC236}">
                    <a16:creationId xmlns:a16="http://schemas.microsoft.com/office/drawing/2014/main" id="{48499FF2-7772-4360-B5EA-9669363A1935}"/>
                  </a:ext>
                </a:extLst>
              </p:cNvPr>
              <p:cNvSpPr>
                <a:spLocks/>
              </p:cNvSpPr>
              <p:nvPr/>
            </p:nvSpPr>
            <p:spPr bwMode="auto">
              <a:xfrm>
                <a:off x="1224" y="2059"/>
                <a:ext cx="4" cy="101"/>
              </a:xfrm>
              <a:custGeom>
                <a:avLst/>
                <a:gdLst>
                  <a:gd name="T0" fmla="*/ 0 w 4"/>
                  <a:gd name="T1" fmla="*/ 0 h 101"/>
                  <a:gd name="T2" fmla="*/ 1 w 4"/>
                  <a:gd name="T3" fmla="*/ 101 h 101"/>
                  <a:gd name="T4" fmla="*/ 4 w 4"/>
                  <a:gd name="T5" fmla="*/ 101 h 101"/>
                  <a:gd name="T6" fmla="*/ 4 w 4"/>
                  <a:gd name="T7" fmla="*/ 0 h 101"/>
                  <a:gd name="T8" fmla="*/ 0 w 4"/>
                  <a:gd name="T9" fmla="*/ 0 h 101"/>
                </a:gdLst>
                <a:ahLst/>
                <a:cxnLst>
                  <a:cxn ang="0">
                    <a:pos x="T0" y="T1"/>
                  </a:cxn>
                  <a:cxn ang="0">
                    <a:pos x="T2" y="T3"/>
                  </a:cxn>
                  <a:cxn ang="0">
                    <a:pos x="T4" y="T5"/>
                  </a:cxn>
                  <a:cxn ang="0">
                    <a:pos x="T6" y="T7"/>
                  </a:cxn>
                  <a:cxn ang="0">
                    <a:pos x="T8" y="T9"/>
                  </a:cxn>
                </a:cxnLst>
                <a:rect l="0" t="0" r="r" b="b"/>
                <a:pathLst>
                  <a:path w="4" h="101">
                    <a:moveTo>
                      <a:pt x="0" y="0"/>
                    </a:moveTo>
                    <a:lnTo>
                      <a:pt x="1" y="101"/>
                    </a:lnTo>
                    <a:lnTo>
                      <a:pt x="4" y="101"/>
                    </a:lnTo>
                    <a:lnTo>
                      <a:pt x="4" y="0"/>
                    </a:lnTo>
                    <a:lnTo>
                      <a:pt x="0" y="0"/>
                    </a:lnTo>
                    <a:close/>
                  </a:path>
                </a:pathLst>
              </a:custGeom>
              <a:grp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22" name="Freeform 17">
                <a:extLst>
                  <a:ext uri="{FF2B5EF4-FFF2-40B4-BE49-F238E27FC236}">
                    <a16:creationId xmlns:a16="http://schemas.microsoft.com/office/drawing/2014/main" id="{EEC17267-3ACC-4D57-A43B-4E68E3FE3CB2}"/>
                  </a:ext>
                </a:extLst>
              </p:cNvPr>
              <p:cNvSpPr>
                <a:spLocks/>
              </p:cNvSpPr>
              <p:nvPr/>
            </p:nvSpPr>
            <p:spPr bwMode="auto">
              <a:xfrm>
                <a:off x="1224" y="2059"/>
                <a:ext cx="4" cy="101"/>
              </a:xfrm>
              <a:custGeom>
                <a:avLst/>
                <a:gdLst>
                  <a:gd name="T0" fmla="*/ 0 w 4"/>
                  <a:gd name="T1" fmla="*/ 0 h 101"/>
                  <a:gd name="T2" fmla="*/ 1 w 4"/>
                  <a:gd name="T3" fmla="*/ 101 h 101"/>
                  <a:gd name="T4" fmla="*/ 4 w 4"/>
                  <a:gd name="T5" fmla="*/ 101 h 101"/>
                  <a:gd name="T6" fmla="*/ 4 w 4"/>
                  <a:gd name="T7" fmla="*/ 0 h 101"/>
                </a:gdLst>
                <a:ahLst/>
                <a:cxnLst>
                  <a:cxn ang="0">
                    <a:pos x="T0" y="T1"/>
                  </a:cxn>
                  <a:cxn ang="0">
                    <a:pos x="T2" y="T3"/>
                  </a:cxn>
                  <a:cxn ang="0">
                    <a:pos x="T4" y="T5"/>
                  </a:cxn>
                  <a:cxn ang="0">
                    <a:pos x="T6" y="T7"/>
                  </a:cxn>
                </a:cxnLst>
                <a:rect l="0" t="0" r="r" b="b"/>
                <a:pathLst>
                  <a:path w="4" h="101">
                    <a:moveTo>
                      <a:pt x="0" y="0"/>
                    </a:moveTo>
                    <a:lnTo>
                      <a:pt x="1" y="101"/>
                    </a:lnTo>
                    <a:lnTo>
                      <a:pt x="4" y="101"/>
                    </a:lnTo>
                    <a:lnTo>
                      <a:pt x="4" y="0"/>
                    </a:lnTo>
                  </a:path>
                </a:pathLst>
              </a:custGeom>
              <a:grp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23" name="Freeform 18">
                <a:extLst>
                  <a:ext uri="{FF2B5EF4-FFF2-40B4-BE49-F238E27FC236}">
                    <a16:creationId xmlns:a16="http://schemas.microsoft.com/office/drawing/2014/main" id="{984B2C76-BB16-471F-AD0A-AB771044FF1E}"/>
                  </a:ext>
                </a:extLst>
              </p:cNvPr>
              <p:cNvSpPr>
                <a:spLocks/>
              </p:cNvSpPr>
              <p:nvPr/>
            </p:nvSpPr>
            <p:spPr bwMode="auto">
              <a:xfrm>
                <a:off x="1255" y="2079"/>
                <a:ext cx="34" cy="89"/>
              </a:xfrm>
              <a:custGeom>
                <a:avLst/>
                <a:gdLst>
                  <a:gd name="T0" fmla="*/ 4 w 34"/>
                  <a:gd name="T1" fmla="*/ 85 h 89"/>
                  <a:gd name="T2" fmla="*/ 3 w 34"/>
                  <a:gd name="T3" fmla="*/ 4 h 89"/>
                  <a:gd name="T4" fmla="*/ 29 w 34"/>
                  <a:gd name="T5" fmla="*/ 5 h 89"/>
                  <a:gd name="T6" fmla="*/ 31 w 34"/>
                  <a:gd name="T7" fmla="*/ 89 h 89"/>
                  <a:gd name="T8" fmla="*/ 34 w 34"/>
                  <a:gd name="T9" fmla="*/ 89 h 89"/>
                  <a:gd name="T10" fmla="*/ 33 w 34"/>
                  <a:gd name="T11" fmla="*/ 3 h 89"/>
                  <a:gd name="T12" fmla="*/ 0 w 34"/>
                  <a:gd name="T13" fmla="*/ 0 h 89"/>
                  <a:gd name="T14" fmla="*/ 1 w 34"/>
                  <a:gd name="T15" fmla="*/ 85 h 89"/>
                  <a:gd name="T16" fmla="*/ 4 w 34"/>
                  <a:gd name="T17" fmla="*/ 8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89">
                    <a:moveTo>
                      <a:pt x="4" y="85"/>
                    </a:moveTo>
                    <a:lnTo>
                      <a:pt x="3" y="4"/>
                    </a:lnTo>
                    <a:lnTo>
                      <a:pt x="29" y="5"/>
                    </a:lnTo>
                    <a:lnTo>
                      <a:pt x="31" y="89"/>
                    </a:lnTo>
                    <a:lnTo>
                      <a:pt x="34" y="89"/>
                    </a:lnTo>
                    <a:lnTo>
                      <a:pt x="33" y="3"/>
                    </a:lnTo>
                    <a:lnTo>
                      <a:pt x="0" y="0"/>
                    </a:lnTo>
                    <a:lnTo>
                      <a:pt x="1" y="85"/>
                    </a:lnTo>
                    <a:lnTo>
                      <a:pt x="4" y="85"/>
                    </a:lnTo>
                    <a:close/>
                  </a:path>
                </a:pathLst>
              </a:custGeom>
              <a:grp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24" name="Freeform 19">
                <a:extLst>
                  <a:ext uri="{FF2B5EF4-FFF2-40B4-BE49-F238E27FC236}">
                    <a16:creationId xmlns:a16="http://schemas.microsoft.com/office/drawing/2014/main" id="{D3873F4F-B3B4-4F3F-99EA-CD83F8E33DD4}"/>
                  </a:ext>
                </a:extLst>
              </p:cNvPr>
              <p:cNvSpPr>
                <a:spLocks/>
              </p:cNvSpPr>
              <p:nvPr/>
            </p:nvSpPr>
            <p:spPr bwMode="auto">
              <a:xfrm>
                <a:off x="1310" y="2084"/>
                <a:ext cx="34" cy="90"/>
              </a:xfrm>
              <a:custGeom>
                <a:avLst/>
                <a:gdLst>
                  <a:gd name="T0" fmla="*/ 4 w 34"/>
                  <a:gd name="T1" fmla="*/ 85 h 90"/>
                  <a:gd name="T2" fmla="*/ 4 w 34"/>
                  <a:gd name="T3" fmla="*/ 5 h 90"/>
                  <a:gd name="T4" fmla="*/ 29 w 34"/>
                  <a:gd name="T5" fmla="*/ 7 h 90"/>
                  <a:gd name="T6" fmla="*/ 30 w 34"/>
                  <a:gd name="T7" fmla="*/ 90 h 90"/>
                  <a:gd name="T8" fmla="*/ 34 w 34"/>
                  <a:gd name="T9" fmla="*/ 90 h 90"/>
                  <a:gd name="T10" fmla="*/ 32 w 34"/>
                  <a:gd name="T11" fmla="*/ 4 h 90"/>
                  <a:gd name="T12" fmla="*/ 0 w 34"/>
                  <a:gd name="T13" fmla="*/ 0 h 90"/>
                  <a:gd name="T14" fmla="*/ 1 w 34"/>
                  <a:gd name="T15" fmla="*/ 85 h 90"/>
                  <a:gd name="T16" fmla="*/ 4 w 34"/>
                  <a:gd name="T17" fmla="*/ 85 h 90"/>
                  <a:gd name="T18" fmla="*/ 4 w 34"/>
                  <a:gd name="T19" fmla="*/ 8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90">
                    <a:moveTo>
                      <a:pt x="4" y="85"/>
                    </a:moveTo>
                    <a:lnTo>
                      <a:pt x="4" y="5"/>
                    </a:lnTo>
                    <a:lnTo>
                      <a:pt x="29" y="7"/>
                    </a:lnTo>
                    <a:lnTo>
                      <a:pt x="30" y="90"/>
                    </a:lnTo>
                    <a:lnTo>
                      <a:pt x="34" y="90"/>
                    </a:lnTo>
                    <a:lnTo>
                      <a:pt x="32" y="4"/>
                    </a:lnTo>
                    <a:lnTo>
                      <a:pt x="0" y="0"/>
                    </a:lnTo>
                    <a:lnTo>
                      <a:pt x="1" y="85"/>
                    </a:lnTo>
                    <a:lnTo>
                      <a:pt x="4" y="85"/>
                    </a:lnTo>
                    <a:lnTo>
                      <a:pt x="4" y="85"/>
                    </a:lnTo>
                    <a:close/>
                  </a:path>
                </a:pathLst>
              </a:custGeom>
              <a:grp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25" name="Freeform 20">
                <a:extLst>
                  <a:ext uri="{FF2B5EF4-FFF2-40B4-BE49-F238E27FC236}">
                    <a16:creationId xmlns:a16="http://schemas.microsoft.com/office/drawing/2014/main" id="{FD6636B0-1CE9-4B9B-BAF4-533307A1155D}"/>
                  </a:ext>
                </a:extLst>
              </p:cNvPr>
              <p:cNvSpPr>
                <a:spLocks/>
              </p:cNvSpPr>
              <p:nvPr/>
            </p:nvSpPr>
            <p:spPr bwMode="auto">
              <a:xfrm>
                <a:off x="1369" y="2089"/>
                <a:ext cx="34" cy="90"/>
              </a:xfrm>
              <a:custGeom>
                <a:avLst/>
                <a:gdLst>
                  <a:gd name="T0" fmla="*/ 5 w 34"/>
                  <a:gd name="T1" fmla="*/ 85 h 90"/>
                  <a:gd name="T2" fmla="*/ 3 w 34"/>
                  <a:gd name="T3" fmla="*/ 4 h 90"/>
                  <a:gd name="T4" fmla="*/ 29 w 34"/>
                  <a:gd name="T5" fmla="*/ 6 h 90"/>
                  <a:gd name="T6" fmla="*/ 30 w 34"/>
                  <a:gd name="T7" fmla="*/ 90 h 90"/>
                  <a:gd name="T8" fmla="*/ 34 w 34"/>
                  <a:gd name="T9" fmla="*/ 90 h 90"/>
                  <a:gd name="T10" fmla="*/ 32 w 34"/>
                  <a:gd name="T11" fmla="*/ 4 h 90"/>
                  <a:gd name="T12" fmla="*/ 0 w 34"/>
                  <a:gd name="T13" fmla="*/ 0 h 90"/>
                  <a:gd name="T14" fmla="*/ 1 w 34"/>
                  <a:gd name="T15" fmla="*/ 85 h 90"/>
                  <a:gd name="T16" fmla="*/ 5 w 34"/>
                  <a:gd name="T17" fmla="*/ 85 h 90"/>
                  <a:gd name="T18" fmla="*/ 5 w 34"/>
                  <a:gd name="T19" fmla="*/ 8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90">
                    <a:moveTo>
                      <a:pt x="5" y="85"/>
                    </a:moveTo>
                    <a:lnTo>
                      <a:pt x="3" y="4"/>
                    </a:lnTo>
                    <a:lnTo>
                      <a:pt x="29" y="6"/>
                    </a:lnTo>
                    <a:lnTo>
                      <a:pt x="30" y="90"/>
                    </a:lnTo>
                    <a:lnTo>
                      <a:pt x="34" y="90"/>
                    </a:lnTo>
                    <a:lnTo>
                      <a:pt x="32" y="4"/>
                    </a:lnTo>
                    <a:lnTo>
                      <a:pt x="0" y="0"/>
                    </a:lnTo>
                    <a:lnTo>
                      <a:pt x="1" y="85"/>
                    </a:lnTo>
                    <a:lnTo>
                      <a:pt x="5" y="85"/>
                    </a:lnTo>
                    <a:lnTo>
                      <a:pt x="5" y="85"/>
                    </a:lnTo>
                    <a:close/>
                  </a:path>
                </a:pathLst>
              </a:custGeom>
              <a:grp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26" name="Freeform 21">
                <a:extLst>
                  <a:ext uri="{FF2B5EF4-FFF2-40B4-BE49-F238E27FC236}">
                    <a16:creationId xmlns:a16="http://schemas.microsoft.com/office/drawing/2014/main" id="{9560C9D1-2265-4FF6-AD3F-A7EA566C4F4F}"/>
                  </a:ext>
                </a:extLst>
              </p:cNvPr>
              <p:cNvSpPr>
                <a:spLocks/>
              </p:cNvSpPr>
              <p:nvPr/>
            </p:nvSpPr>
            <p:spPr bwMode="auto">
              <a:xfrm>
                <a:off x="1428" y="2094"/>
                <a:ext cx="33" cy="89"/>
              </a:xfrm>
              <a:custGeom>
                <a:avLst/>
                <a:gdLst>
                  <a:gd name="T0" fmla="*/ 4 w 33"/>
                  <a:gd name="T1" fmla="*/ 85 h 89"/>
                  <a:gd name="T2" fmla="*/ 3 w 33"/>
                  <a:gd name="T3" fmla="*/ 4 h 89"/>
                  <a:gd name="T4" fmla="*/ 28 w 33"/>
                  <a:gd name="T5" fmla="*/ 6 h 89"/>
                  <a:gd name="T6" fmla="*/ 30 w 33"/>
                  <a:gd name="T7" fmla="*/ 89 h 89"/>
                  <a:gd name="T8" fmla="*/ 33 w 33"/>
                  <a:gd name="T9" fmla="*/ 89 h 89"/>
                  <a:gd name="T10" fmla="*/ 31 w 33"/>
                  <a:gd name="T11" fmla="*/ 3 h 89"/>
                  <a:gd name="T12" fmla="*/ 0 w 33"/>
                  <a:gd name="T13" fmla="*/ 0 h 89"/>
                  <a:gd name="T14" fmla="*/ 1 w 33"/>
                  <a:gd name="T15" fmla="*/ 85 h 89"/>
                  <a:gd name="T16" fmla="*/ 4 w 33"/>
                  <a:gd name="T17" fmla="*/ 85 h 89"/>
                  <a:gd name="T18" fmla="*/ 4 w 33"/>
                  <a:gd name="T19" fmla="*/ 8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89">
                    <a:moveTo>
                      <a:pt x="4" y="85"/>
                    </a:moveTo>
                    <a:lnTo>
                      <a:pt x="3" y="4"/>
                    </a:lnTo>
                    <a:lnTo>
                      <a:pt x="28" y="6"/>
                    </a:lnTo>
                    <a:lnTo>
                      <a:pt x="30" y="89"/>
                    </a:lnTo>
                    <a:lnTo>
                      <a:pt x="33" y="89"/>
                    </a:lnTo>
                    <a:lnTo>
                      <a:pt x="31" y="3"/>
                    </a:lnTo>
                    <a:lnTo>
                      <a:pt x="0" y="0"/>
                    </a:lnTo>
                    <a:lnTo>
                      <a:pt x="1" y="85"/>
                    </a:lnTo>
                    <a:lnTo>
                      <a:pt x="4" y="85"/>
                    </a:lnTo>
                    <a:lnTo>
                      <a:pt x="4" y="85"/>
                    </a:lnTo>
                    <a:close/>
                  </a:path>
                </a:pathLst>
              </a:custGeom>
              <a:grp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27" name="Freeform 22">
                <a:extLst>
                  <a:ext uri="{FF2B5EF4-FFF2-40B4-BE49-F238E27FC236}">
                    <a16:creationId xmlns:a16="http://schemas.microsoft.com/office/drawing/2014/main" id="{BD49C8AB-D5B7-4553-A1FD-EDFDA4A6BC4C}"/>
                  </a:ext>
                </a:extLst>
              </p:cNvPr>
              <p:cNvSpPr>
                <a:spLocks/>
              </p:cNvSpPr>
              <p:nvPr/>
            </p:nvSpPr>
            <p:spPr bwMode="auto">
              <a:xfrm>
                <a:off x="1486" y="2100"/>
                <a:ext cx="34" cy="89"/>
              </a:xfrm>
              <a:custGeom>
                <a:avLst/>
                <a:gdLst>
                  <a:gd name="T0" fmla="*/ 5 w 34"/>
                  <a:gd name="T1" fmla="*/ 85 h 89"/>
                  <a:gd name="T2" fmla="*/ 3 w 34"/>
                  <a:gd name="T3" fmla="*/ 4 h 89"/>
                  <a:gd name="T4" fmla="*/ 29 w 34"/>
                  <a:gd name="T5" fmla="*/ 6 h 89"/>
                  <a:gd name="T6" fmla="*/ 31 w 34"/>
                  <a:gd name="T7" fmla="*/ 89 h 89"/>
                  <a:gd name="T8" fmla="*/ 34 w 34"/>
                  <a:gd name="T9" fmla="*/ 89 h 89"/>
                  <a:gd name="T10" fmla="*/ 33 w 34"/>
                  <a:gd name="T11" fmla="*/ 4 h 89"/>
                  <a:gd name="T12" fmla="*/ 0 w 34"/>
                  <a:gd name="T13" fmla="*/ 0 h 89"/>
                  <a:gd name="T14" fmla="*/ 2 w 34"/>
                  <a:gd name="T15" fmla="*/ 85 h 89"/>
                  <a:gd name="T16" fmla="*/ 5 w 34"/>
                  <a:gd name="T17" fmla="*/ 8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89">
                    <a:moveTo>
                      <a:pt x="5" y="85"/>
                    </a:moveTo>
                    <a:lnTo>
                      <a:pt x="3" y="4"/>
                    </a:lnTo>
                    <a:lnTo>
                      <a:pt x="29" y="6"/>
                    </a:lnTo>
                    <a:lnTo>
                      <a:pt x="31" y="89"/>
                    </a:lnTo>
                    <a:lnTo>
                      <a:pt x="34" y="89"/>
                    </a:lnTo>
                    <a:lnTo>
                      <a:pt x="33" y="4"/>
                    </a:lnTo>
                    <a:lnTo>
                      <a:pt x="0" y="0"/>
                    </a:lnTo>
                    <a:lnTo>
                      <a:pt x="2" y="85"/>
                    </a:lnTo>
                    <a:lnTo>
                      <a:pt x="5" y="85"/>
                    </a:lnTo>
                    <a:close/>
                  </a:path>
                </a:pathLst>
              </a:custGeom>
              <a:grp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28" name="Freeform 23">
                <a:extLst>
                  <a:ext uri="{FF2B5EF4-FFF2-40B4-BE49-F238E27FC236}">
                    <a16:creationId xmlns:a16="http://schemas.microsoft.com/office/drawing/2014/main" id="{DF5748B7-6BE2-4A23-9A1B-8140AB420FE9}"/>
                  </a:ext>
                </a:extLst>
              </p:cNvPr>
              <p:cNvSpPr>
                <a:spLocks/>
              </p:cNvSpPr>
              <p:nvPr/>
            </p:nvSpPr>
            <p:spPr bwMode="auto">
              <a:xfrm>
                <a:off x="1547" y="2086"/>
                <a:ext cx="4" cy="107"/>
              </a:xfrm>
              <a:custGeom>
                <a:avLst/>
                <a:gdLst>
                  <a:gd name="T0" fmla="*/ 4 w 4"/>
                  <a:gd name="T1" fmla="*/ 106 h 107"/>
                  <a:gd name="T2" fmla="*/ 3 w 4"/>
                  <a:gd name="T3" fmla="*/ 0 h 107"/>
                  <a:gd name="T4" fmla="*/ 0 w 4"/>
                  <a:gd name="T5" fmla="*/ 0 h 107"/>
                  <a:gd name="T6" fmla="*/ 1 w 4"/>
                  <a:gd name="T7" fmla="*/ 107 h 107"/>
                  <a:gd name="T8" fmla="*/ 4 w 4"/>
                  <a:gd name="T9" fmla="*/ 106 h 107"/>
                </a:gdLst>
                <a:ahLst/>
                <a:cxnLst>
                  <a:cxn ang="0">
                    <a:pos x="T0" y="T1"/>
                  </a:cxn>
                  <a:cxn ang="0">
                    <a:pos x="T2" y="T3"/>
                  </a:cxn>
                  <a:cxn ang="0">
                    <a:pos x="T4" y="T5"/>
                  </a:cxn>
                  <a:cxn ang="0">
                    <a:pos x="T6" y="T7"/>
                  </a:cxn>
                  <a:cxn ang="0">
                    <a:pos x="T8" y="T9"/>
                  </a:cxn>
                </a:cxnLst>
                <a:rect l="0" t="0" r="r" b="b"/>
                <a:pathLst>
                  <a:path w="4" h="107">
                    <a:moveTo>
                      <a:pt x="4" y="106"/>
                    </a:moveTo>
                    <a:lnTo>
                      <a:pt x="3" y="0"/>
                    </a:lnTo>
                    <a:lnTo>
                      <a:pt x="0" y="0"/>
                    </a:lnTo>
                    <a:lnTo>
                      <a:pt x="1" y="107"/>
                    </a:lnTo>
                    <a:lnTo>
                      <a:pt x="4" y="106"/>
                    </a:lnTo>
                    <a:close/>
                  </a:path>
                </a:pathLst>
              </a:custGeom>
              <a:grp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29" name="Freeform 24">
                <a:extLst>
                  <a:ext uri="{FF2B5EF4-FFF2-40B4-BE49-F238E27FC236}">
                    <a16:creationId xmlns:a16="http://schemas.microsoft.com/office/drawing/2014/main" id="{89689AC2-4047-417B-9758-51132989490F}"/>
                  </a:ext>
                </a:extLst>
              </p:cNvPr>
              <p:cNvSpPr>
                <a:spLocks/>
              </p:cNvSpPr>
              <p:nvPr/>
            </p:nvSpPr>
            <p:spPr bwMode="auto">
              <a:xfrm>
                <a:off x="1547" y="2086"/>
                <a:ext cx="4" cy="107"/>
              </a:xfrm>
              <a:custGeom>
                <a:avLst/>
                <a:gdLst>
                  <a:gd name="T0" fmla="*/ 4 w 4"/>
                  <a:gd name="T1" fmla="*/ 106 h 107"/>
                  <a:gd name="T2" fmla="*/ 3 w 4"/>
                  <a:gd name="T3" fmla="*/ 0 h 107"/>
                  <a:gd name="T4" fmla="*/ 0 w 4"/>
                  <a:gd name="T5" fmla="*/ 0 h 107"/>
                  <a:gd name="T6" fmla="*/ 1 w 4"/>
                  <a:gd name="T7" fmla="*/ 107 h 107"/>
                </a:gdLst>
                <a:ahLst/>
                <a:cxnLst>
                  <a:cxn ang="0">
                    <a:pos x="T0" y="T1"/>
                  </a:cxn>
                  <a:cxn ang="0">
                    <a:pos x="T2" y="T3"/>
                  </a:cxn>
                  <a:cxn ang="0">
                    <a:pos x="T4" y="T5"/>
                  </a:cxn>
                  <a:cxn ang="0">
                    <a:pos x="T6" y="T7"/>
                  </a:cxn>
                </a:cxnLst>
                <a:rect l="0" t="0" r="r" b="b"/>
                <a:pathLst>
                  <a:path w="4" h="107">
                    <a:moveTo>
                      <a:pt x="4" y="106"/>
                    </a:moveTo>
                    <a:lnTo>
                      <a:pt x="3" y="0"/>
                    </a:lnTo>
                    <a:lnTo>
                      <a:pt x="0" y="0"/>
                    </a:lnTo>
                    <a:lnTo>
                      <a:pt x="1" y="107"/>
                    </a:lnTo>
                  </a:path>
                </a:pathLst>
              </a:custGeom>
              <a:grp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30" name="Rectangle 25">
                <a:extLst>
                  <a:ext uri="{FF2B5EF4-FFF2-40B4-BE49-F238E27FC236}">
                    <a16:creationId xmlns:a16="http://schemas.microsoft.com/office/drawing/2014/main" id="{DBA73245-8D12-425D-B0AE-23C0B863E57B}"/>
                  </a:ext>
                </a:extLst>
              </p:cNvPr>
              <p:cNvSpPr>
                <a:spLocks noChangeArrowheads="1"/>
              </p:cNvSpPr>
              <p:nvPr/>
            </p:nvSpPr>
            <p:spPr bwMode="auto">
              <a:xfrm>
                <a:off x="1555" y="2086"/>
                <a:ext cx="2" cy="103"/>
              </a:xfrm>
              <a:prstGeom prst="rect">
                <a:avLst/>
              </a:prstGeom>
              <a:grpFill/>
              <a:ln w="9525">
                <a:solidFill>
                  <a:sysClr val="window" lastClr="FFFFFF"/>
                </a:solidFill>
                <a:miter lim="800000"/>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31" name="Freeform 26">
                <a:extLst>
                  <a:ext uri="{FF2B5EF4-FFF2-40B4-BE49-F238E27FC236}">
                    <a16:creationId xmlns:a16="http://schemas.microsoft.com/office/drawing/2014/main" id="{62F83440-6744-4636-A5A6-E9E4DCB6F73D}"/>
                  </a:ext>
                </a:extLst>
              </p:cNvPr>
              <p:cNvSpPr>
                <a:spLocks/>
              </p:cNvSpPr>
              <p:nvPr/>
            </p:nvSpPr>
            <p:spPr bwMode="auto">
              <a:xfrm>
                <a:off x="1555" y="2086"/>
                <a:ext cx="2" cy="103"/>
              </a:xfrm>
              <a:custGeom>
                <a:avLst/>
                <a:gdLst>
                  <a:gd name="T0" fmla="*/ 2 w 2"/>
                  <a:gd name="T1" fmla="*/ 103 h 103"/>
                  <a:gd name="T2" fmla="*/ 2 w 2"/>
                  <a:gd name="T3" fmla="*/ 0 h 103"/>
                  <a:gd name="T4" fmla="*/ 0 w 2"/>
                  <a:gd name="T5" fmla="*/ 0 h 103"/>
                  <a:gd name="T6" fmla="*/ 0 w 2"/>
                  <a:gd name="T7" fmla="*/ 103 h 103"/>
                </a:gdLst>
                <a:ahLst/>
                <a:cxnLst>
                  <a:cxn ang="0">
                    <a:pos x="T0" y="T1"/>
                  </a:cxn>
                  <a:cxn ang="0">
                    <a:pos x="T2" y="T3"/>
                  </a:cxn>
                  <a:cxn ang="0">
                    <a:pos x="T4" y="T5"/>
                  </a:cxn>
                  <a:cxn ang="0">
                    <a:pos x="T6" y="T7"/>
                  </a:cxn>
                </a:cxnLst>
                <a:rect l="0" t="0" r="r" b="b"/>
                <a:pathLst>
                  <a:path w="2" h="103">
                    <a:moveTo>
                      <a:pt x="2" y="103"/>
                    </a:moveTo>
                    <a:lnTo>
                      <a:pt x="2" y="0"/>
                    </a:lnTo>
                    <a:lnTo>
                      <a:pt x="0" y="0"/>
                    </a:lnTo>
                    <a:lnTo>
                      <a:pt x="0" y="103"/>
                    </a:lnTo>
                  </a:path>
                </a:pathLst>
              </a:custGeom>
              <a:grp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32" name="Freeform 27">
                <a:extLst>
                  <a:ext uri="{FF2B5EF4-FFF2-40B4-BE49-F238E27FC236}">
                    <a16:creationId xmlns:a16="http://schemas.microsoft.com/office/drawing/2014/main" id="{04CC0029-8DB4-4A76-8014-6BF993D718C9}"/>
                  </a:ext>
                </a:extLst>
              </p:cNvPr>
              <p:cNvSpPr>
                <a:spLocks/>
              </p:cNvSpPr>
              <p:nvPr/>
            </p:nvSpPr>
            <p:spPr bwMode="auto">
              <a:xfrm>
                <a:off x="1596" y="1891"/>
                <a:ext cx="154" cy="66"/>
              </a:xfrm>
              <a:custGeom>
                <a:avLst/>
                <a:gdLst>
                  <a:gd name="T0" fmla="*/ 2 w 184"/>
                  <a:gd name="T1" fmla="*/ 40 h 79"/>
                  <a:gd name="T2" fmla="*/ 0 w 184"/>
                  <a:gd name="T3" fmla="*/ 40 h 79"/>
                  <a:gd name="T4" fmla="*/ 7 w 184"/>
                  <a:gd name="T5" fmla="*/ 56 h 79"/>
                  <a:gd name="T6" fmla="*/ 41 w 184"/>
                  <a:gd name="T7" fmla="*/ 73 h 79"/>
                  <a:gd name="T8" fmla="*/ 92 w 184"/>
                  <a:gd name="T9" fmla="*/ 79 h 79"/>
                  <a:gd name="T10" fmla="*/ 156 w 184"/>
                  <a:gd name="T11" fmla="*/ 68 h 79"/>
                  <a:gd name="T12" fmla="*/ 176 w 184"/>
                  <a:gd name="T13" fmla="*/ 56 h 79"/>
                  <a:gd name="T14" fmla="*/ 184 w 184"/>
                  <a:gd name="T15" fmla="*/ 40 h 79"/>
                  <a:gd name="T16" fmla="*/ 176 w 184"/>
                  <a:gd name="T17" fmla="*/ 23 h 79"/>
                  <a:gd name="T18" fmla="*/ 143 w 184"/>
                  <a:gd name="T19" fmla="*/ 6 h 79"/>
                  <a:gd name="T20" fmla="*/ 92 w 184"/>
                  <a:gd name="T21" fmla="*/ 0 h 79"/>
                  <a:gd name="T22" fmla="*/ 27 w 184"/>
                  <a:gd name="T23" fmla="*/ 11 h 79"/>
                  <a:gd name="T24" fmla="*/ 7 w 184"/>
                  <a:gd name="T25" fmla="*/ 23 h 79"/>
                  <a:gd name="T26" fmla="*/ 0 w 184"/>
                  <a:gd name="T27" fmla="*/ 40 h 79"/>
                  <a:gd name="T28" fmla="*/ 2 w 184"/>
                  <a:gd name="T29" fmla="*/ 40 h 79"/>
                  <a:gd name="T30" fmla="*/ 4 w 184"/>
                  <a:gd name="T31" fmla="*/ 40 h 79"/>
                  <a:gd name="T32" fmla="*/ 10 w 184"/>
                  <a:gd name="T33" fmla="*/ 26 h 79"/>
                  <a:gd name="T34" fmla="*/ 42 w 184"/>
                  <a:gd name="T35" fmla="*/ 10 h 79"/>
                  <a:gd name="T36" fmla="*/ 92 w 184"/>
                  <a:gd name="T37" fmla="*/ 4 h 79"/>
                  <a:gd name="T38" fmla="*/ 155 w 184"/>
                  <a:gd name="T39" fmla="*/ 15 h 79"/>
                  <a:gd name="T40" fmla="*/ 174 w 184"/>
                  <a:gd name="T41" fmla="*/ 26 h 79"/>
                  <a:gd name="T42" fmla="*/ 180 w 184"/>
                  <a:gd name="T43" fmla="*/ 40 h 79"/>
                  <a:gd name="T44" fmla="*/ 174 w 184"/>
                  <a:gd name="T45" fmla="*/ 53 h 79"/>
                  <a:gd name="T46" fmla="*/ 142 w 184"/>
                  <a:gd name="T47" fmla="*/ 69 h 79"/>
                  <a:gd name="T48" fmla="*/ 92 w 184"/>
                  <a:gd name="T49" fmla="*/ 75 h 79"/>
                  <a:gd name="T50" fmla="*/ 29 w 184"/>
                  <a:gd name="T51" fmla="*/ 64 h 79"/>
                  <a:gd name="T52" fmla="*/ 10 w 184"/>
                  <a:gd name="T53" fmla="*/ 53 h 79"/>
                  <a:gd name="T54" fmla="*/ 4 w 184"/>
                  <a:gd name="T55" fmla="*/ 40 h 79"/>
                  <a:gd name="T56" fmla="*/ 2 w 184"/>
                  <a:gd name="T57" fmla="*/ 4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4" h="79">
                    <a:moveTo>
                      <a:pt x="2" y="40"/>
                    </a:moveTo>
                    <a:cubicBezTo>
                      <a:pt x="0" y="40"/>
                      <a:pt x="0" y="40"/>
                      <a:pt x="0" y="40"/>
                    </a:cubicBezTo>
                    <a:cubicBezTo>
                      <a:pt x="0" y="45"/>
                      <a:pt x="2" y="51"/>
                      <a:pt x="7" y="56"/>
                    </a:cubicBezTo>
                    <a:cubicBezTo>
                      <a:pt x="14" y="63"/>
                      <a:pt x="26" y="68"/>
                      <a:pt x="41" y="73"/>
                    </a:cubicBezTo>
                    <a:cubicBezTo>
                      <a:pt x="55" y="77"/>
                      <a:pt x="73" y="79"/>
                      <a:pt x="92" y="79"/>
                    </a:cubicBezTo>
                    <a:cubicBezTo>
                      <a:pt x="117" y="79"/>
                      <a:pt x="140" y="75"/>
                      <a:pt x="156" y="68"/>
                    </a:cubicBezTo>
                    <a:cubicBezTo>
                      <a:pt x="165" y="64"/>
                      <a:pt x="171" y="60"/>
                      <a:pt x="176" y="56"/>
                    </a:cubicBezTo>
                    <a:cubicBezTo>
                      <a:pt x="181" y="51"/>
                      <a:pt x="184" y="45"/>
                      <a:pt x="184" y="40"/>
                    </a:cubicBezTo>
                    <a:cubicBezTo>
                      <a:pt x="184" y="34"/>
                      <a:pt x="181" y="28"/>
                      <a:pt x="176" y="23"/>
                    </a:cubicBezTo>
                    <a:cubicBezTo>
                      <a:pt x="169" y="16"/>
                      <a:pt x="157" y="11"/>
                      <a:pt x="143" y="6"/>
                    </a:cubicBezTo>
                    <a:cubicBezTo>
                      <a:pt x="128" y="2"/>
                      <a:pt x="111" y="0"/>
                      <a:pt x="92" y="0"/>
                    </a:cubicBezTo>
                    <a:cubicBezTo>
                      <a:pt x="67" y="0"/>
                      <a:pt x="44" y="4"/>
                      <a:pt x="27" y="11"/>
                    </a:cubicBezTo>
                    <a:cubicBezTo>
                      <a:pt x="19" y="15"/>
                      <a:pt x="12" y="19"/>
                      <a:pt x="7" y="23"/>
                    </a:cubicBezTo>
                    <a:cubicBezTo>
                      <a:pt x="2" y="28"/>
                      <a:pt x="0" y="34"/>
                      <a:pt x="0" y="40"/>
                    </a:cubicBezTo>
                    <a:cubicBezTo>
                      <a:pt x="2" y="40"/>
                      <a:pt x="2" y="40"/>
                      <a:pt x="2" y="40"/>
                    </a:cubicBezTo>
                    <a:cubicBezTo>
                      <a:pt x="4" y="40"/>
                      <a:pt x="4" y="40"/>
                      <a:pt x="4" y="40"/>
                    </a:cubicBezTo>
                    <a:cubicBezTo>
                      <a:pt x="4" y="35"/>
                      <a:pt x="6" y="31"/>
                      <a:pt x="10" y="26"/>
                    </a:cubicBezTo>
                    <a:cubicBezTo>
                      <a:pt x="16" y="20"/>
                      <a:pt x="28" y="14"/>
                      <a:pt x="42" y="10"/>
                    </a:cubicBezTo>
                    <a:cubicBezTo>
                      <a:pt x="56" y="6"/>
                      <a:pt x="73" y="4"/>
                      <a:pt x="92" y="4"/>
                    </a:cubicBezTo>
                    <a:cubicBezTo>
                      <a:pt x="116" y="4"/>
                      <a:pt x="139" y="8"/>
                      <a:pt x="155" y="15"/>
                    </a:cubicBezTo>
                    <a:cubicBezTo>
                      <a:pt x="163" y="18"/>
                      <a:pt x="169" y="22"/>
                      <a:pt x="174" y="26"/>
                    </a:cubicBezTo>
                    <a:cubicBezTo>
                      <a:pt x="178" y="31"/>
                      <a:pt x="180" y="35"/>
                      <a:pt x="180" y="40"/>
                    </a:cubicBezTo>
                    <a:cubicBezTo>
                      <a:pt x="180" y="44"/>
                      <a:pt x="178" y="48"/>
                      <a:pt x="174" y="53"/>
                    </a:cubicBezTo>
                    <a:cubicBezTo>
                      <a:pt x="167" y="59"/>
                      <a:pt x="156" y="65"/>
                      <a:pt x="142" y="69"/>
                    </a:cubicBezTo>
                    <a:cubicBezTo>
                      <a:pt x="127" y="73"/>
                      <a:pt x="110" y="75"/>
                      <a:pt x="92" y="75"/>
                    </a:cubicBezTo>
                    <a:cubicBezTo>
                      <a:pt x="67" y="75"/>
                      <a:pt x="45" y="71"/>
                      <a:pt x="29" y="64"/>
                    </a:cubicBezTo>
                    <a:cubicBezTo>
                      <a:pt x="21" y="61"/>
                      <a:pt x="14" y="57"/>
                      <a:pt x="10" y="53"/>
                    </a:cubicBezTo>
                    <a:cubicBezTo>
                      <a:pt x="6" y="48"/>
                      <a:pt x="4" y="44"/>
                      <a:pt x="4" y="40"/>
                    </a:cubicBezTo>
                    <a:lnTo>
                      <a:pt x="2" y="40"/>
                    </a:lnTo>
                    <a:close/>
                  </a:path>
                </a:pathLst>
              </a:custGeom>
              <a:grp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33" name="Freeform 28">
                <a:extLst>
                  <a:ext uri="{FF2B5EF4-FFF2-40B4-BE49-F238E27FC236}">
                    <a16:creationId xmlns:a16="http://schemas.microsoft.com/office/drawing/2014/main" id="{413C53FF-AE7B-4617-85CF-BA6474BD67E9}"/>
                  </a:ext>
                </a:extLst>
              </p:cNvPr>
              <p:cNvSpPr>
                <a:spLocks/>
              </p:cNvSpPr>
              <p:nvPr/>
            </p:nvSpPr>
            <p:spPr bwMode="auto">
              <a:xfrm>
                <a:off x="1596" y="1924"/>
                <a:ext cx="154" cy="57"/>
              </a:xfrm>
              <a:custGeom>
                <a:avLst/>
                <a:gdLst>
                  <a:gd name="T0" fmla="*/ 0 w 184"/>
                  <a:gd name="T1" fmla="*/ 0 h 68"/>
                  <a:gd name="T2" fmla="*/ 0 w 184"/>
                  <a:gd name="T3" fmla="*/ 29 h 68"/>
                  <a:gd name="T4" fmla="*/ 7 w 184"/>
                  <a:gd name="T5" fmla="*/ 45 h 68"/>
                  <a:gd name="T6" fmla="*/ 41 w 184"/>
                  <a:gd name="T7" fmla="*/ 62 h 68"/>
                  <a:gd name="T8" fmla="*/ 92 w 184"/>
                  <a:gd name="T9" fmla="*/ 68 h 68"/>
                  <a:gd name="T10" fmla="*/ 156 w 184"/>
                  <a:gd name="T11" fmla="*/ 57 h 68"/>
                  <a:gd name="T12" fmla="*/ 176 w 184"/>
                  <a:gd name="T13" fmla="*/ 45 h 68"/>
                  <a:gd name="T14" fmla="*/ 184 w 184"/>
                  <a:gd name="T15" fmla="*/ 29 h 68"/>
                  <a:gd name="T16" fmla="*/ 184 w 184"/>
                  <a:gd name="T17" fmla="*/ 0 h 68"/>
                  <a:gd name="T18" fmla="*/ 180 w 184"/>
                  <a:gd name="T19" fmla="*/ 0 h 68"/>
                  <a:gd name="T20" fmla="*/ 180 w 184"/>
                  <a:gd name="T21" fmla="*/ 29 h 68"/>
                  <a:gd name="T22" fmla="*/ 174 w 184"/>
                  <a:gd name="T23" fmla="*/ 42 h 68"/>
                  <a:gd name="T24" fmla="*/ 142 w 184"/>
                  <a:gd name="T25" fmla="*/ 58 h 68"/>
                  <a:gd name="T26" fmla="*/ 92 w 184"/>
                  <a:gd name="T27" fmla="*/ 64 h 68"/>
                  <a:gd name="T28" fmla="*/ 29 w 184"/>
                  <a:gd name="T29" fmla="*/ 53 h 68"/>
                  <a:gd name="T30" fmla="*/ 10 w 184"/>
                  <a:gd name="T31" fmla="*/ 42 h 68"/>
                  <a:gd name="T32" fmla="*/ 4 w 184"/>
                  <a:gd name="T33" fmla="*/ 29 h 68"/>
                  <a:gd name="T34" fmla="*/ 4 w 184"/>
                  <a:gd name="T35" fmla="*/ 0 h 68"/>
                  <a:gd name="T36" fmla="*/ 0 w 184"/>
                  <a:gd name="T3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68">
                    <a:moveTo>
                      <a:pt x="0" y="0"/>
                    </a:moveTo>
                    <a:cubicBezTo>
                      <a:pt x="0" y="29"/>
                      <a:pt x="0" y="29"/>
                      <a:pt x="0" y="29"/>
                    </a:cubicBezTo>
                    <a:cubicBezTo>
                      <a:pt x="0" y="35"/>
                      <a:pt x="2" y="40"/>
                      <a:pt x="7" y="45"/>
                    </a:cubicBezTo>
                    <a:cubicBezTo>
                      <a:pt x="14" y="52"/>
                      <a:pt x="26" y="58"/>
                      <a:pt x="41" y="62"/>
                    </a:cubicBezTo>
                    <a:cubicBezTo>
                      <a:pt x="55" y="66"/>
                      <a:pt x="73" y="68"/>
                      <a:pt x="92" y="68"/>
                    </a:cubicBezTo>
                    <a:cubicBezTo>
                      <a:pt x="117" y="68"/>
                      <a:pt x="140" y="64"/>
                      <a:pt x="156" y="57"/>
                    </a:cubicBezTo>
                    <a:cubicBezTo>
                      <a:pt x="165" y="54"/>
                      <a:pt x="171" y="49"/>
                      <a:pt x="176" y="45"/>
                    </a:cubicBezTo>
                    <a:cubicBezTo>
                      <a:pt x="181" y="40"/>
                      <a:pt x="184" y="35"/>
                      <a:pt x="184" y="29"/>
                    </a:cubicBezTo>
                    <a:cubicBezTo>
                      <a:pt x="184" y="0"/>
                      <a:pt x="184" y="0"/>
                      <a:pt x="184" y="0"/>
                    </a:cubicBezTo>
                    <a:cubicBezTo>
                      <a:pt x="180" y="0"/>
                      <a:pt x="180" y="0"/>
                      <a:pt x="180" y="0"/>
                    </a:cubicBezTo>
                    <a:cubicBezTo>
                      <a:pt x="180" y="29"/>
                      <a:pt x="180" y="29"/>
                      <a:pt x="180" y="29"/>
                    </a:cubicBezTo>
                    <a:cubicBezTo>
                      <a:pt x="180" y="33"/>
                      <a:pt x="178" y="38"/>
                      <a:pt x="174" y="42"/>
                    </a:cubicBezTo>
                    <a:cubicBezTo>
                      <a:pt x="167" y="48"/>
                      <a:pt x="156" y="54"/>
                      <a:pt x="142" y="58"/>
                    </a:cubicBezTo>
                    <a:cubicBezTo>
                      <a:pt x="127" y="62"/>
                      <a:pt x="110" y="64"/>
                      <a:pt x="92" y="64"/>
                    </a:cubicBezTo>
                    <a:cubicBezTo>
                      <a:pt x="67" y="64"/>
                      <a:pt x="45" y="60"/>
                      <a:pt x="29" y="53"/>
                    </a:cubicBezTo>
                    <a:cubicBezTo>
                      <a:pt x="21" y="50"/>
                      <a:pt x="14" y="46"/>
                      <a:pt x="10" y="42"/>
                    </a:cubicBezTo>
                    <a:cubicBezTo>
                      <a:pt x="6" y="38"/>
                      <a:pt x="4" y="33"/>
                      <a:pt x="4" y="29"/>
                    </a:cubicBezTo>
                    <a:cubicBezTo>
                      <a:pt x="4" y="0"/>
                      <a:pt x="4" y="0"/>
                      <a:pt x="4" y="0"/>
                    </a:cubicBezTo>
                    <a:lnTo>
                      <a:pt x="0" y="0"/>
                    </a:lnTo>
                    <a:close/>
                  </a:path>
                </a:pathLst>
              </a:custGeom>
              <a:grp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34" name="Freeform 29">
                <a:extLst>
                  <a:ext uri="{FF2B5EF4-FFF2-40B4-BE49-F238E27FC236}">
                    <a16:creationId xmlns:a16="http://schemas.microsoft.com/office/drawing/2014/main" id="{5B3178B5-D521-4ECC-A003-186EA473A1C1}"/>
                  </a:ext>
                </a:extLst>
              </p:cNvPr>
              <p:cNvSpPr>
                <a:spLocks/>
              </p:cNvSpPr>
              <p:nvPr/>
            </p:nvSpPr>
            <p:spPr bwMode="auto">
              <a:xfrm>
                <a:off x="1621" y="1902"/>
                <a:ext cx="103" cy="39"/>
              </a:xfrm>
              <a:custGeom>
                <a:avLst/>
                <a:gdLst>
                  <a:gd name="T0" fmla="*/ 2 w 123"/>
                  <a:gd name="T1" fmla="*/ 24 h 47"/>
                  <a:gd name="T2" fmla="*/ 0 w 123"/>
                  <a:gd name="T3" fmla="*/ 24 h 47"/>
                  <a:gd name="T4" fmla="*/ 5 w 123"/>
                  <a:gd name="T5" fmla="*/ 33 h 47"/>
                  <a:gd name="T6" fmla="*/ 28 w 123"/>
                  <a:gd name="T7" fmla="*/ 43 h 47"/>
                  <a:gd name="T8" fmla="*/ 62 w 123"/>
                  <a:gd name="T9" fmla="*/ 47 h 47"/>
                  <a:gd name="T10" fmla="*/ 105 w 123"/>
                  <a:gd name="T11" fmla="*/ 40 h 47"/>
                  <a:gd name="T12" fmla="*/ 118 w 123"/>
                  <a:gd name="T13" fmla="*/ 33 h 47"/>
                  <a:gd name="T14" fmla="*/ 123 w 123"/>
                  <a:gd name="T15" fmla="*/ 24 h 47"/>
                  <a:gd name="T16" fmla="*/ 118 w 123"/>
                  <a:gd name="T17" fmla="*/ 14 h 47"/>
                  <a:gd name="T18" fmla="*/ 96 w 123"/>
                  <a:gd name="T19" fmla="*/ 4 h 47"/>
                  <a:gd name="T20" fmla="*/ 62 w 123"/>
                  <a:gd name="T21" fmla="*/ 0 h 47"/>
                  <a:gd name="T22" fmla="*/ 19 w 123"/>
                  <a:gd name="T23" fmla="*/ 7 h 47"/>
                  <a:gd name="T24" fmla="*/ 5 w 123"/>
                  <a:gd name="T25" fmla="*/ 14 h 47"/>
                  <a:gd name="T26" fmla="*/ 0 w 123"/>
                  <a:gd name="T27" fmla="*/ 24 h 47"/>
                  <a:gd name="T28" fmla="*/ 2 w 123"/>
                  <a:gd name="T29" fmla="*/ 24 h 47"/>
                  <a:gd name="T30" fmla="*/ 3 w 123"/>
                  <a:gd name="T31" fmla="*/ 24 h 47"/>
                  <a:gd name="T32" fmla="*/ 7 w 123"/>
                  <a:gd name="T33" fmla="*/ 16 h 47"/>
                  <a:gd name="T34" fmla="*/ 28 w 123"/>
                  <a:gd name="T35" fmla="*/ 6 h 47"/>
                  <a:gd name="T36" fmla="*/ 62 w 123"/>
                  <a:gd name="T37" fmla="*/ 3 h 47"/>
                  <a:gd name="T38" fmla="*/ 104 w 123"/>
                  <a:gd name="T39" fmla="*/ 9 h 47"/>
                  <a:gd name="T40" fmla="*/ 116 w 123"/>
                  <a:gd name="T41" fmla="*/ 16 h 47"/>
                  <a:gd name="T42" fmla="*/ 121 w 123"/>
                  <a:gd name="T43" fmla="*/ 24 h 47"/>
                  <a:gd name="T44" fmla="*/ 116 w 123"/>
                  <a:gd name="T45" fmla="*/ 31 h 47"/>
                  <a:gd name="T46" fmla="*/ 95 w 123"/>
                  <a:gd name="T47" fmla="*/ 41 h 47"/>
                  <a:gd name="T48" fmla="*/ 62 w 123"/>
                  <a:gd name="T49" fmla="*/ 44 h 47"/>
                  <a:gd name="T50" fmla="*/ 20 w 123"/>
                  <a:gd name="T51" fmla="*/ 38 h 47"/>
                  <a:gd name="T52" fmla="*/ 7 w 123"/>
                  <a:gd name="T53" fmla="*/ 31 h 47"/>
                  <a:gd name="T54" fmla="*/ 3 w 123"/>
                  <a:gd name="T55" fmla="*/ 24 h 47"/>
                  <a:gd name="T56" fmla="*/ 2 w 123"/>
                  <a:gd name="T57" fmla="*/ 2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3" h="47">
                    <a:moveTo>
                      <a:pt x="2" y="24"/>
                    </a:moveTo>
                    <a:cubicBezTo>
                      <a:pt x="0" y="24"/>
                      <a:pt x="0" y="24"/>
                      <a:pt x="0" y="24"/>
                    </a:cubicBezTo>
                    <a:cubicBezTo>
                      <a:pt x="0" y="27"/>
                      <a:pt x="2" y="30"/>
                      <a:pt x="5" y="33"/>
                    </a:cubicBezTo>
                    <a:cubicBezTo>
                      <a:pt x="10" y="37"/>
                      <a:pt x="18" y="41"/>
                      <a:pt x="28" y="43"/>
                    </a:cubicBezTo>
                    <a:cubicBezTo>
                      <a:pt x="38" y="45"/>
                      <a:pt x="49" y="47"/>
                      <a:pt x="62" y="47"/>
                    </a:cubicBezTo>
                    <a:cubicBezTo>
                      <a:pt x="78" y="47"/>
                      <a:pt x="94" y="44"/>
                      <a:pt x="105" y="40"/>
                    </a:cubicBezTo>
                    <a:cubicBezTo>
                      <a:pt x="110" y="38"/>
                      <a:pt x="115" y="36"/>
                      <a:pt x="118" y="33"/>
                    </a:cubicBezTo>
                    <a:cubicBezTo>
                      <a:pt x="121" y="30"/>
                      <a:pt x="123" y="27"/>
                      <a:pt x="123" y="24"/>
                    </a:cubicBezTo>
                    <a:cubicBezTo>
                      <a:pt x="123" y="20"/>
                      <a:pt x="121" y="17"/>
                      <a:pt x="118" y="14"/>
                    </a:cubicBezTo>
                    <a:cubicBezTo>
                      <a:pt x="113" y="10"/>
                      <a:pt x="105" y="6"/>
                      <a:pt x="96" y="4"/>
                    </a:cubicBezTo>
                    <a:cubicBezTo>
                      <a:pt x="86" y="2"/>
                      <a:pt x="74" y="0"/>
                      <a:pt x="62" y="0"/>
                    </a:cubicBezTo>
                    <a:cubicBezTo>
                      <a:pt x="45" y="0"/>
                      <a:pt x="30" y="3"/>
                      <a:pt x="19" y="7"/>
                    </a:cubicBezTo>
                    <a:cubicBezTo>
                      <a:pt x="13" y="9"/>
                      <a:pt x="9" y="11"/>
                      <a:pt x="5" y="14"/>
                    </a:cubicBezTo>
                    <a:cubicBezTo>
                      <a:pt x="2" y="17"/>
                      <a:pt x="0" y="20"/>
                      <a:pt x="0" y="24"/>
                    </a:cubicBezTo>
                    <a:cubicBezTo>
                      <a:pt x="2" y="24"/>
                      <a:pt x="2" y="24"/>
                      <a:pt x="2" y="24"/>
                    </a:cubicBezTo>
                    <a:cubicBezTo>
                      <a:pt x="3" y="24"/>
                      <a:pt x="3" y="24"/>
                      <a:pt x="3" y="24"/>
                    </a:cubicBezTo>
                    <a:cubicBezTo>
                      <a:pt x="3" y="21"/>
                      <a:pt x="4" y="18"/>
                      <a:pt x="7" y="16"/>
                    </a:cubicBezTo>
                    <a:cubicBezTo>
                      <a:pt x="11" y="12"/>
                      <a:pt x="19" y="9"/>
                      <a:pt x="28" y="6"/>
                    </a:cubicBezTo>
                    <a:cubicBezTo>
                      <a:pt x="38" y="4"/>
                      <a:pt x="49" y="3"/>
                      <a:pt x="62" y="3"/>
                    </a:cubicBezTo>
                    <a:cubicBezTo>
                      <a:pt x="78" y="3"/>
                      <a:pt x="93" y="5"/>
                      <a:pt x="104" y="9"/>
                    </a:cubicBezTo>
                    <a:cubicBezTo>
                      <a:pt x="109" y="11"/>
                      <a:pt x="113" y="13"/>
                      <a:pt x="116" y="16"/>
                    </a:cubicBezTo>
                    <a:cubicBezTo>
                      <a:pt x="119" y="18"/>
                      <a:pt x="121" y="21"/>
                      <a:pt x="121" y="24"/>
                    </a:cubicBezTo>
                    <a:cubicBezTo>
                      <a:pt x="121" y="26"/>
                      <a:pt x="119" y="29"/>
                      <a:pt x="116" y="31"/>
                    </a:cubicBezTo>
                    <a:cubicBezTo>
                      <a:pt x="112" y="35"/>
                      <a:pt x="105" y="38"/>
                      <a:pt x="95" y="41"/>
                    </a:cubicBezTo>
                    <a:cubicBezTo>
                      <a:pt x="86" y="43"/>
                      <a:pt x="74" y="44"/>
                      <a:pt x="62" y="44"/>
                    </a:cubicBezTo>
                    <a:cubicBezTo>
                      <a:pt x="45" y="44"/>
                      <a:pt x="30" y="42"/>
                      <a:pt x="20" y="38"/>
                    </a:cubicBezTo>
                    <a:cubicBezTo>
                      <a:pt x="14" y="36"/>
                      <a:pt x="10" y="34"/>
                      <a:pt x="7" y="31"/>
                    </a:cubicBezTo>
                    <a:cubicBezTo>
                      <a:pt x="4" y="29"/>
                      <a:pt x="3" y="26"/>
                      <a:pt x="3" y="24"/>
                    </a:cubicBezTo>
                    <a:lnTo>
                      <a:pt x="2" y="24"/>
                    </a:lnTo>
                    <a:close/>
                  </a:path>
                </a:pathLst>
              </a:custGeom>
              <a:grp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35" name="Freeform 30">
                <a:extLst>
                  <a:ext uri="{FF2B5EF4-FFF2-40B4-BE49-F238E27FC236}">
                    <a16:creationId xmlns:a16="http://schemas.microsoft.com/office/drawing/2014/main" id="{8C841E93-AC16-41C8-98B5-1D045C936767}"/>
                  </a:ext>
                </a:extLst>
              </p:cNvPr>
              <p:cNvSpPr>
                <a:spLocks/>
              </p:cNvSpPr>
              <p:nvPr/>
            </p:nvSpPr>
            <p:spPr bwMode="auto">
              <a:xfrm>
                <a:off x="1630" y="1909"/>
                <a:ext cx="85" cy="32"/>
              </a:xfrm>
              <a:custGeom>
                <a:avLst/>
                <a:gdLst>
                  <a:gd name="T0" fmla="*/ 1 w 103"/>
                  <a:gd name="T1" fmla="*/ 19 h 38"/>
                  <a:gd name="T2" fmla="*/ 0 w 103"/>
                  <a:gd name="T3" fmla="*/ 19 h 38"/>
                  <a:gd name="T4" fmla="*/ 4 w 103"/>
                  <a:gd name="T5" fmla="*/ 26 h 38"/>
                  <a:gd name="T6" fmla="*/ 52 w 103"/>
                  <a:gd name="T7" fmla="*/ 38 h 38"/>
                  <a:gd name="T8" fmla="*/ 88 w 103"/>
                  <a:gd name="T9" fmla="*/ 32 h 38"/>
                  <a:gd name="T10" fmla="*/ 99 w 103"/>
                  <a:gd name="T11" fmla="*/ 26 h 38"/>
                  <a:gd name="T12" fmla="*/ 103 w 103"/>
                  <a:gd name="T13" fmla="*/ 19 h 38"/>
                  <a:gd name="T14" fmla="*/ 99 w 103"/>
                  <a:gd name="T15" fmla="*/ 11 h 38"/>
                  <a:gd name="T16" fmla="*/ 52 w 103"/>
                  <a:gd name="T17" fmla="*/ 0 h 38"/>
                  <a:gd name="T18" fmla="*/ 16 w 103"/>
                  <a:gd name="T19" fmla="*/ 5 h 38"/>
                  <a:gd name="T20" fmla="*/ 4 w 103"/>
                  <a:gd name="T21" fmla="*/ 11 h 38"/>
                  <a:gd name="T22" fmla="*/ 0 w 103"/>
                  <a:gd name="T23" fmla="*/ 19 h 38"/>
                  <a:gd name="T24" fmla="*/ 1 w 103"/>
                  <a:gd name="T25" fmla="*/ 19 h 38"/>
                  <a:gd name="T26" fmla="*/ 2 w 103"/>
                  <a:gd name="T27" fmla="*/ 19 h 38"/>
                  <a:gd name="T28" fmla="*/ 6 w 103"/>
                  <a:gd name="T29" fmla="*/ 13 h 38"/>
                  <a:gd name="T30" fmla="*/ 52 w 103"/>
                  <a:gd name="T31" fmla="*/ 2 h 38"/>
                  <a:gd name="T32" fmla="*/ 87 w 103"/>
                  <a:gd name="T33" fmla="*/ 7 h 38"/>
                  <a:gd name="T34" fmla="*/ 98 w 103"/>
                  <a:gd name="T35" fmla="*/ 13 h 38"/>
                  <a:gd name="T36" fmla="*/ 101 w 103"/>
                  <a:gd name="T37" fmla="*/ 19 h 38"/>
                  <a:gd name="T38" fmla="*/ 98 w 103"/>
                  <a:gd name="T39" fmla="*/ 25 h 38"/>
                  <a:gd name="T40" fmla="*/ 52 w 103"/>
                  <a:gd name="T41" fmla="*/ 35 h 38"/>
                  <a:gd name="T42" fmla="*/ 16 w 103"/>
                  <a:gd name="T43" fmla="*/ 30 h 38"/>
                  <a:gd name="T44" fmla="*/ 6 w 103"/>
                  <a:gd name="T45" fmla="*/ 25 h 38"/>
                  <a:gd name="T46" fmla="*/ 2 w 103"/>
                  <a:gd name="T47" fmla="*/ 19 h 38"/>
                  <a:gd name="T48" fmla="*/ 1 w 103"/>
                  <a:gd name="T49"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 h="38">
                    <a:moveTo>
                      <a:pt x="1" y="19"/>
                    </a:moveTo>
                    <a:cubicBezTo>
                      <a:pt x="0" y="19"/>
                      <a:pt x="0" y="19"/>
                      <a:pt x="0" y="19"/>
                    </a:cubicBezTo>
                    <a:cubicBezTo>
                      <a:pt x="0" y="22"/>
                      <a:pt x="2" y="24"/>
                      <a:pt x="4" y="26"/>
                    </a:cubicBezTo>
                    <a:cubicBezTo>
                      <a:pt x="13" y="33"/>
                      <a:pt x="31" y="38"/>
                      <a:pt x="52" y="38"/>
                    </a:cubicBezTo>
                    <a:cubicBezTo>
                      <a:pt x="66" y="38"/>
                      <a:pt x="79" y="36"/>
                      <a:pt x="88" y="32"/>
                    </a:cubicBezTo>
                    <a:cubicBezTo>
                      <a:pt x="93" y="31"/>
                      <a:pt x="96" y="29"/>
                      <a:pt x="99" y="26"/>
                    </a:cubicBezTo>
                    <a:cubicBezTo>
                      <a:pt x="102" y="24"/>
                      <a:pt x="103" y="22"/>
                      <a:pt x="103" y="19"/>
                    </a:cubicBezTo>
                    <a:cubicBezTo>
                      <a:pt x="103" y="16"/>
                      <a:pt x="102" y="13"/>
                      <a:pt x="99" y="11"/>
                    </a:cubicBezTo>
                    <a:cubicBezTo>
                      <a:pt x="91" y="4"/>
                      <a:pt x="73" y="0"/>
                      <a:pt x="52" y="0"/>
                    </a:cubicBezTo>
                    <a:cubicBezTo>
                      <a:pt x="38" y="0"/>
                      <a:pt x="25" y="2"/>
                      <a:pt x="16" y="5"/>
                    </a:cubicBezTo>
                    <a:cubicBezTo>
                      <a:pt x="11" y="7"/>
                      <a:pt x="7" y="9"/>
                      <a:pt x="4" y="11"/>
                    </a:cubicBezTo>
                    <a:cubicBezTo>
                      <a:pt x="2" y="13"/>
                      <a:pt x="0" y="16"/>
                      <a:pt x="0" y="19"/>
                    </a:cubicBezTo>
                    <a:cubicBezTo>
                      <a:pt x="1" y="19"/>
                      <a:pt x="1" y="19"/>
                      <a:pt x="1" y="19"/>
                    </a:cubicBezTo>
                    <a:cubicBezTo>
                      <a:pt x="2" y="19"/>
                      <a:pt x="2" y="19"/>
                      <a:pt x="2" y="19"/>
                    </a:cubicBezTo>
                    <a:cubicBezTo>
                      <a:pt x="2" y="17"/>
                      <a:pt x="3" y="15"/>
                      <a:pt x="6" y="13"/>
                    </a:cubicBezTo>
                    <a:cubicBezTo>
                      <a:pt x="13" y="7"/>
                      <a:pt x="31" y="2"/>
                      <a:pt x="52" y="2"/>
                    </a:cubicBezTo>
                    <a:cubicBezTo>
                      <a:pt x="66" y="2"/>
                      <a:pt x="78" y="4"/>
                      <a:pt x="87" y="7"/>
                    </a:cubicBezTo>
                    <a:cubicBezTo>
                      <a:pt x="92" y="9"/>
                      <a:pt x="95" y="11"/>
                      <a:pt x="98" y="13"/>
                    </a:cubicBezTo>
                    <a:cubicBezTo>
                      <a:pt x="100" y="15"/>
                      <a:pt x="101" y="17"/>
                      <a:pt x="101" y="19"/>
                    </a:cubicBezTo>
                    <a:cubicBezTo>
                      <a:pt x="101" y="21"/>
                      <a:pt x="100" y="23"/>
                      <a:pt x="98" y="25"/>
                    </a:cubicBezTo>
                    <a:cubicBezTo>
                      <a:pt x="90" y="31"/>
                      <a:pt x="73" y="36"/>
                      <a:pt x="52" y="35"/>
                    </a:cubicBezTo>
                    <a:cubicBezTo>
                      <a:pt x="38" y="35"/>
                      <a:pt x="25" y="33"/>
                      <a:pt x="16" y="30"/>
                    </a:cubicBezTo>
                    <a:cubicBezTo>
                      <a:pt x="12" y="29"/>
                      <a:pt x="8" y="27"/>
                      <a:pt x="6" y="25"/>
                    </a:cubicBezTo>
                    <a:cubicBezTo>
                      <a:pt x="3" y="23"/>
                      <a:pt x="2" y="21"/>
                      <a:pt x="2" y="19"/>
                    </a:cubicBezTo>
                    <a:lnTo>
                      <a:pt x="1" y="19"/>
                    </a:lnTo>
                    <a:close/>
                  </a:path>
                </a:pathLst>
              </a:custGeom>
              <a:grp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36" name="Freeform 31">
                <a:extLst>
                  <a:ext uri="{FF2B5EF4-FFF2-40B4-BE49-F238E27FC236}">
                    <a16:creationId xmlns:a16="http://schemas.microsoft.com/office/drawing/2014/main" id="{36B545FE-857F-48DF-B4B9-7298F0E7AFA7}"/>
                  </a:ext>
                </a:extLst>
              </p:cNvPr>
              <p:cNvSpPr>
                <a:spLocks/>
              </p:cNvSpPr>
              <p:nvPr/>
            </p:nvSpPr>
            <p:spPr bwMode="auto">
              <a:xfrm>
                <a:off x="1250" y="1184"/>
                <a:ext cx="188" cy="80"/>
              </a:xfrm>
              <a:custGeom>
                <a:avLst/>
                <a:gdLst>
                  <a:gd name="T0" fmla="*/ 2 w 225"/>
                  <a:gd name="T1" fmla="*/ 49 h 97"/>
                  <a:gd name="T2" fmla="*/ 0 w 225"/>
                  <a:gd name="T3" fmla="*/ 49 h 97"/>
                  <a:gd name="T4" fmla="*/ 9 w 225"/>
                  <a:gd name="T5" fmla="*/ 68 h 97"/>
                  <a:gd name="T6" fmla="*/ 50 w 225"/>
                  <a:gd name="T7" fmla="*/ 89 h 97"/>
                  <a:gd name="T8" fmla="*/ 112 w 225"/>
                  <a:gd name="T9" fmla="*/ 97 h 97"/>
                  <a:gd name="T10" fmla="*/ 191 w 225"/>
                  <a:gd name="T11" fmla="*/ 83 h 97"/>
                  <a:gd name="T12" fmla="*/ 216 w 225"/>
                  <a:gd name="T13" fmla="*/ 68 h 97"/>
                  <a:gd name="T14" fmla="*/ 225 w 225"/>
                  <a:gd name="T15" fmla="*/ 49 h 97"/>
                  <a:gd name="T16" fmla="*/ 216 w 225"/>
                  <a:gd name="T17" fmla="*/ 29 h 97"/>
                  <a:gd name="T18" fmla="*/ 175 w 225"/>
                  <a:gd name="T19" fmla="*/ 8 h 97"/>
                  <a:gd name="T20" fmla="*/ 112 w 225"/>
                  <a:gd name="T21" fmla="*/ 0 h 97"/>
                  <a:gd name="T22" fmla="*/ 34 w 225"/>
                  <a:gd name="T23" fmla="*/ 14 h 97"/>
                  <a:gd name="T24" fmla="*/ 9 w 225"/>
                  <a:gd name="T25" fmla="*/ 29 h 97"/>
                  <a:gd name="T26" fmla="*/ 0 w 225"/>
                  <a:gd name="T27" fmla="*/ 49 h 97"/>
                  <a:gd name="T28" fmla="*/ 2 w 225"/>
                  <a:gd name="T29" fmla="*/ 49 h 97"/>
                  <a:gd name="T30" fmla="*/ 5 w 225"/>
                  <a:gd name="T31" fmla="*/ 49 h 97"/>
                  <a:gd name="T32" fmla="*/ 13 w 225"/>
                  <a:gd name="T33" fmla="*/ 32 h 97"/>
                  <a:gd name="T34" fmla="*/ 51 w 225"/>
                  <a:gd name="T35" fmla="*/ 13 h 97"/>
                  <a:gd name="T36" fmla="*/ 112 w 225"/>
                  <a:gd name="T37" fmla="*/ 5 h 97"/>
                  <a:gd name="T38" fmla="*/ 189 w 225"/>
                  <a:gd name="T39" fmla="*/ 18 h 97"/>
                  <a:gd name="T40" fmla="*/ 212 w 225"/>
                  <a:gd name="T41" fmla="*/ 32 h 97"/>
                  <a:gd name="T42" fmla="*/ 220 w 225"/>
                  <a:gd name="T43" fmla="*/ 49 h 97"/>
                  <a:gd name="T44" fmla="*/ 212 w 225"/>
                  <a:gd name="T45" fmla="*/ 65 h 97"/>
                  <a:gd name="T46" fmla="*/ 173 w 225"/>
                  <a:gd name="T47" fmla="*/ 84 h 97"/>
                  <a:gd name="T48" fmla="*/ 112 w 225"/>
                  <a:gd name="T49" fmla="*/ 92 h 97"/>
                  <a:gd name="T50" fmla="*/ 35 w 225"/>
                  <a:gd name="T51" fmla="*/ 79 h 97"/>
                  <a:gd name="T52" fmla="*/ 13 w 225"/>
                  <a:gd name="T53" fmla="*/ 65 h 97"/>
                  <a:gd name="T54" fmla="*/ 5 w 225"/>
                  <a:gd name="T55" fmla="*/ 49 h 97"/>
                  <a:gd name="T56" fmla="*/ 2 w 225"/>
                  <a:gd name="T57" fmla="*/ 4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5" h="97">
                    <a:moveTo>
                      <a:pt x="2" y="49"/>
                    </a:moveTo>
                    <a:cubicBezTo>
                      <a:pt x="0" y="49"/>
                      <a:pt x="0" y="49"/>
                      <a:pt x="0" y="49"/>
                    </a:cubicBezTo>
                    <a:cubicBezTo>
                      <a:pt x="0" y="56"/>
                      <a:pt x="3" y="62"/>
                      <a:pt x="9" y="68"/>
                    </a:cubicBezTo>
                    <a:cubicBezTo>
                      <a:pt x="18" y="77"/>
                      <a:pt x="32" y="84"/>
                      <a:pt x="50" y="89"/>
                    </a:cubicBezTo>
                    <a:cubicBezTo>
                      <a:pt x="68" y="94"/>
                      <a:pt x="89" y="97"/>
                      <a:pt x="112" y="97"/>
                    </a:cubicBezTo>
                    <a:cubicBezTo>
                      <a:pt x="143" y="97"/>
                      <a:pt x="171" y="92"/>
                      <a:pt x="191" y="83"/>
                    </a:cubicBezTo>
                    <a:cubicBezTo>
                      <a:pt x="202" y="79"/>
                      <a:pt x="210" y="74"/>
                      <a:pt x="216" y="68"/>
                    </a:cubicBezTo>
                    <a:cubicBezTo>
                      <a:pt x="222" y="62"/>
                      <a:pt x="225" y="56"/>
                      <a:pt x="225" y="49"/>
                    </a:cubicBezTo>
                    <a:cubicBezTo>
                      <a:pt x="225" y="41"/>
                      <a:pt x="222" y="35"/>
                      <a:pt x="216" y="29"/>
                    </a:cubicBezTo>
                    <a:cubicBezTo>
                      <a:pt x="207" y="20"/>
                      <a:pt x="193" y="13"/>
                      <a:pt x="175" y="8"/>
                    </a:cubicBezTo>
                    <a:cubicBezTo>
                      <a:pt x="157" y="3"/>
                      <a:pt x="136" y="0"/>
                      <a:pt x="112" y="0"/>
                    </a:cubicBezTo>
                    <a:cubicBezTo>
                      <a:pt x="82" y="0"/>
                      <a:pt x="54" y="5"/>
                      <a:pt x="34" y="14"/>
                    </a:cubicBezTo>
                    <a:cubicBezTo>
                      <a:pt x="23" y="18"/>
                      <a:pt x="15" y="23"/>
                      <a:pt x="9" y="29"/>
                    </a:cubicBezTo>
                    <a:cubicBezTo>
                      <a:pt x="3" y="35"/>
                      <a:pt x="0" y="41"/>
                      <a:pt x="0" y="49"/>
                    </a:cubicBezTo>
                    <a:cubicBezTo>
                      <a:pt x="2" y="49"/>
                      <a:pt x="2" y="49"/>
                      <a:pt x="2" y="49"/>
                    </a:cubicBezTo>
                    <a:cubicBezTo>
                      <a:pt x="5" y="49"/>
                      <a:pt x="5" y="49"/>
                      <a:pt x="5" y="49"/>
                    </a:cubicBezTo>
                    <a:cubicBezTo>
                      <a:pt x="5" y="43"/>
                      <a:pt x="7" y="38"/>
                      <a:pt x="13" y="32"/>
                    </a:cubicBezTo>
                    <a:cubicBezTo>
                      <a:pt x="20" y="25"/>
                      <a:pt x="34" y="18"/>
                      <a:pt x="51" y="13"/>
                    </a:cubicBezTo>
                    <a:cubicBezTo>
                      <a:pt x="69" y="8"/>
                      <a:pt x="90" y="5"/>
                      <a:pt x="112" y="5"/>
                    </a:cubicBezTo>
                    <a:cubicBezTo>
                      <a:pt x="143" y="5"/>
                      <a:pt x="170" y="10"/>
                      <a:pt x="189" y="18"/>
                    </a:cubicBezTo>
                    <a:cubicBezTo>
                      <a:pt x="199" y="22"/>
                      <a:pt x="207" y="27"/>
                      <a:pt x="212" y="32"/>
                    </a:cubicBezTo>
                    <a:cubicBezTo>
                      <a:pt x="218" y="38"/>
                      <a:pt x="220" y="43"/>
                      <a:pt x="220" y="49"/>
                    </a:cubicBezTo>
                    <a:cubicBezTo>
                      <a:pt x="220" y="54"/>
                      <a:pt x="218" y="59"/>
                      <a:pt x="212" y="65"/>
                    </a:cubicBezTo>
                    <a:cubicBezTo>
                      <a:pt x="204" y="72"/>
                      <a:pt x="191" y="79"/>
                      <a:pt x="173" y="84"/>
                    </a:cubicBezTo>
                    <a:cubicBezTo>
                      <a:pt x="156" y="89"/>
                      <a:pt x="135" y="92"/>
                      <a:pt x="112" y="92"/>
                    </a:cubicBezTo>
                    <a:cubicBezTo>
                      <a:pt x="82" y="92"/>
                      <a:pt x="55" y="87"/>
                      <a:pt x="35" y="79"/>
                    </a:cubicBezTo>
                    <a:cubicBezTo>
                      <a:pt x="26" y="75"/>
                      <a:pt x="18" y="70"/>
                      <a:pt x="13" y="65"/>
                    </a:cubicBezTo>
                    <a:cubicBezTo>
                      <a:pt x="7" y="59"/>
                      <a:pt x="5" y="54"/>
                      <a:pt x="5" y="49"/>
                    </a:cubicBezTo>
                    <a:lnTo>
                      <a:pt x="2" y="49"/>
                    </a:lnTo>
                    <a:close/>
                  </a:path>
                </a:pathLst>
              </a:custGeom>
              <a:grp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37" name="Freeform 32">
                <a:extLst>
                  <a:ext uri="{FF2B5EF4-FFF2-40B4-BE49-F238E27FC236}">
                    <a16:creationId xmlns:a16="http://schemas.microsoft.com/office/drawing/2014/main" id="{894B48EE-E0A3-4A43-B071-400C3ADF2931}"/>
                  </a:ext>
                </a:extLst>
              </p:cNvPr>
              <p:cNvSpPr>
                <a:spLocks/>
              </p:cNvSpPr>
              <p:nvPr/>
            </p:nvSpPr>
            <p:spPr bwMode="auto">
              <a:xfrm>
                <a:off x="1250" y="1224"/>
                <a:ext cx="188" cy="70"/>
              </a:xfrm>
              <a:custGeom>
                <a:avLst/>
                <a:gdLst>
                  <a:gd name="T0" fmla="*/ 0 w 225"/>
                  <a:gd name="T1" fmla="*/ 0 h 83"/>
                  <a:gd name="T2" fmla="*/ 0 w 225"/>
                  <a:gd name="T3" fmla="*/ 35 h 83"/>
                  <a:gd name="T4" fmla="*/ 9 w 225"/>
                  <a:gd name="T5" fmla="*/ 55 h 83"/>
                  <a:gd name="T6" fmla="*/ 50 w 225"/>
                  <a:gd name="T7" fmla="*/ 76 h 83"/>
                  <a:gd name="T8" fmla="*/ 112 w 225"/>
                  <a:gd name="T9" fmla="*/ 83 h 83"/>
                  <a:gd name="T10" fmla="*/ 191 w 225"/>
                  <a:gd name="T11" fmla="*/ 70 h 83"/>
                  <a:gd name="T12" fmla="*/ 216 w 225"/>
                  <a:gd name="T13" fmla="*/ 55 h 83"/>
                  <a:gd name="T14" fmla="*/ 225 w 225"/>
                  <a:gd name="T15" fmla="*/ 35 h 83"/>
                  <a:gd name="T16" fmla="*/ 225 w 225"/>
                  <a:gd name="T17" fmla="*/ 0 h 83"/>
                  <a:gd name="T18" fmla="*/ 220 w 225"/>
                  <a:gd name="T19" fmla="*/ 0 h 83"/>
                  <a:gd name="T20" fmla="*/ 220 w 225"/>
                  <a:gd name="T21" fmla="*/ 35 h 83"/>
                  <a:gd name="T22" fmla="*/ 212 w 225"/>
                  <a:gd name="T23" fmla="*/ 51 h 83"/>
                  <a:gd name="T24" fmla="*/ 173 w 225"/>
                  <a:gd name="T25" fmla="*/ 71 h 83"/>
                  <a:gd name="T26" fmla="*/ 112 w 225"/>
                  <a:gd name="T27" fmla="*/ 79 h 83"/>
                  <a:gd name="T28" fmla="*/ 35 w 225"/>
                  <a:gd name="T29" fmla="*/ 65 h 83"/>
                  <a:gd name="T30" fmla="*/ 13 w 225"/>
                  <a:gd name="T31" fmla="*/ 51 h 83"/>
                  <a:gd name="T32" fmla="*/ 5 w 225"/>
                  <a:gd name="T33" fmla="*/ 35 h 83"/>
                  <a:gd name="T34" fmla="*/ 5 w 225"/>
                  <a:gd name="T35" fmla="*/ 0 h 83"/>
                  <a:gd name="T36" fmla="*/ 0 w 225"/>
                  <a:gd name="T3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 h="83">
                    <a:moveTo>
                      <a:pt x="0" y="0"/>
                    </a:moveTo>
                    <a:cubicBezTo>
                      <a:pt x="0" y="35"/>
                      <a:pt x="0" y="35"/>
                      <a:pt x="0" y="35"/>
                    </a:cubicBezTo>
                    <a:cubicBezTo>
                      <a:pt x="0" y="42"/>
                      <a:pt x="3" y="49"/>
                      <a:pt x="9" y="55"/>
                    </a:cubicBezTo>
                    <a:cubicBezTo>
                      <a:pt x="18" y="63"/>
                      <a:pt x="32" y="70"/>
                      <a:pt x="50" y="76"/>
                    </a:cubicBezTo>
                    <a:cubicBezTo>
                      <a:pt x="68" y="81"/>
                      <a:pt x="89" y="83"/>
                      <a:pt x="112" y="83"/>
                    </a:cubicBezTo>
                    <a:cubicBezTo>
                      <a:pt x="143" y="83"/>
                      <a:pt x="171" y="78"/>
                      <a:pt x="191" y="70"/>
                    </a:cubicBezTo>
                    <a:cubicBezTo>
                      <a:pt x="202" y="66"/>
                      <a:pt x="210" y="61"/>
                      <a:pt x="216" y="55"/>
                    </a:cubicBezTo>
                    <a:cubicBezTo>
                      <a:pt x="222" y="49"/>
                      <a:pt x="225" y="42"/>
                      <a:pt x="225" y="35"/>
                    </a:cubicBezTo>
                    <a:cubicBezTo>
                      <a:pt x="225" y="0"/>
                      <a:pt x="225" y="0"/>
                      <a:pt x="225" y="0"/>
                    </a:cubicBezTo>
                    <a:cubicBezTo>
                      <a:pt x="220" y="0"/>
                      <a:pt x="220" y="0"/>
                      <a:pt x="220" y="0"/>
                    </a:cubicBezTo>
                    <a:cubicBezTo>
                      <a:pt x="220" y="35"/>
                      <a:pt x="220" y="35"/>
                      <a:pt x="220" y="35"/>
                    </a:cubicBezTo>
                    <a:cubicBezTo>
                      <a:pt x="220" y="41"/>
                      <a:pt x="218" y="46"/>
                      <a:pt x="212" y="51"/>
                    </a:cubicBezTo>
                    <a:cubicBezTo>
                      <a:pt x="204" y="59"/>
                      <a:pt x="191" y="66"/>
                      <a:pt x="173" y="71"/>
                    </a:cubicBezTo>
                    <a:cubicBezTo>
                      <a:pt x="156" y="76"/>
                      <a:pt x="135" y="79"/>
                      <a:pt x="112" y="79"/>
                    </a:cubicBezTo>
                    <a:cubicBezTo>
                      <a:pt x="82" y="79"/>
                      <a:pt x="55" y="73"/>
                      <a:pt x="35" y="65"/>
                    </a:cubicBezTo>
                    <a:cubicBezTo>
                      <a:pt x="26" y="61"/>
                      <a:pt x="18" y="56"/>
                      <a:pt x="13" y="51"/>
                    </a:cubicBezTo>
                    <a:cubicBezTo>
                      <a:pt x="7" y="46"/>
                      <a:pt x="5" y="41"/>
                      <a:pt x="5" y="35"/>
                    </a:cubicBezTo>
                    <a:cubicBezTo>
                      <a:pt x="5" y="0"/>
                      <a:pt x="5" y="0"/>
                      <a:pt x="5" y="0"/>
                    </a:cubicBezTo>
                    <a:cubicBezTo>
                      <a:pt x="0" y="0"/>
                      <a:pt x="0" y="0"/>
                      <a:pt x="0" y="0"/>
                    </a:cubicBezTo>
                    <a:close/>
                  </a:path>
                </a:pathLst>
              </a:custGeom>
              <a:grp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38" name="Freeform 33">
                <a:extLst>
                  <a:ext uri="{FF2B5EF4-FFF2-40B4-BE49-F238E27FC236}">
                    <a16:creationId xmlns:a16="http://schemas.microsoft.com/office/drawing/2014/main" id="{8ADDC6B7-B106-4B11-A12E-532768D88218}"/>
                  </a:ext>
                </a:extLst>
              </p:cNvPr>
              <p:cNvSpPr>
                <a:spLocks/>
              </p:cNvSpPr>
              <p:nvPr/>
            </p:nvSpPr>
            <p:spPr bwMode="auto">
              <a:xfrm>
                <a:off x="1281" y="1197"/>
                <a:ext cx="125" cy="47"/>
              </a:xfrm>
              <a:custGeom>
                <a:avLst/>
                <a:gdLst>
                  <a:gd name="T0" fmla="*/ 2 w 150"/>
                  <a:gd name="T1" fmla="*/ 29 h 57"/>
                  <a:gd name="T2" fmla="*/ 0 w 150"/>
                  <a:gd name="T3" fmla="*/ 29 h 57"/>
                  <a:gd name="T4" fmla="*/ 7 w 150"/>
                  <a:gd name="T5" fmla="*/ 40 h 57"/>
                  <a:gd name="T6" fmla="*/ 34 w 150"/>
                  <a:gd name="T7" fmla="*/ 53 h 57"/>
                  <a:gd name="T8" fmla="*/ 75 w 150"/>
                  <a:gd name="T9" fmla="*/ 57 h 57"/>
                  <a:gd name="T10" fmla="*/ 128 w 150"/>
                  <a:gd name="T11" fmla="*/ 49 h 57"/>
                  <a:gd name="T12" fmla="*/ 144 w 150"/>
                  <a:gd name="T13" fmla="*/ 40 h 57"/>
                  <a:gd name="T14" fmla="*/ 150 w 150"/>
                  <a:gd name="T15" fmla="*/ 29 h 57"/>
                  <a:gd name="T16" fmla="*/ 144 w 150"/>
                  <a:gd name="T17" fmla="*/ 17 h 57"/>
                  <a:gd name="T18" fmla="*/ 117 w 150"/>
                  <a:gd name="T19" fmla="*/ 5 h 57"/>
                  <a:gd name="T20" fmla="*/ 75 w 150"/>
                  <a:gd name="T21" fmla="*/ 0 h 57"/>
                  <a:gd name="T22" fmla="*/ 23 w 150"/>
                  <a:gd name="T23" fmla="*/ 8 h 57"/>
                  <a:gd name="T24" fmla="*/ 7 w 150"/>
                  <a:gd name="T25" fmla="*/ 17 h 57"/>
                  <a:gd name="T26" fmla="*/ 0 w 150"/>
                  <a:gd name="T27" fmla="*/ 29 h 57"/>
                  <a:gd name="T28" fmla="*/ 2 w 150"/>
                  <a:gd name="T29" fmla="*/ 29 h 57"/>
                  <a:gd name="T30" fmla="*/ 3 w 150"/>
                  <a:gd name="T31" fmla="*/ 29 h 57"/>
                  <a:gd name="T32" fmla="*/ 9 w 150"/>
                  <a:gd name="T33" fmla="*/ 20 h 57"/>
                  <a:gd name="T34" fmla="*/ 35 w 150"/>
                  <a:gd name="T35" fmla="*/ 8 h 57"/>
                  <a:gd name="T36" fmla="*/ 75 w 150"/>
                  <a:gd name="T37" fmla="*/ 4 h 57"/>
                  <a:gd name="T38" fmla="*/ 127 w 150"/>
                  <a:gd name="T39" fmla="*/ 11 h 57"/>
                  <a:gd name="T40" fmla="*/ 142 w 150"/>
                  <a:gd name="T41" fmla="*/ 20 h 57"/>
                  <a:gd name="T42" fmla="*/ 147 w 150"/>
                  <a:gd name="T43" fmla="*/ 29 h 57"/>
                  <a:gd name="T44" fmla="*/ 142 w 150"/>
                  <a:gd name="T45" fmla="*/ 38 h 57"/>
                  <a:gd name="T46" fmla="*/ 116 w 150"/>
                  <a:gd name="T47" fmla="*/ 50 h 57"/>
                  <a:gd name="T48" fmla="*/ 75 w 150"/>
                  <a:gd name="T49" fmla="*/ 54 h 57"/>
                  <a:gd name="T50" fmla="*/ 24 w 150"/>
                  <a:gd name="T51" fmla="*/ 46 h 57"/>
                  <a:gd name="T52" fmla="*/ 9 w 150"/>
                  <a:gd name="T53" fmla="*/ 38 h 57"/>
                  <a:gd name="T54" fmla="*/ 3 w 150"/>
                  <a:gd name="T55" fmla="*/ 29 h 57"/>
                  <a:gd name="T56" fmla="*/ 2 w 150"/>
                  <a:gd name="T57" fmla="*/ 2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0" h="57">
                    <a:moveTo>
                      <a:pt x="2" y="29"/>
                    </a:moveTo>
                    <a:cubicBezTo>
                      <a:pt x="0" y="29"/>
                      <a:pt x="0" y="29"/>
                      <a:pt x="0" y="29"/>
                    </a:cubicBezTo>
                    <a:cubicBezTo>
                      <a:pt x="0" y="33"/>
                      <a:pt x="3" y="37"/>
                      <a:pt x="7" y="40"/>
                    </a:cubicBezTo>
                    <a:cubicBezTo>
                      <a:pt x="13" y="46"/>
                      <a:pt x="22" y="50"/>
                      <a:pt x="34" y="53"/>
                    </a:cubicBezTo>
                    <a:cubicBezTo>
                      <a:pt x="46" y="56"/>
                      <a:pt x="60" y="57"/>
                      <a:pt x="75" y="57"/>
                    </a:cubicBezTo>
                    <a:cubicBezTo>
                      <a:pt x="96" y="57"/>
                      <a:pt x="114" y="54"/>
                      <a:pt x="128" y="49"/>
                    </a:cubicBezTo>
                    <a:cubicBezTo>
                      <a:pt x="135" y="47"/>
                      <a:pt x="140" y="44"/>
                      <a:pt x="144" y="40"/>
                    </a:cubicBezTo>
                    <a:cubicBezTo>
                      <a:pt x="148" y="37"/>
                      <a:pt x="150" y="33"/>
                      <a:pt x="150" y="29"/>
                    </a:cubicBezTo>
                    <a:cubicBezTo>
                      <a:pt x="150" y="25"/>
                      <a:pt x="148" y="21"/>
                      <a:pt x="144" y="17"/>
                    </a:cubicBezTo>
                    <a:cubicBezTo>
                      <a:pt x="138" y="12"/>
                      <a:pt x="129" y="8"/>
                      <a:pt x="117" y="5"/>
                    </a:cubicBezTo>
                    <a:cubicBezTo>
                      <a:pt x="105" y="2"/>
                      <a:pt x="91" y="0"/>
                      <a:pt x="75" y="0"/>
                    </a:cubicBezTo>
                    <a:cubicBezTo>
                      <a:pt x="55" y="0"/>
                      <a:pt x="37" y="3"/>
                      <a:pt x="23" y="8"/>
                    </a:cubicBezTo>
                    <a:cubicBezTo>
                      <a:pt x="16" y="11"/>
                      <a:pt x="11" y="14"/>
                      <a:pt x="7" y="17"/>
                    </a:cubicBezTo>
                    <a:cubicBezTo>
                      <a:pt x="3" y="21"/>
                      <a:pt x="0" y="25"/>
                      <a:pt x="0" y="29"/>
                    </a:cubicBezTo>
                    <a:cubicBezTo>
                      <a:pt x="2" y="29"/>
                      <a:pt x="2" y="29"/>
                      <a:pt x="2" y="29"/>
                    </a:cubicBezTo>
                    <a:cubicBezTo>
                      <a:pt x="3" y="29"/>
                      <a:pt x="3" y="29"/>
                      <a:pt x="3" y="29"/>
                    </a:cubicBezTo>
                    <a:cubicBezTo>
                      <a:pt x="3" y="26"/>
                      <a:pt x="5" y="23"/>
                      <a:pt x="9" y="20"/>
                    </a:cubicBezTo>
                    <a:cubicBezTo>
                      <a:pt x="14" y="15"/>
                      <a:pt x="23" y="11"/>
                      <a:pt x="35" y="8"/>
                    </a:cubicBezTo>
                    <a:cubicBezTo>
                      <a:pt x="46" y="5"/>
                      <a:pt x="60" y="4"/>
                      <a:pt x="75" y="4"/>
                    </a:cubicBezTo>
                    <a:cubicBezTo>
                      <a:pt x="96" y="4"/>
                      <a:pt x="114" y="7"/>
                      <a:pt x="127" y="11"/>
                    </a:cubicBezTo>
                    <a:cubicBezTo>
                      <a:pt x="133" y="14"/>
                      <a:pt x="139" y="17"/>
                      <a:pt x="142" y="20"/>
                    </a:cubicBezTo>
                    <a:cubicBezTo>
                      <a:pt x="146" y="23"/>
                      <a:pt x="147" y="26"/>
                      <a:pt x="147" y="29"/>
                    </a:cubicBezTo>
                    <a:cubicBezTo>
                      <a:pt x="147" y="32"/>
                      <a:pt x="146" y="35"/>
                      <a:pt x="142" y="38"/>
                    </a:cubicBezTo>
                    <a:cubicBezTo>
                      <a:pt x="137" y="43"/>
                      <a:pt x="128" y="47"/>
                      <a:pt x="116" y="50"/>
                    </a:cubicBezTo>
                    <a:cubicBezTo>
                      <a:pt x="105" y="53"/>
                      <a:pt x="91" y="54"/>
                      <a:pt x="75" y="54"/>
                    </a:cubicBezTo>
                    <a:cubicBezTo>
                      <a:pt x="55" y="54"/>
                      <a:pt x="37" y="51"/>
                      <a:pt x="24" y="46"/>
                    </a:cubicBezTo>
                    <a:cubicBezTo>
                      <a:pt x="17" y="44"/>
                      <a:pt x="12" y="41"/>
                      <a:pt x="9" y="38"/>
                    </a:cubicBezTo>
                    <a:cubicBezTo>
                      <a:pt x="5" y="35"/>
                      <a:pt x="3" y="32"/>
                      <a:pt x="3" y="29"/>
                    </a:cubicBezTo>
                    <a:lnTo>
                      <a:pt x="2" y="29"/>
                    </a:lnTo>
                    <a:close/>
                  </a:path>
                </a:pathLst>
              </a:custGeom>
              <a:grp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39" name="Freeform 34">
                <a:extLst>
                  <a:ext uri="{FF2B5EF4-FFF2-40B4-BE49-F238E27FC236}">
                    <a16:creationId xmlns:a16="http://schemas.microsoft.com/office/drawing/2014/main" id="{468D403C-D013-42B5-BB98-BBB45ECB0871}"/>
                  </a:ext>
                </a:extLst>
              </p:cNvPr>
              <p:cNvSpPr>
                <a:spLocks/>
              </p:cNvSpPr>
              <p:nvPr/>
            </p:nvSpPr>
            <p:spPr bwMode="auto">
              <a:xfrm>
                <a:off x="1291" y="1206"/>
                <a:ext cx="106" cy="38"/>
              </a:xfrm>
              <a:custGeom>
                <a:avLst/>
                <a:gdLst>
                  <a:gd name="T0" fmla="*/ 2 w 127"/>
                  <a:gd name="T1" fmla="*/ 23 h 46"/>
                  <a:gd name="T2" fmla="*/ 0 w 127"/>
                  <a:gd name="T3" fmla="*/ 23 h 46"/>
                  <a:gd name="T4" fmla="*/ 6 w 127"/>
                  <a:gd name="T5" fmla="*/ 32 h 46"/>
                  <a:gd name="T6" fmla="*/ 29 w 127"/>
                  <a:gd name="T7" fmla="*/ 42 h 46"/>
                  <a:gd name="T8" fmla="*/ 63 w 127"/>
                  <a:gd name="T9" fmla="*/ 46 h 46"/>
                  <a:gd name="T10" fmla="*/ 108 w 127"/>
                  <a:gd name="T11" fmla="*/ 40 h 46"/>
                  <a:gd name="T12" fmla="*/ 121 w 127"/>
                  <a:gd name="T13" fmla="*/ 32 h 46"/>
                  <a:gd name="T14" fmla="*/ 127 w 127"/>
                  <a:gd name="T15" fmla="*/ 23 h 46"/>
                  <a:gd name="T16" fmla="*/ 121 w 127"/>
                  <a:gd name="T17" fmla="*/ 14 h 46"/>
                  <a:gd name="T18" fmla="*/ 98 w 127"/>
                  <a:gd name="T19" fmla="*/ 4 h 46"/>
                  <a:gd name="T20" fmla="*/ 63 w 127"/>
                  <a:gd name="T21" fmla="*/ 0 h 46"/>
                  <a:gd name="T22" fmla="*/ 19 w 127"/>
                  <a:gd name="T23" fmla="*/ 7 h 46"/>
                  <a:gd name="T24" fmla="*/ 6 w 127"/>
                  <a:gd name="T25" fmla="*/ 14 h 46"/>
                  <a:gd name="T26" fmla="*/ 0 w 127"/>
                  <a:gd name="T27" fmla="*/ 23 h 46"/>
                  <a:gd name="T28" fmla="*/ 2 w 127"/>
                  <a:gd name="T29" fmla="*/ 23 h 46"/>
                  <a:gd name="T30" fmla="*/ 3 w 127"/>
                  <a:gd name="T31" fmla="*/ 23 h 46"/>
                  <a:gd name="T32" fmla="*/ 7 w 127"/>
                  <a:gd name="T33" fmla="*/ 16 h 46"/>
                  <a:gd name="T34" fmla="*/ 29 w 127"/>
                  <a:gd name="T35" fmla="*/ 6 h 46"/>
                  <a:gd name="T36" fmla="*/ 63 w 127"/>
                  <a:gd name="T37" fmla="*/ 3 h 46"/>
                  <a:gd name="T38" fmla="*/ 107 w 127"/>
                  <a:gd name="T39" fmla="*/ 9 h 46"/>
                  <a:gd name="T40" fmla="*/ 120 w 127"/>
                  <a:gd name="T41" fmla="*/ 16 h 46"/>
                  <a:gd name="T42" fmla="*/ 124 w 127"/>
                  <a:gd name="T43" fmla="*/ 23 h 46"/>
                  <a:gd name="T44" fmla="*/ 120 w 127"/>
                  <a:gd name="T45" fmla="*/ 31 h 46"/>
                  <a:gd name="T46" fmla="*/ 98 w 127"/>
                  <a:gd name="T47" fmla="*/ 40 h 46"/>
                  <a:gd name="T48" fmla="*/ 63 w 127"/>
                  <a:gd name="T49" fmla="*/ 43 h 46"/>
                  <a:gd name="T50" fmla="*/ 20 w 127"/>
                  <a:gd name="T51" fmla="*/ 37 h 46"/>
                  <a:gd name="T52" fmla="*/ 7 w 127"/>
                  <a:gd name="T53" fmla="*/ 31 h 46"/>
                  <a:gd name="T54" fmla="*/ 3 w 127"/>
                  <a:gd name="T55" fmla="*/ 23 h 46"/>
                  <a:gd name="T56" fmla="*/ 2 w 127"/>
                  <a:gd name="T57" fmla="*/ 2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7" h="46">
                    <a:moveTo>
                      <a:pt x="2" y="23"/>
                    </a:moveTo>
                    <a:cubicBezTo>
                      <a:pt x="0" y="23"/>
                      <a:pt x="0" y="23"/>
                      <a:pt x="0" y="23"/>
                    </a:cubicBezTo>
                    <a:cubicBezTo>
                      <a:pt x="0" y="27"/>
                      <a:pt x="2" y="30"/>
                      <a:pt x="6" y="32"/>
                    </a:cubicBezTo>
                    <a:cubicBezTo>
                      <a:pt x="11" y="37"/>
                      <a:pt x="19" y="40"/>
                      <a:pt x="29" y="42"/>
                    </a:cubicBezTo>
                    <a:cubicBezTo>
                      <a:pt x="39" y="45"/>
                      <a:pt x="51" y="46"/>
                      <a:pt x="63" y="46"/>
                    </a:cubicBezTo>
                    <a:cubicBezTo>
                      <a:pt x="81" y="46"/>
                      <a:pt x="96" y="44"/>
                      <a:pt x="108" y="40"/>
                    </a:cubicBezTo>
                    <a:cubicBezTo>
                      <a:pt x="113" y="38"/>
                      <a:pt x="118" y="35"/>
                      <a:pt x="121" y="32"/>
                    </a:cubicBezTo>
                    <a:cubicBezTo>
                      <a:pt x="125" y="30"/>
                      <a:pt x="127" y="27"/>
                      <a:pt x="127" y="23"/>
                    </a:cubicBezTo>
                    <a:cubicBezTo>
                      <a:pt x="127" y="20"/>
                      <a:pt x="125" y="16"/>
                      <a:pt x="121" y="14"/>
                    </a:cubicBezTo>
                    <a:cubicBezTo>
                      <a:pt x="116" y="10"/>
                      <a:pt x="108" y="6"/>
                      <a:pt x="98" y="4"/>
                    </a:cubicBezTo>
                    <a:cubicBezTo>
                      <a:pt x="88" y="1"/>
                      <a:pt x="76" y="0"/>
                      <a:pt x="63" y="0"/>
                    </a:cubicBezTo>
                    <a:cubicBezTo>
                      <a:pt x="46" y="0"/>
                      <a:pt x="31" y="3"/>
                      <a:pt x="19" y="7"/>
                    </a:cubicBezTo>
                    <a:cubicBezTo>
                      <a:pt x="14" y="9"/>
                      <a:pt x="9" y="11"/>
                      <a:pt x="6" y="14"/>
                    </a:cubicBezTo>
                    <a:cubicBezTo>
                      <a:pt x="2" y="16"/>
                      <a:pt x="0" y="20"/>
                      <a:pt x="0" y="23"/>
                    </a:cubicBezTo>
                    <a:cubicBezTo>
                      <a:pt x="2" y="23"/>
                      <a:pt x="2" y="23"/>
                      <a:pt x="2" y="23"/>
                    </a:cubicBezTo>
                    <a:cubicBezTo>
                      <a:pt x="3" y="23"/>
                      <a:pt x="3" y="23"/>
                      <a:pt x="3" y="23"/>
                    </a:cubicBezTo>
                    <a:cubicBezTo>
                      <a:pt x="3" y="21"/>
                      <a:pt x="4" y="18"/>
                      <a:pt x="7" y="16"/>
                    </a:cubicBezTo>
                    <a:cubicBezTo>
                      <a:pt x="12" y="12"/>
                      <a:pt x="19" y="9"/>
                      <a:pt x="29" y="6"/>
                    </a:cubicBezTo>
                    <a:cubicBezTo>
                      <a:pt x="39" y="4"/>
                      <a:pt x="51" y="3"/>
                      <a:pt x="63" y="3"/>
                    </a:cubicBezTo>
                    <a:cubicBezTo>
                      <a:pt x="80" y="3"/>
                      <a:pt x="96" y="5"/>
                      <a:pt x="107" y="9"/>
                    </a:cubicBezTo>
                    <a:cubicBezTo>
                      <a:pt x="112" y="11"/>
                      <a:pt x="117" y="13"/>
                      <a:pt x="120" y="16"/>
                    </a:cubicBezTo>
                    <a:cubicBezTo>
                      <a:pt x="123" y="18"/>
                      <a:pt x="124" y="21"/>
                      <a:pt x="124" y="23"/>
                    </a:cubicBezTo>
                    <a:cubicBezTo>
                      <a:pt x="124" y="26"/>
                      <a:pt x="123" y="28"/>
                      <a:pt x="120" y="31"/>
                    </a:cubicBezTo>
                    <a:cubicBezTo>
                      <a:pt x="115" y="34"/>
                      <a:pt x="107" y="38"/>
                      <a:pt x="98" y="40"/>
                    </a:cubicBezTo>
                    <a:cubicBezTo>
                      <a:pt x="88" y="42"/>
                      <a:pt x="76" y="43"/>
                      <a:pt x="63" y="43"/>
                    </a:cubicBezTo>
                    <a:cubicBezTo>
                      <a:pt x="47" y="43"/>
                      <a:pt x="31" y="41"/>
                      <a:pt x="20" y="37"/>
                    </a:cubicBezTo>
                    <a:cubicBezTo>
                      <a:pt x="15" y="35"/>
                      <a:pt x="10" y="33"/>
                      <a:pt x="7" y="31"/>
                    </a:cubicBezTo>
                    <a:cubicBezTo>
                      <a:pt x="4" y="28"/>
                      <a:pt x="3" y="26"/>
                      <a:pt x="3" y="23"/>
                    </a:cubicBezTo>
                    <a:lnTo>
                      <a:pt x="2" y="23"/>
                    </a:lnTo>
                    <a:close/>
                  </a:path>
                </a:pathLst>
              </a:custGeom>
              <a:grp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40" name="Freeform 35">
                <a:extLst>
                  <a:ext uri="{FF2B5EF4-FFF2-40B4-BE49-F238E27FC236}">
                    <a16:creationId xmlns:a16="http://schemas.microsoft.com/office/drawing/2014/main" id="{E7A79782-DF05-4A19-846A-B6A94BDEC4BE}"/>
                  </a:ext>
                </a:extLst>
              </p:cNvPr>
              <p:cNvSpPr>
                <a:spLocks/>
              </p:cNvSpPr>
              <p:nvPr/>
            </p:nvSpPr>
            <p:spPr bwMode="auto">
              <a:xfrm>
                <a:off x="1780" y="1594"/>
                <a:ext cx="131" cy="63"/>
              </a:xfrm>
              <a:custGeom>
                <a:avLst/>
                <a:gdLst>
                  <a:gd name="T0" fmla="*/ 0 w 157"/>
                  <a:gd name="T1" fmla="*/ 63 h 76"/>
                  <a:gd name="T2" fmla="*/ 68 w 157"/>
                  <a:gd name="T3" fmla="*/ 76 h 76"/>
                  <a:gd name="T4" fmla="*/ 130 w 157"/>
                  <a:gd name="T5" fmla="*/ 66 h 76"/>
                  <a:gd name="T6" fmla="*/ 150 w 157"/>
                  <a:gd name="T7" fmla="*/ 54 h 76"/>
                  <a:gd name="T8" fmla="*/ 157 w 157"/>
                  <a:gd name="T9" fmla="*/ 38 h 76"/>
                  <a:gd name="T10" fmla="*/ 150 w 157"/>
                  <a:gd name="T11" fmla="*/ 23 h 76"/>
                  <a:gd name="T12" fmla="*/ 117 w 157"/>
                  <a:gd name="T13" fmla="*/ 7 h 76"/>
                  <a:gd name="T14" fmla="*/ 68 w 157"/>
                  <a:gd name="T15" fmla="*/ 0 h 76"/>
                  <a:gd name="T16" fmla="*/ 0 w 157"/>
                  <a:gd name="T17" fmla="*/ 14 h 76"/>
                  <a:gd name="T18" fmla="*/ 1 w 157"/>
                  <a:gd name="T19" fmla="*/ 17 h 76"/>
                  <a:gd name="T20" fmla="*/ 68 w 157"/>
                  <a:gd name="T21" fmla="*/ 4 h 76"/>
                  <a:gd name="T22" fmla="*/ 129 w 157"/>
                  <a:gd name="T23" fmla="*/ 15 h 76"/>
                  <a:gd name="T24" fmla="*/ 147 w 157"/>
                  <a:gd name="T25" fmla="*/ 26 h 76"/>
                  <a:gd name="T26" fmla="*/ 153 w 157"/>
                  <a:gd name="T27" fmla="*/ 38 h 76"/>
                  <a:gd name="T28" fmla="*/ 147 w 157"/>
                  <a:gd name="T29" fmla="*/ 51 h 76"/>
                  <a:gd name="T30" fmla="*/ 116 w 157"/>
                  <a:gd name="T31" fmla="*/ 66 h 76"/>
                  <a:gd name="T32" fmla="*/ 68 w 157"/>
                  <a:gd name="T33" fmla="*/ 72 h 76"/>
                  <a:gd name="T34" fmla="*/ 2 w 157"/>
                  <a:gd name="T35" fmla="*/ 59 h 76"/>
                  <a:gd name="T36" fmla="*/ 0 w 157"/>
                  <a:gd name="T37" fmla="*/ 6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7" h="76">
                    <a:moveTo>
                      <a:pt x="0" y="63"/>
                    </a:moveTo>
                    <a:cubicBezTo>
                      <a:pt x="17" y="71"/>
                      <a:pt x="41" y="76"/>
                      <a:pt x="68" y="76"/>
                    </a:cubicBezTo>
                    <a:cubicBezTo>
                      <a:pt x="92" y="76"/>
                      <a:pt x="114" y="72"/>
                      <a:pt x="130" y="66"/>
                    </a:cubicBezTo>
                    <a:cubicBezTo>
                      <a:pt x="138" y="62"/>
                      <a:pt x="145" y="58"/>
                      <a:pt x="150" y="54"/>
                    </a:cubicBezTo>
                    <a:cubicBezTo>
                      <a:pt x="154" y="49"/>
                      <a:pt x="157" y="44"/>
                      <a:pt x="157" y="38"/>
                    </a:cubicBezTo>
                    <a:cubicBezTo>
                      <a:pt x="157" y="33"/>
                      <a:pt x="154" y="27"/>
                      <a:pt x="150" y="23"/>
                    </a:cubicBezTo>
                    <a:cubicBezTo>
                      <a:pt x="143" y="16"/>
                      <a:pt x="131" y="10"/>
                      <a:pt x="117" y="7"/>
                    </a:cubicBezTo>
                    <a:cubicBezTo>
                      <a:pt x="103" y="3"/>
                      <a:pt x="86" y="0"/>
                      <a:pt x="68" y="0"/>
                    </a:cubicBezTo>
                    <a:cubicBezTo>
                      <a:pt x="41" y="0"/>
                      <a:pt x="16" y="6"/>
                      <a:pt x="0" y="14"/>
                    </a:cubicBezTo>
                    <a:cubicBezTo>
                      <a:pt x="1" y="17"/>
                      <a:pt x="1" y="17"/>
                      <a:pt x="1" y="17"/>
                    </a:cubicBezTo>
                    <a:cubicBezTo>
                      <a:pt x="17" y="9"/>
                      <a:pt x="41" y="4"/>
                      <a:pt x="68" y="4"/>
                    </a:cubicBezTo>
                    <a:cubicBezTo>
                      <a:pt x="92" y="4"/>
                      <a:pt x="114" y="8"/>
                      <a:pt x="129" y="15"/>
                    </a:cubicBezTo>
                    <a:cubicBezTo>
                      <a:pt x="137" y="18"/>
                      <a:pt x="143" y="22"/>
                      <a:pt x="147" y="26"/>
                    </a:cubicBezTo>
                    <a:cubicBezTo>
                      <a:pt x="151" y="30"/>
                      <a:pt x="153" y="34"/>
                      <a:pt x="153" y="38"/>
                    </a:cubicBezTo>
                    <a:cubicBezTo>
                      <a:pt x="153" y="43"/>
                      <a:pt x="151" y="47"/>
                      <a:pt x="147" y="51"/>
                    </a:cubicBezTo>
                    <a:cubicBezTo>
                      <a:pt x="141" y="57"/>
                      <a:pt x="130" y="63"/>
                      <a:pt x="116" y="66"/>
                    </a:cubicBezTo>
                    <a:cubicBezTo>
                      <a:pt x="103" y="70"/>
                      <a:pt x="86" y="72"/>
                      <a:pt x="68" y="72"/>
                    </a:cubicBezTo>
                    <a:cubicBezTo>
                      <a:pt x="42" y="72"/>
                      <a:pt x="18" y="67"/>
                      <a:pt x="2" y="59"/>
                    </a:cubicBezTo>
                    <a:lnTo>
                      <a:pt x="0" y="63"/>
                    </a:lnTo>
                    <a:close/>
                  </a:path>
                </a:pathLst>
              </a:custGeom>
              <a:grp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41" name="Freeform 36">
                <a:extLst>
                  <a:ext uri="{FF2B5EF4-FFF2-40B4-BE49-F238E27FC236}">
                    <a16:creationId xmlns:a16="http://schemas.microsoft.com/office/drawing/2014/main" id="{765C2D24-3721-4C23-9212-BD1A4A3C191F}"/>
                  </a:ext>
                </a:extLst>
              </p:cNvPr>
              <p:cNvSpPr>
                <a:spLocks/>
              </p:cNvSpPr>
              <p:nvPr/>
            </p:nvSpPr>
            <p:spPr bwMode="auto">
              <a:xfrm>
                <a:off x="1780" y="1626"/>
                <a:ext cx="131" cy="55"/>
              </a:xfrm>
              <a:custGeom>
                <a:avLst/>
                <a:gdLst>
                  <a:gd name="T0" fmla="*/ 0 w 157"/>
                  <a:gd name="T1" fmla="*/ 53 h 66"/>
                  <a:gd name="T2" fmla="*/ 68 w 157"/>
                  <a:gd name="T3" fmla="*/ 66 h 66"/>
                  <a:gd name="T4" fmla="*/ 130 w 157"/>
                  <a:gd name="T5" fmla="*/ 56 h 66"/>
                  <a:gd name="T6" fmla="*/ 150 w 157"/>
                  <a:gd name="T7" fmla="*/ 44 h 66"/>
                  <a:gd name="T8" fmla="*/ 157 w 157"/>
                  <a:gd name="T9" fmla="*/ 28 h 66"/>
                  <a:gd name="T10" fmla="*/ 157 w 157"/>
                  <a:gd name="T11" fmla="*/ 0 h 66"/>
                  <a:gd name="T12" fmla="*/ 153 w 157"/>
                  <a:gd name="T13" fmla="*/ 0 h 66"/>
                  <a:gd name="T14" fmla="*/ 153 w 157"/>
                  <a:gd name="T15" fmla="*/ 28 h 66"/>
                  <a:gd name="T16" fmla="*/ 147 w 157"/>
                  <a:gd name="T17" fmla="*/ 41 h 66"/>
                  <a:gd name="T18" fmla="*/ 116 w 157"/>
                  <a:gd name="T19" fmla="*/ 56 h 66"/>
                  <a:gd name="T20" fmla="*/ 68 w 157"/>
                  <a:gd name="T21" fmla="*/ 62 h 66"/>
                  <a:gd name="T22" fmla="*/ 2 w 157"/>
                  <a:gd name="T23" fmla="*/ 50 h 66"/>
                  <a:gd name="T24" fmla="*/ 0 w 157"/>
                  <a:gd name="T25" fmla="*/ 5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7" h="66">
                    <a:moveTo>
                      <a:pt x="0" y="53"/>
                    </a:moveTo>
                    <a:cubicBezTo>
                      <a:pt x="17" y="61"/>
                      <a:pt x="41" y="66"/>
                      <a:pt x="68" y="66"/>
                    </a:cubicBezTo>
                    <a:cubicBezTo>
                      <a:pt x="92" y="66"/>
                      <a:pt x="114" y="62"/>
                      <a:pt x="130" y="56"/>
                    </a:cubicBezTo>
                    <a:cubicBezTo>
                      <a:pt x="138" y="52"/>
                      <a:pt x="145" y="48"/>
                      <a:pt x="150" y="44"/>
                    </a:cubicBezTo>
                    <a:cubicBezTo>
                      <a:pt x="154" y="39"/>
                      <a:pt x="157" y="34"/>
                      <a:pt x="157" y="28"/>
                    </a:cubicBezTo>
                    <a:cubicBezTo>
                      <a:pt x="157" y="0"/>
                      <a:pt x="157" y="0"/>
                      <a:pt x="157" y="0"/>
                    </a:cubicBezTo>
                    <a:cubicBezTo>
                      <a:pt x="153" y="0"/>
                      <a:pt x="153" y="0"/>
                      <a:pt x="153" y="0"/>
                    </a:cubicBezTo>
                    <a:cubicBezTo>
                      <a:pt x="153" y="28"/>
                      <a:pt x="153" y="28"/>
                      <a:pt x="153" y="28"/>
                    </a:cubicBezTo>
                    <a:cubicBezTo>
                      <a:pt x="153" y="33"/>
                      <a:pt x="151" y="37"/>
                      <a:pt x="147" y="41"/>
                    </a:cubicBezTo>
                    <a:cubicBezTo>
                      <a:pt x="141" y="47"/>
                      <a:pt x="130" y="53"/>
                      <a:pt x="116" y="56"/>
                    </a:cubicBezTo>
                    <a:cubicBezTo>
                      <a:pt x="103" y="60"/>
                      <a:pt x="86" y="62"/>
                      <a:pt x="68" y="62"/>
                    </a:cubicBezTo>
                    <a:cubicBezTo>
                      <a:pt x="42" y="62"/>
                      <a:pt x="18" y="57"/>
                      <a:pt x="2" y="50"/>
                    </a:cubicBezTo>
                    <a:cubicBezTo>
                      <a:pt x="0" y="53"/>
                      <a:pt x="0" y="53"/>
                      <a:pt x="0" y="53"/>
                    </a:cubicBezTo>
                    <a:close/>
                  </a:path>
                </a:pathLst>
              </a:custGeom>
              <a:grp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42" name="Freeform 37">
                <a:extLst>
                  <a:ext uri="{FF2B5EF4-FFF2-40B4-BE49-F238E27FC236}">
                    <a16:creationId xmlns:a16="http://schemas.microsoft.com/office/drawing/2014/main" id="{66C033F1-EF9B-44DA-A924-C54361E5EA1B}"/>
                  </a:ext>
                </a:extLst>
              </p:cNvPr>
              <p:cNvSpPr>
                <a:spLocks/>
              </p:cNvSpPr>
              <p:nvPr/>
            </p:nvSpPr>
            <p:spPr bwMode="auto">
              <a:xfrm>
                <a:off x="1787" y="1605"/>
                <a:ext cx="99" cy="37"/>
              </a:xfrm>
              <a:custGeom>
                <a:avLst/>
                <a:gdLst>
                  <a:gd name="T0" fmla="*/ 1 w 118"/>
                  <a:gd name="T1" fmla="*/ 22 h 45"/>
                  <a:gd name="T2" fmla="*/ 0 w 118"/>
                  <a:gd name="T3" fmla="*/ 22 h 45"/>
                  <a:gd name="T4" fmla="*/ 5 w 118"/>
                  <a:gd name="T5" fmla="*/ 32 h 45"/>
                  <a:gd name="T6" fmla="*/ 27 w 118"/>
                  <a:gd name="T7" fmla="*/ 41 h 45"/>
                  <a:gd name="T8" fmla="*/ 59 w 118"/>
                  <a:gd name="T9" fmla="*/ 45 h 45"/>
                  <a:gd name="T10" fmla="*/ 101 w 118"/>
                  <a:gd name="T11" fmla="*/ 38 h 45"/>
                  <a:gd name="T12" fmla="*/ 113 w 118"/>
                  <a:gd name="T13" fmla="*/ 32 h 45"/>
                  <a:gd name="T14" fmla="*/ 118 w 118"/>
                  <a:gd name="T15" fmla="*/ 22 h 45"/>
                  <a:gd name="T16" fmla="*/ 113 w 118"/>
                  <a:gd name="T17" fmla="*/ 13 h 45"/>
                  <a:gd name="T18" fmla="*/ 92 w 118"/>
                  <a:gd name="T19" fmla="*/ 4 h 45"/>
                  <a:gd name="T20" fmla="*/ 59 w 118"/>
                  <a:gd name="T21" fmla="*/ 0 h 45"/>
                  <a:gd name="T22" fmla="*/ 18 w 118"/>
                  <a:gd name="T23" fmla="*/ 6 h 45"/>
                  <a:gd name="T24" fmla="*/ 5 w 118"/>
                  <a:gd name="T25" fmla="*/ 13 h 45"/>
                  <a:gd name="T26" fmla="*/ 0 w 118"/>
                  <a:gd name="T27" fmla="*/ 22 h 45"/>
                  <a:gd name="T28" fmla="*/ 1 w 118"/>
                  <a:gd name="T29" fmla="*/ 22 h 45"/>
                  <a:gd name="T30" fmla="*/ 3 w 118"/>
                  <a:gd name="T31" fmla="*/ 22 h 45"/>
                  <a:gd name="T32" fmla="*/ 7 w 118"/>
                  <a:gd name="T33" fmla="*/ 15 h 45"/>
                  <a:gd name="T34" fmla="*/ 27 w 118"/>
                  <a:gd name="T35" fmla="*/ 6 h 45"/>
                  <a:gd name="T36" fmla="*/ 59 w 118"/>
                  <a:gd name="T37" fmla="*/ 2 h 45"/>
                  <a:gd name="T38" fmla="*/ 100 w 118"/>
                  <a:gd name="T39" fmla="*/ 9 h 45"/>
                  <a:gd name="T40" fmla="*/ 112 w 118"/>
                  <a:gd name="T41" fmla="*/ 15 h 45"/>
                  <a:gd name="T42" fmla="*/ 116 w 118"/>
                  <a:gd name="T43" fmla="*/ 22 h 45"/>
                  <a:gd name="T44" fmla="*/ 112 w 118"/>
                  <a:gd name="T45" fmla="*/ 30 h 45"/>
                  <a:gd name="T46" fmla="*/ 91 w 118"/>
                  <a:gd name="T47" fmla="*/ 39 h 45"/>
                  <a:gd name="T48" fmla="*/ 59 w 118"/>
                  <a:gd name="T49" fmla="*/ 42 h 45"/>
                  <a:gd name="T50" fmla="*/ 19 w 118"/>
                  <a:gd name="T51" fmla="*/ 36 h 45"/>
                  <a:gd name="T52" fmla="*/ 7 w 118"/>
                  <a:gd name="T53" fmla="*/ 30 h 45"/>
                  <a:gd name="T54" fmla="*/ 3 w 118"/>
                  <a:gd name="T55" fmla="*/ 22 h 45"/>
                  <a:gd name="T56" fmla="*/ 1 w 118"/>
                  <a:gd name="T57"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45">
                    <a:moveTo>
                      <a:pt x="1" y="22"/>
                    </a:moveTo>
                    <a:cubicBezTo>
                      <a:pt x="0" y="22"/>
                      <a:pt x="0" y="22"/>
                      <a:pt x="0" y="22"/>
                    </a:cubicBezTo>
                    <a:cubicBezTo>
                      <a:pt x="0" y="26"/>
                      <a:pt x="2" y="29"/>
                      <a:pt x="5" y="32"/>
                    </a:cubicBezTo>
                    <a:cubicBezTo>
                      <a:pt x="10" y="36"/>
                      <a:pt x="17" y="39"/>
                      <a:pt x="27" y="41"/>
                    </a:cubicBezTo>
                    <a:cubicBezTo>
                      <a:pt x="36" y="43"/>
                      <a:pt x="47" y="45"/>
                      <a:pt x="59" y="45"/>
                    </a:cubicBezTo>
                    <a:cubicBezTo>
                      <a:pt x="75" y="45"/>
                      <a:pt x="90" y="42"/>
                      <a:pt x="101" y="38"/>
                    </a:cubicBezTo>
                    <a:cubicBezTo>
                      <a:pt x="106" y="37"/>
                      <a:pt x="110" y="34"/>
                      <a:pt x="113" y="32"/>
                    </a:cubicBezTo>
                    <a:cubicBezTo>
                      <a:pt x="116" y="29"/>
                      <a:pt x="118" y="26"/>
                      <a:pt x="118" y="22"/>
                    </a:cubicBezTo>
                    <a:cubicBezTo>
                      <a:pt x="118" y="19"/>
                      <a:pt x="116" y="16"/>
                      <a:pt x="113" y="13"/>
                    </a:cubicBezTo>
                    <a:cubicBezTo>
                      <a:pt x="109" y="9"/>
                      <a:pt x="101" y="6"/>
                      <a:pt x="92" y="4"/>
                    </a:cubicBezTo>
                    <a:cubicBezTo>
                      <a:pt x="83" y="1"/>
                      <a:pt x="71" y="0"/>
                      <a:pt x="59" y="0"/>
                    </a:cubicBezTo>
                    <a:cubicBezTo>
                      <a:pt x="43" y="0"/>
                      <a:pt x="29" y="2"/>
                      <a:pt x="18" y="6"/>
                    </a:cubicBezTo>
                    <a:cubicBezTo>
                      <a:pt x="13" y="8"/>
                      <a:pt x="8" y="11"/>
                      <a:pt x="5" y="13"/>
                    </a:cubicBezTo>
                    <a:cubicBezTo>
                      <a:pt x="2" y="16"/>
                      <a:pt x="0" y="19"/>
                      <a:pt x="0" y="22"/>
                    </a:cubicBezTo>
                    <a:cubicBezTo>
                      <a:pt x="1" y="22"/>
                      <a:pt x="1" y="22"/>
                      <a:pt x="1" y="22"/>
                    </a:cubicBezTo>
                    <a:cubicBezTo>
                      <a:pt x="3" y="22"/>
                      <a:pt x="3" y="22"/>
                      <a:pt x="3" y="22"/>
                    </a:cubicBezTo>
                    <a:cubicBezTo>
                      <a:pt x="3" y="20"/>
                      <a:pt x="4" y="17"/>
                      <a:pt x="7" y="15"/>
                    </a:cubicBezTo>
                    <a:cubicBezTo>
                      <a:pt x="11" y="11"/>
                      <a:pt x="18" y="8"/>
                      <a:pt x="27" y="6"/>
                    </a:cubicBezTo>
                    <a:cubicBezTo>
                      <a:pt x="36" y="4"/>
                      <a:pt x="47" y="2"/>
                      <a:pt x="59" y="2"/>
                    </a:cubicBezTo>
                    <a:cubicBezTo>
                      <a:pt x="75" y="2"/>
                      <a:pt x="90" y="5"/>
                      <a:pt x="100" y="9"/>
                    </a:cubicBezTo>
                    <a:cubicBezTo>
                      <a:pt x="105" y="10"/>
                      <a:pt x="109" y="13"/>
                      <a:pt x="112" y="15"/>
                    </a:cubicBezTo>
                    <a:cubicBezTo>
                      <a:pt x="115" y="17"/>
                      <a:pt x="116" y="20"/>
                      <a:pt x="116" y="22"/>
                    </a:cubicBezTo>
                    <a:cubicBezTo>
                      <a:pt x="116" y="25"/>
                      <a:pt x="115" y="27"/>
                      <a:pt x="112" y="30"/>
                    </a:cubicBezTo>
                    <a:cubicBezTo>
                      <a:pt x="108" y="33"/>
                      <a:pt x="100" y="37"/>
                      <a:pt x="91" y="39"/>
                    </a:cubicBezTo>
                    <a:cubicBezTo>
                      <a:pt x="82" y="41"/>
                      <a:pt x="71" y="42"/>
                      <a:pt x="59" y="42"/>
                    </a:cubicBezTo>
                    <a:cubicBezTo>
                      <a:pt x="43" y="42"/>
                      <a:pt x="29" y="40"/>
                      <a:pt x="19" y="36"/>
                    </a:cubicBezTo>
                    <a:cubicBezTo>
                      <a:pt x="14" y="34"/>
                      <a:pt x="10" y="32"/>
                      <a:pt x="7" y="30"/>
                    </a:cubicBezTo>
                    <a:cubicBezTo>
                      <a:pt x="4" y="27"/>
                      <a:pt x="3" y="25"/>
                      <a:pt x="3" y="22"/>
                    </a:cubicBezTo>
                    <a:lnTo>
                      <a:pt x="1" y="22"/>
                    </a:lnTo>
                    <a:close/>
                  </a:path>
                </a:pathLst>
              </a:custGeom>
              <a:grp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43" name="Freeform 38">
                <a:extLst>
                  <a:ext uri="{FF2B5EF4-FFF2-40B4-BE49-F238E27FC236}">
                    <a16:creationId xmlns:a16="http://schemas.microsoft.com/office/drawing/2014/main" id="{D844081E-ACCC-4D23-B2ED-0834942E02F5}"/>
                  </a:ext>
                </a:extLst>
              </p:cNvPr>
              <p:cNvSpPr>
                <a:spLocks/>
              </p:cNvSpPr>
              <p:nvPr/>
            </p:nvSpPr>
            <p:spPr bwMode="auto">
              <a:xfrm>
                <a:off x="1796" y="1611"/>
                <a:ext cx="82" cy="31"/>
              </a:xfrm>
              <a:custGeom>
                <a:avLst/>
                <a:gdLst>
                  <a:gd name="T0" fmla="*/ 1 w 99"/>
                  <a:gd name="T1" fmla="*/ 18 h 37"/>
                  <a:gd name="T2" fmla="*/ 0 w 99"/>
                  <a:gd name="T3" fmla="*/ 18 h 37"/>
                  <a:gd name="T4" fmla="*/ 4 w 99"/>
                  <a:gd name="T5" fmla="*/ 26 h 37"/>
                  <a:gd name="T6" fmla="*/ 49 w 99"/>
                  <a:gd name="T7" fmla="*/ 37 h 37"/>
                  <a:gd name="T8" fmla="*/ 84 w 99"/>
                  <a:gd name="T9" fmla="*/ 31 h 37"/>
                  <a:gd name="T10" fmla="*/ 95 w 99"/>
                  <a:gd name="T11" fmla="*/ 26 h 37"/>
                  <a:gd name="T12" fmla="*/ 99 w 99"/>
                  <a:gd name="T13" fmla="*/ 18 h 37"/>
                  <a:gd name="T14" fmla="*/ 95 w 99"/>
                  <a:gd name="T15" fmla="*/ 11 h 37"/>
                  <a:gd name="T16" fmla="*/ 49 w 99"/>
                  <a:gd name="T17" fmla="*/ 0 h 37"/>
                  <a:gd name="T18" fmla="*/ 15 w 99"/>
                  <a:gd name="T19" fmla="*/ 5 h 37"/>
                  <a:gd name="T20" fmla="*/ 4 w 99"/>
                  <a:gd name="T21" fmla="*/ 11 h 37"/>
                  <a:gd name="T22" fmla="*/ 0 w 99"/>
                  <a:gd name="T23" fmla="*/ 18 h 37"/>
                  <a:gd name="T24" fmla="*/ 1 w 99"/>
                  <a:gd name="T25" fmla="*/ 18 h 37"/>
                  <a:gd name="T26" fmla="*/ 2 w 99"/>
                  <a:gd name="T27" fmla="*/ 18 h 37"/>
                  <a:gd name="T28" fmla="*/ 5 w 99"/>
                  <a:gd name="T29" fmla="*/ 13 h 37"/>
                  <a:gd name="T30" fmla="*/ 49 w 99"/>
                  <a:gd name="T31" fmla="*/ 2 h 37"/>
                  <a:gd name="T32" fmla="*/ 83 w 99"/>
                  <a:gd name="T33" fmla="*/ 7 h 37"/>
                  <a:gd name="T34" fmla="*/ 93 w 99"/>
                  <a:gd name="T35" fmla="*/ 13 h 37"/>
                  <a:gd name="T36" fmla="*/ 97 w 99"/>
                  <a:gd name="T37" fmla="*/ 18 h 37"/>
                  <a:gd name="T38" fmla="*/ 93 w 99"/>
                  <a:gd name="T39" fmla="*/ 24 h 37"/>
                  <a:gd name="T40" fmla="*/ 49 w 99"/>
                  <a:gd name="T41" fmla="*/ 35 h 37"/>
                  <a:gd name="T42" fmla="*/ 15 w 99"/>
                  <a:gd name="T43" fmla="*/ 30 h 37"/>
                  <a:gd name="T44" fmla="*/ 5 w 99"/>
                  <a:gd name="T45" fmla="*/ 24 h 37"/>
                  <a:gd name="T46" fmla="*/ 2 w 99"/>
                  <a:gd name="T47" fmla="*/ 18 h 37"/>
                  <a:gd name="T48" fmla="*/ 1 w 99"/>
                  <a:gd name="T49" fmla="*/ 1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9" h="37">
                    <a:moveTo>
                      <a:pt x="1" y="18"/>
                    </a:moveTo>
                    <a:cubicBezTo>
                      <a:pt x="0" y="18"/>
                      <a:pt x="0" y="18"/>
                      <a:pt x="0" y="18"/>
                    </a:cubicBezTo>
                    <a:cubicBezTo>
                      <a:pt x="0" y="21"/>
                      <a:pt x="1" y="24"/>
                      <a:pt x="4" y="26"/>
                    </a:cubicBezTo>
                    <a:cubicBezTo>
                      <a:pt x="12" y="32"/>
                      <a:pt x="29" y="37"/>
                      <a:pt x="49" y="37"/>
                    </a:cubicBezTo>
                    <a:cubicBezTo>
                      <a:pt x="63" y="37"/>
                      <a:pt x="75" y="35"/>
                      <a:pt x="84" y="31"/>
                    </a:cubicBezTo>
                    <a:cubicBezTo>
                      <a:pt x="88" y="30"/>
                      <a:pt x="92" y="28"/>
                      <a:pt x="95" y="26"/>
                    </a:cubicBezTo>
                    <a:cubicBezTo>
                      <a:pt x="97" y="24"/>
                      <a:pt x="99" y="21"/>
                      <a:pt x="99" y="18"/>
                    </a:cubicBezTo>
                    <a:cubicBezTo>
                      <a:pt x="99" y="16"/>
                      <a:pt x="97" y="13"/>
                      <a:pt x="95" y="11"/>
                    </a:cubicBezTo>
                    <a:cubicBezTo>
                      <a:pt x="87" y="5"/>
                      <a:pt x="70" y="0"/>
                      <a:pt x="49" y="0"/>
                    </a:cubicBezTo>
                    <a:cubicBezTo>
                      <a:pt x="36" y="0"/>
                      <a:pt x="24" y="2"/>
                      <a:pt x="15" y="5"/>
                    </a:cubicBezTo>
                    <a:cubicBezTo>
                      <a:pt x="10" y="7"/>
                      <a:pt x="6" y="9"/>
                      <a:pt x="4" y="11"/>
                    </a:cubicBezTo>
                    <a:cubicBezTo>
                      <a:pt x="1" y="13"/>
                      <a:pt x="0" y="16"/>
                      <a:pt x="0" y="18"/>
                    </a:cubicBezTo>
                    <a:cubicBezTo>
                      <a:pt x="1" y="18"/>
                      <a:pt x="1" y="18"/>
                      <a:pt x="1" y="18"/>
                    </a:cubicBezTo>
                    <a:cubicBezTo>
                      <a:pt x="2" y="18"/>
                      <a:pt x="2" y="18"/>
                      <a:pt x="2" y="18"/>
                    </a:cubicBezTo>
                    <a:cubicBezTo>
                      <a:pt x="2" y="17"/>
                      <a:pt x="3" y="15"/>
                      <a:pt x="5" y="13"/>
                    </a:cubicBezTo>
                    <a:cubicBezTo>
                      <a:pt x="12" y="7"/>
                      <a:pt x="29" y="2"/>
                      <a:pt x="49" y="2"/>
                    </a:cubicBezTo>
                    <a:cubicBezTo>
                      <a:pt x="63" y="2"/>
                      <a:pt x="75" y="4"/>
                      <a:pt x="83" y="7"/>
                    </a:cubicBezTo>
                    <a:cubicBezTo>
                      <a:pt x="88" y="9"/>
                      <a:pt x="91" y="11"/>
                      <a:pt x="93" y="13"/>
                    </a:cubicBezTo>
                    <a:cubicBezTo>
                      <a:pt x="96" y="15"/>
                      <a:pt x="97" y="17"/>
                      <a:pt x="97" y="18"/>
                    </a:cubicBezTo>
                    <a:cubicBezTo>
                      <a:pt x="97" y="20"/>
                      <a:pt x="96" y="22"/>
                      <a:pt x="93" y="24"/>
                    </a:cubicBezTo>
                    <a:cubicBezTo>
                      <a:pt x="86" y="30"/>
                      <a:pt x="69" y="35"/>
                      <a:pt x="49" y="35"/>
                    </a:cubicBezTo>
                    <a:cubicBezTo>
                      <a:pt x="36" y="35"/>
                      <a:pt x="24" y="33"/>
                      <a:pt x="15" y="30"/>
                    </a:cubicBezTo>
                    <a:cubicBezTo>
                      <a:pt x="11" y="28"/>
                      <a:pt x="7" y="26"/>
                      <a:pt x="5" y="24"/>
                    </a:cubicBezTo>
                    <a:cubicBezTo>
                      <a:pt x="3" y="22"/>
                      <a:pt x="2" y="20"/>
                      <a:pt x="2" y="18"/>
                    </a:cubicBezTo>
                    <a:lnTo>
                      <a:pt x="1" y="18"/>
                    </a:lnTo>
                    <a:close/>
                  </a:path>
                </a:pathLst>
              </a:custGeom>
              <a:grp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44" name="Freeform 39">
                <a:extLst>
                  <a:ext uri="{FF2B5EF4-FFF2-40B4-BE49-F238E27FC236}">
                    <a16:creationId xmlns:a16="http://schemas.microsoft.com/office/drawing/2014/main" id="{4E2ABB1D-46DA-46F2-BE68-01500AEA0CC3}"/>
                  </a:ext>
                </a:extLst>
              </p:cNvPr>
              <p:cNvSpPr>
                <a:spLocks/>
              </p:cNvSpPr>
              <p:nvPr/>
            </p:nvSpPr>
            <p:spPr bwMode="auto">
              <a:xfrm>
                <a:off x="751" y="1823"/>
                <a:ext cx="148" cy="64"/>
              </a:xfrm>
              <a:custGeom>
                <a:avLst/>
                <a:gdLst>
                  <a:gd name="T0" fmla="*/ 2 w 177"/>
                  <a:gd name="T1" fmla="*/ 38 h 76"/>
                  <a:gd name="T2" fmla="*/ 0 w 177"/>
                  <a:gd name="T3" fmla="*/ 38 h 76"/>
                  <a:gd name="T4" fmla="*/ 7 w 177"/>
                  <a:gd name="T5" fmla="*/ 54 h 76"/>
                  <a:gd name="T6" fmla="*/ 40 w 177"/>
                  <a:gd name="T7" fmla="*/ 70 h 76"/>
                  <a:gd name="T8" fmla="*/ 89 w 177"/>
                  <a:gd name="T9" fmla="*/ 76 h 76"/>
                  <a:gd name="T10" fmla="*/ 151 w 177"/>
                  <a:gd name="T11" fmla="*/ 66 h 76"/>
                  <a:gd name="T12" fmla="*/ 170 w 177"/>
                  <a:gd name="T13" fmla="*/ 54 h 76"/>
                  <a:gd name="T14" fmla="*/ 177 w 177"/>
                  <a:gd name="T15" fmla="*/ 38 h 76"/>
                  <a:gd name="T16" fmla="*/ 170 w 177"/>
                  <a:gd name="T17" fmla="*/ 23 h 76"/>
                  <a:gd name="T18" fmla="*/ 138 w 177"/>
                  <a:gd name="T19" fmla="*/ 7 h 76"/>
                  <a:gd name="T20" fmla="*/ 89 w 177"/>
                  <a:gd name="T21" fmla="*/ 0 h 76"/>
                  <a:gd name="T22" fmla="*/ 26 w 177"/>
                  <a:gd name="T23" fmla="*/ 11 h 76"/>
                  <a:gd name="T24" fmla="*/ 7 w 177"/>
                  <a:gd name="T25" fmla="*/ 23 h 76"/>
                  <a:gd name="T26" fmla="*/ 0 w 177"/>
                  <a:gd name="T27" fmla="*/ 38 h 76"/>
                  <a:gd name="T28" fmla="*/ 2 w 177"/>
                  <a:gd name="T29" fmla="*/ 38 h 76"/>
                  <a:gd name="T30" fmla="*/ 4 w 177"/>
                  <a:gd name="T31" fmla="*/ 38 h 76"/>
                  <a:gd name="T32" fmla="*/ 10 w 177"/>
                  <a:gd name="T33" fmla="*/ 26 h 76"/>
                  <a:gd name="T34" fmla="*/ 41 w 177"/>
                  <a:gd name="T35" fmla="*/ 10 h 76"/>
                  <a:gd name="T36" fmla="*/ 89 w 177"/>
                  <a:gd name="T37" fmla="*/ 4 h 76"/>
                  <a:gd name="T38" fmla="*/ 149 w 177"/>
                  <a:gd name="T39" fmla="*/ 15 h 76"/>
                  <a:gd name="T40" fmla="*/ 167 w 177"/>
                  <a:gd name="T41" fmla="*/ 26 h 76"/>
                  <a:gd name="T42" fmla="*/ 173 w 177"/>
                  <a:gd name="T43" fmla="*/ 38 h 76"/>
                  <a:gd name="T44" fmla="*/ 167 w 177"/>
                  <a:gd name="T45" fmla="*/ 51 h 76"/>
                  <a:gd name="T46" fmla="*/ 137 w 177"/>
                  <a:gd name="T47" fmla="*/ 66 h 76"/>
                  <a:gd name="T48" fmla="*/ 89 w 177"/>
                  <a:gd name="T49" fmla="*/ 73 h 76"/>
                  <a:gd name="T50" fmla="*/ 28 w 177"/>
                  <a:gd name="T51" fmla="*/ 62 h 76"/>
                  <a:gd name="T52" fmla="*/ 10 w 177"/>
                  <a:gd name="T53" fmla="*/ 51 h 76"/>
                  <a:gd name="T54" fmla="*/ 4 w 177"/>
                  <a:gd name="T55" fmla="*/ 38 h 76"/>
                  <a:gd name="T56" fmla="*/ 2 w 177"/>
                  <a:gd name="T57" fmla="*/ 3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7" h="76">
                    <a:moveTo>
                      <a:pt x="2" y="38"/>
                    </a:moveTo>
                    <a:cubicBezTo>
                      <a:pt x="0" y="38"/>
                      <a:pt x="0" y="38"/>
                      <a:pt x="0" y="38"/>
                    </a:cubicBezTo>
                    <a:cubicBezTo>
                      <a:pt x="0" y="44"/>
                      <a:pt x="3" y="49"/>
                      <a:pt x="7" y="54"/>
                    </a:cubicBezTo>
                    <a:cubicBezTo>
                      <a:pt x="14" y="61"/>
                      <a:pt x="25" y="66"/>
                      <a:pt x="40" y="70"/>
                    </a:cubicBezTo>
                    <a:cubicBezTo>
                      <a:pt x="54" y="74"/>
                      <a:pt x="70" y="76"/>
                      <a:pt x="89" y="76"/>
                    </a:cubicBezTo>
                    <a:cubicBezTo>
                      <a:pt x="113" y="76"/>
                      <a:pt x="135" y="72"/>
                      <a:pt x="151" y="66"/>
                    </a:cubicBezTo>
                    <a:cubicBezTo>
                      <a:pt x="159" y="62"/>
                      <a:pt x="165" y="58"/>
                      <a:pt x="170" y="54"/>
                    </a:cubicBezTo>
                    <a:cubicBezTo>
                      <a:pt x="174" y="49"/>
                      <a:pt x="177" y="44"/>
                      <a:pt x="177" y="38"/>
                    </a:cubicBezTo>
                    <a:cubicBezTo>
                      <a:pt x="177" y="33"/>
                      <a:pt x="174" y="28"/>
                      <a:pt x="170" y="23"/>
                    </a:cubicBezTo>
                    <a:cubicBezTo>
                      <a:pt x="163" y="16"/>
                      <a:pt x="152" y="11"/>
                      <a:pt x="138" y="7"/>
                    </a:cubicBezTo>
                    <a:cubicBezTo>
                      <a:pt x="124" y="3"/>
                      <a:pt x="107" y="0"/>
                      <a:pt x="89" y="0"/>
                    </a:cubicBezTo>
                    <a:cubicBezTo>
                      <a:pt x="64" y="0"/>
                      <a:pt x="42" y="5"/>
                      <a:pt x="26" y="11"/>
                    </a:cubicBezTo>
                    <a:cubicBezTo>
                      <a:pt x="18" y="15"/>
                      <a:pt x="12" y="18"/>
                      <a:pt x="7" y="23"/>
                    </a:cubicBezTo>
                    <a:cubicBezTo>
                      <a:pt x="3" y="28"/>
                      <a:pt x="0" y="33"/>
                      <a:pt x="0" y="38"/>
                    </a:cubicBezTo>
                    <a:cubicBezTo>
                      <a:pt x="2" y="38"/>
                      <a:pt x="2" y="38"/>
                      <a:pt x="2" y="38"/>
                    </a:cubicBezTo>
                    <a:cubicBezTo>
                      <a:pt x="4" y="38"/>
                      <a:pt x="4" y="38"/>
                      <a:pt x="4" y="38"/>
                    </a:cubicBezTo>
                    <a:cubicBezTo>
                      <a:pt x="4" y="34"/>
                      <a:pt x="6" y="30"/>
                      <a:pt x="10" y="26"/>
                    </a:cubicBezTo>
                    <a:cubicBezTo>
                      <a:pt x="16" y="20"/>
                      <a:pt x="27" y="14"/>
                      <a:pt x="41" y="10"/>
                    </a:cubicBezTo>
                    <a:cubicBezTo>
                      <a:pt x="54" y="7"/>
                      <a:pt x="71" y="4"/>
                      <a:pt x="89" y="4"/>
                    </a:cubicBezTo>
                    <a:cubicBezTo>
                      <a:pt x="112" y="4"/>
                      <a:pt x="134" y="8"/>
                      <a:pt x="149" y="15"/>
                    </a:cubicBezTo>
                    <a:cubicBezTo>
                      <a:pt x="157" y="18"/>
                      <a:pt x="163" y="22"/>
                      <a:pt x="167" y="26"/>
                    </a:cubicBezTo>
                    <a:cubicBezTo>
                      <a:pt x="171" y="30"/>
                      <a:pt x="173" y="34"/>
                      <a:pt x="173" y="38"/>
                    </a:cubicBezTo>
                    <a:cubicBezTo>
                      <a:pt x="173" y="43"/>
                      <a:pt x="171" y="47"/>
                      <a:pt x="167" y="51"/>
                    </a:cubicBezTo>
                    <a:cubicBezTo>
                      <a:pt x="161" y="57"/>
                      <a:pt x="150" y="63"/>
                      <a:pt x="137" y="66"/>
                    </a:cubicBezTo>
                    <a:cubicBezTo>
                      <a:pt x="123" y="70"/>
                      <a:pt x="106" y="73"/>
                      <a:pt x="89" y="73"/>
                    </a:cubicBezTo>
                    <a:cubicBezTo>
                      <a:pt x="65" y="73"/>
                      <a:pt x="43" y="69"/>
                      <a:pt x="28" y="62"/>
                    </a:cubicBezTo>
                    <a:cubicBezTo>
                      <a:pt x="20" y="59"/>
                      <a:pt x="14" y="55"/>
                      <a:pt x="10" y="51"/>
                    </a:cubicBezTo>
                    <a:cubicBezTo>
                      <a:pt x="6" y="47"/>
                      <a:pt x="4" y="43"/>
                      <a:pt x="4" y="38"/>
                    </a:cubicBezTo>
                    <a:lnTo>
                      <a:pt x="2" y="38"/>
                    </a:lnTo>
                    <a:close/>
                  </a:path>
                </a:pathLst>
              </a:custGeom>
              <a:grp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45" name="Freeform 40">
                <a:extLst>
                  <a:ext uri="{FF2B5EF4-FFF2-40B4-BE49-F238E27FC236}">
                    <a16:creationId xmlns:a16="http://schemas.microsoft.com/office/drawing/2014/main" id="{FEE2EC1A-7E96-4BAC-81DF-3273728AE3FF}"/>
                  </a:ext>
                </a:extLst>
              </p:cNvPr>
              <p:cNvSpPr>
                <a:spLocks/>
              </p:cNvSpPr>
              <p:nvPr/>
            </p:nvSpPr>
            <p:spPr bwMode="auto">
              <a:xfrm>
                <a:off x="751" y="1855"/>
                <a:ext cx="148" cy="55"/>
              </a:xfrm>
              <a:custGeom>
                <a:avLst/>
                <a:gdLst>
                  <a:gd name="T0" fmla="*/ 0 w 177"/>
                  <a:gd name="T1" fmla="*/ 0 h 66"/>
                  <a:gd name="T2" fmla="*/ 0 w 177"/>
                  <a:gd name="T3" fmla="*/ 28 h 66"/>
                  <a:gd name="T4" fmla="*/ 7 w 177"/>
                  <a:gd name="T5" fmla="*/ 44 h 66"/>
                  <a:gd name="T6" fmla="*/ 40 w 177"/>
                  <a:gd name="T7" fmla="*/ 60 h 66"/>
                  <a:gd name="T8" fmla="*/ 89 w 177"/>
                  <a:gd name="T9" fmla="*/ 66 h 66"/>
                  <a:gd name="T10" fmla="*/ 151 w 177"/>
                  <a:gd name="T11" fmla="*/ 56 h 66"/>
                  <a:gd name="T12" fmla="*/ 170 w 177"/>
                  <a:gd name="T13" fmla="*/ 44 h 66"/>
                  <a:gd name="T14" fmla="*/ 177 w 177"/>
                  <a:gd name="T15" fmla="*/ 28 h 66"/>
                  <a:gd name="T16" fmla="*/ 177 w 177"/>
                  <a:gd name="T17" fmla="*/ 0 h 66"/>
                  <a:gd name="T18" fmla="*/ 173 w 177"/>
                  <a:gd name="T19" fmla="*/ 0 h 66"/>
                  <a:gd name="T20" fmla="*/ 173 w 177"/>
                  <a:gd name="T21" fmla="*/ 28 h 66"/>
                  <a:gd name="T22" fmla="*/ 167 w 177"/>
                  <a:gd name="T23" fmla="*/ 41 h 66"/>
                  <a:gd name="T24" fmla="*/ 137 w 177"/>
                  <a:gd name="T25" fmla="*/ 57 h 66"/>
                  <a:gd name="T26" fmla="*/ 89 w 177"/>
                  <a:gd name="T27" fmla="*/ 63 h 66"/>
                  <a:gd name="T28" fmla="*/ 28 w 177"/>
                  <a:gd name="T29" fmla="*/ 52 h 66"/>
                  <a:gd name="T30" fmla="*/ 10 w 177"/>
                  <a:gd name="T31" fmla="*/ 41 h 66"/>
                  <a:gd name="T32" fmla="*/ 4 w 177"/>
                  <a:gd name="T33" fmla="*/ 28 h 66"/>
                  <a:gd name="T34" fmla="*/ 4 w 177"/>
                  <a:gd name="T35" fmla="*/ 0 h 66"/>
                  <a:gd name="T36" fmla="*/ 0 w 177"/>
                  <a:gd name="T3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7" h="66">
                    <a:moveTo>
                      <a:pt x="0" y="0"/>
                    </a:moveTo>
                    <a:cubicBezTo>
                      <a:pt x="0" y="28"/>
                      <a:pt x="0" y="28"/>
                      <a:pt x="0" y="28"/>
                    </a:cubicBezTo>
                    <a:cubicBezTo>
                      <a:pt x="0" y="34"/>
                      <a:pt x="3" y="39"/>
                      <a:pt x="7" y="44"/>
                    </a:cubicBezTo>
                    <a:cubicBezTo>
                      <a:pt x="14" y="51"/>
                      <a:pt x="25" y="56"/>
                      <a:pt x="40" y="60"/>
                    </a:cubicBezTo>
                    <a:cubicBezTo>
                      <a:pt x="54" y="64"/>
                      <a:pt x="70" y="66"/>
                      <a:pt x="89" y="66"/>
                    </a:cubicBezTo>
                    <a:cubicBezTo>
                      <a:pt x="113" y="66"/>
                      <a:pt x="135" y="62"/>
                      <a:pt x="151" y="56"/>
                    </a:cubicBezTo>
                    <a:cubicBezTo>
                      <a:pt x="159" y="52"/>
                      <a:pt x="165" y="48"/>
                      <a:pt x="170" y="44"/>
                    </a:cubicBezTo>
                    <a:cubicBezTo>
                      <a:pt x="174" y="39"/>
                      <a:pt x="177" y="34"/>
                      <a:pt x="177" y="28"/>
                    </a:cubicBezTo>
                    <a:cubicBezTo>
                      <a:pt x="177" y="0"/>
                      <a:pt x="177" y="0"/>
                      <a:pt x="177" y="0"/>
                    </a:cubicBezTo>
                    <a:cubicBezTo>
                      <a:pt x="173" y="0"/>
                      <a:pt x="173" y="0"/>
                      <a:pt x="173" y="0"/>
                    </a:cubicBezTo>
                    <a:cubicBezTo>
                      <a:pt x="173" y="28"/>
                      <a:pt x="173" y="28"/>
                      <a:pt x="173" y="28"/>
                    </a:cubicBezTo>
                    <a:cubicBezTo>
                      <a:pt x="173" y="33"/>
                      <a:pt x="171" y="37"/>
                      <a:pt x="167" y="41"/>
                    </a:cubicBezTo>
                    <a:cubicBezTo>
                      <a:pt x="161" y="47"/>
                      <a:pt x="150" y="53"/>
                      <a:pt x="137" y="57"/>
                    </a:cubicBezTo>
                    <a:cubicBezTo>
                      <a:pt x="123" y="60"/>
                      <a:pt x="106" y="63"/>
                      <a:pt x="89" y="63"/>
                    </a:cubicBezTo>
                    <a:cubicBezTo>
                      <a:pt x="65" y="63"/>
                      <a:pt x="43" y="59"/>
                      <a:pt x="28" y="52"/>
                    </a:cubicBezTo>
                    <a:cubicBezTo>
                      <a:pt x="20" y="49"/>
                      <a:pt x="14" y="45"/>
                      <a:pt x="10" y="41"/>
                    </a:cubicBezTo>
                    <a:cubicBezTo>
                      <a:pt x="6" y="37"/>
                      <a:pt x="4" y="33"/>
                      <a:pt x="4" y="28"/>
                    </a:cubicBezTo>
                    <a:cubicBezTo>
                      <a:pt x="4" y="0"/>
                      <a:pt x="4" y="0"/>
                      <a:pt x="4" y="0"/>
                    </a:cubicBezTo>
                    <a:lnTo>
                      <a:pt x="0" y="0"/>
                    </a:lnTo>
                    <a:close/>
                  </a:path>
                </a:pathLst>
              </a:custGeom>
              <a:grp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46" name="Freeform 41">
                <a:extLst>
                  <a:ext uri="{FF2B5EF4-FFF2-40B4-BE49-F238E27FC236}">
                    <a16:creationId xmlns:a16="http://schemas.microsoft.com/office/drawing/2014/main" id="{A0F2C050-E7E0-481C-880C-EAFBC875FD34}"/>
                  </a:ext>
                </a:extLst>
              </p:cNvPr>
              <p:cNvSpPr>
                <a:spLocks/>
              </p:cNvSpPr>
              <p:nvPr/>
            </p:nvSpPr>
            <p:spPr bwMode="auto">
              <a:xfrm>
                <a:off x="776" y="1834"/>
                <a:ext cx="99" cy="38"/>
              </a:xfrm>
              <a:custGeom>
                <a:avLst/>
                <a:gdLst>
                  <a:gd name="T0" fmla="*/ 1 w 118"/>
                  <a:gd name="T1" fmla="*/ 23 h 45"/>
                  <a:gd name="T2" fmla="*/ 0 w 118"/>
                  <a:gd name="T3" fmla="*/ 23 h 45"/>
                  <a:gd name="T4" fmla="*/ 4 w 118"/>
                  <a:gd name="T5" fmla="*/ 32 h 45"/>
                  <a:gd name="T6" fmla="*/ 26 w 118"/>
                  <a:gd name="T7" fmla="*/ 41 h 45"/>
                  <a:gd name="T8" fmla="*/ 59 w 118"/>
                  <a:gd name="T9" fmla="*/ 45 h 45"/>
                  <a:gd name="T10" fmla="*/ 100 w 118"/>
                  <a:gd name="T11" fmla="*/ 39 h 45"/>
                  <a:gd name="T12" fmla="*/ 113 w 118"/>
                  <a:gd name="T13" fmla="*/ 32 h 45"/>
                  <a:gd name="T14" fmla="*/ 118 w 118"/>
                  <a:gd name="T15" fmla="*/ 23 h 45"/>
                  <a:gd name="T16" fmla="*/ 113 w 118"/>
                  <a:gd name="T17" fmla="*/ 13 h 45"/>
                  <a:gd name="T18" fmla="*/ 91 w 118"/>
                  <a:gd name="T19" fmla="*/ 4 h 45"/>
                  <a:gd name="T20" fmla="*/ 59 w 118"/>
                  <a:gd name="T21" fmla="*/ 0 h 45"/>
                  <a:gd name="T22" fmla="*/ 17 w 118"/>
                  <a:gd name="T23" fmla="*/ 6 h 45"/>
                  <a:gd name="T24" fmla="*/ 4 w 118"/>
                  <a:gd name="T25" fmla="*/ 13 h 45"/>
                  <a:gd name="T26" fmla="*/ 0 w 118"/>
                  <a:gd name="T27" fmla="*/ 23 h 45"/>
                  <a:gd name="T28" fmla="*/ 1 w 118"/>
                  <a:gd name="T29" fmla="*/ 23 h 45"/>
                  <a:gd name="T30" fmla="*/ 2 w 118"/>
                  <a:gd name="T31" fmla="*/ 23 h 45"/>
                  <a:gd name="T32" fmla="*/ 6 w 118"/>
                  <a:gd name="T33" fmla="*/ 15 h 45"/>
                  <a:gd name="T34" fmla="*/ 26 w 118"/>
                  <a:gd name="T35" fmla="*/ 6 h 45"/>
                  <a:gd name="T36" fmla="*/ 59 w 118"/>
                  <a:gd name="T37" fmla="*/ 3 h 45"/>
                  <a:gd name="T38" fmla="*/ 99 w 118"/>
                  <a:gd name="T39" fmla="*/ 9 h 45"/>
                  <a:gd name="T40" fmla="*/ 111 w 118"/>
                  <a:gd name="T41" fmla="*/ 15 h 45"/>
                  <a:gd name="T42" fmla="*/ 115 w 118"/>
                  <a:gd name="T43" fmla="*/ 23 h 45"/>
                  <a:gd name="T44" fmla="*/ 111 w 118"/>
                  <a:gd name="T45" fmla="*/ 30 h 45"/>
                  <a:gd name="T46" fmla="*/ 91 w 118"/>
                  <a:gd name="T47" fmla="*/ 39 h 45"/>
                  <a:gd name="T48" fmla="*/ 59 w 118"/>
                  <a:gd name="T49" fmla="*/ 43 h 45"/>
                  <a:gd name="T50" fmla="*/ 18 w 118"/>
                  <a:gd name="T51" fmla="*/ 36 h 45"/>
                  <a:gd name="T52" fmla="*/ 6 w 118"/>
                  <a:gd name="T53" fmla="*/ 30 h 45"/>
                  <a:gd name="T54" fmla="*/ 2 w 118"/>
                  <a:gd name="T55" fmla="*/ 23 h 45"/>
                  <a:gd name="T56" fmla="*/ 1 w 118"/>
                  <a:gd name="T57" fmla="*/ 2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45">
                    <a:moveTo>
                      <a:pt x="1" y="23"/>
                    </a:moveTo>
                    <a:cubicBezTo>
                      <a:pt x="0" y="23"/>
                      <a:pt x="0" y="23"/>
                      <a:pt x="0" y="23"/>
                    </a:cubicBezTo>
                    <a:cubicBezTo>
                      <a:pt x="0" y="26"/>
                      <a:pt x="1" y="29"/>
                      <a:pt x="4" y="32"/>
                    </a:cubicBezTo>
                    <a:cubicBezTo>
                      <a:pt x="9" y="36"/>
                      <a:pt x="17" y="39"/>
                      <a:pt x="26" y="41"/>
                    </a:cubicBezTo>
                    <a:cubicBezTo>
                      <a:pt x="35" y="44"/>
                      <a:pt x="46" y="45"/>
                      <a:pt x="59" y="45"/>
                    </a:cubicBezTo>
                    <a:cubicBezTo>
                      <a:pt x="75" y="45"/>
                      <a:pt x="89" y="43"/>
                      <a:pt x="100" y="39"/>
                    </a:cubicBezTo>
                    <a:cubicBezTo>
                      <a:pt x="105" y="37"/>
                      <a:pt x="110" y="34"/>
                      <a:pt x="113" y="32"/>
                    </a:cubicBezTo>
                    <a:cubicBezTo>
                      <a:pt x="116" y="29"/>
                      <a:pt x="118" y="26"/>
                      <a:pt x="118" y="23"/>
                    </a:cubicBezTo>
                    <a:cubicBezTo>
                      <a:pt x="118" y="19"/>
                      <a:pt x="116" y="16"/>
                      <a:pt x="113" y="13"/>
                    </a:cubicBezTo>
                    <a:cubicBezTo>
                      <a:pt x="108" y="9"/>
                      <a:pt x="101" y="6"/>
                      <a:pt x="91" y="4"/>
                    </a:cubicBezTo>
                    <a:cubicBezTo>
                      <a:pt x="82" y="2"/>
                      <a:pt x="71" y="0"/>
                      <a:pt x="59" y="0"/>
                    </a:cubicBezTo>
                    <a:cubicBezTo>
                      <a:pt x="42" y="0"/>
                      <a:pt x="28" y="3"/>
                      <a:pt x="17" y="6"/>
                    </a:cubicBezTo>
                    <a:cubicBezTo>
                      <a:pt x="12" y="8"/>
                      <a:pt x="8" y="11"/>
                      <a:pt x="4" y="13"/>
                    </a:cubicBezTo>
                    <a:cubicBezTo>
                      <a:pt x="1" y="16"/>
                      <a:pt x="0" y="19"/>
                      <a:pt x="0" y="23"/>
                    </a:cubicBezTo>
                    <a:cubicBezTo>
                      <a:pt x="1" y="23"/>
                      <a:pt x="1" y="23"/>
                      <a:pt x="1" y="23"/>
                    </a:cubicBezTo>
                    <a:cubicBezTo>
                      <a:pt x="2" y="23"/>
                      <a:pt x="2" y="23"/>
                      <a:pt x="2" y="23"/>
                    </a:cubicBezTo>
                    <a:cubicBezTo>
                      <a:pt x="2" y="20"/>
                      <a:pt x="3" y="18"/>
                      <a:pt x="6" y="15"/>
                    </a:cubicBezTo>
                    <a:cubicBezTo>
                      <a:pt x="10" y="12"/>
                      <a:pt x="17" y="8"/>
                      <a:pt x="26" y="6"/>
                    </a:cubicBezTo>
                    <a:cubicBezTo>
                      <a:pt x="36" y="4"/>
                      <a:pt x="47" y="3"/>
                      <a:pt x="59" y="3"/>
                    </a:cubicBezTo>
                    <a:cubicBezTo>
                      <a:pt x="74" y="3"/>
                      <a:pt x="89" y="5"/>
                      <a:pt x="99" y="9"/>
                    </a:cubicBezTo>
                    <a:cubicBezTo>
                      <a:pt x="104" y="11"/>
                      <a:pt x="108" y="13"/>
                      <a:pt x="111" y="15"/>
                    </a:cubicBezTo>
                    <a:cubicBezTo>
                      <a:pt x="114" y="18"/>
                      <a:pt x="115" y="20"/>
                      <a:pt x="115" y="23"/>
                    </a:cubicBezTo>
                    <a:cubicBezTo>
                      <a:pt x="115" y="25"/>
                      <a:pt x="114" y="27"/>
                      <a:pt x="111" y="30"/>
                    </a:cubicBezTo>
                    <a:cubicBezTo>
                      <a:pt x="107" y="33"/>
                      <a:pt x="100" y="37"/>
                      <a:pt x="91" y="39"/>
                    </a:cubicBezTo>
                    <a:cubicBezTo>
                      <a:pt x="81" y="41"/>
                      <a:pt x="70" y="43"/>
                      <a:pt x="59" y="43"/>
                    </a:cubicBezTo>
                    <a:cubicBezTo>
                      <a:pt x="43" y="43"/>
                      <a:pt x="28" y="40"/>
                      <a:pt x="18" y="36"/>
                    </a:cubicBezTo>
                    <a:cubicBezTo>
                      <a:pt x="13" y="35"/>
                      <a:pt x="9" y="32"/>
                      <a:pt x="6" y="30"/>
                    </a:cubicBezTo>
                    <a:cubicBezTo>
                      <a:pt x="3" y="27"/>
                      <a:pt x="2" y="25"/>
                      <a:pt x="2" y="23"/>
                    </a:cubicBezTo>
                    <a:lnTo>
                      <a:pt x="1" y="23"/>
                    </a:lnTo>
                    <a:close/>
                  </a:path>
                </a:pathLst>
              </a:custGeom>
              <a:grp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47" name="Freeform 42">
                <a:extLst>
                  <a:ext uri="{FF2B5EF4-FFF2-40B4-BE49-F238E27FC236}">
                    <a16:creationId xmlns:a16="http://schemas.microsoft.com/office/drawing/2014/main" id="{F7864394-5231-471D-8DB2-FB9DFC8AB36B}"/>
                  </a:ext>
                </a:extLst>
              </p:cNvPr>
              <p:cNvSpPr>
                <a:spLocks/>
              </p:cNvSpPr>
              <p:nvPr/>
            </p:nvSpPr>
            <p:spPr bwMode="auto">
              <a:xfrm>
                <a:off x="784" y="1842"/>
                <a:ext cx="82" cy="30"/>
              </a:xfrm>
              <a:custGeom>
                <a:avLst/>
                <a:gdLst>
                  <a:gd name="T0" fmla="*/ 1 w 99"/>
                  <a:gd name="T1" fmla="*/ 18 h 36"/>
                  <a:gd name="T2" fmla="*/ 0 w 99"/>
                  <a:gd name="T3" fmla="*/ 18 h 36"/>
                  <a:gd name="T4" fmla="*/ 4 w 99"/>
                  <a:gd name="T5" fmla="*/ 25 h 36"/>
                  <a:gd name="T6" fmla="*/ 50 w 99"/>
                  <a:gd name="T7" fmla="*/ 36 h 36"/>
                  <a:gd name="T8" fmla="*/ 84 w 99"/>
                  <a:gd name="T9" fmla="*/ 31 h 36"/>
                  <a:gd name="T10" fmla="*/ 95 w 99"/>
                  <a:gd name="T11" fmla="*/ 25 h 36"/>
                  <a:gd name="T12" fmla="*/ 99 w 99"/>
                  <a:gd name="T13" fmla="*/ 18 h 36"/>
                  <a:gd name="T14" fmla="*/ 95 w 99"/>
                  <a:gd name="T15" fmla="*/ 10 h 36"/>
                  <a:gd name="T16" fmla="*/ 50 w 99"/>
                  <a:gd name="T17" fmla="*/ 0 h 36"/>
                  <a:gd name="T18" fmla="*/ 15 w 99"/>
                  <a:gd name="T19" fmla="*/ 5 h 36"/>
                  <a:gd name="T20" fmla="*/ 4 w 99"/>
                  <a:gd name="T21" fmla="*/ 10 h 36"/>
                  <a:gd name="T22" fmla="*/ 0 w 99"/>
                  <a:gd name="T23" fmla="*/ 18 h 36"/>
                  <a:gd name="T24" fmla="*/ 1 w 99"/>
                  <a:gd name="T25" fmla="*/ 18 h 36"/>
                  <a:gd name="T26" fmla="*/ 2 w 99"/>
                  <a:gd name="T27" fmla="*/ 18 h 36"/>
                  <a:gd name="T28" fmla="*/ 5 w 99"/>
                  <a:gd name="T29" fmla="*/ 12 h 36"/>
                  <a:gd name="T30" fmla="*/ 50 w 99"/>
                  <a:gd name="T31" fmla="*/ 2 h 36"/>
                  <a:gd name="T32" fmla="*/ 84 w 99"/>
                  <a:gd name="T33" fmla="*/ 7 h 36"/>
                  <a:gd name="T34" fmla="*/ 94 w 99"/>
                  <a:gd name="T35" fmla="*/ 12 h 36"/>
                  <a:gd name="T36" fmla="*/ 97 w 99"/>
                  <a:gd name="T37" fmla="*/ 18 h 36"/>
                  <a:gd name="T38" fmla="*/ 94 w 99"/>
                  <a:gd name="T39" fmla="*/ 24 h 36"/>
                  <a:gd name="T40" fmla="*/ 50 w 99"/>
                  <a:gd name="T41" fmla="*/ 34 h 36"/>
                  <a:gd name="T42" fmla="*/ 15 w 99"/>
                  <a:gd name="T43" fmla="*/ 29 h 36"/>
                  <a:gd name="T44" fmla="*/ 5 w 99"/>
                  <a:gd name="T45" fmla="*/ 24 h 36"/>
                  <a:gd name="T46" fmla="*/ 2 w 99"/>
                  <a:gd name="T47" fmla="*/ 18 h 36"/>
                  <a:gd name="T48" fmla="*/ 1 w 99"/>
                  <a:gd name="T49"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9" h="36">
                    <a:moveTo>
                      <a:pt x="1" y="18"/>
                    </a:moveTo>
                    <a:cubicBezTo>
                      <a:pt x="0" y="18"/>
                      <a:pt x="0" y="18"/>
                      <a:pt x="0" y="18"/>
                    </a:cubicBezTo>
                    <a:cubicBezTo>
                      <a:pt x="0" y="20"/>
                      <a:pt x="2" y="23"/>
                      <a:pt x="4" y="25"/>
                    </a:cubicBezTo>
                    <a:cubicBezTo>
                      <a:pt x="12" y="31"/>
                      <a:pt x="29" y="36"/>
                      <a:pt x="50" y="36"/>
                    </a:cubicBezTo>
                    <a:cubicBezTo>
                      <a:pt x="63" y="36"/>
                      <a:pt x="75" y="34"/>
                      <a:pt x="84" y="31"/>
                    </a:cubicBezTo>
                    <a:cubicBezTo>
                      <a:pt x="89" y="29"/>
                      <a:pt x="92" y="27"/>
                      <a:pt x="95" y="25"/>
                    </a:cubicBezTo>
                    <a:cubicBezTo>
                      <a:pt x="98" y="23"/>
                      <a:pt x="99" y="20"/>
                      <a:pt x="99" y="18"/>
                    </a:cubicBezTo>
                    <a:cubicBezTo>
                      <a:pt x="99" y="15"/>
                      <a:pt x="98" y="12"/>
                      <a:pt x="95" y="10"/>
                    </a:cubicBezTo>
                    <a:cubicBezTo>
                      <a:pt x="87" y="4"/>
                      <a:pt x="70" y="0"/>
                      <a:pt x="50" y="0"/>
                    </a:cubicBezTo>
                    <a:cubicBezTo>
                      <a:pt x="36" y="0"/>
                      <a:pt x="24" y="2"/>
                      <a:pt x="15" y="5"/>
                    </a:cubicBezTo>
                    <a:cubicBezTo>
                      <a:pt x="10" y="6"/>
                      <a:pt x="7" y="8"/>
                      <a:pt x="4" y="10"/>
                    </a:cubicBezTo>
                    <a:cubicBezTo>
                      <a:pt x="2" y="12"/>
                      <a:pt x="0" y="15"/>
                      <a:pt x="0" y="18"/>
                    </a:cubicBezTo>
                    <a:cubicBezTo>
                      <a:pt x="1" y="18"/>
                      <a:pt x="1" y="18"/>
                      <a:pt x="1" y="18"/>
                    </a:cubicBezTo>
                    <a:cubicBezTo>
                      <a:pt x="2" y="18"/>
                      <a:pt x="2" y="18"/>
                      <a:pt x="2" y="18"/>
                    </a:cubicBezTo>
                    <a:cubicBezTo>
                      <a:pt x="2" y="16"/>
                      <a:pt x="3" y="14"/>
                      <a:pt x="5" y="12"/>
                    </a:cubicBezTo>
                    <a:cubicBezTo>
                      <a:pt x="12" y="6"/>
                      <a:pt x="30" y="2"/>
                      <a:pt x="50" y="2"/>
                    </a:cubicBezTo>
                    <a:cubicBezTo>
                      <a:pt x="63" y="2"/>
                      <a:pt x="75" y="3"/>
                      <a:pt x="84" y="7"/>
                    </a:cubicBezTo>
                    <a:cubicBezTo>
                      <a:pt x="88" y="8"/>
                      <a:pt x="91" y="10"/>
                      <a:pt x="94" y="12"/>
                    </a:cubicBezTo>
                    <a:cubicBezTo>
                      <a:pt x="96" y="14"/>
                      <a:pt x="97" y="16"/>
                      <a:pt x="97" y="18"/>
                    </a:cubicBezTo>
                    <a:cubicBezTo>
                      <a:pt x="97" y="20"/>
                      <a:pt x="96" y="22"/>
                      <a:pt x="94" y="24"/>
                    </a:cubicBezTo>
                    <a:cubicBezTo>
                      <a:pt x="87" y="29"/>
                      <a:pt x="70" y="34"/>
                      <a:pt x="50" y="34"/>
                    </a:cubicBezTo>
                    <a:cubicBezTo>
                      <a:pt x="36" y="34"/>
                      <a:pt x="24" y="32"/>
                      <a:pt x="15" y="29"/>
                    </a:cubicBezTo>
                    <a:cubicBezTo>
                      <a:pt x="11" y="27"/>
                      <a:pt x="8" y="25"/>
                      <a:pt x="5" y="24"/>
                    </a:cubicBezTo>
                    <a:cubicBezTo>
                      <a:pt x="3" y="22"/>
                      <a:pt x="2" y="20"/>
                      <a:pt x="2" y="18"/>
                    </a:cubicBezTo>
                    <a:lnTo>
                      <a:pt x="1" y="18"/>
                    </a:lnTo>
                    <a:close/>
                  </a:path>
                </a:pathLst>
              </a:custGeom>
              <a:grp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48" name="Freeform 43">
                <a:extLst>
                  <a:ext uri="{FF2B5EF4-FFF2-40B4-BE49-F238E27FC236}">
                    <a16:creationId xmlns:a16="http://schemas.microsoft.com/office/drawing/2014/main" id="{054DB8F8-AE79-49D1-809D-DB8E0330A4BC}"/>
                  </a:ext>
                </a:extLst>
              </p:cNvPr>
              <p:cNvSpPr>
                <a:spLocks/>
              </p:cNvSpPr>
              <p:nvPr/>
            </p:nvSpPr>
            <p:spPr bwMode="auto">
              <a:xfrm>
                <a:off x="913" y="1144"/>
                <a:ext cx="866" cy="667"/>
              </a:xfrm>
              <a:custGeom>
                <a:avLst/>
                <a:gdLst>
                  <a:gd name="T0" fmla="*/ 12 w 1038"/>
                  <a:gd name="T1" fmla="*/ 339 h 799"/>
                  <a:gd name="T2" fmla="*/ 12 w 1038"/>
                  <a:gd name="T3" fmla="*/ 338 h 799"/>
                  <a:gd name="T4" fmla="*/ 285 w 1038"/>
                  <a:gd name="T5" fmla="*/ 61 h 799"/>
                  <a:gd name="T6" fmla="*/ 382 w 1038"/>
                  <a:gd name="T7" fmla="*/ 22 h 799"/>
                  <a:gd name="T8" fmla="*/ 585 w 1038"/>
                  <a:gd name="T9" fmla="*/ 35 h 799"/>
                  <a:gd name="T10" fmla="*/ 610 w 1038"/>
                  <a:gd name="T11" fmla="*/ 37 h 799"/>
                  <a:gd name="T12" fmla="*/ 730 w 1038"/>
                  <a:gd name="T13" fmla="*/ 91 h 799"/>
                  <a:gd name="T14" fmla="*/ 920 w 1038"/>
                  <a:gd name="T15" fmla="*/ 295 h 799"/>
                  <a:gd name="T16" fmla="*/ 927 w 1038"/>
                  <a:gd name="T17" fmla="*/ 302 h 799"/>
                  <a:gd name="T18" fmla="*/ 1013 w 1038"/>
                  <a:gd name="T19" fmla="*/ 541 h 799"/>
                  <a:gd name="T20" fmla="*/ 1013 w 1038"/>
                  <a:gd name="T21" fmla="*/ 791 h 799"/>
                  <a:gd name="T22" fmla="*/ 1020 w 1038"/>
                  <a:gd name="T23" fmla="*/ 797 h 799"/>
                  <a:gd name="T24" fmla="*/ 1033 w 1038"/>
                  <a:gd name="T25" fmla="*/ 791 h 799"/>
                  <a:gd name="T26" fmla="*/ 1023 w 1038"/>
                  <a:gd name="T27" fmla="*/ 454 h 799"/>
                  <a:gd name="T28" fmla="*/ 1038 w 1038"/>
                  <a:gd name="T29" fmla="*/ 424 h 799"/>
                  <a:gd name="T30" fmla="*/ 1022 w 1038"/>
                  <a:gd name="T31" fmla="*/ 368 h 799"/>
                  <a:gd name="T32" fmla="*/ 741 w 1038"/>
                  <a:gd name="T33" fmla="*/ 75 h 799"/>
                  <a:gd name="T34" fmla="*/ 392 w 1038"/>
                  <a:gd name="T35" fmla="*/ 1 h 799"/>
                  <a:gd name="T36" fmla="*/ 382 w 1038"/>
                  <a:gd name="T37" fmla="*/ 0 h 799"/>
                  <a:gd name="T38" fmla="*/ 30 w 1038"/>
                  <a:gd name="T39" fmla="*/ 274 h 799"/>
                  <a:gd name="T40" fmla="*/ 0 w 1038"/>
                  <a:gd name="T41" fmla="*/ 338 h 799"/>
                  <a:gd name="T42" fmla="*/ 6 w 1038"/>
                  <a:gd name="T43" fmla="*/ 773 h 799"/>
                  <a:gd name="T44" fmla="*/ 8 w 1038"/>
                  <a:gd name="T45" fmla="*/ 776 h 799"/>
                  <a:gd name="T46" fmla="*/ 20 w 1038"/>
                  <a:gd name="T47" fmla="*/ 774 h 799"/>
                  <a:gd name="T48" fmla="*/ 18 w 1038"/>
                  <a:gd name="T49" fmla="*/ 773 h 799"/>
                  <a:gd name="T50" fmla="*/ 13 w 1038"/>
                  <a:gd name="T51" fmla="*/ 775 h 799"/>
                  <a:gd name="T52" fmla="*/ 9 w 1038"/>
                  <a:gd name="T53" fmla="*/ 772 h 799"/>
                  <a:gd name="T54" fmla="*/ 8 w 1038"/>
                  <a:gd name="T55" fmla="*/ 773 h 799"/>
                  <a:gd name="T56" fmla="*/ 4 w 1038"/>
                  <a:gd name="T57" fmla="*/ 339 h 799"/>
                  <a:gd name="T58" fmla="*/ 18 w 1038"/>
                  <a:gd name="T59" fmla="*/ 291 h 799"/>
                  <a:gd name="T60" fmla="*/ 31 w 1038"/>
                  <a:gd name="T61" fmla="*/ 276 h 799"/>
                  <a:gd name="T62" fmla="*/ 31 w 1038"/>
                  <a:gd name="T63" fmla="*/ 276 h 799"/>
                  <a:gd name="T64" fmla="*/ 269 w 1038"/>
                  <a:gd name="T65" fmla="*/ 53 h 799"/>
                  <a:gd name="T66" fmla="*/ 391 w 1038"/>
                  <a:gd name="T67" fmla="*/ 5 h 799"/>
                  <a:gd name="T68" fmla="*/ 392 w 1038"/>
                  <a:gd name="T69" fmla="*/ 5 h 799"/>
                  <a:gd name="T70" fmla="*/ 710 w 1038"/>
                  <a:gd name="T71" fmla="*/ 52 h 799"/>
                  <a:gd name="T72" fmla="*/ 739 w 1038"/>
                  <a:gd name="T73" fmla="*/ 76 h 799"/>
                  <a:gd name="T74" fmla="*/ 739 w 1038"/>
                  <a:gd name="T75" fmla="*/ 76 h 799"/>
                  <a:gd name="T76" fmla="*/ 899 w 1038"/>
                  <a:gd name="T77" fmla="*/ 243 h 799"/>
                  <a:gd name="T78" fmla="*/ 1032 w 1038"/>
                  <a:gd name="T79" fmla="*/ 400 h 799"/>
                  <a:gd name="T80" fmla="*/ 1036 w 1038"/>
                  <a:gd name="T81" fmla="*/ 424 h 799"/>
                  <a:gd name="T82" fmla="*/ 1019 w 1038"/>
                  <a:gd name="T83" fmla="*/ 458 h 799"/>
                  <a:gd name="T84" fmla="*/ 1031 w 1038"/>
                  <a:gd name="T85" fmla="*/ 790 h 799"/>
                  <a:gd name="T86" fmla="*/ 1024 w 1038"/>
                  <a:gd name="T87" fmla="*/ 795 h 799"/>
                  <a:gd name="T88" fmla="*/ 1017 w 1038"/>
                  <a:gd name="T89" fmla="*/ 789 h 799"/>
                  <a:gd name="T90" fmla="*/ 1015 w 1038"/>
                  <a:gd name="T91" fmla="*/ 790 h 799"/>
                  <a:gd name="T92" fmla="*/ 1017 w 1038"/>
                  <a:gd name="T93" fmla="*/ 671 h 799"/>
                  <a:gd name="T94" fmla="*/ 1017 w 1038"/>
                  <a:gd name="T95" fmla="*/ 539 h 799"/>
                  <a:gd name="T96" fmla="*/ 732 w 1038"/>
                  <a:gd name="T97" fmla="*/ 89 h 799"/>
                  <a:gd name="T98" fmla="*/ 610 w 1038"/>
                  <a:gd name="T99" fmla="*/ 35 h 799"/>
                  <a:gd name="T100" fmla="*/ 382 w 1038"/>
                  <a:gd name="T101" fmla="*/ 18 h 799"/>
                  <a:gd name="T102" fmla="*/ 284 w 1038"/>
                  <a:gd name="T103" fmla="*/ 60 h 799"/>
                  <a:gd name="T104" fmla="*/ 33 w 1038"/>
                  <a:gd name="T105" fmla="*/ 291 h 799"/>
                  <a:gd name="T106" fmla="*/ 10 w 1038"/>
                  <a:gd name="T107" fmla="*/ 339 h 799"/>
                  <a:gd name="T108" fmla="*/ 18 w 1038"/>
                  <a:gd name="T109" fmla="*/ 773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38" h="799">
                    <a:moveTo>
                      <a:pt x="18" y="773"/>
                    </a:moveTo>
                    <a:cubicBezTo>
                      <a:pt x="20" y="773"/>
                      <a:pt x="20" y="773"/>
                      <a:pt x="20" y="773"/>
                    </a:cubicBezTo>
                    <a:cubicBezTo>
                      <a:pt x="12" y="339"/>
                      <a:pt x="12" y="339"/>
                      <a:pt x="12" y="339"/>
                    </a:cubicBezTo>
                    <a:cubicBezTo>
                      <a:pt x="12" y="339"/>
                      <a:pt x="12" y="339"/>
                      <a:pt x="12" y="339"/>
                    </a:cubicBezTo>
                    <a:cubicBezTo>
                      <a:pt x="12" y="339"/>
                      <a:pt x="12" y="339"/>
                      <a:pt x="12" y="339"/>
                    </a:cubicBezTo>
                    <a:cubicBezTo>
                      <a:pt x="12" y="339"/>
                      <a:pt x="12" y="338"/>
                      <a:pt x="12" y="338"/>
                    </a:cubicBezTo>
                    <a:cubicBezTo>
                      <a:pt x="12" y="332"/>
                      <a:pt x="13" y="313"/>
                      <a:pt x="35" y="293"/>
                    </a:cubicBezTo>
                    <a:cubicBezTo>
                      <a:pt x="69" y="264"/>
                      <a:pt x="285" y="61"/>
                      <a:pt x="285" y="61"/>
                    </a:cubicBezTo>
                    <a:cubicBezTo>
                      <a:pt x="285" y="61"/>
                      <a:pt x="285" y="61"/>
                      <a:pt x="285" y="61"/>
                    </a:cubicBezTo>
                    <a:cubicBezTo>
                      <a:pt x="285" y="61"/>
                      <a:pt x="285" y="61"/>
                      <a:pt x="285" y="61"/>
                    </a:cubicBezTo>
                    <a:cubicBezTo>
                      <a:pt x="286" y="61"/>
                      <a:pt x="286" y="61"/>
                      <a:pt x="286" y="61"/>
                    </a:cubicBezTo>
                    <a:cubicBezTo>
                      <a:pt x="290" y="57"/>
                      <a:pt x="326" y="22"/>
                      <a:pt x="382" y="22"/>
                    </a:cubicBezTo>
                    <a:cubicBezTo>
                      <a:pt x="384" y="22"/>
                      <a:pt x="387" y="22"/>
                      <a:pt x="390" y="22"/>
                    </a:cubicBezTo>
                    <a:cubicBezTo>
                      <a:pt x="422" y="24"/>
                      <a:pt x="477" y="28"/>
                      <a:pt x="524" y="31"/>
                    </a:cubicBezTo>
                    <a:cubicBezTo>
                      <a:pt x="548" y="33"/>
                      <a:pt x="569" y="34"/>
                      <a:pt x="585" y="35"/>
                    </a:cubicBezTo>
                    <a:cubicBezTo>
                      <a:pt x="592" y="36"/>
                      <a:pt x="599" y="36"/>
                      <a:pt x="603" y="37"/>
                    </a:cubicBezTo>
                    <a:cubicBezTo>
                      <a:pt x="607" y="37"/>
                      <a:pt x="610" y="37"/>
                      <a:pt x="610" y="37"/>
                    </a:cubicBezTo>
                    <a:cubicBezTo>
                      <a:pt x="610" y="37"/>
                      <a:pt x="610" y="37"/>
                      <a:pt x="610" y="37"/>
                    </a:cubicBezTo>
                    <a:cubicBezTo>
                      <a:pt x="610" y="37"/>
                      <a:pt x="610" y="37"/>
                      <a:pt x="610" y="37"/>
                    </a:cubicBezTo>
                    <a:cubicBezTo>
                      <a:pt x="610" y="37"/>
                      <a:pt x="610" y="37"/>
                      <a:pt x="610" y="37"/>
                    </a:cubicBezTo>
                    <a:cubicBezTo>
                      <a:pt x="614" y="37"/>
                      <a:pt x="679" y="38"/>
                      <a:pt x="730" y="91"/>
                    </a:cubicBezTo>
                    <a:cubicBezTo>
                      <a:pt x="756" y="119"/>
                      <a:pt x="805" y="172"/>
                      <a:pt x="848" y="217"/>
                    </a:cubicBezTo>
                    <a:cubicBezTo>
                      <a:pt x="869" y="240"/>
                      <a:pt x="889" y="261"/>
                      <a:pt x="903" y="276"/>
                    </a:cubicBezTo>
                    <a:cubicBezTo>
                      <a:pt x="910" y="284"/>
                      <a:pt x="916" y="290"/>
                      <a:pt x="920" y="295"/>
                    </a:cubicBezTo>
                    <a:cubicBezTo>
                      <a:pt x="924" y="299"/>
                      <a:pt x="927" y="301"/>
                      <a:pt x="927" y="301"/>
                    </a:cubicBezTo>
                    <a:cubicBezTo>
                      <a:pt x="927" y="301"/>
                      <a:pt x="927" y="301"/>
                      <a:pt x="927" y="301"/>
                    </a:cubicBezTo>
                    <a:cubicBezTo>
                      <a:pt x="927" y="301"/>
                      <a:pt x="927" y="302"/>
                      <a:pt x="927" y="302"/>
                    </a:cubicBezTo>
                    <a:cubicBezTo>
                      <a:pt x="937" y="313"/>
                      <a:pt x="1013" y="402"/>
                      <a:pt x="1013" y="539"/>
                    </a:cubicBezTo>
                    <a:cubicBezTo>
                      <a:pt x="1013" y="540"/>
                      <a:pt x="1013" y="540"/>
                      <a:pt x="1013" y="541"/>
                    </a:cubicBezTo>
                    <a:cubicBezTo>
                      <a:pt x="1013" y="541"/>
                      <a:pt x="1013" y="541"/>
                      <a:pt x="1013" y="541"/>
                    </a:cubicBezTo>
                    <a:cubicBezTo>
                      <a:pt x="1013" y="590"/>
                      <a:pt x="1013" y="634"/>
                      <a:pt x="1013" y="671"/>
                    </a:cubicBezTo>
                    <a:cubicBezTo>
                      <a:pt x="1013" y="745"/>
                      <a:pt x="1013" y="790"/>
                      <a:pt x="1013" y="790"/>
                    </a:cubicBezTo>
                    <a:cubicBezTo>
                      <a:pt x="1013" y="791"/>
                      <a:pt x="1013" y="791"/>
                      <a:pt x="1013" y="791"/>
                    </a:cubicBezTo>
                    <a:cubicBezTo>
                      <a:pt x="1013" y="791"/>
                      <a:pt x="1013" y="791"/>
                      <a:pt x="1013" y="791"/>
                    </a:cubicBezTo>
                    <a:cubicBezTo>
                      <a:pt x="1013" y="791"/>
                      <a:pt x="1015" y="793"/>
                      <a:pt x="1016" y="795"/>
                    </a:cubicBezTo>
                    <a:cubicBezTo>
                      <a:pt x="1017" y="796"/>
                      <a:pt x="1018" y="797"/>
                      <a:pt x="1020" y="797"/>
                    </a:cubicBezTo>
                    <a:cubicBezTo>
                      <a:pt x="1021" y="798"/>
                      <a:pt x="1023" y="799"/>
                      <a:pt x="1024" y="799"/>
                    </a:cubicBezTo>
                    <a:cubicBezTo>
                      <a:pt x="1026" y="799"/>
                      <a:pt x="1028" y="798"/>
                      <a:pt x="1029" y="797"/>
                    </a:cubicBezTo>
                    <a:cubicBezTo>
                      <a:pt x="1031" y="795"/>
                      <a:pt x="1032" y="793"/>
                      <a:pt x="1033" y="791"/>
                    </a:cubicBezTo>
                    <a:cubicBezTo>
                      <a:pt x="1033" y="790"/>
                      <a:pt x="1033" y="790"/>
                      <a:pt x="1033" y="790"/>
                    </a:cubicBezTo>
                    <a:cubicBezTo>
                      <a:pt x="1033" y="454"/>
                      <a:pt x="1033" y="454"/>
                      <a:pt x="1033" y="454"/>
                    </a:cubicBezTo>
                    <a:cubicBezTo>
                      <a:pt x="1023" y="454"/>
                      <a:pt x="1023" y="454"/>
                      <a:pt x="1023" y="454"/>
                    </a:cubicBezTo>
                    <a:cubicBezTo>
                      <a:pt x="1023" y="425"/>
                      <a:pt x="1023" y="425"/>
                      <a:pt x="1023" y="425"/>
                    </a:cubicBezTo>
                    <a:cubicBezTo>
                      <a:pt x="1038" y="426"/>
                      <a:pt x="1038" y="426"/>
                      <a:pt x="1038" y="426"/>
                    </a:cubicBezTo>
                    <a:cubicBezTo>
                      <a:pt x="1038" y="424"/>
                      <a:pt x="1038" y="424"/>
                      <a:pt x="1038" y="424"/>
                    </a:cubicBezTo>
                    <a:cubicBezTo>
                      <a:pt x="1038" y="424"/>
                      <a:pt x="1038" y="424"/>
                      <a:pt x="1038" y="423"/>
                    </a:cubicBezTo>
                    <a:cubicBezTo>
                      <a:pt x="1038" y="419"/>
                      <a:pt x="1038" y="410"/>
                      <a:pt x="1036" y="399"/>
                    </a:cubicBezTo>
                    <a:cubicBezTo>
                      <a:pt x="1034" y="389"/>
                      <a:pt x="1030" y="377"/>
                      <a:pt x="1022" y="368"/>
                    </a:cubicBezTo>
                    <a:cubicBezTo>
                      <a:pt x="1018" y="363"/>
                      <a:pt x="998" y="342"/>
                      <a:pt x="971" y="314"/>
                    </a:cubicBezTo>
                    <a:cubicBezTo>
                      <a:pt x="890" y="228"/>
                      <a:pt x="742" y="74"/>
                      <a:pt x="742" y="74"/>
                    </a:cubicBezTo>
                    <a:cubicBezTo>
                      <a:pt x="741" y="75"/>
                      <a:pt x="741" y="75"/>
                      <a:pt x="741" y="75"/>
                    </a:cubicBezTo>
                    <a:cubicBezTo>
                      <a:pt x="743" y="74"/>
                      <a:pt x="743" y="74"/>
                      <a:pt x="743" y="74"/>
                    </a:cubicBezTo>
                    <a:cubicBezTo>
                      <a:pt x="742" y="73"/>
                      <a:pt x="704" y="27"/>
                      <a:pt x="613" y="18"/>
                    </a:cubicBezTo>
                    <a:cubicBezTo>
                      <a:pt x="523" y="9"/>
                      <a:pt x="392" y="1"/>
                      <a:pt x="392" y="1"/>
                    </a:cubicBezTo>
                    <a:cubicBezTo>
                      <a:pt x="392" y="3"/>
                      <a:pt x="392" y="3"/>
                      <a:pt x="392" y="3"/>
                    </a:cubicBezTo>
                    <a:cubicBezTo>
                      <a:pt x="392" y="1"/>
                      <a:pt x="392" y="1"/>
                      <a:pt x="392" y="1"/>
                    </a:cubicBezTo>
                    <a:cubicBezTo>
                      <a:pt x="392" y="1"/>
                      <a:pt x="388" y="0"/>
                      <a:pt x="382" y="0"/>
                    </a:cubicBezTo>
                    <a:cubicBezTo>
                      <a:pt x="362" y="0"/>
                      <a:pt x="315" y="6"/>
                      <a:pt x="266" y="50"/>
                    </a:cubicBezTo>
                    <a:cubicBezTo>
                      <a:pt x="203" y="108"/>
                      <a:pt x="29" y="273"/>
                      <a:pt x="29" y="273"/>
                    </a:cubicBezTo>
                    <a:cubicBezTo>
                      <a:pt x="30" y="274"/>
                      <a:pt x="30" y="274"/>
                      <a:pt x="30" y="274"/>
                    </a:cubicBezTo>
                    <a:cubicBezTo>
                      <a:pt x="29" y="272"/>
                      <a:pt x="29" y="272"/>
                      <a:pt x="29" y="272"/>
                    </a:cubicBezTo>
                    <a:cubicBezTo>
                      <a:pt x="29" y="272"/>
                      <a:pt x="22" y="278"/>
                      <a:pt x="14" y="288"/>
                    </a:cubicBezTo>
                    <a:cubicBezTo>
                      <a:pt x="7" y="299"/>
                      <a:pt x="0" y="316"/>
                      <a:pt x="0" y="338"/>
                    </a:cubicBezTo>
                    <a:cubicBezTo>
                      <a:pt x="0" y="338"/>
                      <a:pt x="0" y="339"/>
                      <a:pt x="0" y="339"/>
                    </a:cubicBezTo>
                    <a:cubicBezTo>
                      <a:pt x="0" y="339"/>
                      <a:pt x="0" y="339"/>
                      <a:pt x="0" y="339"/>
                    </a:cubicBezTo>
                    <a:cubicBezTo>
                      <a:pt x="1" y="384"/>
                      <a:pt x="6" y="773"/>
                      <a:pt x="6" y="773"/>
                    </a:cubicBezTo>
                    <a:cubicBezTo>
                      <a:pt x="6" y="774"/>
                      <a:pt x="6" y="774"/>
                      <a:pt x="6" y="774"/>
                    </a:cubicBezTo>
                    <a:cubicBezTo>
                      <a:pt x="6" y="774"/>
                      <a:pt x="6" y="774"/>
                      <a:pt x="6" y="774"/>
                    </a:cubicBezTo>
                    <a:cubicBezTo>
                      <a:pt x="6" y="774"/>
                      <a:pt x="6" y="775"/>
                      <a:pt x="8" y="776"/>
                    </a:cubicBezTo>
                    <a:cubicBezTo>
                      <a:pt x="9" y="777"/>
                      <a:pt x="10" y="779"/>
                      <a:pt x="13" y="779"/>
                    </a:cubicBezTo>
                    <a:cubicBezTo>
                      <a:pt x="14" y="779"/>
                      <a:pt x="15" y="778"/>
                      <a:pt x="16" y="777"/>
                    </a:cubicBezTo>
                    <a:cubicBezTo>
                      <a:pt x="18" y="777"/>
                      <a:pt x="19" y="776"/>
                      <a:pt x="20" y="774"/>
                    </a:cubicBezTo>
                    <a:cubicBezTo>
                      <a:pt x="20" y="774"/>
                      <a:pt x="20" y="774"/>
                      <a:pt x="20" y="774"/>
                    </a:cubicBezTo>
                    <a:cubicBezTo>
                      <a:pt x="20" y="773"/>
                      <a:pt x="20" y="773"/>
                      <a:pt x="20" y="773"/>
                    </a:cubicBezTo>
                    <a:cubicBezTo>
                      <a:pt x="18" y="773"/>
                      <a:pt x="18" y="773"/>
                      <a:pt x="18" y="773"/>
                    </a:cubicBezTo>
                    <a:cubicBezTo>
                      <a:pt x="16" y="772"/>
                      <a:pt x="16" y="772"/>
                      <a:pt x="16" y="772"/>
                    </a:cubicBezTo>
                    <a:cubicBezTo>
                      <a:pt x="16" y="773"/>
                      <a:pt x="15" y="774"/>
                      <a:pt x="14" y="774"/>
                    </a:cubicBezTo>
                    <a:cubicBezTo>
                      <a:pt x="14" y="774"/>
                      <a:pt x="13" y="775"/>
                      <a:pt x="13" y="775"/>
                    </a:cubicBezTo>
                    <a:cubicBezTo>
                      <a:pt x="12" y="775"/>
                      <a:pt x="11" y="774"/>
                      <a:pt x="10" y="773"/>
                    </a:cubicBezTo>
                    <a:cubicBezTo>
                      <a:pt x="10" y="773"/>
                      <a:pt x="10" y="773"/>
                      <a:pt x="9" y="772"/>
                    </a:cubicBezTo>
                    <a:cubicBezTo>
                      <a:pt x="9" y="772"/>
                      <a:pt x="9" y="772"/>
                      <a:pt x="9" y="772"/>
                    </a:cubicBezTo>
                    <a:cubicBezTo>
                      <a:pt x="9" y="772"/>
                      <a:pt x="9" y="772"/>
                      <a:pt x="9" y="772"/>
                    </a:cubicBezTo>
                    <a:cubicBezTo>
                      <a:pt x="9" y="772"/>
                      <a:pt x="9" y="772"/>
                      <a:pt x="9" y="772"/>
                    </a:cubicBezTo>
                    <a:cubicBezTo>
                      <a:pt x="8" y="773"/>
                      <a:pt x="8" y="773"/>
                      <a:pt x="8" y="773"/>
                    </a:cubicBezTo>
                    <a:cubicBezTo>
                      <a:pt x="10" y="773"/>
                      <a:pt x="10" y="773"/>
                      <a:pt x="10" y="773"/>
                    </a:cubicBezTo>
                    <a:cubicBezTo>
                      <a:pt x="10" y="773"/>
                      <a:pt x="8" y="676"/>
                      <a:pt x="7" y="573"/>
                    </a:cubicBezTo>
                    <a:cubicBezTo>
                      <a:pt x="6" y="470"/>
                      <a:pt x="4" y="361"/>
                      <a:pt x="4" y="339"/>
                    </a:cubicBezTo>
                    <a:cubicBezTo>
                      <a:pt x="4" y="339"/>
                      <a:pt x="4" y="339"/>
                      <a:pt x="4" y="339"/>
                    </a:cubicBezTo>
                    <a:cubicBezTo>
                      <a:pt x="4" y="339"/>
                      <a:pt x="4" y="338"/>
                      <a:pt x="4" y="338"/>
                    </a:cubicBezTo>
                    <a:cubicBezTo>
                      <a:pt x="4" y="316"/>
                      <a:pt x="11" y="301"/>
                      <a:pt x="18" y="291"/>
                    </a:cubicBezTo>
                    <a:cubicBezTo>
                      <a:pt x="21" y="286"/>
                      <a:pt x="24" y="282"/>
                      <a:pt x="27" y="279"/>
                    </a:cubicBezTo>
                    <a:cubicBezTo>
                      <a:pt x="28" y="278"/>
                      <a:pt x="29" y="277"/>
                      <a:pt x="30" y="276"/>
                    </a:cubicBezTo>
                    <a:cubicBezTo>
                      <a:pt x="30" y="276"/>
                      <a:pt x="31" y="276"/>
                      <a:pt x="31" y="276"/>
                    </a:cubicBezTo>
                    <a:cubicBezTo>
                      <a:pt x="31" y="276"/>
                      <a:pt x="31" y="276"/>
                      <a:pt x="31" y="276"/>
                    </a:cubicBezTo>
                    <a:cubicBezTo>
                      <a:pt x="31" y="276"/>
                      <a:pt x="31" y="276"/>
                      <a:pt x="31" y="276"/>
                    </a:cubicBezTo>
                    <a:cubicBezTo>
                      <a:pt x="31" y="276"/>
                      <a:pt x="31" y="276"/>
                      <a:pt x="31" y="276"/>
                    </a:cubicBezTo>
                    <a:cubicBezTo>
                      <a:pt x="31" y="275"/>
                      <a:pt x="31" y="275"/>
                      <a:pt x="31" y="275"/>
                    </a:cubicBezTo>
                    <a:cubicBezTo>
                      <a:pt x="31" y="275"/>
                      <a:pt x="34" y="273"/>
                      <a:pt x="39" y="268"/>
                    </a:cubicBezTo>
                    <a:cubicBezTo>
                      <a:pt x="73" y="236"/>
                      <a:pt x="214" y="103"/>
                      <a:pt x="269" y="53"/>
                    </a:cubicBezTo>
                    <a:cubicBezTo>
                      <a:pt x="316" y="10"/>
                      <a:pt x="362" y="4"/>
                      <a:pt x="382" y="4"/>
                    </a:cubicBezTo>
                    <a:cubicBezTo>
                      <a:pt x="385" y="4"/>
                      <a:pt x="388" y="5"/>
                      <a:pt x="389" y="5"/>
                    </a:cubicBezTo>
                    <a:cubicBezTo>
                      <a:pt x="390" y="5"/>
                      <a:pt x="391" y="5"/>
                      <a:pt x="391" y="5"/>
                    </a:cubicBezTo>
                    <a:cubicBezTo>
                      <a:pt x="392" y="5"/>
                      <a:pt x="392" y="5"/>
                      <a:pt x="392" y="5"/>
                    </a:cubicBezTo>
                    <a:cubicBezTo>
                      <a:pt x="392" y="5"/>
                      <a:pt x="392" y="5"/>
                      <a:pt x="392" y="5"/>
                    </a:cubicBezTo>
                    <a:cubicBezTo>
                      <a:pt x="392" y="5"/>
                      <a:pt x="392" y="5"/>
                      <a:pt x="392" y="5"/>
                    </a:cubicBezTo>
                    <a:cubicBezTo>
                      <a:pt x="392" y="5"/>
                      <a:pt x="400" y="5"/>
                      <a:pt x="414" y="6"/>
                    </a:cubicBezTo>
                    <a:cubicBezTo>
                      <a:pt x="455" y="9"/>
                      <a:pt x="545" y="15"/>
                      <a:pt x="613" y="22"/>
                    </a:cubicBezTo>
                    <a:cubicBezTo>
                      <a:pt x="657" y="26"/>
                      <a:pt x="689" y="40"/>
                      <a:pt x="710" y="52"/>
                    </a:cubicBezTo>
                    <a:cubicBezTo>
                      <a:pt x="720" y="59"/>
                      <a:pt x="727" y="65"/>
                      <a:pt x="732" y="69"/>
                    </a:cubicBezTo>
                    <a:cubicBezTo>
                      <a:pt x="735" y="71"/>
                      <a:pt x="737" y="73"/>
                      <a:pt x="738" y="74"/>
                    </a:cubicBezTo>
                    <a:cubicBezTo>
                      <a:pt x="738" y="75"/>
                      <a:pt x="739" y="75"/>
                      <a:pt x="739" y="76"/>
                    </a:cubicBezTo>
                    <a:cubicBezTo>
                      <a:pt x="739" y="76"/>
                      <a:pt x="739" y="76"/>
                      <a:pt x="739" y="76"/>
                    </a:cubicBezTo>
                    <a:cubicBezTo>
                      <a:pt x="739" y="76"/>
                      <a:pt x="739" y="76"/>
                      <a:pt x="739" y="76"/>
                    </a:cubicBezTo>
                    <a:cubicBezTo>
                      <a:pt x="739" y="76"/>
                      <a:pt x="739" y="76"/>
                      <a:pt x="739" y="76"/>
                    </a:cubicBezTo>
                    <a:cubicBezTo>
                      <a:pt x="740" y="76"/>
                      <a:pt x="740" y="76"/>
                      <a:pt x="740" y="76"/>
                    </a:cubicBezTo>
                    <a:cubicBezTo>
                      <a:pt x="740" y="76"/>
                      <a:pt x="744" y="81"/>
                      <a:pt x="751" y="88"/>
                    </a:cubicBezTo>
                    <a:cubicBezTo>
                      <a:pt x="776" y="115"/>
                      <a:pt x="840" y="181"/>
                      <a:pt x="899" y="243"/>
                    </a:cubicBezTo>
                    <a:cubicBezTo>
                      <a:pt x="928" y="274"/>
                      <a:pt x="956" y="304"/>
                      <a:pt x="978" y="327"/>
                    </a:cubicBezTo>
                    <a:cubicBezTo>
                      <a:pt x="1000" y="350"/>
                      <a:pt x="1015" y="366"/>
                      <a:pt x="1019" y="370"/>
                    </a:cubicBezTo>
                    <a:cubicBezTo>
                      <a:pt x="1026" y="378"/>
                      <a:pt x="1030" y="390"/>
                      <a:pt x="1032" y="400"/>
                    </a:cubicBezTo>
                    <a:cubicBezTo>
                      <a:pt x="1034" y="411"/>
                      <a:pt x="1034" y="420"/>
                      <a:pt x="1034" y="423"/>
                    </a:cubicBezTo>
                    <a:cubicBezTo>
                      <a:pt x="1034" y="424"/>
                      <a:pt x="1034" y="424"/>
                      <a:pt x="1034" y="424"/>
                    </a:cubicBezTo>
                    <a:cubicBezTo>
                      <a:pt x="1036" y="424"/>
                      <a:pt x="1036" y="424"/>
                      <a:pt x="1036" y="424"/>
                    </a:cubicBezTo>
                    <a:cubicBezTo>
                      <a:pt x="1036" y="422"/>
                      <a:pt x="1036" y="422"/>
                      <a:pt x="1036" y="422"/>
                    </a:cubicBezTo>
                    <a:cubicBezTo>
                      <a:pt x="1019" y="421"/>
                      <a:pt x="1019" y="421"/>
                      <a:pt x="1019" y="421"/>
                    </a:cubicBezTo>
                    <a:cubicBezTo>
                      <a:pt x="1019" y="458"/>
                      <a:pt x="1019" y="458"/>
                      <a:pt x="1019" y="458"/>
                    </a:cubicBezTo>
                    <a:cubicBezTo>
                      <a:pt x="1029" y="458"/>
                      <a:pt x="1029" y="458"/>
                      <a:pt x="1029" y="458"/>
                    </a:cubicBezTo>
                    <a:cubicBezTo>
                      <a:pt x="1029" y="790"/>
                      <a:pt x="1029" y="790"/>
                      <a:pt x="1029" y="790"/>
                    </a:cubicBezTo>
                    <a:cubicBezTo>
                      <a:pt x="1031" y="790"/>
                      <a:pt x="1031" y="790"/>
                      <a:pt x="1031" y="790"/>
                    </a:cubicBezTo>
                    <a:cubicBezTo>
                      <a:pt x="1029" y="789"/>
                      <a:pt x="1029" y="789"/>
                      <a:pt x="1029" y="789"/>
                    </a:cubicBezTo>
                    <a:cubicBezTo>
                      <a:pt x="1028" y="792"/>
                      <a:pt x="1027" y="793"/>
                      <a:pt x="1026" y="794"/>
                    </a:cubicBezTo>
                    <a:cubicBezTo>
                      <a:pt x="1026" y="794"/>
                      <a:pt x="1025" y="795"/>
                      <a:pt x="1024" y="795"/>
                    </a:cubicBezTo>
                    <a:cubicBezTo>
                      <a:pt x="1023" y="795"/>
                      <a:pt x="1023" y="794"/>
                      <a:pt x="1022" y="794"/>
                    </a:cubicBezTo>
                    <a:cubicBezTo>
                      <a:pt x="1020" y="793"/>
                      <a:pt x="1019" y="792"/>
                      <a:pt x="1018" y="791"/>
                    </a:cubicBezTo>
                    <a:cubicBezTo>
                      <a:pt x="1018" y="790"/>
                      <a:pt x="1017" y="790"/>
                      <a:pt x="1017" y="789"/>
                    </a:cubicBezTo>
                    <a:cubicBezTo>
                      <a:pt x="1017" y="789"/>
                      <a:pt x="1017" y="789"/>
                      <a:pt x="1017" y="789"/>
                    </a:cubicBezTo>
                    <a:cubicBezTo>
                      <a:pt x="1017" y="789"/>
                      <a:pt x="1017" y="789"/>
                      <a:pt x="1017" y="789"/>
                    </a:cubicBezTo>
                    <a:cubicBezTo>
                      <a:pt x="1015" y="790"/>
                      <a:pt x="1015" y="790"/>
                      <a:pt x="1015" y="790"/>
                    </a:cubicBezTo>
                    <a:cubicBezTo>
                      <a:pt x="1017" y="790"/>
                      <a:pt x="1017" y="790"/>
                      <a:pt x="1017" y="790"/>
                    </a:cubicBezTo>
                    <a:cubicBezTo>
                      <a:pt x="1017" y="790"/>
                      <a:pt x="1017" y="787"/>
                      <a:pt x="1017" y="782"/>
                    </a:cubicBezTo>
                    <a:cubicBezTo>
                      <a:pt x="1017" y="766"/>
                      <a:pt x="1017" y="726"/>
                      <a:pt x="1017" y="671"/>
                    </a:cubicBezTo>
                    <a:cubicBezTo>
                      <a:pt x="1017" y="634"/>
                      <a:pt x="1017" y="590"/>
                      <a:pt x="1017" y="541"/>
                    </a:cubicBezTo>
                    <a:cubicBezTo>
                      <a:pt x="1017" y="541"/>
                      <a:pt x="1017" y="541"/>
                      <a:pt x="1017" y="541"/>
                    </a:cubicBezTo>
                    <a:cubicBezTo>
                      <a:pt x="1017" y="540"/>
                      <a:pt x="1017" y="540"/>
                      <a:pt x="1017" y="539"/>
                    </a:cubicBezTo>
                    <a:cubicBezTo>
                      <a:pt x="1017" y="392"/>
                      <a:pt x="930" y="299"/>
                      <a:pt x="929" y="299"/>
                    </a:cubicBezTo>
                    <a:cubicBezTo>
                      <a:pt x="929" y="299"/>
                      <a:pt x="929" y="299"/>
                      <a:pt x="929" y="299"/>
                    </a:cubicBezTo>
                    <a:cubicBezTo>
                      <a:pt x="929" y="299"/>
                      <a:pt x="785" y="145"/>
                      <a:pt x="732" y="89"/>
                    </a:cubicBezTo>
                    <a:cubicBezTo>
                      <a:pt x="681" y="34"/>
                      <a:pt x="615" y="33"/>
                      <a:pt x="610" y="33"/>
                    </a:cubicBezTo>
                    <a:cubicBezTo>
                      <a:pt x="610" y="33"/>
                      <a:pt x="610" y="33"/>
                      <a:pt x="610" y="33"/>
                    </a:cubicBezTo>
                    <a:cubicBezTo>
                      <a:pt x="610" y="35"/>
                      <a:pt x="610" y="35"/>
                      <a:pt x="610" y="35"/>
                    </a:cubicBezTo>
                    <a:cubicBezTo>
                      <a:pt x="610" y="33"/>
                      <a:pt x="610" y="33"/>
                      <a:pt x="610" y="33"/>
                    </a:cubicBezTo>
                    <a:cubicBezTo>
                      <a:pt x="610" y="33"/>
                      <a:pt x="455" y="22"/>
                      <a:pt x="390" y="18"/>
                    </a:cubicBezTo>
                    <a:cubicBezTo>
                      <a:pt x="387" y="18"/>
                      <a:pt x="384" y="18"/>
                      <a:pt x="382" y="18"/>
                    </a:cubicBezTo>
                    <a:cubicBezTo>
                      <a:pt x="351" y="18"/>
                      <a:pt x="326" y="28"/>
                      <a:pt x="309" y="38"/>
                    </a:cubicBezTo>
                    <a:cubicBezTo>
                      <a:pt x="292" y="48"/>
                      <a:pt x="283" y="59"/>
                      <a:pt x="283" y="59"/>
                    </a:cubicBezTo>
                    <a:cubicBezTo>
                      <a:pt x="284" y="60"/>
                      <a:pt x="284" y="60"/>
                      <a:pt x="284" y="60"/>
                    </a:cubicBezTo>
                    <a:cubicBezTo>
                      <a:pt x="283" y="59"/>
                      <a:pt x="283" y="59"/>
                      <a:pt x="283" y="59"/>
                    </a:cubicBezTo>
                    <a:cubicBezTo>
                      <a:pt x="283" y="59"/>
                      <a:pt x="279" y="62"/>
                      <a:pt x="273" y="67"/>
                    </a:cubicBezTo>
                    <a:cubicBezTo>
                      <a:pt x="231" y="106"/>
                      <a:pt x="62" y="265"/>
                      <a:pt x="33" y="291"/>
                    </a:cubicBezTo>
                    <a:cubicBezTo>
                      <a:pt x="10" y="311"/>
                      <a:pt x="8" y="332"/>
                      <a:pt x="8" y="338"/>
                    </a:cubicBezTo>
                    <a:cubicBezTo>
                      <a:pt x="8" y="339"/>
                      <a:pt x="8" y="339"/>
                      <a:pt x="8" y="339"/>
                    </a:cubicBezTo>
                    <a:cubicBezTo>
                      <a:pt x="10" y="339"/>
                      <a:pt x="10" y="339"/>
                      <a:pt x="10" y="339"/>
                    </a:cubicBezTo>
                    <a:cubicBezTo>
                      <a:pt x="8" y="339"/>
                      <a:pt x="8" y="339"/>
                      <a:pt x="8" y="339"/>
                    </a:cubicBezTo>
                    <a:cubicBezTo>
                      <a:pt x="16" y="773"/>
                      <a:pt x="16" y="773"/>
                      <a:pt x="16" y="773"/>
                    </a:cubicBezTo>
                    <a:cubicBezTo>
                      <a:pt x="18" y="773"/>
                      <a:pt x="18" y="773"/>
                      <a:pt x="18" y="773"/>
                    </a:cubicBezTo>
                    <a:cubicBezTo>
                      <a:pt x="16" y="772"/>
                      <a:pt x="16" y="772"/>
                      <a:pt x="16" y="772"/>
                    </a:cubicBezTo>
                    <a:lnTo>
                      <a:pt x="18" y="773"/>
                    </a:lnTo>
                    <a:close/>
                  </a:path>
                </a:pathLst>
              </a:custGeom>
              <a:grp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49" name="Freeform 44">
                <a:extLst>
                  <a:ext uri="{FF2B5EF4-FFF2-40B4-BE49-F238E27FC236}">
                    <a16:creationId xmlns:a16="http://schemas.microsoft.com/office/drawing/2014/main" id="{E15846E5-FBA7-43CF-845B-38A52C215651}"/>
                  </a:ext>
                </a:extLst>
              </p:cNvPr>
              <p:cNvSpPr>
                <a:spLocks/>
              </p:cNvSpPr>
              <p:nvPr/>
            </p:nvSpPr>
            <p:spPr bwMode="auto">
              <a:xfrm>
                <a:off x="1768" y="1585"/>
                <a:ext cx="17" cy="226"/>
              </a:xfrm>
              <a:custGeom>
                <a:avLst/>
                <a:gdLst>
                  <a:gd name="T0" fmla="*/ 12 w 20"/>
                  <a:gd name="T1" fmla="*/ 1 h 271"/>
                  <a:gd name="T2" fmla="*/ 16 w 20"/>
                  <a:gd name="T3" fmla="*/ 236 h 271"/>
                  <a:gd name="T4" fmla="*/ 18 w 20"/>
                  <a:gd name="T5" fmla="*/ 236 h 271"/>
                  <a:gd name="T6" fmla="*/ 16 w 20"/>
                  <a:gd name="T7" fmla="*/ 236 h 271"/>
                  <a:gd name="T8" fmla="*/ 15 w 20"/>
                  <a:gd name="T9" fmla="*/ 237 h 271"/>
                  <a:gd name="T10" fmla="*/ 11 w 20"/>
                  <a:gd name="T11" fmla="*/ 253 h 271"/>
                  <a:gd name="T12" fmla="*/ 6 w 20"/>
                  <a:gd name="T13" fmla="*/ 262 h 271"/>
                  <a:gd name="T14" fmla="*/ 0 w 20"/>
                  <a:gd name="T15" fmla="*/ 267 h 271"/>
                  <a:gd name="T16" fmla="*/ 0 w 20"/>
                  <a:gd name="T17" fmla="*/ 271 h 271"/>
                  <a:gd name="T18" fmla="*/ 10 w 20"/>
                  <a:gd name="T19" fmla="*/ 264 h 271"/>
                  <a:gd name="T20" fmla="*/ 18 w 20"/>
                  <a:gd name="T21" fmla="*/ 246 h 271"/>
                  <a:gd name="T22" fmla="*/ 19 w 20"/>
                  <a:gd name="T23" fmla="*/ 236 h 271"/>
                  <a:gd name="T24" fmla="*/ 20 w 20"/>
                  <a:gd name="T25" fmla="*/ 236 h 271"/>
                  <a:gd name="T26" fmla="*/ 16 w 20"/>
                  <a:gd name="T27" fmla="*/ 0 h 271"/>
                  <a:gd name="T28" fmla="*/ 12 w 20"/>
                  <a:gd name="T29" fmla="*/ 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71">
                    <a:moveTo>
                      <a:pt x="12" y="1"/>
                    </a:moveTo>
                    <a:cubicBezTo>
                      <a:pt x="16" y="236"/>
                      <a:pt x="16" y="236"/>
                      <a:pt x="16" y="236"/>
                    </a:cubicBezTo>
                    <a:cubicBezTo>
                      <a:pt x="18" y="236"/>
                      <a:pt x="18" y="236"/>
                      <a:pt x="18" y="236"/>
                    </a:cubicBezTo>
                    <a:cubicBezTo>
                      <a:pt x="16" y="236"/>
                      <a:pt x="16" y="236"/>
                      <a:pt x="16" y="236"/>
                    </a:cubicBezTo>
                    <a:cubicBezTo>
                      <a:pt x="16" y="236"/>
                      <a:pt x="15" y="236"/>
                      <a:pt x="15" y="237"/>
                    </a:cubicBezTo>
                    <a:cubicBezTo>
                      <a:pt x="15" y="240"/>
                      <a:pt x="14" y="247"/>
                      <a:pt x="11" y="253"/>
                    </a:cubicBezTo>
                    <a:cubicBezTo>
                      <a:pt x="10" y="257"/>
                      <a:pt x="8" y="260"/>
                      <a:pt x="6" y="262"/>
                    </a:cubicBezTo>
                    <a:cubicBezTo>
                      <a:pt x="4" y="265"/>
                      <a:pt x="2" y="266"/>
                      <a:pt x="0" y="267"/>
                    </a:cubicBezTo>
                    <a:cubicBezTo>
                      <a:pt x="0" y="271"/>
                      <a:pt x="0" y="271"/>
                      <a:pt x="0" y="271"/>
                    </a:cubicBezTo>
                    <a:cubicBezTo>
                      <a:pt x="5" y="270"/>
                      <a:pt x="8" y="267"/>
                      <a:pt x="10" y="264"/>
                    </a:cubicBezTo>
                    <a:cubicBezTo>
                      <a:pt x="14" y="258"/>
                      <a:pt x="16" y="252"/>
                      <a:pt x="18" y="246"/>
                    </a:cubicBezTo>
                    <a:cubicBezTo>
                      <a:pt x="19" y="240"/>
                      <a:pt x="19" y="236"/>
                      <a:pt x="19" y="236"/>
                    </a:cubicBezTo>
                    <a:cubicBezTo>
                      <a:pt x="20" y="236"/>
                      <a:pt x="20" y="236"/>
                      <a:pt x="20" y="236"/>
                    </a:cubicBezTo>
                    <a:cubicBezTo>
                      <a:pt x="16" y="0"/>
                      <a:pt x="16" y="0"/>
                      <a:pt x="16" y="0"/>
                    </a:cubicBezTo>
                    <a:lnTo>
                      <a:pt x="12" y="1"/>
                    </a:lnTo>
                    <a:close/>
                  </a:path>
                </a:pathLst>
              </a:custGeom>
              <a:grp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50" name="Freeform 45">
                <a:extLst>
                  <a:ext uri="{FF2B5EF4-FFF2-40B4-BE49-F238E27FC236}">
                    <a16:creationId xmlns:a16="http://schemas.microsoft.com/office/drawing/2014/main" id="{E80A03EA-0793-46B9-846A-2878A9A662EE}"/>
                  </a:ext>
                </a:extLst>
              </p:cNvPr>
              <p:cNvSpPr>
                <a:spLocks/>
              </p:cNvSpPr>
              <p:nvPr/>
            </p:nvSpPr>
            <p:spPr bwMode="auto">
              <a:xfrm>
                <a:off x="1695" y="1674"/>
                <a:ext cx="140" cy="222"/>
              </a:xfrm>
              <a:custGeom>
                <a:avLst/>
                <a:gdLst>
                  <a:gd name="T0" fmla="*/ 103 w 168"/>
                  <a:gd name="T1" fmla="*/ 4 h 266"/>
                  <a:gd name="T2" fmla="*/ 164 w 168"/>
                  <a:gd name="T3" fmla="*/ 105 h 266"/>
                  <a:gd name="T4" fmla="*/ 121 w 168"/>
                  <a:gd name="T5" fmla="*/ 191 h 266"/>
                  <a:gd name="T6" fmla="*/ 0 w 168"/>
                  <a:gd name="T7" fmla="*/ 262 h 266"/>
                  <a:gd name="T8" fmla="*/ 2 w 168"/>
                  <a:gd name="T9" fmla="*/ 266 h 266"/>
                  <a:gd name="T10" fmla="*/ 123 w 168"/>
                  <a:gd name="T11" fmla="*/ 193 h 266"/>
                  <a:gd name="T12" fmla="*/ 168 w 168"/>
                  <a:gd name="T13" fmla="*/ 105 h 266"/>
                  <a:gd name="T14" fmla="*/ 105 w 168"/>
                  <a:gd name="T15" fmla="*/ 0 h 266"/>
                  <a:gd name="T16" fmla="*/ 103 w 168"/>
                  <a:gd name="T17" fmla="*/ 4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8" h="266">
                    <a:moveTo>
                      <a:pt x="103" y="4"/>
                    </a:moveTo>
                    <a:cubicBezTo>
                      <a:pt x="142" y="34"/>
                      <a:pt x="164" y="69"/>
                      <a:pt x="164" y="105"/>
                    </a:cubicBezTo>
                    <a:cubicBezTo>
                      <a:pt x="164" y="135"/>
                      <a:pt x="149" y="164"/>
                      <a:pt x="121" y="191"/>
                    </a:cubicBezTo>
                    <a:cubicBezTo>
                      <a:pt x="92" y="217"/>
                      <a:pt x="51" y="241"/>
                      <a:pt x="0" y="262"/>
                    </a:cubicBezTo>
                    <a:cubicBezTo>
                      <a:pt x="2" y="266"/>
                      <a:pt x="2" y="266"/>
                      <a:pt x="2" y="266"/>
                    </a:cubicBezTo>
                    <a:cubicBezTo>
                      <a:pt x="53" y="245"/>
                      <a:pt x="95" y="221"/>
                      <a:pt x="123" y="193"/>
                    </a:cubicBezTo>
                    <a:cubicBezTo>
                      <a:pt x="152" y="166"/>
                      <a:pt x="168" y="136"/>
                      <a:pt x="168" y="105"/>
                    </a:cubicBezTo>
                    <a:cubicBezTo>
                      <a:pt x="168" y="67"/>
                      <a:pt x="145" y="32"/>
                      <a:pt x="105" y="0"/>
                    </a:cubicBezTo>
                    <a:lnTo>
                      <a:pt x="103" y="4"/>
                    </a:lnTo>
                    <a:close/>
                  </a:path>
                </a:pathLst>
              </a:custGeom>
              <a:grp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51" name="Freeform 46">
                <a:extLst>
                  <a:ext uri="{FF2B5EF4-FFF2-40B4-BE49-F238E27FC236}">
                    <a16:creationId xmlns:a16="http://schemas.microsoft.com/office/drawing/2014/main" id="{03731FC0-731E-4850-BF52-AE7990CE61E4}"/>
                  </a:ext>
                </a:extLst>
              </p:cNvPr>
              <p:cNvSpPr>
                <a:spLocks/>
              </p:cNvSpPr>
              <p:nvPr/>
            </p:nvSpPr>
            <p:spPr bwMode="auto">
              <a:xfrm>
                <a:off x="850" y="1664"/>
                <a:ext cx="748" cy="290"/>
              </a:xfrm>
              <a:custGeom>
                <a:avLst/>
                <a:gdLst>
                  <a:gd name="T0" fmla="*/ 896 w 897"/>
                  <a:gd name="T1" fmla="*/ 310 h 348"/>
                  <a:gd name="T2" fmla="*/ 591 w 897"/>
                  <a:gd name="T3" fmla="*/ 344 h 348"/>
                  <a:gd name="T4" fmla="*/ 175 w 897"/>
                  <a:gd name="T5" fmla="*/ 277 h 348"/>
                  <a:gd name="T6" fmla="*/ 50 w 897"/>
                  <a:gd name="T7" fmla="*/ 204 h 348"/>
                  <a:gd name="T8" fmla="*/ 4 w 897"/>
                  <a:gd name="T9" fmla="*/ 117 h 348"/>
                  <a:gd name="T10" fmla="*/ 25 w 897"/>
                  <a:gd name="T11" fmla="*/ 58 h 348"/>
                  <a:gd name="T12" fmla="*/ 83 w 897"/>
                  <a:gd name="T13" fmla="*/ 4 h 348"/>
                  <a:gd name="T14" fmla="*/ 80 w 897"/>
                  <a:gd name="T15" fmla="*/ 0 h 348"/>
                  <a:gd name="T16" fmla="*/ 21 w 897"/>
                  <a:gd name="T17" fmla="*/ 55 h 348"/>
                  <a:gd name="T18" fmla="*/ 0 w 897"/>
                  <a:gd name="T19" fmla="*/ 117 h 348"/>
                  <a:gd name="T20" fmla="*/ 47 w 897"/>
                  <a:gd name="T21" fmla="*/ 207 h 348"/>
                  <a:gd name="T22" fmla="*/ 261 w 897"/>
                  <a:gd name="T23" fmla="*/ 308 h 348"/>
                  <a:gd name="T24" fmla="*/ 591 w 897"/>
                  <a:gd name="T25" fmla="*/ 348 h 348"/>
                  <a:gd name="T26" fmla="*/ 897 w 897"/>
                  <a:gd name="T27" fmla="*/ 314 h 348"/>
                  <a:gd name="T28" fmla="*/ 896 w 897"/>
                  <a:gd name="T29" fmla="*/ 31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7" h="348">
                    <a:moveTo>
                      <a:pt x="896" y="310"/>
                    </a:moveTo>
                    <a:cubicBezTo>
                      <a:pt x="807" y="331"/>
                      <a:pt x="703" y="344"/>
                      <a:pt x="591" y="344"/>
                    </a:cubicBezTo>
                    <a:cubicBezTo>
                      <a:pt x="429" y="344"/>
                      <a:pt x="282" y="318"/>
                      <a:pt x="175" y="277"/>
                    </a:cubicBezTo>
                    <a:cubicBezTo>
                      <a:pt x="122" y="256"/>
                      <a:pt x="79" y="232"/>
                      <a:pt x="50" y="204"/>
                    </a:cubicBezTo>
                    <a:cubicBezTo>
                      <a:pt x="20" y="177"/>
                      <a:pt x="4" y="148"/>
                      <a:pt x="4" y="117"/>
                    </a:cubicBezTo>
                    <a:cubicBezTo>
                      <a:pt x="4" y="96"/>
                      <a:pt x="11" y="77"/>
                      <a:pt x="25" y="58"/>
                    </a:cubicBezTo>
                    <a:cubicBezTo>
                      <a:pt x="38" y="39"/>
                      <a:pt x="58" y="20"/>
                      <a:pt x="83" y="4"/>
                    </a:cubicBezTo>
                    <a:cubicBezTo>
                      <a:pt x="80" y="0"/>
                      <a:pt x="80" y="0"/>
                      <a:pt x="80" y="0"/>
                    </a:cubicBezTo>
                    <a:cubicBezTo>
                      <a:pt x="55" y="17"/>
                      <a:pt x="35" y="36"/>
                      <a:pt x="21" y="55"/>
                    </a:cubicBezTo>
                    <a:cubicBezTo>
                      <a:pt x="8" y="75"/>
                      <a:pt x="0" y="95"/>
                      <a:pt x="0" y="117"/>
                    </a:cubicBezTo>
                    <a:cubicBezTo>
                      <a:pt x="0" y="149"/>
                      <a:pt x="17" y="180"/>
                      <a:pt x="47" y="207"/>
                    </a:cubicBezTo>
                    <a:cubicBezTo>
                      <a:pt x="92" y="249"/>
                      <a:pt x="167" y="284"/>
                      <a:pt x="261" y="308"/>
                    </a:cubicBezTo>
                    <a:cubicBezTo>
                      <a:pt x="355" y="333"/>
                      <a:pt x="469" y="348"/>
                      <a:pt x="591" y="348"/>
                    </a:cubicBezTo>
                    <a:cubicBezTo>
                      <a:pt x="703" y="348"/>
                      <a:pt x="808" y="335"/>
                      <a:pt x="897" y="314"/>
                    </a:cubicBezTo>
                    <a:lnTo>
                      <a:pt x="896" y="310"/>
                    </a:lnTo>
                    <a:close/>
                  </a:path>
                </a:pathLst>
              </a:custGeom>
              <a:grp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52" name="Freeform 47">
                <a:extLst>
                  <a:ext uri="{FF2B5EF4-FFF2-40B4-BE49-F238E27FC236}">
                    <a16:creationId xmlns:a16="http://schemas.microsoft.com/office/drawing/2014/main" id="{54E98733-8397-466A-9A02-D1DED715B2FE}"/>
                  </a:ext>
                </a:extLst>
              </p:cNvPr>
              <p:cNvSpPr>
                <a:spLocks/>
              </p:cNvSpPr>
              <p:nvPr/>
            </p:nvSpPr>
            <p:spPr bwMode="auto">
              <a:xfrm>
                <a:off x="927" y="1789"/>
                <a:ext cx="834" cy="129"/>
              </a:xfrm>
              <a:custGeom>
                <a:avLst/>
                <a:gdLst>
                  <a:gd name="T0" fmla="*/ 0 w 1001"/>
                  <a:gd name="T1" fmla="*/ 0 h 155"/>
                  <a:gd name="T2" fmla="*/ 61 w 1001"/>
                  <a:gd name="T3" fmla="*/ 68 h 155"/>
                  <a:gd name="T4" fmla="*/ 414 w 1001"/>
                  <a:gd name="T5" fmla="*/ 152 h 155"/>
                  <a:gd name="T6" fmla="*/ 499 w 1001"/>
                  <a:gd name="T7" fmla="*/ 155 h 155"/>
                  <a:gd name="T8" fmla="*/ 869 w 1001"/>
                  <a:gd name="T9" fmla="*/ 92 h 155"/>
                  <a:gd name="T10" fmla="*/ 962 w 1001"/>
                  <a:gd name="T11" fmla="*/ 43 h 155"/>
                  <a:gd name="T12" fmla="*/ 988 w 1001"/>
                  <a:gd name="T13" fmla="*/ 23 h 155"/>
                  <a:gd name="T14" fmla="*/ 1001 w 1001"/>
                  <a:gd name="T15" fmla="*/ 10 h 155"/>
                  <a:gd name="T16" fmla="*/ 997 w 1001"/>
                  <a:gd name="T17" fmla="*/ 8 h 155"/>
                  <a:gd name="T18" fmla="*/ 985 w 1001"/>
                  <a:gd name="T19" fmla="*/ 20 h 155"/>
                  <a:gd name="T20" fmla="*/ 835 w 1001"/>
                  <a:gd name="T21" fmla="*/ 100 h 155"/>
                  <a:gd name="T22" fmla="*/ 499 w 1001"/>
                  <a:gd name="T23" fmla="*/ 151 h 155"/>
                  <a:gd name="T24" fmla="*/ 414 w 1001"/>
                  <a:gd name="T25" fmla="*/ 148 h 155"/>
                  <a:gd name="T26" fmla="*/ 63 w 1001"/>
                  <a:gd name="T27" fmla="*/ 65 h 155"/>
                  <a:gd name="T28" fmla="*/ 13 w 1001"/>
                  <a:gd name="T29" fmla="*/ 19 h 155"/>
                  <a:gd name="T30" fmla="*/ 6 w 1001"/>
                  <a:gd name="T31" fmla="*/ 5 h 155"/>
                  <a:gd name="T32" fmla="*/ 4 w 1001"/>
                  <a:gd name="T33" fmla="*/ 1 h 155"/>
                  <a:gd name="T34" fmla="*/ 4 w 1001"/>
                  <a:gd name="T35" fmla="*/ 0 h 155"/>
                  <a:gd name="T36" fmla="*/ 4 w 1001"/>
                  <a:gd name="T37" fmla="*/ 0 h 155"/>
                  <a:gd name="T38" fmla="*/ 4 w 1001"/>
                  <a:gd name="T39" fmla="*/ 0 h 155"/>
                  <a:gd name="T40" fmla="*/ 0 w 1001"/>
                  <a:gd name="T41"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01" h="155">
                    <a:moveTo>
                      <a:pt x="0" y="0"/>
                    </a:moveTo>
                    <a:cubicBezTo>
                      <a:pt x="0" y="1"/>
                      <a:pt x="6" y="33"/>
                      <a:pt x="61" y="68"/>
                    </a:cubicBezTo>
                    <a:cubicBezTo>
                      <a:pt x="115" y="103"/>
                      <a:pt x="219" y="141"/>
                      <a:pt x="414" y="152"/>
                    </a:cubicBezTo>
                    <a:cubicBezTo>
                      <a:pt x="444" y="154"/>
                      <a:pt x="472" y="155"/>
                      <a:pt x="499" y="155"/>
                    </a:cubicBezTo>
                    <a:cubicBezTo>
                      <a:pt x="665" y="155"/>
                      <a:pt x="787" y="125"/>
                      <a:pt x="869" y="92"/>
                    </a:cubicBezTo>
                    <a:cubicBezTo>
                      <a:pt x="909" y="75"/>
                      <a:pt x="941" y="58"/>
                      <a:pt x="962" y="43"/>
                    </a:cubicBezTo>
                    <a:cubicBezTo>
                      <a:pt x="973" y="36"/>
                      <a:pt x="982" y="29"/>
                      <a:pt x="988" y="23"/>
                    </a:cubicBezTo>
                    <a:cubicBezTo>
                      <a:pt x="994" y="18"/>
                      <a:pt x="999" y="13"/>
                      <a:pt x="1001" y="10"/>
                    </a:cubicBezTo>
                    <a:cubicBezTo>
                      <a:pt x="997" y="8"/>
                      <a:pt x="997" y="8"/>
                      <a:pt x="997" y="8"/>
                    </a:cubicBezTo>
                    <a:cubicBezTo>
                      <a:pt x="996" y="10"/>
                      <a:pt x="992" y="15"/>
                      <a:pt x="985" y="20"/>
                    </a:cubicBezTo>
                    <a:cubicBezTo>
                      <a:pt x="964" y="40"/>
                      <a:pt x="915" y="72"/>
                      <a:pt x="835" y="100"/>
                    </a:cubicBezTo>
                    <a:cubicBezTo>
                      <a:pt x="755" y="128"/>
                      <a:pt x="644" y="151"/>
                      <a:pt x="499" y="151"/>
                    </a:cubicBezTo>
                    <a:cubicBezTo>
                      <a:pt x="472" y="151"/>
                      <a:pt x="444" y="150"/>
                      <a:pt x="414" y="148"/>
                    </a:cubicBezTo>
                    <a:cubicBezTo>
                      <a:pt x="219" y="137"/>
                      <a:pt x="117" y="99"/>
                      <a:pt x="63" y="65"/>
                    </a:cubicBezTo>
                    <a:cubicBezTo>
                      <a:pt x="36" y="48"/>
                      <a:pt x="21" y="31"/>
                      <a:pt x="13" y="19"/>
                    </a:cubicBezTo>
                    <a:cubicBezTo>
                      <a:pt x="9" y="13"/>
                      <a:pt x="7" y="8"/>
                      <a:pt x="6" y="5"/>
                    </a:cubicBezTo>
                    <a:cubicBezTo>
                      <a:pt x="5" y="3"/>
                      <a:pt x="5" y="2"/>
                      <a:pt x="4" y="1"/>
                    </a:cubicBezTo>
                    <a:cubicBezTo>
                      <a:pt x="4" y="0"/>
                      <a:pt x="4" y="0"/>
                      <a:pt x="4" y="0"/>
                    </a:cubicBezTo>
                    <a:cubicBezTo>
                      <a:pt x="4" y="0"/>
                      <a:pt x="4" y="0"/>
                      <a:pt x="4" y="0"/>
                    </a:cubicBezTo>
                    <a:cubicBezTo>
                      <a:pt x="4" y="0"/>
                      <a:pt x="4" y="0"/>
                      <a:pt x="4" y="0"/>
                    </a:cubicBezTo>
                    <a:cubicBezTo>
                      <a:pt x="0" y="0"/>
                      <a:pt x="0" y="0"/>
                      <a:pt x="0" y="0"/>
                    </a:cubicBezTo>
                    <a:close/>
                  </a:path>
                </a:pathLst>
              </a:custGeom>
              <a:grp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53" name="Freeform 48">
                <a:extLst>
                  <a:ext uri="{FF2B5EF4-FFF2-40B4-BE49-F238E27FC236}">
                    <a16:creationId xmlns:a16="http://schemas.microsoft.com/office/drawing/2014/main" id="{6C859F98-EF46-4F4B-921E-04707E24F9DF}"/>
                  </a:ext>
                </a:extLst>
              </p:cNvPr>
              <p:cNvSpPr>
                <a:spLocks/>
              </p:cNvSpPr>
              <p:nvPr/>
            </p:nvSpPr>
            <p:spPr bwMode="auto">
              <a:xfrm>
                <a:off x="1603" y="2086"/>
                <a:ext cx="152" cy="30"/>
              </a:xfrm>
              <a:custGeom>
                <a:avLst/>
                <a:gdLst>
                  <a:gd name="T0" fmla="*/ 0 w 182"/>
                  <a:gd name="T1" fmla="*/ 5 h 36"/>
                  <a:gd name="T2" fmla="*/ 32 w 182"/>
                  <a:gd name="T3" fmla="*/ 27 h 36"/>
                  <a:gd name="T4" fmla="*/ 90 w 182"/>
                  <a:gd name="T5" fmla="*/ 36 h 36"/>
                  <a:gd name="T6" fmla="*/ 151 w 182"/>
                  <a:gd name="T7" fmla="*/ 26 h 36"/>
                  <a:gd name="T8" fmla="*/ 172 w 182"/>
                  <a:gd name="T9" fmla="*/ 15 h 36"/>
                  <a:gd name="T10" fmla="*/ 182 w 182"/>
                  <a:gd name="T11" fmla="*/ 1 h 36"/>
                  <a:gd name="T12" fmla="*/ 178 w 182"/>
                  <a:gd name="T13" fmla="*/ 0 h 36"/>
                  <a:gd name="T14" fmla="*/ 169 w 182"/>
                  <a:gd name="T15" fmla="*/ 12 h 36"/>
                  <a:gd name="T16" fmla="*/ 137 w 182"/>
                  <a:gd name="T17" fmla="*/ 26 h 36"/>
                  <a:gd name="T18" fmla="*/ 90 w 182"/>
                  <a:gd name="T19" fmla="*/ 32 h 36"/>
                  <a:gd name="T20" fmla="*/ 33 w 182"/>
                  <a:gd name="T21" fmla="*/ 23 h 36"/>
                  <a:gd name="T22" fmla="*/ 3 w 182"/>
                  <a:gd name="T23" fmla="*/ 3 h 36"/>
                  <a:gd name="T24" fmla="*/ 0 w 182"/>
                  <a:gd name="T25"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36">
                    <a:moveTo>
                      <a:pt x="0" y="5"/>
                    </a:moveTo>
                    <a:cubicBezTo>
                      <a:pt x="4" y="14"/>
                      <a:pt x="16" y="22"/>
                      <a:pt x="32" y="27"/>
                    </a:cubicBezTo>
                    <a:cubicBezTo>
                      <a:pt x="48" y="33"/>
                      <a:pt x="68" y="36"/>
                      <a:pt x="90" y="36"/>
                    </a:cubicBezTo>
                    <a:cubicBezTo>
                      <a:pt x="114" y="36"/>
                      <a:pt x="135" y="32"/>
                      <a:pt x="151" y="26"/>
                    </a:cubicBezTo>
                    <a:cubicBezTo>
                      <a:pt x="160" y="23"/>
                      <a:pt x="166" y="19"/>
                      <a:pt x="172" y="15"/>
                    </a:cubicBezTo>
                    <a:cubicBezTo>
                      <a:pt x="177" y="11"/>
                      <a:pt x="180" y="6"/>
                      <a:pt x="182" y="1"/>
                    </a:cubicBezTo>
                    <a:cubicBezTo>
                      <a:pt x="178" y="0"/>
                      <a:pt x="178" y="0"/>
                      <a:pt x="178" y="0"/>
                    </a:cubicBezTo>
                    <a:cubicBezTo>
                      <a:pt x="177" y="4"/>
                      <a:pt x="174" y="8"/>
                      <a:pt x="169" y="12"/>
                    </a:cubicBezTo>
                    <a:cubicBezTo>
                      <a:pt x="162" y="18"/>
                      <a:pt x="151" y="23"/>
                      <a:pt x="137" y="26"/>
                    </a:cubicBezTo>
                    <a:cubicBezTo>
                      <a:pt x="124" y="30"/>
                      <a:pt x="107" y="32"/>
                      <a:pt x="90" y="32"/>
                    </a:cubicBezTo>
                    <a:cubicBezTo>
                      <a:pt x="68" y="32"/>
                      <a:pt x="49" y="29"/>
                      <a:pt x="33" y="23"/>
                    </a:cubicBezTo>
                    <a:cubicBezTo>
                      <a:pt x="18" y="18"/>
                      <a:pt x="7" y="11"/>
                      <a:pt x="3" y="3"/>
                    </a:cubicBezTo>
                    <a:cubicBezTo>
                      <a:pt x="0" y="5"/>
                      <a:pt x="0" y="5"/>
                      <a:pt x="0" y="5"/>
                    </a:cubicBezTo>
                    <a:close/>
                  </a:path>
                </a:pathLst>
              </a:custGeom>
              <a:grp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54" name="Freeform 49">
                <a:extLst>
                  <a:ext uri="{FF2B5EF4-FFF2-40B4-BE49-F238E27FC236}">
                    <a16:creationId xmlns:a16="http://schemas.microsoft.com/office/drawing/2014/main" id="{6074CC84-32C7-46F0-95C1-6ADA8BD49595}"/>
                  </a:ext>
                </a:extLst>
              </p:cNvPr>
              <p:cNvSpPr>
                <a:spLocks/>
              </p:cNvSpPr>
              <p:nvPr/>
            </p:nvSpPr>
            <p:spPr bwMode="auto">
              <a:xfrm>
                <a:off x="761" y="2030"/>
                <a:ext cx="127" cy="19"/>
              </a:xfrm>
              <a:custGeom>
                <a:avLst/>
                <a:gdLst>
                  <a:gd name="T0" fmla="*/ 0 w 153"/>
                  <a:gd name="T1" fmla="*/ 3 h 22"/>
                  <a:gd name="T2" fmla="*/ 78 w 153"/>
                  <a:gd name="T3" fmla="*/ 22 h 22"/>
                  <a:gd name="T4" fmla="*/ 153 w 153"/>
                  <a:gd name="T5" fmla="*/ 5 h 22"/>
                  <a:gd name="T6" fmla="*/ 151 w 153"/>
                  <a:gd name="T7" fmla="*/ 1 h 22"/>
                  <a:gd name="T8" fmla="*/ 78 w 153"/>
                  <a:gd name="T9" fmla="*/ 18 h 22"/>
                  <a:gd name="T10" fmla="*/ 2 w 153"/>
                  <a:gd name="T11" fmla="*/ 0 h 22"/>
                  <a:gd name="T12" fmla="*/ 0 w 153"/>
                  <a:gd name="T13" fmla="*/ 3 h 22"/>
                </a:gdLst>
                <a:ahLst/>
                <a:cxnLst>
                  <a:cxn ang="0">
                    <a:pos x="T0" y="T1"/>
                  </a:cxn>
                  <a:cxn ang="0">
                    <a:pos x="T2" y="T3"/>
                  </a:cxn>
                  <a:cxn ang="0">
                    <a:pos x="T4" y="T5"/>
                  </a:cxn>
                  <a:cxn ang="0">
                    <a:pos x="T6" y="T7"/>
                  </a:cxn>
                  <a:cxn ang="0">
                    <a:pos x="T8" y="T9"/>
                  </a:cxn>
                  <a:cxn ang="0">
                    <a:pos x="T10" y="T11"/>
                  </a:cxn>
                  <a:cxn ang="0">
                    <a:pos x="T12" y="T13"/>
                  </a:cxn>
                </a:cxnLst>
                <a:rect l="0" t="0" r="r" b="b"/>
                <a:pathLst>
                  <a:path w="153" h="22">
                    <a:moveTo>
                      <a:pt x="0" y="3"/>
                    </a:moveTo>
                    <a:cubicBezTo>
                      <a:pt x="16" y="14"/>
                      <a:pt x="45" y="21"/>
                      <a:pt x="78" y="22"/>
                    </a:cubicBezTo>
                    <a:cubicBezTo>
                      <a:pt x="109" y="21"/>
                      <a:pt x="137" y="15"/>
                      <a:pt x="153" y="5"/>
                    </a:cubicBezTo>
                    <a:cubicBezTo>
                      <a:pt x="151" y="1"/>
                      <a:pt x="151" y="1"/>
                      <a:pt x="151" y="1"/>
                    </a:cubicBezTo>
                    <a:cubicBezTo>
                      <a:pt x="136" y="11"/>
                      <a:pt x="108" y="18"/>
                      <a:pt x="78" y="18"/>
                    </a:cubicBezTo>
                    <a:cubicBezTo>
                      <a:pt x="45" y="18"/>
                      <a:pt x="17" y="10"/>
                      <a:pt x="2" y="0"/>
                    </a:cubicBezTo>
                    <a:lnTo>
                      <a:pt x="0" y="3"/>
                    </a:lnTo>
                    <a:close/>
                  </a:path>
                </a:pathLst>
              </a:custGeom>
              <a:grp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55" name="Freeform 50">
                <a:extLst>
                  <a:ext uri="{FF2B5EF4-FFF2-40B4-BE49-F238E27FC236}">
                    <a16:creationId xmlns:a16="http://schemas.microsoft.com/office/drawing/2014/main" id="{069D3F99-C353-448F-8B96-FB79AA2D25F4}"/>
                  </a:ext>
                </a:extLst>
              </p:cNvPr>
              <p:cNvSpPr>
                <a:spLocks/>
              </p:cNvSpPr>
              <p:nvPr/>
            </p:nvSpPr>
            <p:spPr bwMode="auto">
              <a:xfrm>
                <a:off x="975" y="1465"/>
                <a:ext cx="735" cy="189"/>
              </a:xfrm>
              <a:custGeom>
                <a:avLst/>
                <a:gdLst>
                  <a:gd name="T0" fmla="*/ 812 w 881"/>
                  <a:gd name="T1" fmla="*/ 5 h 227"/>
                  <a:gd name="T2" fmla="*/ 860 w 881"/>
                  <a:gd name="T3" fmla="*/ 41 h 227"/>
                  <a:gd name="T4" fmla="*/ 877 w 881"/>
                  <a:gd name="T5" fmla="*/ 80 h 227"/>
                  <a:gd name="T6" fmla="*/ 843 w 881"/>
                  <a:gd name="T7" fmla="*/ 135 h 227"/>
                  <a:gd name="T8" fmla="*/ 685 w 881"/>
                  <a:gd name="T9" fmla="*/ 198 h 227"/>
                  <a:gd name="T10" fmla="*/ 440 w 881"/>
                  <a:gd name="T11" fmla="*/ 223 h 227"/>
                  <a:gd name="T12" fmla="*/ 131 w 881"/>
                  <a:gd name="T13" fmla="*/ 180 h 227"/>
                  <a:gd name="T14" fmla="*/ 38 w 881"/>
                  <a:gd name="T15" fmla="*/ 135 h 227"/>
                  <a:gd name="T16" fmla="*/ 4 w 881"/>
                  <a:gd name="T17" fmla="*/ 80 h 227"/>
                  <a:gd name="T18" fmla="*/ 22 w 881"/>
                  <a:gd name="T19" fmla="*/ 40 h 227"/>
                  <a:gd name="T20" fmla="*/ 73 w 881"/>
                  <a:gd name="T21" fmla="*/ 3 h 227"/>
                  <a:gd name="T22" fmla="*/ 71 w 881"/>
                  <a:gd name="T23" fmla="*/ 0 h 227"/>
                  <a:gd name="T24" fmla="*/ 19 w 881"/>
                  <a:gd name="T25" fmla="*/ 37 h 227"/>
                  <a:gd name="T26" fmla="*/ 0 w 881"/>
                  <a:gd name="T27" fmla="*/ 80 h 227"/>
                  <a:gd name="T28" fmla="*/ 35 w 881"/>
                  <a:gd name="T29" fmla="*/ 138 h 227"/>
                  <a:gd name="T30" fmla="*/ 195 w 881"/>
                  <a:gd name="T31" fmla="*/ 202 h 227"/>
                  <a:gd name="T32" fmla="*/ 440 w 881"/>
                  <a:gd name="T33" fmla="*/ 227 h 227"/>
                  <a:gd name="T34" fmla="*/ 751 w 881"/>
                  <a:gd name="T35" fmla="*/ 184 h 227"/>
                  <a:gd name="T36" fmla="*/ 846 w 881"/>
                  <a:gd name="T37" fmla="*/ 138 h 227"/>
                  <a:gd name="T38" fmla="*/ 881 w 881"/>
                  <a:gd name="T39" fmla="*/ 80 h 227"/>
                  <a:gd name="T40" fmla="*/ 863 w 881"/>
                  <a:gd name="T41" fmla="*/ 38 h 227"/>
                  <a:gd name="T42" fmla="*/ 814 w 881"/>
                  <a:gd name="T43" fmla="*/ 2 h 227"/>
                  <a:gd name="T44" fmla="*/ 812 w 881"/>
                  <a:gd name="T45" fmla="*/ 5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81" h="227">
                    <a:moveTo>
                      <a:pt x="812" y="5"/>
                    </a:moveTo>
                    <a:cubicBezTo>
                      <a:pt x="833" y="16"/>
                      <a:pt x="849" y="28"/>
                      <a:pt x="860" y="41"/>
                    </a:cubicBezTo>
                    <a:cubicBezTo>
                      <a:pt x="871" y="53"/>
                      <a:pt x="877" y="66"/>
                      <a:pt x="877" y="80"/>
                    </a:cubicBezTo>
                    <a:cubicBezTo>
                      <a:pt x="877" y="99"/>
                      <a:pt x="865" y="118"/>
                      <a:pt x="843" y="135"/>
                    </a:cubicBezTo>
                    <a:cubicBezTo>
                      <a:pt x="810" y="160"/>
                      <a:pt x="755" y="182"/>
                      <a:pt x="685" y="198"/>
                    </a:cubicBezTo>
                    <a:cubicBezTo>
                      <a:pt x="615" y="214"/>
                      <a:pt x="531" y="223"/>
                      <a:pt x="440" y="223"/>
                    </a:cubicBezTo>
                    <a:cubicBezTo>
                      <a:pt x="320" y="223"/>
                      <a:pt x="210" y="207"/>
                      <a:pt x="131" y="180"/>
                    </a:cubicBezTo>
                    <a:cubicBezTo>
                      <a:pt x="92" y="167"/>
                      <a:pt x="60" y="152"/>
                      <a:pt x="38" y="135"/>
                    </a:cubicBezTo>
                    <a:cubicBezTo>
                      <a:pt x="16" y="118"/>
                      <a:pt x="4" y="99"/>
                      <a:pt x="4" y="80"/>
                    </a:cubicBezTo>
                    <a:cubicBezTo>
                      <a:pt x="4" y="66"/>
                      <a:pt x="10" y="53"/>
                      <a:pt x="22" y="40"/>
                    </a:cubicBezTo>
                    <a:cubicBezTo>
                      <a:pt x="34" y="27"/>
                      <a:pt x="51" y="14"/>
                      <a:pt x="73" y="3"/>
                    </a:cubicBezTo>
                    <a:cubicBezTo>
                      <a:pt x="71" y="0"/>
                      <a:pt x="71" y="0"/>
                      <a:pt x="71" y="0"/>
                    </a:cubicBezTo>
                    <a:cubicBezTo>
                      <a:pt x="49" y="11"/>
                      <a:pt x="31" y="24"/>
                      <a:pt x="19" y="37"/>
                    </a:cubicBezTo>
                    <a:cubicBezTo>
                      <a:pt x="7" y="50"/>
                      <a:pt x="0" y="65"/>
                      <a:pt x="0" y="80"/>
                    </a:cubicBezTo>
                    <a:cubicBezTo>
                      <a:pt x="0" y="101"/>
                      <a:pt x="13" y="120"/>
                      <a:pt x="35" y="138"/>
                    </a:cubicBezTo>
                    <a:cubicBezTo>
                      <a:pt x="69" y="164"/>
                      <a:pt x="125" y="186"/>
                      <a:pt x="195" y="202"/>
                    </a:cubicBezTo>
                    <a:cubicBezTo>
                      <a:pt x="265" y="218"/>
                      <a:pt x="350" y="227"/>
                      <a:pt x="440" y="227"/>
                    </a:cubicBezTo>
                    <a:cubicBezTo>
                      <a:pt x="562" y="227"/>
                      <a:pt x="672" y="210"/>
                      <a:pt x="751" y="184"/>
                    </a:cubicBezTo>
                    <a:cubicBezTo>
                      <a:pt x="791" y="171"/>
                      <a:pt x="823" y="155"/>
                      <a:pt x="846" y="138"/>
                    </a:cubicBezTo>
                    <a:cubicBezTo>
                      <a:pt x="868" y="120"/>
                      <a:pt x="881" y="101"/>
                      <a:pt x="881" y="80"/>
                    </a:cubicBezTo>
                    <a:cubicBezTo>
                      <a:pt x="881" y="65"/>
                      <a:pt x="875" y="51"/>
                      <a:pt x="863" y="38"/>
                    </a:cubicBezTo>
                    <a:cubicBezTo>
                      <a:pt x="852" y="25"/>
                      <a:pt x="835" y="13"/>
                      <a:pt x="814" y="2"/>
                    </a:cubicBezTo>
                    <a:lnTo>
                      <a:pt x="812" y="5"/>
                    </a:lnTo>
                    <a:close/>
                  </a:path>
                </a:pathLst>
              </a:custGeom>
              <a:grp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56" name="Freeform 51">
                <a:extLst>
                  <a:ext uri="{FF2B5EF4-FFF2-40B4-BE49-F238E27FC236}">
                    <a16:creationId xmlns:a16="http://schemas.microsoft.com/office/drawing/2014/main" id="{4FB587B6-333D-40F3-8FE0-FF3E003A8A5A}"/>
                  </a:ext>
                </a:extLst>
              </p:cNvPr>
              <p:cNvSpPr>
                <a:spLocks/>
              </p:cNvSpPr>
              <p:nvPr/>
            </p:nvSpPr>
            <p:spPr bwMode="auto">
              <a:xfrm>
                <a:off x="962" y="1481"/>
                <a:ext cx="761" cy="187"/>
              </a:xfrm>
              <a:custGeom>
                <a:avLst/>
                <a:gdLst>
                  <a:gd name="T0" fmla="*/ 855 w 913"/>
                  <a:gd name="T1" fmla="*/ 3 h 225"/>
                  <a:gd name="T2" fmla="*/ 895 w 913"/>
                  <a:gd name="T3" fmla="*/ 37 h 225"/>
                  <a:gd name="T4" fmla="*/ 909 w 913"/>
                  <a:gd name="T5" fmla="*/ 73 h 225"/>
                  <a:gd name="T6" fmla="*/ 900 w 913"/>
                  <a:gd name="T7" fmla="*/ 102 h 225"/>
                  <a:gd name="T8" fmla="*/ 844 w 913"/>
                  <a:gd name="T9" fmla="*/ 149 h 225"/>
                  <a:gd name="T10" fmla="*/ 456 w 913"/>
                  <a:gd name="T11" fmla="*/ 221 h 225"/>
                  <a:gd name="T12" fmla="*/ 136 w 913"/>
                  <a:gd name="T13" fmla="*/ 177 h 225"/>
                  <a:gd name="T14" fmla="*/ 39 w 913"/>
                  <a:gd name="T15" fmla="*/ 130 h 225"/>
                  <a:gd name="T16" fmla="*/ 13 w 913"/>
                  <a:gd name="T17" fmla="*/ 102 h 225"/>
                  <a:gd name="T18" fmla="*/ 4 w 913"/>
                  <a:gd name="T19" fmla="*/ 73 h 225"/>
                  <a:gd name="T20" fmla="*/ 18 w 913"/>
                  <a:gd name="T21" fmla="*/ 37 h 225"/>
                  <a:gd name="T22" fmla="*/ 56 w 913"/>
                  <a:gd name="T23" fmla="*/ 4 h 225"/>
                  <a:gd name="T24" fmla="*/ 54 w 913"/>
                  <a:gd name="T25" fmla="*/ 1 h 225"/>
                  <a:gd name="T26" fmla="*/ 14 w 913"/>
                  <a:gd name="T27" fmla="*/ 35 h 225"/>
                  <a:gd name="T28" fmla="*/ 0 w 913"/>
                  <a:gd name="T29" fmla="*/ 73 h 225"/>
                  <a:gd name="T30" fmla="*/ 10 w 913"/>
                  <a:gd name="T31" fmla="*/ 104 h 225"/>
                  <a:gd name="T32" fmla="*/ 67 w 913"/>
                  <a:gd name="T33" fmla="*/ 152 h 225"/>
                  <a:gd name="T34" fmla="*/ 456 w 913"/>
                  <a:gd name="T35" fmla="*/ 225 h 225"/>
                  <a:gd name="T36" fmla="*/ 778 w 913"/>
                  <a:gd name="T37" fmla="*/ 181 h 225"/>
                  <a:gd name="T38" fmla="*/ 876 w 913"/>
                  <a:gd name="T39" fmla="*/ 133 h 225"/>
                  <a:gd name="T40" fmla="*/ 903 w 913"/>
                  <a:gd name="T41" fmla="*/ 104 h 225"/>
                  <a:gd name="T42" fmla="*/ 913 w 913"/>
                  <a:gd name="T43" fmla="*/ 73 h 225"/>
                  <a:gd name="T44" fmla="*/ 898 w 913"/>
                  <a:gd name="T45" fmla="*/ 34 h 225"/>
                  <a:gd name="T46" fmla="*/ 857 w 913"/>
                  <a:gd name="T47" fmla="*/ 0 h 225"/>
                  <a:gd name="T48" fmla="*/ 855 w 913"/>
                  <a:gd name="T49" fmla="*/ 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13" h="225">
                    <a:moveTo>
                      <a:pt x="855" y="3"/>
                    </a:moveTo>
                    <a:cubicBezTo>
                      <a:pt x="872" y="14"/>
                      <a:pt x="886" y="25"/>
                      <a:pt x="895" y="37"/>
                    </a:cubicBezTo>
                    <a:cubicBezTo>
                      <a:pt x="904" y="48"/>
                      <a:pt x="909" y="60"/>
                      <a:pt x="909" y="73"/>
                    </a:cubicBezTo>
                    <a:cubicBezTo>
                      <a:pt x="909" y="83"/>
                      <a:pt x="906" y="93"/>
                      <a:pt x="900" y="102"/>
                    </a:cubicBezTo>
                    <a:cubicBezTo>
                      <a:pt x="890" y="119"/>
                      <a:pt x="871" y="135"/>
                      <a:pt x="844" y="149"/>
                    </a:cubicBezTo>
                    <a:cubicBezTo>
                      <a:pt x="765" y="192"/>
                      <a:pt x="621" y="221"/>
                      <a:pt x="456" y="221"/>
                    </a:cubicBezTo>
                    <a:cubicBezTo>
                      <a:pt x="331" y="221"/>
                      <a:pt x="218" y="204"/>
                      <a:pt x="136" y="177"/>
                    </a:cubicBezTo>
                    <a:cubicBezTo>
                      <a:pt x="95" y="164"/>
                      <a:pt x="62" y="147"/>
                      <a:pt x="39" y="130"/>
                    </a:cubicBezTo>
                    <a:cubicBezTo>
                      <a:pt x="28" y="121"/>
                      <a:pt x="19" y="112"/>
                      <a:pt x="13" y="102"/>
                    </a:cubicBezTo>
                    <a:cubicBezTo>
                      <a:pt x="7" y="93"/>
                      <a:pt x="4" y="83"/>
                      <a:pt x="4" y="73"/>
                    </a:cubicBezTo>
                    <a:cubicBezTo>
                      <a:pt x="4" y="61"/>
                      <a:pt x="9" y="49"/>
                      <a:pt x="18" y="37"/>
                    </a:cubicBezTo>
                    <a:cubicBezTo>
                      <a:pt x="26" y="26"/>
                      <a:pt x="40" y="14"/>
                      <a:pt x="56" y="4"/>
                    </a:cubicBezTo>
                    <a:cubicBezTo>
                      <a:pt x="54" y="1"/>
                      <a:pt x="54" y="1"/>
                      <a:pt x="54" y="1"/>
                    </a:cubicBezTo>
                    <a:cubicBezTo>
                      <a:pt x="37" y="11"/>
                      <a:pt x="24" y="23"/>
                      <a:pt x="14" y="35"/>
                    </a:cubicBezTo>
                    <a:cubicBezTo>
                      <a:pt x="5" y="47"/>
                      <a:pt x="0" y="60"/>
                      <a:pt x="0" y="73"/>
                    </a:cubicBezTo>
                    <a:cubicBezTo>
                      <a:pt x="0" y="84"/>
                      <a:pt x="3" y="94"/>
                      <a:pt x="10" y="104"/>
                    </a:cubicBezTo>
                    <a:cubicBezTo>
                      <a:pt x="20" y="122"/>
                      <a:pt x="40" y="138"/>
                      <a:pt x="67" y="152"/>
                    </a:cubicBezTo>
                    <a:cubicBezTo>
                      <a:pt x="147" y="196"/>
                      <a:pt x="292" y="225"/>
                      <a:pt x="456" y="225"/>
                    </a:cubicBezTo>
                    <a:cubicBezTo>
                      <a:pt x="582" y="225"/>
                      <a:pt x="696" y="208"/>
                      <a:pt x="778" y="181"/>
                    </a:cubicBezTo>
                    <a:cubicBezTo>
                      <a:pt x="820" y="167"/>
                      <a:pt x="853" y="151"/>
                      <a:pt x="876" y="133"/>
                    </a:cubicBezTo>
                    <a:cubicBezTo>
                      <a:pt x="888" y="124"/>
                      <a:pt x="897" y="114"/>
                      <a:pt x="903" y="104"/>
                    </a:cubicBezTo>
                    <a:cubicBezTo>
                      <a:pt x="910" y="94"/>
                      <a:pt x="913" y="84"/>
                      <a:pt x="913" y="73"/>
                    </a:cubicBezTo>
                    <a:cubicBezTo>
                      <a:pt x="913" y="59"/>
                      <a:pt x="908" y="46"/>
                      <a:pt x="898" y="34"/>
                    </a:cubicBezTo>
                    <a:cubicBezTo>
                      <a:pt x="889" y="22"/>
                      <a:pt x="875" y="10"/>
                      <a:pt x="857" y="0"/>
                    </a:cubicBezTo>
                    <a:cubicBezTo>
                      <a:pt x="855" y="3"/>
                      <a:pt x="855" y="3"/>
                      <a:pt x="855" y="3"/>
                    </a:cubicBezTo>
                    <a:close/>
                  </a:path>
                </a:pathLst>
              </a:custGeom>
              <a:grp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57" name="Freeform 52">
                <a:extLst>
                  <a:ext uri="{FF2B5EF4-FFF2-40B4-BE49-F238E27FC236}">
                    <a16:creationId xmlns:a16="http://schemas.microsoft.com/office/drawing/2014/main" id="{4C070A69-8917-482C-A4F1-AFF82DDE3BC3}"/>
                  </a:ext>
                </a:extLst>
              </p:cNvPr>
              <p:cNvSpPr>
                <a:spLocks/>
              </p:cNvSpPr>
              <p:nvPr/>
            </p:nvSpPr>
            <p:spPr bwMode="auto">
              <a:xfrm>
                <a:off x="962" y="1541"/>
                <a:ext cx="761" cy="251"/>
              </a:xfrm>
              <a:custGeom>
                <a:avLst/>
                <a:gdLst>
                  <a:gd name="T0" fmla="*/ 0 w 913"/>
                  <a:gd name="T1" fmla="*/ 0 h 300"/>
                  <a:gd name="T2" fmla="*/ 0 w 913"/>
                  <a:gd name="T3" fmla="*/ 131 h 300"/>
                  <a:gd name="T4" fmla="*/ 36 w 913"/>
                  <a:gd name="T5" fmla="*/ 197 h 300"/>
                  <a:gd name="T6" fmla="*/ 202 w 913"/>
                  <a:gd name="T7" fmla="*/ 271 h 300"/>
                  <a:gd name="T8" fmla="*/ 456 w 913"/>
                  <a:gd name="T9" fmla="*/ 300 h 300"/>
                  <a:gd name="T10" fmla="*/ 779 w 913"/>
                  <a:gd name="T11" fmla="*/ 251 h 300"/>
                  <a:gd name="T12" fmla="*/ 877 w 913"/>
                  <a:gd name="T13" fmla="*/ 197 h 300"/>
                  <a:gd name="T14" fmla="*/ 913 w 913"/>
                  <a:gd name="T15" fmla="*/ 131 h 300"/>
                  <a:gd name="T16" fmla="*/ 913 w 913"/>
                  <a:gd name="T17" fmla="*/ 0 h 300"/>
                  <a:gd name="T18" fmla="*/ 909 w 913"/>
                  <a:gd name="T19" fmla="*/ 0 h 300"/>
                  <a:gd name="T20" fmla="*/ 909 w 913"/>
                  <a:gd name="T21" fmla="*/ 131 h 300"/>
                  <a:gd name="T22" fmla="*/ 874 w 913"/>
                  <a:gd name="T23" fmla="*/ 194 h 300"/>
                  <a:gd name="T24" fmla="*/ 710 w 913"/>
                  <a:gd name="T25" fmla="*/ 267 h 300"/>
                  <a:gd name="T26" fmla="*/ 456 w 913"/>
                  <a:gd name="T27" fmla="*/ 295 h 300"/>
                  <a:gd name="T28" fmla="*/ 136 w 913"/>
                  <a:gd name="T29" fmla="*/ 247 h 300"/>
                  <a:gd name="T30" fmla="*/ 39 w 913"/>
                  <a:gd name="T31" fmla="*/ 194 h 300"/>
                  <a:gd name="T32" fmla="*/ 4 w 913"/>
                  <a:gd name="T33" fmla="*/ 131 h 300"/>
                  <a:gd name="T34" fmla="*/ 4 w 913"/>
                  <a:gd name="T35" fmla="*/ 0 h 300"/>
                  <a:gd name="T36" fmla="*/ 0 w 913"/>
                  <a:gd name="T37"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3" h="300">
                    <a:moveTo>
                      <a:pt x="0" y="0"/>
                    </a:moveTo>
                    <a:cubicBezTo>
                      <a:pt x="0" y="131"/>
                      <a:pt x="0" y="131"/>
                      <a:pt x="0" y="131"/>
                    </a:cubicBezTo>
                    <a:cubicBezTo>
                      <a:pt x="0" y="155"/>
                      <a:pt x="13" y="177"/>
                      <a:pt x="36" y="197"/>
                    </a:cubicBezTo>
                    <a:cubicBezTo>
                      <a:pt x="71" y="227"/>
                      <a:pt x="129" y="253"/>
                      <a:pt x="202" y="271"/>
                    </a:cubicBezTo>
                    <a:cubicBezTo>
                      <a:pt x="275" y="289"/>
                      <a:pt x="362" y="300"/>
                      <a:pt x="456" y="300"/>
                    </a:cubicBezTo>
                    <a:cubicBezTo>
                      <a:pt x="582" y="300"/>
                      <a:pt x="696" y="281"/>
                      <a:pt x="779" y="251"/>
                    </a:cubicBezTo>
                    <a:cubicBezTo>
                      <a:pt x="820" y="235"/>
                      <a:pt x="853" y="217"/>
                      <a:pt x="877" y="197"/>
                    </a:cubicBezTo>
                    <a:cubicBezTo>
                      <a:pt x="900" y="177"/>
                      <a:pt x="913" y="155"/>
                      <a:pt x="913" y="131"/>
                    </a:cubicBezTo>
                    <a:cubicBezTo>
                      <a:pt x="913" y="0"/>
                      <a:pt x="913" y="0"/>
                      <a:pt x="913" y="0"/>
                    </a:cubicBezTo>
                    <a:cubicBezTo>
                      <a:pt x="909" y="0"/>
                      <a:pt x="909" y="0"/>
                      <a:pt x="909" y="0"/>
                    </a:cubicBezTo>
                    <a:cubicBezTo>
                      <a:pt x="909" y="131"/>
                      <a:pt x="909" y="131"/>
                      <a:pt x="909" y="131"/>
                    </a:cubicBezTo>
                    <a:cubicBezTo>
                      <a:pt x="909" y="153"/>
                      <a:pt x="897" y="174"/>
                      <a:pt x="874" y="194"/>
                    </a:cubicBezTo>
                    <a:cubicBezTo>
                      <a:pt x="840" y="223"/>
                      <a:pt x="782" y="249"/>
                      <a:pt x="710" y="267"/>
                    </a:cubicBezTo>
                    <a:cubicBezTo>
                      <a:pt x="638" y="285"/>
                      <a:pt x="550" y="295"/>
                      <a:pt x="456" y="295"/>
                    </a:cubicBezTo>
                    <a:cubicBezTo>
                      <a:pt x="331" y="295"/>
                      <a:pt x="218" y="277"/>
                      <a:pt x="136" y="247"/>
                    </a:cubicBezTo>
                    <a:cubicBezTo>
                      <a:pt x="95" y="232"/>
                      <a:pt x="62" y="214"/>
                      <a:pt x="39" y="194"/>
                    </a:cubicBezTo>
                    <a:cubicBezTo>
                      <a:pt x="16" y="174"/>
                      <a:pt x="4" y="153"/>
                      <a:pt x="4" y="131"/>
                    </a:cubicBezTo>
                    <a:cubicBezTo>
                      <a:pt x="4" y="0"/>
                      <a:pt x="4" y="0"/>
                      <a:pt x="4" y="0"/>
                    </a:cubicBezTo>
                    <a:lnTo>
                      <a:pt x="0" y="0"/>
                    </a:lnTo>
                    <a:close/>
                  </a:path>
                </a:pathLst>
              </a:custGeom>
              <a:grp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58" name="Freeform 53">
                <a:extLst>
                  <a:ext uri="{FF2B5EF4-FFF2-40B4-BE49-F238E27FC236}">
                    <a16:creationId xmlns:a16="http://schemas.microsoft.com/office/drawing/2014/main" id="{F66DFB08-E4CC-4F5D-9726-91F751EFDCDD}"/>
                  </a:ext>
                </a:extLst>
              </p:cNvPr>
              <p:cNvSpPr>
                <a:spLocks/>
              </p:cNvSpPr>
              <p:nvPr/>
            </p:nvSpPr>
            <p:spPr bwMode="auto">
              <a:xfrm>
                <a:off x="1272" y="1786"/>
                <a:ext cx="31" cy="72"/>
              </a:xfrm>
              <a:custGeom>
                <a:avLst/>
                <a:gdLst>
                  <a:gd name="T0" fmla="*/ 33 w 37"/>
                  <a:gd name="T1" fmla="*/ 3 h 86"/>
                  <a:gd name="T2" fmla="*/ 33 w 37"/>
                  <a:gd name="T3" fmla="*/ 72 h 86"/>
                  <a:gd name="T4" fmla="*/ 24 w 37"/>
                  <a:gd name="T5" fmla="*/ 81 h 86"/>
                  <a:gd name="T6" fmla="*/ 13 w 37"/>
                  <a:gd name="T7" fmla="*/ 81 h 86"/>
                  <a:gd name="T8" fmla="*/ 4 w 37"/>
                  <a:gd name="T9" fmla="*/ 72 h 86"/>
                  <a:gd name="T10" fmla="*/ 4 w 37"/>
                  <a:gd name="T11" fmla="*/ 0 h 86"/>
                  <a:gd name="T12" fmla="*/ 0 w 37"/>
                  <a:gd name="T13" fmla="*/ 0 h 86"/>
                  <a:gd name="T14" fmla="*/ 0 w 37"/>
                  <a:gd name="T15" fmla="*/ 72 h 86"/>
                  <a:gd name="T16" fmla="*/ 13 w 37"/>
                  <a:gd name="T17" fmla="*/ 86 h 86"/>
                  <a:gd name="T18" fmla="*/ 24 w 37"/>
                  <a:gd name="T19" fmla="*/ 86 h 86"/>
                  <a:gd name="T20" fmla="*/ 37 w 37"/>
                  <a:gd name="T21" fmla="*/ 72 h 86"/>
                  <a:gd name="T22" fmla="*/ 37 w 37"/>
                  <a:gd name="T23" fmla="*/ 3 h 86"/>
                  <a:gd name="T24" fmla="*/ 33 w 37"/>
                  <a:gd name="T25" fmla="*/ 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86">
                    <a:moveTo>
                      <a:pt x="33" y="3"/>
                    </a:moveTo>
                    <a:cubicBezTo>
                      <a:pt x="33" y="72"/>
                      <a:pt x="33" y="72"/>
                      <a:pt x="33" y="72"/>
                    </a:cubicBezTo>
                    <a:cubicBezTo>
                      <a:pt x="33" y="77"/>
                      <a:pt x="29" y="81"/>
                      <a:pt x="24" y="81"/>
                    </a:cubicBezTo>
                    <a:cubicBezTo>
                      <a:pt x="13" y="81"/>
                      <a:pt x="13" y="81"/>
                      <a:pt x="13" y="81"/>
                    </a:cubicBezTo>
                    <a:cubicBezTo>
                      <a:pt x="8" y="81"/>
                      <a:pt x="4" y="77"/>
                      <a:pt x="4" y="72"/>
                    </a:cubicBezTo>
                    <a:cubicBezTo>
                      <a:pt x="4" y="0"/>
                      <a:pt x="4" y="0"/>
                      <a:pt x="4" y="0"/>
                    </a:cubicBezTo>
                    <a:cubicBezTo>
                      <a:pt x="0" y="0"/>
                      <a:pt x="0" y="0"/>
                      <a:pt x="0" y="0"/>
                    </a:cubicBezTo>
                    <a:cubicBezTo>
                      <a:pt x="0" y="72"/>
                      <a:pt x="0" y="72"/>
                      <a:pt x="0" y="72"/>
                    </a:cubicBezTo>
                    <a:cubicBezTo>
                      <a:pt x="0" y="80"/>
                      <a:pt x="6" y="86"/>
                      <a:pt x="13" y="86"/>
                    </a:cubicBezTo>
                    <a:cubicBezTo>
                      <a:pt x="24" y="86"/>
                      <a:pt x="24" y="86"/>
                      <a:pt x="24" y="86"/>
                    </a:cubicBezTo>
                    <a:cubicBezTo>
                      <a:pt x="31" y="86"/>
                      <a:pt x="37" y="80"/>
                      <a:pt x="37" y="72"/>
                    </a:cubicBezTo>
                    <a:cubicBezTo>
                      <a:pt x="37" y="3"/>
                      <a:pt x="37" y="3"/>
                      <a:pt x="37" y="3"/>
                    </a:cubicBezTo>
                    <a:lnTo>
                      <a:pt x="33" y="3"/>
                    </a:lnTo>
                    <a:close/>
                  </a:path>
                </a:pathLst>
              </a:custGeom>
              <a:grp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59" name="Freeform 54">
                <a:extLst>
                  <a:ext uri="{FF2B5EF4-FFF2-40B4-BE49-F238E27FC236}">
                    <a16:creationId xmlns:a16="http://schemas.microsoft.com/office/drawing/2014/main" id="{00B771B2-34B7-415C-A6C6-86701034CC20}"/>
                  </a:ext>
                </a:extLst>
              </p:cNvPr>
              <p:cNvSpPr>
                <a:spLocks/>
              </p:cNvSpPr>
              <p:nvPr/>
            </p:nvSpPr>
            <p:spPr bwMode="auto">
              <a:xfrm>
                <a:off x="1464" y="1777"/>
                <a:ext cx="30" cy="71"/>
              </a:xfrm>
              <a:custGeom>
                <a:avLst/>
                <a:gdLst>
                  <a:gd name="T0" fmla="*/ 33 w 37"/>
                  <a:gd name="T1" fmla="*/ 0 h 85"/>
                  <a:gd name="T2" fmla="*/ 33 w 37"/>
                  <a:gd name="T3" fmla="*/ 71 h 85"/>
                  <a:gd name="T4" fmla="*/ 24 w 37"/>
                  <a:gd name="T5" fmla="*/ 81 h 85"/>
                  <a:gd name="T6" fmla="*/ 14 w 37"/>
                  <a:gd name="T7" fmla="*/ 81 h 85"/>
                  <a:gd name="T8" fmla="*/ 4 w 37"/>
                  <a:gd name="T9" fmla="*/ 71 h 85"/>
                  <a:gd name="T10" fmla="*/ 4 w 37"/>
                  <a:gd name="T11" fmla="*/ 6 h 85"/>
                  <a:gd name="T12" fmla="*/ 0 w 37"/>
                  <a:gd name="T13" fmla="*/ 6 h 85"/>
                  <a:gd name="T14" fmla="*/ 0 w 37"/>
                  <a:gd name="T15" fmla="*/ 71 h 85"/>
                  <a:gd name="T16" fmla="*/ 14 w 37"/>
                  <a:gd name="T17" fmla="*/ 85 h 85"/>
                  <a:gd name="T18" fmla="*/ 24 w 37"/>
                  <a:gd name="T19" fmla="*/ 85 h 85"/>
                  <a:gd name="T20" fmla="*/ 37 w 37"/>
                  <a:gd name="T21" fmla="*/ 71 h 85"/>
                  <a:gd name="T22" fmla="*/ 37 w 37"/>
                  <a:gd name="T23" fmla="*/ 0 h 85"/>
                  <a:gd name="T24" fmla="*/ 33 w 37"/>
                  <a:gd name="T2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85">
                    <a:moveTo>
                      <a:pt x="33" y="0"/>
                    </a:moveTo>
                    <a:cubicBezTo>
                      <a:pt x="33" y="71"/>
                      <a:pt x="33" y="71"/>
                      <a:pt x="33" y="71"/>
                    </a:cubicBezTo>
                    <a:cubicBezTo>
                      <a:pt x="33" y="77"/>
                      <a:pt x="29" y="81"/>
                      <a:pt x="24" y="81"/>
                    </a:cubicBezTo>
                    <a:cubicBezTo>
                      <a:pt x="14" y="81"/>
                      <a:pt x="14" y="81"/>
                      <a:pt x="14" y="81"/>
                    </a:cubicBezTo>
                    <a:cubicBezTo>
                      <a:pt x="9" y="81"/>
                      <a:pt x="4" y="77"/>
                      <a:pt x="4" y="71"/>
                    </a:cubicBezTo>
                    <a:cubicBezTo>
                      <a:pt x="4" y="6"/>
                      <a:pt x="4" y="6"/>
                      <a:pt x="4" y="6"/>
                    </a:cubicBezTo>
                    <a:cubicBezTo>
                      <a:pt x="0" y="6"/>
                      <a:pt x="0" y="6"/>
                      <a:pt x="0" y="6"/>
                    </a:cubicBezTo>
                    <a:cubicBezTo>
                      <a:pt x="0" y="71"/>
                      <a:pt x="0" y="71"/>
                      <a:pt x="0" y="71"/>
                    </a:cubicBezTo>
                    <a:cubicBezTo>
                      <a:pt x="0" y="79"/>
                      <a:pt x="6" y="85"/>
                      <a:pt x="14" y="85"/>
                    </a:cubicBezTo>
                    <a:cubicBezTo>
                      <a:pt x="24" y="85"/>
                      <a:pt x="24" y="85"/>
                      <a:pt x="24" y="85"/>
                    </a:cubicBezTo>
                    <a:cubicBezTo>
                      <a:pt x="31" y="85"/>
                      <a:pt x="37" y="79"/>
                      <a:pt x="37" y="71"/>
                    </a:cubicBezTo>
                    <a:cubicBezTo>
                      <a:pt x="37" y="0"/>
                      <a:pt x="37" y="0"/>
                      <a:pt x="37" y="0"/>
                    </a:cubicBezTo>
                    <a:lnTo>
                      <a:pt x="33" y="0"/>
                    </a:lnTo>
                    <a:close/>
                  </a:path>
                </a:pathLst>
              </a:custGeom>
              <a:grp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60" name="Freeform 55">
                <a:extLst>
                  <a:ext uri="{FF2B5EF4-FFF2-40B4-BE49-F238E27FC236}">
                    <a16:creationId xmlns:a16="http://schemas.microsoft.com/office/drawing/2014/main" id="{234D257D-4806-4249-A245-749A577981B6}"/>
                  </a:ext>
                </a:extLst>
              </p:cNvPr>
              <p:cNvSpPr>
                <a:spLocks/>
              </p:cNvSpPr>
              <p:nvPr/>
            </p:nvSpPr>
            <p:spPr bwMode="auto">
              <a:xfrm>
                <a:off x="1562" y="1755"/>
                <a:ext cx="31" cy="37"/>
              </a:xfrm>
              <a:custGeom>
                <a:avLst/>
                <a:gdLst>
                  <a:gd name="T0" fmla="*/ 33 w 37"/>
                  <a:gd name="T1" fmla="*/ 0 h 44"/>
                  <a:gd name="T2" fmla="*/ 33 w 37"/>
                  <a:gd name="T3" fmla="*/ 30 h 44"/>
                  <a:gd name="T4" fmla="*/ 24 w 37"/>
                  <a:gd name="T5" fmla="*/ 39 h 44"/>
                  <a:gd name="T6" fmla="*/ 13 w 37"/>
                  <a:gd name="T7" fmla="*/ 39 h 44"/>
                  <a:gd name="T8" fmla="*/ 4 w 37"/>
                  <a:gd name="T9" fmla="*/ 30 h 44"/>
                  <a:gd name="T10" fmla="*/ 4 w 37"/>
                  <a:gd name="T11" fmla="*/ 10 h 44"/>
                  <a:gd name="T12" fmla="*/ 0 w 37"/>
                  <a:gd name="T13" fmla="*/ 10 h 44"/>
                  <a:gd name="T14" fmla="*/ 0 w 37"/>
                  <a:gd name="T15" fmla="*/ 30 h 44"/>
                  <a:gd name="T16" fmla="*/ 13 w 37"/>
                  <a:gd name="T17" fmla="*/ 44 h 44"/>
                  <a:gd name="T18" fmla="*/ 24 w 37"/>
                  <a:gd name="T19" fmla="*/ 44 h 44"/>
                  <a:gd name="T20" fmla="*/ 37 w 37"/>
                  <a:gd name="T21" fmla="*/ 30 h 44"/>
                  <a:gd name="T22" fmla="*/ 37 w 37"/>
                  <a:gd name="T23" fmla="*/ 0 h 44"/>
                  <a:gd name="T24" fmla="*/ 33 w 37"/>
                  <a:gd name="T25"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44">
                    <a:moveTo>
                      <a:pt x="33" y="0"/>
                    </a:moveTo>
                    <a:cubicBezTo>
                      <a:pt x="33" y="30"/>
                      <a:pt x="33" y="30"/>
                      <a:pt x="33" y="30"/>
                    </a:cubicBezTo>
                    <a:cubicBezTo>
                      <a:pt x="33" y="35"/>
                      <a:pt x="29" y="39"/>
                      <a:pt x="24" y="39"/>
                    </a:cubicBezTo>
                    <a:cubicBezTo>
                      <a:pt x="13" y="39"/>
                      <a:pt x="13" y="39"/>
                      <a:pt x="13" y="39"/>
                    </a:cubicBezTo>
                    <a:cubicBezTo>
                      <a:pt x="8" y="39"/>
                      <a:pt x="4" y="35"/>
                      <a:pt x="4" y="30"/>
                    </a:cubicBezTo>
                    <a:cubicBezTo>
                      <a:pt x="4" y="10"/>
                      <a:pt x="4" y="10"/>
                      <a:pt x="4" y="10"/>
                    </a:cubicBezTo>
                    <a:cubicBezTo>
                      <a:pt x="0" y="10"/>
                      <a:pt x="0" y="10"/>
                      <a:pt x="0" y="10"/>
                    </a:cubicBezTo>
                    <a:cubicBezTo>
                      <a:pt x="0" y="30"/>
                      <a:pt x="0" y="30"/>
                      <a:pt x="0" y="30"/>
                    </a:cubicBezTo>
                    <a:cubicBezTo>
                      <a:pt x="0" y="37"/>
                      <a:pt x="6" y="44"/>
                      <a:pt x="13" y="44"/>
                    </a:cubicBezTo>
                    <a:cubicBezTo>
                      <a:pt x="24" y="44"/>
                      <a:pt x="24" y="44"/>
                      <a:pt x="24" y="44"/>
                    </a:cubicBezTo>
                    <a:cubicBezTo>
                      <a:pt x="31" y="44"/>
                      <a:pt x="37" y="37"/>
                      <a:pt x="37" y="30"/>
                    </a:cubicBezTo>
                    <a:cubicBezTo>
                      <a:pt x="37" y="0"/>
                      <a:pt x="37" y="0"/>
                      <a:pt x="37" y="0"/>
                    </a:cubicBezTo>
                    <a:lnTo>
                      <a:pt x="33" y="0"/>
                    </a:lnTo>
                    <a:close/>
                  </a:path>
                </a:pathLst>
              </a:custGeom>
              <a:grp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61" name="Freeform 56">
                <a:extLst>
                  <a:ext uri="{FF2B5EF4-FFF2-40B4-BE49-F238E27FC236}">
                    <a16:creationId xmlns:a16="http://schemas.microsoft.com/office/drawing/2014/main" id="{130266BB-7589-4586-9178-BBBDB9EC173F}"/>
                  </a:ext>
                </a:extLst>
              </p:cNvPr>
              <p:cNvSpPr>
                <a:spLocks/>
              </p:cNvSpPr>
              <p:nvPr/>
            </p:nvSpPr>
            <p:spPr bwMode="auto">
              <a:xfrm>
                <a:off x="1118" y="1763"/>
                <a:ext cx="31" cy="59"/>
              </a:xfrm>
              <a:custGeom>
                <a:avLst/>
                <a:gdLst>
                  <a:gd name="T0" fmla="*/ 33 w 37"/>
                  <a:gd name="T1" fmla="*/ 8 h 71"/>
                  <a:gd name="T2" fmla="*/ 33 w 37"/>
                  <a:gd name="T3" fmla="*/ 57 h 71"/>
                  <a:gd name="T4" fmla="*/ 23 w 37"/>
                  <a:gd name="T5" fmla="*/ 67 h 71"/>
                  <a:gd name="T6" fmla="*/ 13 w 37"/>
                  <a:gd name="T7" fmla="*/ 67 h 71"/>
                  <a:gd name="T8" fmla="*/ 4 w 37"/>
                  <a:gd name="T9" fmla="*/ 57 h 71"/>
                  <a:gd name="T10" fmla="*/ 4 w 37"/>
                  <a:gd name="T11" fmla="*/ 0 h 71"/>
                  <a:gd name="T12" fmla="*/ 0 w 37"/>
                  <a:gd name="T13" fmla="*/ 0 h 71"/>
                  <a:gd name="T14" fmla="*/ 0 w 37"/>
                  <a:gd name="T15" fmla="*/ 57 h 71"/>
                  <a:gd name="T16" fmla="*/ 13 w 37"/>
                  <a:gd name="T17" fmla="*/ 71 h 71"/>
                  <a:gd name="T18" fmla="*/ 23 w 37"/>
                  <a:gd name="T19" fmla="*/ 71 h 71"/>
                  <a:gd name="T20" fmla="*/ 37 w 37"/>
                  <a:gd name="T21" fmla="*/ 57 h 71"/>
                  <a:gd name="T22" fmla="*/ 37 w 37"/>
                  <a:gd name="T23" fmla="*/ 8 h 71"/>
                  <a:gd name="T24" fmla="*/ 33 w 37"/>
                  <a:gd name="T25" fmla="*/ 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71">
                    <a:moveTo>
                      <a:pt x="33" y="8"/>
                    </a:moveTo>
                    <a:cubicBezTo>
                      <a:pt x="33" y="57"/>
                      <a:pt x="33" y="57"/>
                      <a:pt x="33" y="57"/>
                    </a:cubicBezTo>
                    <a:cubicBezTo>
                      <a:pt x="33" y="63"/>
                      <a:pt x="28" y="67"/>
                      <a:pt x="23" y="67"/>
                    </a:cubicBezTo>
                    <a:cubicBezTo>
                      <a:pt x="13" y="67"/>
                      <a:pt x="13" y="67"/>
                      <a:pt x="13" y="67"/>
                    </a:cubicBezTo>
                    <a:cubicBezTo>
                      <a:pt x="8" y="67"/>
                      <a:pt x="4" y="63"/>
                      <a:pt x="4" y="57"/>
                    </a:cubicBezTo>
                    <a:cubicBezTo>
                      <a:pt x="4" y="0"/>
                      <a:pt x="4" y="0"/>
                      <a:pt x="4" y="0"/>
                    </a:cubicBezTo>
                    <a:cubicBezTo>
                      <a:pt x="0" y="0"/>
                      <a:pt x="0" y="0"/>
                      <a:pt x="0" y="0"/>
                    </a:cubicBezTo>
                    <a:cubicBezTo>
                      <a:pt x="0" y="57"/>
                      <a:pt x="0" y="57"/>
                      <a:pt x="0" y="57"/>
                    </a:cubicBezTo>
                    <a:cubicBezTo>
                      <a:pt x="0" y="65"/>
                      <a:pt x="6" y="71"/>
                      <a:pt x="13" y="71"/>
                    </a:cubicBezTo>
                    <a:cubicBezTo>
                      <a:pt x="23" y="71"/>
                      <a:pt x="23" y="71"/>
                      <a:pt x="23" y="71"/>
                    </a:cubicBezTo>
                    <a:cubicBezTo>
                      <a:pt x="31" y="71"/>
                      <a:pt x="37" y="65"/>
                      <a:pt x="37" y="57"/>
                    </a:cubicBezTo>
                    <a:cubicBezTo>
                      <a:pt x="37" y="8"/>
                      <a:pt x="37" y="8"/>
                      <a:pt x="37" y="8"/>
                    </a:cubicBezTo>
                    <a:cubicBezTo>
                      <a:pt x="33" y="8"/>
                      <a:pt x="33" y="8"/>
                      <a:pt x="33" y="8"/>
                    </a:cubicBezTo>
                    <a:close/>
                  </a:path>
                </a:pathLst>
              </a:custGeom>
              <a:grp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62" name="Freeform 57">
                <a:extLst>
                  <a:ext uri="{FF2B5EF4-FFF2-40B4-BE49-F238E27FC236}">
                    <a16:creationId xmlns:a16="http://schemas.microsoft.com/office/drawing/2014/main" id="{47E2782F-5BFC-49CF-B442-A16C1A5118C5}"/>
                  </a:ext>
                </a:extLst>
              </p:cNvPr>
              <p:cNvSpPr>
                <a:spLocks/>
              </p:cNvSpPr>
              <p:nvPr/>
            </p:nvSpPr>
            <p:spPr bwMode="auto">
              <a:xfrm>
                <a:off x="1025" y="1222"/>
                <a:ext cx="635" cy="417"/>
              </a:xfrm>
              <a:custGeom>
                <a:avLst/>
                <a:gdLst>
                  <a:gd name="T0" fmla="*/ 493 w 761"/>
                  <a:gd name="T1" fmla="*/ 3 h 500"/>
                  <a:gd name="T2" fmla="*/ 517 w 761"/>
                  <a:gd name="T3" fmla="*/ 11 h 500"/>
                  <a:gd name="T4" fmla="*/ 680 w 761"/>
                  <a:gd name="T5" fmla="*/ 135 h 500"/>
                  <a:gd name="T6" fmla="*/ 758 w 761"/>
                  <a:gd name="T7" fmla="*/ 367 h 500"/>
                  <a:gd name="T8" fmla="*/ 729 w 761"/>
                  <a:gd name="T9" fmla="*/ 417 h 500"/>
                  <a:gd name="T10" fmla="*/ 592 w 761"/>
                  <a:gd name="T11" fmla="*/ 474 h 500"/>
                  <a:gd name="T12" fmla="*/ 380 w 761"/>
                  <a:gd name="T13" fmla="*/ 496 h 500"/>
                  <a:gd name="T14" fmla="*/ 113 w 761"/>
                  <a:gd name="T15" fmla="*/ 458 h 500"/>
                  <a:gd name="T16" fmla="*/ 32 w 761"/>
                  <a:gd name="T17" fmla="*/ 417 h 500"/>
                  <a:gd name="T18" fmla="*/ 3 w 761"/>
                  <a:gd name="T19" fmla="*/ 367 h 500"/>
                  <a:gd name="T20" fmla="*/ 3 w 761"/>
                  <a:gd name="T21" fmla="*/ 367 h 500"/>
                  <a:gd name="T22" fmla="*/ 3 w 761"/>
                  <a:gd name="T23" fmla="*/ 366 h 500"/>
                  <a:gd name="T24" fmla="*/ 1 w 761"/>
                  <a:gd name="T25" fmla="*/ 367 h 500"/>
                  <a:gd name="T26" fmla="*/ 3 w 761"/>
                  <a:gd name="T27" fmla="*/ 367 h 500"/>
                  <a:gd name="T28" fmla="*/ 3 w 761"/>
                  <a:gd name="T29" fmla="*/ 366 h 500"/>
                  <a:gd name="T30" fmla="*/ 1 w 761"/>
                  <a:gd name="T31" fmla="*/ 367 h 500"/>
                  <a:gd name="T32" fmla="*/ 3 w 761"/>
                  <a:gd name="T33" fmla="*/ 367 h 500"/>
                  <a:gd name="T34" fmla="*/ 37 w 761"/>
                  <a:gd name="T35" fmla="*/ 222 h 500"/>
                  <a:gd name="T36" fmla="*/ 276 w 761"/>
                  <a:gd name="T37" fmla="*/ 11 h 500"/>
                  <a:gd name="T38" fmla="*/ 274 w 761"/>
                  <a:gd name="T39" fmla="*/ 7 h 500"/>
                  <a:gd name="T40" fmla="*/ 34 w 761"/>
                  <a:gd name="T41" fmla="*/ 220 h 500"/>
                  <a:gd name="T42" fmla="*/ 0 w 761"/>
                  <a:gd name="T43" fmla="*/ 367 h 500"/>
                  <a:gd name="T44" fmla="*/ 0 w 761"/>
                  <a:gd name="T45" fmla="*/ 368 h 500"/>
                  <a:gd name="T46" fmla="*/ 1 w 761"/>
                  <a:gd name="T47" fmla="*/ 367 h 500"/>
                  <a:gd name="T48" fmla="*/ 0 w 761"/>
                  <a:gd name="T49" fmla="*/ 367 h 500"/>
                  <a:gd name="T50" fmla="*/ 30 w 761"/>
                  <a:gd name="T51" fmla="*/ 420 h 500"/>
                  <a:gd name="T52" fmla="*/ 168 w 761"/>
                  <a:gd name="T53" fmla="*/ 477 h 500"/>
                  <a:gd name="T54" fmla="*/ 380 w 761"/>
                  <a:gd name="T55" fmla="*/ 500 h 500"/>
                  <a:gd name="T56" fmla="*/ 649 w 761"/>
                  <a:gd name="T57" fmla="*/ 461 h 500"/>
                  <a:gd name="T58" fmla="*/ 731 w 761"/>
                  <a:gd name="T59" fmla="*/ 420 h 500"/>
                  <a:gd name="T60" fmla="*/ 761 w 761"/>
                  <a:gd name="T61" fmla="*/ 367 h 500"/>
                  <a:gd name="T62" fmla="*/ 683 w 761"/>
                  <a:gd name="T63" fmla="*/ 133 h 500"/>
                  <a:gd name="T64" fmla="*/ 519 w 761"/>
                  <a:gd name="T65" fmla="*/ 7 h 500"/>
                  <a:gd name="T66" fmla="*/ 493 w 761"/>
                  <a:gd name="T67" fmla="*/ 0 h 500"/>
                  <a:gd name="T68" fmla="*/ 493 w 761"/>
                  <a:gd name="T69" fmla="*/ 3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1" h="500">
                    <a:moveTo>
                      <a:pt x="493" y="3"/>
                    </a:moveTo>
                    <a:cubicBezTo>
                      <a:pt x="501" y="5"/>
                      <a:pt x="509" y="8"/>
                      <a:pt x="517" y="11"/>
                    </a:cubicBezTo>
                    <a:cubicBezTo>
                      <a:pt x="574" y="31"/>
                      <a:pt x="634" y="74"/>
                      <a:pt x="680" y="135"/>
                    </a:cubicBezTo>
                    <a:cubicBezTo>
                      <a:pt x="726" y="196"/>
                      <a:pt x="758" y="276"/>
                      <a:pt x="758" y="367"/>
                    </a:cubicBezTo>
                    <a:cubicBezTo>
                      <a:pt x="758" y="385"/>
                      <a:pt x="748" y="401"/>
                      <a:pt x="729" y="417"/>
                    </a:cubicBezTo>
                    <a:cubicBezTo>
                      <a:pt x="700" y="440"/>
                      <a:pt x="652" y="460"/>
                      <a:pt x="592" y="474"/>
                    </a:cubicBezTo>
                    <a:cubicBezTo>
                      <a:pt x="532" y="488"/>
                      <a:pt x="459" y="496"/>
                      <a:pt x="380" y="496"/>
                    </a:cubicBezTo>
                    <a:cubicBezTo>
                      <a:pt x="276" y="496"/>
                      <a:pt x="181" y="482"/>
                      <a:pt x="113" y="458"/>
                    </a:cubicBezTo>
                    <a:cubicBezTo>
                      <a:pt x="79" y="446"/>
                      <a:pt x="51" y="432"/>
                      <a:pt x="32" y="417"/>
                    </a:cubicBezTo>
                    <a:cubicBezTo>
                      <a:pt x="13" y="401"/>
                      <a:pt x="3" y="385"/>
                      <a:pt x="3" y="367"/>
                    </a:cubicBezTo>
                    <a:cubicBezTo>
                      <a:pt x="3" y="367"/>
                      <a:pt x="3" y="367"/>
                      <a:pt x="3" y="367"/>
                    </a:cubicBezTo>
                    <a:cubicBezTo>
                      <a:pt x="3" y="366"/>
                      <a:pt x="3" y="366"/>
                      <a:pt x="3" y="366"/>
                    </a:cubicBezTo>
                    <a:cubicBezTo>
                      <a:pt x="1" y="367"/>
                      <a:pt x="1" y="367"/>
                      <a:pt x="1" y="367"/>
                    </a:cubicBezTo>
                    <a:cubicBezTo>
                      <a:pt x="3" y="367"/>
                      <a:pt x="3" y="367"/>
                      <a:pt x="3" y="367"/>
                    </a:cubicBezTo>
                    <a:cubicBezTo>
                      <a:pt x="3" y="367"/>
                      <a:pt x="3" y="367"/>
                      <a:pt x="3" y="366"/>
                    </a:cubicBezTo>
                    <a:cubicBezTo>
                      <a:pt x="1" y="367"/>
                      <a:pt x="1" y="367"/>
                      <a:pt x="1" y="367"/>
                    </a:cubicBezTo>
                    <a:cubicBezTo>
                      <a:pt x="3" y="367"/>
                      <a:pt x="3" y="367"/>
                      <a:pt x="3" y="367"/>
                    </a:cubicBezTo>
                    <a:cubicBezTo>
                      <a:pt x="3" y="367"/>
                      <a:pt x="3" y="300"/>
                      <a:pt x="37" y="222"/>
                    </a:cubicBezTo>
                    <a:cubicBezTo>
                      <a:pt x="71" y="144"/>
                      <a:pt x="139" y="55"/>
                      <a:pt x="276" y="11"/>
                    </a:cubicBezTo>
                    <a:cubicBezTo>
                      <a:pt x="274" y="7"/>
                      <a:pt x="274" y="7"/>
                      <a:pt x="274" y="7"/>
                    </a:cubicBezTo>
                    <a:cubicBezTo>
                      <a:pt x="137" y="52"/>
                      <a:pt x="68" y="142"/>
                      <a:pt x="34" y="220"/>
                    </a:cubicBezTo>
                    <a:cubicBezTo>
                      <a:pt x="0" y="299"/>
                      <a:pt x="0" y="367"/>
                      <a:pt x="0" y="367"/>
                    </a:cubicBezTo>
                    <a:cubicBezTo>
                      <a:pt x="0" y="368"/>
                      <a:pt x="0" y="368"/>
                      <a:pt x="0" y="368"/>
                    </a:cubicBezTo>
                    <a:cubicBezTo>
                      <a:pt x="1" y="367"/>
                      <a:pt x="1" y="367"/>
                      <a:pt x="1" y="367"/>
                    </a:cubicBezTo>
                    <a:cubicBezTo>
                      <a:pt x="0" y="367"/>
                      <a:pt x="0" y="367"/>
                      <a:pt x="0" y="367"/>
                    </a:cubicBezTo>
                    <a:cubicBezTo>
                      <a:pt x="0" y="386"/>
                      <a:pt x="11" y="404"/>
                      <a:pt x="30" y="420"/>
                    </a:cubicBezTo>
                    <a:cubicBezTo>
                      <a:pt x="59" y="443"/>
                      <a:pt x="107" y="463"/>
                      <a:pt x="168" y="477"/>
                    </a:cubicBezTo>
                    <a:cubicBezTo>
                      <a:pt x="229" y="492"/>
                      <a:pt x="302" y="500"/>
                      <a:pt x="380" y="500"/>
                    </a:cubicBezTo>
                    <a:cubicBezTo>
                      <a:pt x="485" y="500"/>
                      <a:pt x="580" y="485"/>
                      <a:pt x="649" y="461"/>
                    </a:cubicBezTo>
                    <a:cubicBezTo>
                      <a:pt x="684" y="450"/>
                      <a:pt x="712" y="435"/>
                      <a:pt x="731" y="420"/>
                    </a:cubicBezTo>
                    <a:cubicBezTo>
                      <a:pt x="750" y="404"/>
                      <a:pt x="761" y="386"/>
                      <a:pt x="761" y="367"/>
                    </a:cubicBezTo>
                    <a:cubicBezTo>
                      <a:pt x="761" y="275"/>
                      <a:pt x="729" y="195"/>
                      <a:pt x="683" y="133"/>
                    </a:cubicBezTo>
                    <a:cubicBezTo>
                      <a:pt x="636" y="71"/>
                      <a:pt x="575" y="28"/>
                      <a:pt x="519" y="7"/>
                    </a:cubicBezTo>
                    <a:cubicBezTo>
                      <a:pt x="510" y="4"/>
                      <a:pt x="502" y="2"/>
                      <a:pt x="493" y="0"/>
                    </a:cubicBezTo>
                    <a:lnTo>
                      <a:pt x="493" y="3"/>
                    </a:lnTo>
                    <a:close/>
                  </a:path>
                </a:pathLst>
              </a:custGeom>
              <a:grp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63" name="Freeform 58">
                <a:extLst>
                  <a:ext uri="{FF2B5EF4-FFF2-40B4-BE49-F238E27FC236}">
                    <a16:creationId xmlns:a16="http://schemas.microsoft.com/office/drawing/2014/main" id="{96044AA9-2797-4961-B7DE-5D6BDB53C2CB}"/>
                  </a:ext>
                </a:extLst>
              </p:cNvPr>
              <p:cNvSpPr>
                <a:spLocks/>
              </p:cNvSpPr>
              <p:nvPr/>
            </p:nvSpPr>
            <p:spPr bwMode="auto">
              <a:xfrm>
                <a:off x="1223" y="1229"/>
                <a:ext cx="244" cy="76"/>
              </a:xfrm>
              <a:custGeom>
                <a:avLst/>
                <a:gdLst>
                  <a:gd name="T0" fmla="*/ 254 w 292"/>
                  <a:gd name="T1" fmla="*/ 4 h 91"/>
                  <a:gd name="T2" fmla="*/ 280 w 292"/>
                  <a:gd name="T3" fmla="*/ 19 h 91"/>
                  <a:gd name="T4" fmla="*/ 289 w 292"/>
                  <a:gd name="T5" fmla="*/ 37 h 91"/>
                  <a:gd name="T6" fmla="*/ 278 w 292"/>
                  <a:gd name="T7" fmla="*/ 56 h 91"/>
                  <a:gd name="T8" fmla="*/ 226 w 292"/>
                  <a:gd name="T9" fmla="*/ 78 h 91"/>
                  <a:gd name="T10" fmla="*/ 146 w 292"/>
                  <a:gd name="T11" fmla="*/ 87 h 91"/>
                  <a:gd name="T12" fmla="*/ 44 w 292"/>
                  <a:gd name="T13" fmla="*/ 72 h 91"/>
                  <a:gd name="T14" fmla="*/ 14 w 292"/>
                  <a:gd name="T15" fmla="*/ 56 h 91"/>
                  <a:gd name="T16" fmla="*/ 3 w 292"/>
                  <a:gd name="T17" fmla="*/ 37 h 91"/>
                  <a:gd name="T18" fmla="*/ 12 w 292"/>
                  <a:gd name="T19" fmla="*/ 19 h 91"/>
                  <a:gd name="T20" fmla="*/ 38 w 292"/>
                  <a:gd name="T21" fmla="*/ 4 h 91"/>
                  <a:gd name="T22" fmla="*/ 37 w 292"/>
                  <a:gd name="T23" fmla="*/ 0 h 91"/>
                  <a:gd name="T24" fmla="*/ 10 w 292"/>
                  <a:gd name="T25" fmla="*/ 16 h 91"/>
                  <a:gd name="T26" fmla="*/ 0 w 292"/>
                  <a:gd name="T27" fmla="*/ 37 h 91"/>
                  <a:gd name="T28" fmla="*/ 12 w 292"/>
                  <a:gd name="T29" fmla="*/ 58 h 91"/>
                  <a:gd name="T30" fmla="*/ 65 w 292"/>
                  <a:gd name="T31" fmla="*/ 82 h 91"/>
                  <a:gd name="T32" fmla="*/ 146 w 292"/>
                  <a:gd name="T33" fmla="*/ 91 h 91"/>
                  <a:gd name="T34" fmla="*/ 249 w 292"/>
                  <a:gd name="T35" fmla="*/ 75 h 91"/>
                  <a:gd name="T36" fmla="*/ 280 w 292"/>
                  <a:gd name="T37" fmla="*/ 58 h 91"/>
                  <a:gd name="T38" fmla="*/ 292 w 292"/>
                  <a:gd name="T39" fmla="*/ 37 h 91"/>
                  <a:gd name="T40" fmla="*/ 282 w 292"/>
                  <a:gd name="T41" fmla="*/ 16 h 91"/>
                  <a:gd name="T42" fmla="*/ 255 w 292"/>
                  <a:gd name="T43" fmla="*/ 0 h 91"/>
                  <a:gd name="T44" fmla="*/ 254 w 292"/>
                  <a:gd name="T45" fmla="*/ 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2" h="91">
                    <a:moveTo>
                      <a:pt x="254" y="4"/>
                    </a:moveTo>
                    <a:cubicBezTo>
                      <a:pt x="265" y="8"/>
                      <a:pt x="274" y="13"/>
                      <a:pt x="280" y="19"/>
                    </a:cubicBezTo>
                    <a:cubicBezTo>
                      <a:pt x="286" y="25"/>
                      <a:pt x="289" y="31"/>
                      <a:pt x="289" y="37"/>
                    </a:cubicBezTo>
                    <a:cubicBezTo>
                      <a:pt x="289" y="43"/>
                      <a:pt x="285" y="49"/>
                      <a:pt x="278" y="56"/>
                    </a:cubicBezTo>
                    <a:cubicBezTo>
                      <a:pt x="267" y="65"/>
                      <a:pt x="249" y="73"/>
                      <a:pt x="226" y="78"/>
                    </a:cubicBezTo>
                    <a:cubicBezTo>
                      <a:pt x="203" y="84"/>
                      <a:pt x="176" y="87"/>
                      <a:pt x="146" y="87"/>
                    </a:cubicBezTo>
                    <a:cubicBezTo>
                      <a:pt x="106" y="87"/>
                      <a:pt x="70" y="81"/>
                      <a:pt x="44" y="72"/>
                    </a:cubicBezTo>
                    <a:cubicBezTo>
                      <a:pt x="32" y="67"/>
                      <a:pt x="21" y="62"/>
                      <a:pt x="14" y="56"/>
                    </a:cubicBezTo>
                    <a:cubicBezTo>
                      <a:pt x="7" y="49"/>
                      <a:pt x="3" y="43"/>
                      <a:pt x="3" y="37"/>
                    </a:cubicBezTo>
                    <a:cubicBezTo>
                      <a:pt x="3" y="31"/>
                      <a:pt x="6" y="25"/>
                      <a:pt x="12" y="19"/>
                    </a:cubicBezTo>
                    <a:cubicBezTo>
                      <a:pt x="18" y="13"/>
                      <a:pt x="27" y="8"/>
                      <a:pt x="38" y="4"/>
                    </a:cubicBezTo>
                    <a:cubicBezTo>
                      <a:pt x="37" y="0"/>
                      <a:pt x="37" y="0"/>
                      <a:pt x="37" y="0"/>
                    </a:cubicBezTo>
                    <a:cubicBezTo>
                      <a:pt x="25" y="5"/>
                      <a:pt x="16" y="10"/>
                      <a:pt x="10" y="16"/>
                    </a:cubicBezTo>
                    <a:cubicBezTo>
                      <a:pt x="3" y="22"/>
                      <a:pt x="0" y="29"/>
                      <a:pt x="0" y="37"/>
                    </a:cubicBezTo>
                    <a:cubicBezTo>
                      <a:pt x="0" y="44"/>
                      <a:pt x="4" y="52"/>
                      <a:pt x="12" y="58"/>
                    </a:cubicBezTo>
                    <a:cubicBezTo>
                      <a:pt x="23" y="68"/>
                      <a:pt x="42" y="76"/>
                      <a:pt x="65" y="82"/>
                    </a:cubicBezTo>
                    <a:cubicBezTo>
                      <a:pt x="88" y="87"/>
                      <a:pt x="116" y="91"/>
                      <a:pt x="146" y="91"/>
                    </a:cubicBezTo>
                    <a:cubicBezTo>
                      <a:pt x="186" y="91"/>
                      <a:pt x="222" y="85"/>
                      <a:pt x="249" y="75"/>
                    </a:cubicBezTo>
                    <a:cubicBezTo>
                      <a:pt x="262" y="71"/>
                      <a:pt x="273" y="65"/>
                      <a:pt x="280" y="58"/>
                    </a:cubicBezTo>
                    <a:cubicBezTo>
                      <a:pt x="288" y="52"/>
                      <a:pt x="292" y="44"/>
                      <a:pt x="292" y="37"/>
                    </a:cubicBezTo>
                    <a:cubicBezTo>
                      <a:pt x="292" y="29"/>
                      <a:pt x="288" y="22"/>
                      <a:pt x="282" y="16"/>
                    </a:cubicBezTo>
                    <a:cubicBezTo>
                      <a:pt x="276" y="10"/>
                      <a:pt x="267" y="5"/>
                      <a:pt x="255" y="0"/>
                    </a:cubicBezTo>
                    <a:lnTo>
                      <a:pt x="254" y="4"/>
                    </a:lnTo>
                    <a:close/>
                  </a:path>
                </a:pathLst>
              </a:custGeom>
              <a:grp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64" name="Freeform 59">
                <a:extLst>
                  <a:ext uri="{FF2B5EF4-FFF2-40B4-BE49-F238E27FC236}">
                    <a16:creationId xmlns:a16="http://schemas.microsoft.com/office/drawing/2014/main" id="{0C0C1CFD-3A5D-4242-A83E-2D80802B9457}"/>
                  </a:ext>
                </a:extLst>
              </p:cNvPr>
              <p:cNvSpPr>
                <a:spLocks/>
              </p:cNvSpPr>
              <p:nvPr/>
            </p:nvSpPr>
            <p:spPr bwMode="auto">
              <a:xfrm>
                <a:off x="927" y="1700"/>
                <a:ext cx="63" cy="74"/>
              </a:xfrm>
              <a:custGeom>
                <a:avLst/>
                <a:gdLst>
                  <a:gd name="T0" fmla="*/ 74 w 76"/>
                  <a:gd name="T1" fmla="*/ 0 h 89"/>
                  <a:gd name="T2" fmla="*/ 37 w 76"/>
                  <a:gd name="T3" fmla="*/ 25 h 89"/>
                  <a:gd name="T4" fmla="*/ 12 w 76"/>
                  <a:gd name="T5" fmla="*/ 54 h 89"/>
                  <a:gd name="T6" fmla="*/ 0 w 76"/>
                  <a:gd name="T7" fmla="*/ 89 h 89"/>
                  <a:gd name="T8" fmla="*/ 3 w 76"/>
                  <a:gd name="T9" fmla="*/ 89 h 89"/>
                  <a:gd name="T10" fmla="*/ 15 w 76"/>
                  <a:gd name="T11" fmla="*/ 56 h 89"/>
                  <a:gd name="T12" fmla="*/ 53 w 76"/>
                  <a:gd name="T13" fmla="*/ 18 h 89"/>
                  <a:gd name="T14" fmla="*/ 69 w 76"/>
                  <a:gd name="T15" fmla="*/ 7 h 89"/>
                  <a:gd name="T16" fmla="*/ 74 w 76"/>
                  <a:gd name="T17" fmla="*/ 4 h 89"/>
                  <a:gd name="T18" fmla="*/ 76 w 76"/>
                  <a:gd name="T19" fmla="*/ 3 h 89"/>
                  <a:gd name="T20" fmla="*/ 74 w 76"/>
                  <a:gd name="T2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89">
                    <a:moveTo>
                      <a:pt x="74" y="0"/>
                    </a:moveTo>
                    <a:cubicBezTo>
                      <a:pt x="74" y="0"/>
                      <a:pt x="56" y="10"/>
                      <a:pt x="37" y="25"/>
                    </a:cubicBezTo>
                    <a:cubicBezTo>
                      <a:pt x="28" y="33"/>
                      <a:pt x="19" y="43"/>
                      <a:pt x="12" y="54"/>
                    </a:cubicBezTo>
                    <a:cubicBezTo>
                      <a:pt x="5" y="65"/>
                      <a:pt x="0" y="77"/>
                      <a:pt x="0" y="89"/>
                    </a:cubicBezTo>
                    <a:cubicBezTo>
                      <a:pt x="3" y="89"/>
                      <a:pt x="3" y="89"/>
                      <a:pt x="3" y="89"/>
                    </a:cubicBezTo>
                    <a:cubicBezTo>
                      <a:pt x="3" y="78"/>
                      <a:pt x="8" y="66"/>
                      <a:pt x="15" y="56"/>
                    </a:cubicBezTo>
                    <a:cubicBezTo>
                      <a:pt x="25" y="40"/>
                      <a:pt x="40" y="27"/>
                      <a:pt x="53" y="18"/>
                    </a:cubicBezTo>
                    <a:cubicBezTo>
                      <a:pt x="59" y="13"/>
                      <a:pt x="65" y="9"/>
                      <a:pt x="69" y="7"/>
                    </a:cubicBezTo>
                    <a:cubicBezTo>
                      <a:pt x="71" y="6"/>
                      <a:pt x="73" y="5"/>
                      <a:pt x="74" y="4"/>
                    </a:cubicBezTo>
                    <a:cubicBezTo>
                      <a:pt x="75" y="3"/>
                      <a:pt x="76" y="3"/>
                      <a:pt x="76" y="3"/>
                    </a:cubicBezTo>
                    <a:lnTo>
                      <a:pt x="74" y="0"/>
                    </a:lnTo>
                    <a:close/>
                  </a:path>
                </a:pathLst>
              </a:custGeom>
              <a:grp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sp>
            <p:nvSpPr>
              <p:cNvPr id="65" name="Freeform 60">
                <a:extLst>
                  <a:ext uri="{FF2B5EF4-FFF2-40B4-BE49-F238E27FC236}">
                    <a16:creationId xmlns:a16="http://schemas.microsoft.com/office/drawing/2014/main" id="{67C83B9E-0911-4A70-A03E-E143EDFAAA3A}"/>
                  </a:ext>
                </a:extLst>
              </p:cNvPr>
              <p:cNvSpPr>
                <a:spLocks/>
              </p:cNvSpPr>
              <p:nvPr/>
            </p:nvSpPr>
            <p:spPr bwMode="auto">
              <a:xfrm>
                <a:off x="1707" y="1686"/>
                <a:ext cx="54" cy="34"/>
              </a:xfrm>
              <a:custGeom>
                <a:avLst/>
                <a:gdLst>
                  <a:gd name="T0" fmla="*/ 0 w 64"/>
                  <a:gd name="T1" fmla="*/ 3 h 41"/>
                  <a:gd name="T2" fmla="*/ 2 w 64"/>
                  <a:gd name="T3" fmla="*/ 4 h 41"/>
                  <a:gd name="T4" fmla="*/ 61 w 64"/>
                  <a:gd name="T5" fmla="*/ 41 h 41"/>
                  <a:gd name="T6" fmla="*/ 64 w 64"/>
                  <a:gd name="T7" fmla="*/ 39 h 41"/>
                  <a:gd name="T8" fmla="*/ 2 w 64"/>
                  <a:gd name="T9" fmla="*/ 0 h 41"/>
                  <a:gd name="T10" fmla="*/ 0 w 64"/>
                  <a:gd name="T11" fmla="*/ 3 h 41"/>
                </a:gdLst>
                <a:ahLst/>
                <a:cxnLst>
                  <a:cxn ang="0">
                    <a:pos x="T0" y="T1"/>
                  </a:cxn>
                  <a:cxn ang="0">
                    <a:pos x="T2" y="T3"/>
                  </a:cxn>
                  <a:cxn ang="0">
                    <a:pos x="T4" y="T5"/>
                  </a:cxn>
                  <a:cxn ang="0">
                    <a:pos x="T6" y="T7"/>
                  </a:cxn>
                  <a:cxn ang="0">
                    <a:pos x="T8" y="T9"/>
                  </a:cxn>
                  <a:cxn ang="0">
                    <a:pos x="T10" y="T11"/>
                  </a:cxn>
                </a:cxnLst>
                <a:rect l="0" t="0" r="r" b="b"/>
                <a:pathLst>
                  <a:path w="64" h="41">
                    <a:moveTo>
                      <a:pt x="0" y="3"/>
                    </a:moveTo>
                    <a:cubicBezTo>
                      <a:pt x="0" y="3"/>
                      <a:pt x="1" y="3"/>
                      <a:pt x="2" y="4"/>
                    </a:cubicBezTo>
                    <a:cubicBezTo>
                      <a:pt x="10" y="6"/>
                      <a:pt x="42" y="18"/>
                      <a:pt x="61" y="41"/>
                    </a:cubicBezTo>
                    <a:cubicBezTo>
                      <a:pt x="64" y="39"/>
                      <a:pt x="64" y="39"/>
                      <a:pt x="64" y="39"/>
                    </a:cubicBezTo>
                    <a:cubicBezTo>
                      <a:pt x="41" y="12"/>
                      <a:pt x="2" y="0"/>
                      <a:pt x="2" y="0"/>
                    </a:cubicBezTo>
                    <a:cubicBezTo>
                      <a:pt x="0" y="3"/>
                      <a:pt x="0" y="3"/>
                      <a:pt x="0" y="3"/>
                    </a:cubicBezTo>
                    <a:close/>
                  </a:path>
                </a:pathLst>
              </a:custGeom>
              <a:grp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solidFill>
                  <a:latin typeface="Arial"/>
                </a:endParaRPr>
              </a:p>
            </p:txBody>
          </p:sp>
        </p:grpSp>
        <p:sp>
          <p:nvSpPr>
            <p:cNvPr id="11" name="Freeform 6">
              <a:extLst>
                <a:ext uri="{FF2B5EF4-FFF2-40B4-BE49-F238E27FC236}">
                  <a16:creationId xmlns:a16="http://schemas.microsoft.com/office/drawing/2014/main" id="{8257B440-71E6-4629-82A1-EAE3B0D5363C}"/>
                </a:ext>
              </a:extLst>
            </p:cNvPr>
            <p:cNvSpPr>
              <a:spLocks/>
            </p:cNvSpPr>
            <p:nvPr/>
          </p:nvSpPr>
          <p:spPr bwMode="auto">
            <a:xfrm>
              <a:off x="7064586" y="2609559"/>
              <a:ext cx="876120" cy="781502"/>
            </a:xfrm>
            <a:custGeom>
              <a:avLst/>
              <a:gdLst>
                <a:gd name="T0" fmla="*/ 729 w 1455"/>
                <a:gd name="T1" fmla="*/ 0 h 1298"/>
                <a:gd name="T2" fmla="*/ 559 w 1455"/>
                <a:gd name="T3" fmla="*/ 34 h 1298"/>
                <a:gd name="T4" fmla="*/ 262 w 1455"/>
                <a:gd name="T5" fmla="*/ 310 h 1298"/>
                <a:gd name="T6" fmla="*/ 234 w 1455"/>
                <a:gd name="T7" fmla="*/ 364 h 1298"/>
                <a:gd name="T8" fmla="*/ 240 w 1455"/>
                <a:gd name="T9" fmla="*/ 649 h 1298"/>
                <a:gd name="T10" fmla="*/ 0 w 1455"/>
                <a:gd name="T11" fmla="*/ 927 h 1298"/>
                <a:gd name="T12" fmla="*/ 0 w 1455"/>
                <a:gd name="T13" fmla="*/ 1050 h 1298"/>
                <a:gd name="T14" fmla="*/ 45 w 1455"/>
                <a:gd name="T15" fmla="*/ 1083 h 1298"/>
                <a:gd name="T16" fmla="*/ 95 w 1455"/>
                <a:gd name="T17" fmla="*/ 1110 h 1298"/>
                <a:gd name="T18" fmla="*/ 100 w 1455"/>
                <a:gd name="T19" fmla="*/ 1182 h 1298"/>
                <a:gd name="T20" fmla="*/ 105 w 1455"/>
                <a:gd name="T21" fmla="*/ 1186 h 1298"/>
                <a:gd name="T22" fmla="*/ 117 w 1455"/>
                <a:gd name="T23" fmla="*/ 1208 h 1298"/>
                <a:gd name="T24" fmla="*/ 603 w 1455"/>
                <a:gd name="T25" fmla="*/ 1241 h 1298"/>
                <a:gd name="T26" fmla="*/ 609 w 1455"/>
                <a:gd name="T27" fmla="*/ 1249 h 1298"/>
                <a:gd name="T28" fmla="*/ 642 w 1455"/>
                <a:gd name="T29" fmla="*/ 1252 h 1298"/>
                <a:gd name="T30" fmla="*/ 649 w 1455"/>
                <a:gd name="T31" fmla="*/ 1244 h 1298"/>
                <a:gd name="T32" fmla="*/ 676 w 1455"/>
                <a:gd name="T33" fmla="*/ 1247 h 1298"/>
                <a:gd name="T34" fmla="*/ 682 w 1455"/>
                <a:gd name="T35" fmla="*/ 1256 h 1298"/>
                <a:gd name="T36" fmla="*/ 711 w 1455"/>
                <a:gd name="T37" fmla="*/ 1259 h 1298"/>
                <a:gd name="T38" fmla="*/ 716 w 1455"/>
                <a:gd name="T39" fmla="*/ 1251 h 1298"/>
                <a:gd name="T40" fmla="*/ 743 w 1455"/>
                <a:gd name="T41" fmla="*/ 1253 h 1298"/>
                <a:gd name="T42" fmla="*/ 747 w 1455"/>
                <a:gd name="T43" fmla="*/ 1263 h 1298"/>
                <a:gd name="T44" fmla="*/ 782 w 1455"/>
                <a:gd name="T45" fmla="*/ 1265 h 1298"/>
                <a:gd name="T46" fmla="*/ 786 w 1455"/>
                <a:gd name="T47" fmla="*/ 1255 h 1298"/>
                <a:gd name="T48" fmla="*/ 814 w 1455"/>
                <a:gd name="T49" fmla="*/ 1259 h 1298"/>
                <a:gd name="T50" fmla="*/ 815 w 1455"/>
                <a:gd name="T51" fmla="*/ 1268 h 1298"/>
                <a:gd name="T52" fmla="*/ 852 w 1455"/>
                <a:gd name="T53" fmla="*/ 1272 h 1298"/>
                <a:gd name="T54" fmla="*/ 859 w 1455"/>
                <a:gd name="T55" fmla="*/ 1263 h 1298"/>
                <a:gd name="T56" fmla="*/ 883 w 1455"/>
                <a:gd name="T57" fmla="*/ 1266 h 1298"/>
                <a:gd name="T58" fmla="*/ 885 w 1455"/>
                <a:gd name="T59" fmla="*/ 1274 h 1298"/>
                <a:gd name="T60" fmla="*/ 923 w 1455"/>
                <a:gd name="T61" fmla="*/ 1277 h 1298"/>
                <a:gd name="T62" fmla="*/ 928 w 1455"/>
                <a:gd name="T63" fmla="*/ 1269 h 1298"/>
                <a:gd name="T64" fmla="*/ 953 w 1455"/>
                <a:gd name="T65" fmla="*/ 1272 h 1298"/>
                <a:gd name="T66" fmla="*/ 956 w 1455"/>
                <a:gd name="T67" fmla="*/ 1282 h 1298"/>
                <a:gd name="T68" fmla="*/ 994 w 1455"/>
                <a:gd name="T69" fmla="*/ 1283 h 1298"/>
                <a:gd name="T70" fmla="*/ 998 w 1455"/>
                <a:gd name="T71" fmla="*/ 1279 h 1298"/>
                <a:gd name="T72" fmla="*/ 1230 w 1455"/>
                <a:gd name="T73" fmla="*/ 1298 h 1298"/>
                <a:gd name="T74" fmla="*/ 1233 w 1455"/>
                <a:gd name="T75" fmla="*/ 1298 h 1298"/>
                <a:gd name="T76" fmla="*/ 1252 w 1455"/>
                <a:gd name="T77" fmla="*/ 1284 h 1298"/>
                <a:gd name="T78" fmla="*/ 1384 w 1455"/>
                <a:gd name="T79" fmla="*/ 1018 h 1298"/>
                <a:gd name="T80" fmla="*/ 1384 w 1455"/>
                <a:gd name="T81" fmla="*/ 888 h 1298"/>
                <a:gd name="T82" fmla="*/ 1450 w 1455"/>
                <a:gd name="T83" fmla="*/ 767 h 1298"/>
                <a:gd name="T84" fmla="*/ 1453 w 1455"/>
                <a:gd name="T85" fmla="*/ 747 h 1298"/>
                <a:gd name="T86" fmla="*/ 1453 w 1455"/>
                <a:gd name="T87" fmla="*/ 650 h 1298"/>
                <a:gd name="T88" fmla="*/ 1435 w 1455"/>
                <a:gd name="T89" fmla="*/ 602 h 1298"/>
                <a:gd name="T90" fmla="*/ 1378 w 1455"/>
                <a:gd name="T91" fmla="*/ 578 h 1298"/>
                <a:gd name="T92" fmla="*/ 1270 w 1455"/>
                <a:gd name="T93" fmla="*/ 565 h 1298"/>
                <a:gd name="T94" fmla="*/ 1268 w 1455"/>
                <a:gd name="T95" fmla="*/ 503 h 1298"/>
                <a:gd name="T96" fmla="*/ 1277 w 1455"/>
                <a:gd name="T97" fmla="*/ 413 h 1298"/>
                <a:gd name="T98" fmla="*/ 1263 w 1455"/>
                <a:gd name="T99" fmla="*/ 346 h 1298"/>
                <a:gd name="T100" fmla="*/ 1223 w 1455"/>
                <a:gd name="T101" fmla="*/ 302 h 1298"/>
                <a:gd name="T102" fmla="*/ 946 w 1455"/>
                <a:gd name="T103" fmla="*/ 53 h 1298"/>
                <a:gd name="T104" fmla="*/ 795 w 1455"/>
                <a:gd name="T105" fmla="*/ 2 h 1298"/>
                <a:gd name="T106" fmla="*/ 729 w 1455"/>
                <a:gd name="T107" fmla="*/ 0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55" h="1298">
                  <a:moveTo>
                    <a:pt x="729" y="0"/>
                  </a:moveTo>
                  <a:cubicBezTo>
                    <a:pt x="640" y="0"/>
                    <a:pt x="588" y="14"/>
                    <a:pt x="559" y="34"/>
                  </a:cubicBezTo>
                  <a:cubicBezTo>
                    <a:pt x="523" y="58"/>
                    <a:pt x="262" y="310"/>
                    <a:pt x="262" y="310"/>
                  </a:cubicBezTo>
                  <a:cubicBezTo>
                    <a:pt x="262" y="310"/>
                    <a:pt x="234" y="333"/>
                    <a:pt x="234" y="364"/>
                  </a:cubicBezTo>
                  <a:cubicBezTo>
                    <a:pt x="234" y="398"/>
                    <a:pt x="240" y="649"/>
                    <a:pt x="240" y="649"/>
                  </a:cubicBezTo>
                  <a:cubicBezTo>
                    <a:pt x="0" y="927"/>
                    <a:pt x="0" y="927"/>
                    <a:pt x="0" y="927"/>
                  </a:cubicBezTo>
                  <a:cubicBezTo>
                    <a:pt x="0" y="1050"/>
                    <a:pt x="0" y="1050"/>
                    <a:pt x="0" y="1050"/>
                  </a:cubicBezTo>
                  <a:cubicBezTo>
                    <a:pt x="45" y="1083"/>
                    <a:pt x="45" y="1083"/>
                    <a:pt x="45" y="1083"/>
                  </a:cubicBezTo>
                  <a:cubicBezTo>
                    <a:pt x="45" y="1083"/>
                    <a:pt x="53" y="1105"/>
                    <a:pt x="95" y="1110"/>
                  </a:cubicBezTo>
                  <a:cubicBezTo>
                    <a:pt x="100" y="1182"/>
                    <a:pt x="100" y="1182"/>
                    <a:pt x="100" y="1182"/>
                  </a:cubicBezTo>
                  <a:cubicBezTo>
                    <a:pt x="105" y="1186"/>
                    <a:pt x="105" y="1186"/>
                    <a:pt x="105" y="1186"/>
                  </a:cubicBezTo>
                  <a:cubicBezTo>
                    <a:pt x="105" y="1186"/>
                    <a:pt x="107" y="1207"/>
                    <a:pt x="117" y="1208"/>
                  </a:cubicBezTo>
                  <a:cubicBezTo>
                    <a:pt x="127" y="1209"/>
                    <a:pt x="603" y="1241"/>
                    <a:pt x="603" y="1241"/>
                  </a:cubicBezTo>
                  <a:cubicBezTo>
                    <a:pt x="609" y="1249"/>
                    <a:pt x="609" y="1249"/>
                    <a:pt x="609" y="1249"/>
                  </a:cubicBezTo>
                  <a:cubicBezTo>
                    <a:pt x="642" y="1252"/>
                    <a:pt x="642" y="1252"/>
                    <a:pt x="642" y="1252"/>
                  </a:cubicBezTo>
                  <a:cubicBezTo>
                    <a:pt x="649" y="1244"/>
                    <a:pt x="649" y="1244"/>
                    <a:pt x="649" y="1244"/>
                  </a:cubicBezTo>
                  <a:cubicBezTo>
                    <a:pt x="676" y="1247"/>
                    <a:pt x="676" y="1247"/>
                    <a:pt x="676" y="1247"/>
                  </a:cubicBezTo>
                  <a:cubicBezTo>
                    <a:pt x="682" y="1256"/>
                    <a:pt x="682" y="1256"/>
                    <a:pt x="682" y="1256"/>
                  </a:cubicBezTo>
                  <a:cubicBezTo>
                    <a:pt x="711" y="1259"/>
                    <a:pt x="711" y="1259"/>
                    <a:pt x="711" y="1259"/>
                  </a:cubicBezTo>
                  <a:cubicBezTo>
                    <a:pt x="716" y="1251"/>
                    <a:pt x="716" y="1251"/>
                    <a:pt x="716" y="1251"/>
                  </a:cubicBezTo>
                  <a:cubicBezTo>
                    <a:pt x="743" y="1253"/>
                    <a:pt x="743" y="1253"/>
                    <a:pt x="743" y="1253"/>
                  </a:cubicBezTo>
                  <a:cubicBezTo>
                    <a:pt x="747" y="1263"/>
                    <a:pt x="747" y="1263"/>
                    <a:pt x="747" y="1263"/>
                  </a:cubicBezTo>
                  <a:cubicBezTo>
                    <a:pt x="782" y="1265"/>
                    <a:pt x="782" y="1265"/>
                    <a:pt x="782" y="1265"/>
                  </a:cubicBezTo>
                  <a:cubicBezTo>
                    <a:pt x="786" y="1255"/>
                    <a:pt x="786" y="1255"/>
                    <a:pt x="786" y="1255"/>
                  </a:cubicBezTo>
                  <a:cubicBezTo>
                    <a:pt x="814" y="1259"/>
                    <a:pt x="814" y="1259"/>
                    <a:pt x="814" y="1259"/>
                  </a:cubicBezTo>
                  <a:cubicBezTo>
                    <a:pt x="815" y="1268"/>
                    <a:pt x="815" y="1268"/>
                    <a:pt x="815" y="1268"/>
                  </a:cubicBezTo>
                  <a:cubicBezTo>
                    <a:pt x="852" y="1272"/>
                    <a:pt x="852" y="1272"/>
                    <a:pt x="852" y="1272"/>
                  </a:cubicBezTo>
                  <a:cubicBezTo>
                    <a:pt x="859" y="1263"/>
                    <a:pt x="859" y="1263"/>
                    <a:pt x="859" y="1263"/>
                  </a:cubicBezTo>
                  <a:cubicBezTo>
                    <a:pt x="883" y="1266"/>
                    <a:pt x="883" y="1266"/>
                    <a:pt x="883" y="1266"/>
                  </a:cubicBezTo>
                  <a:cubicBezTo>
                    <a:pt x="885" y="1274"/>
                    <a:pt x="885" y="1274"/>
                    <a:pt x="885" y="1274"/>
                  </a:cubicBezTo>
                  <a:cubicBezTo>
                    <a:pt x="923" y="1277"/>
                    <a:pt x="923" y="1277"/>
                    <a:pt x="923" y="1277"/>
                  </a:cubicBezTo>
                  <a:cubicBezTo>
                    <a:pt x="928" y="1269"/>
                    <a:pt x="928" y="1269"/>
                    <a:pt x="928" y="1269"/>
                  </a:cubicBezTo>
                  <a:cubicBezTo>
                    <a:pt x="953" y="1272"/>
                    <a:pt x="953" y="1272"/>
                    <a:pt x="953" y="1272"/>
                  </a:cubicBezTo>
                  <a:cubicBezTo>
                    <a:pt x="956" y="1282"/>
                    <a:pt x="956" y="1282"/>
                    <a:pt x="956" y="1282"/>
                  </a:cubicBezTo>
                  <a:cubicBezTo>
                    <a:pt x="994" y="1283"/>
                    <a:pt x="994" y="1283"/>
                    <a:pt x="994" y="1283"/>
                  </a:cubicBezTo>
                  <a:cubicBezTo>
                    <a:pt x="998" y="1279"/>
                    <a:pt x="998" y="1279"/>
                    <a:pt x="998" y="1279"/>
                  </a:cubicBezTo>
                  <a:cubicBezTo>
                    <a:pt x="1230" y="1298"/>
                    <a:pt x="1230" y="1298"/>
                    <a:pt x="1230" y="1298"/>
                  </a:cubicBezTo>
                  <a:cubicBezTo>
                    <a:pt x="1230" y="1298"/>
                    <a:pt x="1231" y="1298"/>
                    <a:pt x="1233" y="1298"/>
                  </a:cubicBezTo>
                  <a:cubicBezTo>
                    <a:pt x="1237" y="1298"/>
                    <a:pt x="1246" y="1297"/>
                    <a:pt x="1252" y="1284"/>
                  </a:cubicBezTo>
                  <a:cubicBezTo>
                    <a:pt x="1260" y="1266"/>
                    <a:pt x="1384" y="1018"/>
                    <a:pt x="1384" y="1018"/>
                  </a:cubicBezTo>
                  <a:cubicBezTo>
                    <a:pt x="1384" y="888"/>
                    <a:pt x="1384" y="888"/>
                    <a:pt x="1384" y="888"/>
                  </a:cubicBezTo>
                  <a:cubicBezTo>
                    <a:pt x="1450" y="767"/>
                    <a:pt x="1450" y="767"/>
                    <a:pt x="1450" y="767"/>
                  </a:cubicBezTo>
                  <a:cubicBezTo>
                    <a:pt x="1450" y="767"/>
                    <a:pt x="1453" y="762"/>
                    <a:pt x="1453" y="747"/>
                  </a:cubicBezTo>
                  <a:cubicBezTo>
                    <a:pt x="1453" y="732"/>
                    <a:pt x="1453" y="650"/>
                    <a:pt x="1453" y="650"/>
                  </a:cubicBezTo>
                  <a:cubicBezTo>
                    <a:pt x="1453" y="650"/>
                    <a:pt x="1455" y="623"/>
                    <a:pt x="1435" y="602"/>
                  </a:cubicBezTo>
                  <a:cubicBezTo>
                    <a:pt x="1415" y="582"/>
                    <a:pt x="1397" y="580"/>
                    <a:pt x="1378" y="578"/>
                  </a:cubicBezTo>
                  <a:cubicBezTo>
                    <a:pt x="1360" y="575"/>
                    <a:pt x="1270" y="565"/>
                    <a:pt x="1270" y="565"/>
                  </a:cubicBezTo>
                  <a:cubicBezTo>
                    <a:pt x="1268" y="503"/>
                    <a:pt x="1268" y="503"/>
                    <a:pt x="1268" y="503"/>
                  </a:cubicBezTo>
                  <a:cubicBezTo>
                    <a:pt x="1268" y="503"/>
                    <a:pt x="1285" y="462"/>
                    <a:pt x="1277" y="413"/>
                  </a:cubicBezTo>
                  <a:cubicBezTo>
                    <a:pt x="1269" y="364"/>
                    <a:pt x="1263" y="346"/>
                    <a:pt x="1263" y="346"/>
                  </a:cubicBezTo>
                  <a:cubicBezTo>
                    <a:pt x="1263" y="346"/>
                    <a:pt x="1257" y="331"/>
                    <a:pt x="1223" y="302"/>
                  </a:cubicBezTo>
                  <a:cubicBezTo>
                    <a:pt x="1189" y="273"/>
                    <a:pt x="946" y="53"/>
                    <a:pt x="946" y="53"/>
                  </a:cubicBezTo>
                  <a:cubicBezTo>
                    <a:pt x="946" y="53"/>
                    <a:pt x="914" y="9"/>
                    <a:pt x="795" y="2"/>
                  </a:cubicBezTo>
                  <a:cubicBezTo>
                    <a:pt x="771" y="1"/>
                    <a:pt x="749" y="0"/>
                    <a:pt x="729" y="0"/>
                  </a:cubicBezTo>
                </a:path>
              </a:pathLst>
            </a:custGeom>
            <a:solidFill>
              <a:srgbClr val="014491">
                <a:alpha val="25000"/>
              </a:srgbClr>
            </a:solidFill>
            <a:ln w="9525">
              <a:solidFill>
                <a:sysClr val="window" lastClr="FFFFFF"/>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kern="0">
                <a:ln>
                  <a:solidFill>
                    <a:sysClr val="windowText" lastClr="000000"/>
                  </a:solidFill>
                </a:ln>
                <a:solidFill>
                  <a:srgbClr val="000000">
                    <a:alpha val="52000"/>
                  </a:srgbClr>
                </a:solidFill>
                <a:latin typeface="Arial"/>
              </a:endParaRPr>
            </a:p>
          </p:txBody>
        </p:sp>
      </p:grpSp>
      <p:sp>
        <p:nvSpPr>
          <p:cNvPr id="66" name="ZoneTexte 65"/>
          <p:cNvSpPr txBox="1"/>
          <p:nvPr/>
        </p:nvSpPr>
        <p:spPr>
          <a:xfrm>
            <a:off x="1968921" y="5569561"/>
            <a:ext cx="9599687" cy="461665"/>
          </a:xfrm>
          <a:prstGeom prst="rect">
            <a:avLst/>
          </a:prstGeom>
          <a:noFill/>
        </p:spPr>
        <p:txBody>
          <a:bodyPr wrap="square" rtlCol="0">
            <a:spAutoFit/>
          </a:bodyPr>
          <a:lstStyle/>
          <a:p>
            <a:r>
              <a:rPr lang="fr-FR" sz="2400" b="1" dirty="0">
                <a:solidFill>
                  <a:srgbClr val="00C18B">
                    <a:lumMod val="75000"/>
                  </a:srgbClr>
                </a:solidFill>
                <a:latin typeface="Arial"/>
              </a:rPr>
              <a:t>HRG Multi-capteur </a:t>
            </a:r>
            <a:r>
              <a:rPr lang="fr-FR" sz="2400" b="1" dirty="0" err="1">
                <a:solidFill>
                  <a:srgbClr val="00C18B">
                    <a:lumMod val="75000"/>
                  </a:srgbClr>
                </a:solidFill>
                <a:latin typeface="Arial"/>
              </a:rPr>
              <a:t>inside</a:t>
            </a:r>
            <a:endParaRPr lang="fr-FR" sz="2400" b="1" dirty="0">
              <a:solidFill>
                <a:srgbClr val="00C18B">
                  <a:lumMod val="75000"/>
                </a:srgbClr>
              </a:solidFill>
              <a:latin typeface="Arial"/>
            </a:endParaRPr>
          </a:p>
        </p:txBody>
      </p:sp>
      <p:grpSp>
        <p:nvGrpSpPr>
          <p:cNvPr id="67" name="Groupe 66">
            <a:extLst>
              <a:ext uri="{FF2B5EF4-FFF2-40B4-BE49-F238E27FC236}">
                <a16:creationId xmlns:a16="http://schemas.microsoft.com/office/drawing/2014/main" id="{F9FFDC42-125C-4054-A929-D2AEC3063789}"/>
              </a:ext>
            </a:extLst>
          </p:cNvPr>
          <p:cNvGrpSpPr/>
          <p:nvPr/>
        </p:nvGrpSpPr>
        <p:grpSpPr>
          <a:xfrm>
            <a:off x="393638" y="885851"/>
            <a:ext cx="1327481" cy="95981"/>
            <a:chOff x="479376" y="980728"/>
            <a:chExt cx="995611" cy="72008"/>
          </a:xfrm>
        </p:grpSpPr>
        <p:cxnSp>
          <p:nvCxnSpPr>
            <p:cNvPr id="68" name="Connecteur droit 67">
              <a:extLst>
                <a:ext uri="{FF2B5EF4-FFF2-40B4-BE49-F238E27FC236}">
                  <a16:creationId xmlns:a16="http://schemas.microsoft.com/office/drawing/2014/main" id="{680F81FB-0C3F-4ACC-8152-C73B0FC424CC}"/>
                </a:ext>
              </a:extLst>
            </p:cNvPr>
            <p:cNvCxnSpPr>
              <a:cxnSpLocks/>
            </p:cNvCxnSpPr>
            <p:nvPr userDrawn="1"/>
          </p:nvCxnSpPr>
          <p:spPr>
            <a:xfrm>
              <a:off x="479376" y="1047118"/>
              <a:ext cx="995611" cy="0"/>
            </a:xfrm>
            <a:prstGeom prst="line">
              <a:avLst/>
            </a:prstGeom>
            <a:noFill/>
            <a:ln w="12700" cap="flat" cmpd="sng" algn="ctr">
              <a:solidFill>
                <a:schemeClr val="accent2"/>
              </a:solidFill>
              <a:prstDash val="solid"/>
              <a:miter lim="800000"/>
            </a:ln>
            <a:effectLst/>
          </p:spPr>
        </p:cxnSp>
        <p:sp>
          <p:nvSpPr>
            <p:cNvPr id="69" name="Rectangle 68">
              <a:extLst>
                <a:ext uri="{FF2B5EF4-FFF2-40B4-BE49-F238E27FC236}">
                  <a16:creationId xmlns:a16="http://schemas.microsoft.com/office/drawing/2014/main" id="{F0F322F3-DC27-4466-81D1-86ACB0ECF7A9}"/>
                </a:ext>
              </a:extLst>
            </p:cNvPr>
            <p:cNvSpPr/>
            <p:nvPr userDrawn="1"/>
          </p:nvSpPr>
          <p:spPr>
            <a:xfrm>
              <a:off x="479376" y="980728"/>
              <a:ext cx="504056" cy="72008"/>
            </a:xfrm>
            <a:prstGeom prst="rect">
              <a:avLst/>
            </a:prstGeom>
            <a:gradFill>
              <a:gsLst>
                <a:gs pos="0">
                  <a:schemeClr val="accent1"/>
                </a:gs>
                <a:gs pos="100000">
                  <a:schemeClr val="accent2"/>
                </a:gs>
              </a:gsLst>
              <a:lin ang="0" scaled="0"/>
            </a:gradFill>
            <a:ln w="12700" cap="flat" cmpd="sng" algn="ctr">
              <a:noFill/>
              <a:prstDash val="solid"/>
              <a:miter lim="800000"/>
            </a:ln>
            <a:effectLst/>
          </p:spPr>
          <p:txBody>
            <a:bodyPr rtlCol="0" anchor="ctr"/>
            <a:lstStyle/>
            <a:p>
              <a:pPr algn="ctr" defTabSz="1218774">
                <a:defRPr/>
              </a:pPr>
              <a:endParaRPr lang="fr-FR" sz="2399" kern="0">
                <a:solidFill>
                  <a:srgbClr val="FFFFFF"/>
                </a:solidFill>
                <a:latin typeface="Segoe UI"/>
              </a:endParaRPr>
            </a:p>
          </p:txBody>
        </p:sp>
      </p:grpSp>
      <p:pic>
        <p:nvPicPr>
          <p:cNvPr id="71" name="Image 7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71759" y="120986"/>
            <a:ext cx="1568672" cy="1349196"/>
          </a:xfrm>
          <a:prstGeom prst="rect">
            <a:avLst/>
          </a:prstGeom>
        </p:spPr>
      </p:pic>
      <p:sp>
        <p:nvSpPr>
          <p:cNvPr id="72" name="ZoneTexte 71"/>
          <p:cNvSpPr txBox="1"/>
          <p:nvPr/>
        </p:nvSpPr>
        <p:spPr>
          <a:xfrm>
            <a:off x="6686545" y="6332910"/>
            <a:ext cx="3325398" cy="276999"/>
          </a:xfrm>
          <a:prstGeom prst="rect">
            <a:avLst/>
          </a:prstGeom>
          <a:noFill/>
        </p:spPr>
        <p:txBody>
          <a:bodyPr wrap="none" rtlCol="0">
            <a:spAutoFit/>
          </a:bodyPr>
          <a:lstStyle/>
          <a:p>
            <a:pPr algn="ctr" defTabSz="914354">
              <a:defRPr/>
            </a:pPr>
            <a:r>
              <a:rPr lang="fr-FR" sz="1200" b="1" dirty="0">
                <a:solidFill>
                  <a:srgbClr val="FF0000"/>
                </a:solidFill>
                <a:latin typeface="Calibri"/>
              </a:rPr>
              <a:t>SAFRAN ELECTRONICS &amp; DEFENSE CONFIDENTIAL</a:t>
            </a:r>
          </a:p>
        </p:txBody>
      </p:sp>
      <p:sp>
        <p:nvSpPr>
          <p:cNvPr id="73" name="Ellipse 72"/>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749195589"/>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Image 131"/>
          <p:cNvPicPr>
            <a:picLocks noChangeAspect="1"/>
          </p:cNvPicPr>
          <p:nvPr/>
        </p:nvPicPr>
        <p:blipFill>
          <a:blip r:embed="rId2"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0" y="6701"/>
            <a:ext cx="9927771" cy="6204857"/>
          </a:xfrm>
          <a:prstGeom prst="rect">
            <a:avLst/>
          </a:prstGeom>
        </p:spPr>
      </p:pic>
      <p:pic>
        <p:nvPicPr>
          <p:cNvPr id="133" name="Image 13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1759" y="120986"/>
            <a:ext cx="1568672" cy="1349196"/>
          </a:xfrm>
          <a:prstGeom prst="rect">
            <a:avLst/>
          </a:prstGeom>
        </p:spPr>
      </p:pic>
      <p:sp>
        <p:nvSpPr>
          <p:cNvPr id="8" name="Titre 7"/>
          <p:cNvSpPr>
            <a:spLocks noGrp="1"/>
          </p:cNvSpPr>
          <p:nvPr>
            <p:ph type="title"/>
          </p:nvPr>
        </p:nvSpPr>
        <p:spPr>
          <a:xfrm>
            <a:off x="243841" y="271134"/>
            <a:ext cx="11704323" cy="502766"/>
          </a:xfrm>
        </p:spPr>
        <p:txBody>
          <a:bodyPr/>
          <a:lstStyle/>
          <a:p>
            <a:r>
              <a:rPr lang="fr-FR" sz="2667" dirty="0">
                <a:solidFill>
                  <a:srgbClr val="112753"/>
                </a:solidFill>
                <a:cs typeface="Arial" pitchFamily="34" charset="0"/>
              </a:rPr>
              <a:t>RAFALE DISSUASION AEROPORTEE</a:t>
            </a:r>
            <a:endParaRPr lang="fr-FR" sz="2800" dirty="0"/>
          </a:p>
        </p:txBody>
      </p:sp>
      <p:grpSp>
        <p:nvGrpSpPr>
          <p:cNvPr id="67" name="Groupe 66">
            <a:extLst>
              <a:ext uri="{FF2B5EF4-FFF2-40B4-BE49-F238E27FC236}">
                <a16:creationId xmlns:a16="http://schemas.microsoft.com/office/drawing/2014/main" id="{F9FFDC42-125C-4054-A929-D2AEC3063789}"/>
              </a:ext>
            </a:extLst>
          </p:cNvPr>
          <p:cNvGrpSpPr/>
          <p:nvPr/>
        </p:nvGrpSpPr>
        <p:grpSpPr>
          <a:xfrm>
            <a:off x="393638" y="885851"/>
            <a:ext cx="1327481" cy="95981"/>
            <a:chOff x="479376" y="980728"/>
            <a:chExt cx="995611" cy="72008"/>
          </a:xfrm>
        </p:grpSpPr>
        <p:cxnSp>
          <p:nvCxnSpPr>
            <p:cNvPr id="68" name="Connecteur droit 67">
              <a:extLst>
                <a:ext uri="{FF2B5EF4-FFF2-40B4-BE49-F238E27FC236}">
                  <a16:creationId xmlns:a16="http://schemas.microsoft.com/office/drawing/2014/main" id="{680F81FB-0C3F-4ACC-8152-C73B0FC424CC}"/>
                </a:ext>
              </a:extLst>
            </p:cNvPr>
            <p:cNvCxnSpPr>
              <a:cxnSpLocks/>
            </p:cNvCxnSpPr>
            <p:nvPr userDrawn="1"/>
          </p:nvCxnSpPr>
          <p:spPr>
            <a:xfrm>
              <a:off x="479376" y="1047118"/>
              <a:ext cx="995611" cy="0"/>
            </a:xfrm>
            <a:prstGeom prst="line">
              <a:avLst/>
            </a:prstGeom>
            <a:noFill/>
            <a:ln w="12700" cap="flat" cmpd="sng" algn="ctr">
              <a:solidFill>
                <a:schemeClr val="accent2"/>
              </a:solidFill>
              <a:prstDash val="solid"/>
              <a:miter lim="800000"/>
            </a:ln>
            <a:effectLst/>
          </p:spPr>
        </p:cxnSp>
        <p:sp>
          <p:nvSpPr>
            <p:cNvPr id="69" name="Rectangle 68">
              <a:extLst>
                <a:ext uri="{FF2B5EF4-FFF2-40B4-BE49-F238E27FC236}">
                  <a16:creationId xmlns:a16="http://schemas.microsoft.com/office/drawing/2014/main" id="{F0F322F3-DC27-4466-81D1-86ACB0ECF7A9}"/>
                </a:ext>
              </a:extLst>
            </p:cNvPr>
            <p:cNvSpPr/>
            <p:nvPr userDrawn="1"/>
          </p:nvSpPr>
          <p:spPr>
            <a:xfrm>
              <a:off x="479376" y="980728"/>
              <a:ext cx="504056" cy="72008"/>
            </a:xfrm>
            <a:prstGeom prst="rect">
              <a:avLst/>
            </a:prstGeom>
            <a:gradFill>
              <a:gsLst>
                <a:gs pos="0">
                  <a:schemeClr val="accent1"/>
                </a:gs>
                <a:gs pos="100000">
                  <a:schemeClr val="accent2"/>
                </a:gs>
              </a:gsLst>
              <a:lin ang="0" scaled="0"/>
            </a:gradFill>
            <a:ln w="12700" cap="flat" cmpd="sng" algn="ctr">
              <a:noFill/>
              <a:prstDash val="solid"/>
              <a:miter lim="800000"/>
            </a:ln>
            <a:effectLst/>
          </p:spPr>
          <p:txBody>
            <a:bodyPr rtlCol="0" anchor="ctr"/>
            <a:lstStyle/>
            <a:p>
              <a:pPr algn="ctr" defTabSz="1218774">
                <a:defRPr/>
              </a:pPr>
              <a:endParaRPr lang="fr-FR" sz="2399" kern="0">
                <a:solidFill>
                  <a:srgbClr val="FFFFFF"/>
                </a:solidFill>
                <a:latin typeface="Segoe UI"/>
              </a:endParaRPr>
            </a:p>
          </p:txBody>
        </p:sp>
      </p:grpSp>
      <p:pic>
        <p:nvPicPr>
          <p:cNvPr id="71" name="Image 7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5765" y="2167558"/>
            <a:ext cx="4836071" cy="2656290"/>
          </a:xfrm>
          <a:prstGeom prst="rect">
            <a:avLst/>
          </a:prstGeom>
          <a:ln w="57150">
            <a:solidFill>
              <a:schemeClr val="bg1"/>
            </a:solidFill>
          </a:ln>
        </p:spPr>
      </p:pic>
      <p:pic>
        <p:nvPicPr>
          <p:cNvPr id="72" name="Image 71"/>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3306" b="97177" l="233" r="97404">
                        <a14:backgroundMark x1="82196" y1="74480" x2="82263" y2="75520"/>
                        <a14:backgroundMark x1="85790" y1="74777" x2="87488" y2="72697"/>
                      </a14:backgroundRemoval>
                    </a14:imgEffect>
                  </a14:imgLayer>
                </a14:imgProps>
              </a:ext>
              <a:ext uri="{28A0092B-C50C-407E-A947-70E740481C1C}">
                <a14:useLocalDpi xmlns:a14="http://schemas.microsoft.com/office/drawing/2010/main"/>
              </a:ext>
            </a:extLst>
          </a:blip>
          <a:srcRect/>
          <a:stretch/>
        </p:blipFill>
        <p:spPr>
          <a:xfrm>
            <a:off x="815414" y="921406"/>
            <a:ext cx="2781724" cy="2492297"/>
          </a:xfrm>
          <a:prstGeom prst="rect">
            <a:avLst/>
          </a:prstGeom>
          <a:noFill/>
        </p:spPr>
      </p:pic>
      <p:sp>
        <p:nvSpPr>
          <p:cNvPr id="73" name="Rectangle 72"/>
          <p:cNvSpPr/>
          <p:nvPr/>
        </p:nvSpPr>
        <p:spPr>
          <a:xfrm>
            <a:off x="1433635" y="5182336"/>
            <a:ext cx="10160087" cy="966349"/>
          </a:xfrm>
          <a:prstGeom prst="rect">
            <a:avLst/>
          </a:prstGeom>
          <a:ln>
            <a:solidFill>
              <a:srgbClr val="32559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sz="2400" dirty="0">
              <a:solidFill>
                <a:srgbClr val="325590"/>
              </a:solidFill>
            </a:endParaRPr>
          </a:p>
        </p:txBody>
      </p:sp>
      <p:sp>
        <p:nvSpPr>
          <p:cNvPr id="74" name="ZoneTexte 73"/>
          <p:cNvSpPr txBox="1"/>
          <p:nvPr/>
        </p:nvSpPr>
        <p:spPr>
          <a:xfrm>
            <a:off x="1994036" y="5220135"/>
            <a:ext cx="6539125" cy="830997"/>
          </a:xfrm>
          <a:prstGeom prst="rect">
            <a:avLst/>
          </a:prstGeom>
          <a:noFill/>
        </p:spPr>
        <p:txBody>
          <a:bodyPr wrap="square" rtlCol="0">
            <a:spAutoFit/>
          </a:bodyPr>
          <a:lstStyle/>
          <a:p>
            <a:pPr algn="ctr"/>
            <a:r>
              <a:rPr lang="fr-FR" sz="2400" b="1" dirty="0">
                <a:solidFill>
                  <a:srgbClr val="325590"/>
                </a:solidFill>
              </a:rPr>
              <a:t>HRG Multi-capteur </a:t>
            </a:r>
            <a:r>
              <a:rPr lang="fr-FR" sz="2400" b="1" dirty="0" err="1">
                <a:solidFill>
                  <a:srgbClr val="325590"/>
                </a:solidFill>
              </a:rPr>
              <a:t>inside</a:t>
            </a:r>
            <a:r>
              <a:rPr lang="fr-FR" sz="2400" b="1" dirty="0">
                <a:solidFill>
                  <a:srgbClr val="325590"/>
                </a:solidFill>
              </a:rPr>
              <a:t> </a:t>
            </a:r>
          </a:p>
          <a:p>
            <a:pPr algn="ctr"/>
            <a:r>
              <a:rPr lang="fr-FR" sz="2400" b="1" dirty="0">
                <a:solidFill>
                  <a:srgbClr val="325590"/>
                </a:solidFill>
              </a:rPr>
              <a:t>mise en service opérationnelle 5T</a:t>
            </a:r>
          </a:p>
        </p:txBody>
      </p:sp>
      <p:grpSp>
        <p:nvGrpSpPr>
          <p:cNvPr id="75" name="Groupe 74">
            <a:extLst>
              <a:ext uri="{FF2B5EF4-FFF2-40B4-BE49-F238E27FC236}">
                <a16:creationId xmlns:a16="http://schemas.microsoft.com/office/drawing/2014/main" id="{FB316858-DEF3-4FD7-8908-C01249D58DE0}"/>
              </a:ext>
            </a:extLst>
          </p:cNvPr>
          <p:cNvGrpSpPr/>
          <p:nvPr/>
        </p:nvGrpSpPr>
        <p:grpSpPr>
          <a:xfrm>
            <a:off x="728027" y="5292475"/>
            <a:ext cx="802151" cy="717093"/>
            <a:chOff x="7059530" y="2604502"/>
            <a:chExt cx="885510" cy="791614"/>
          </a:xfrm>
        </p:grpSpPr>
        <p:grpSp>
          <p:nvGrpSpPr>
            <p:cNvPr id="76" name="Group 5">
              <a:extLst>
                <a:ext uri="{FF2B5EF4-FFF2-40B4-BE49-F238E27FC236}">
                  <a16:creationId xmlns:a16="http://schemas.microsoft.com/office/drawing/2014/main" id="{3B02435F-F94F-49A6-B645-E2699216AF2A}"/>
                </a:ext>
              </a:extLst>
            </p:cNvPr>
            <p:cNvGrpSpPr>
              <a:grpSpLocks noChangeAspect="1"/>
            </p:cNvGrpSpPr>
            <p:nvPr/>
          </p:nvGrpSpPr>
          <p:grpSpPr bwMode="auto">
            <a:xfrm>
              <a:off x="7059530" y="2604502"/>
              <a:ext cx="885510" cy="791614"/>
              <a:chOff x="714" y="1111"/>
              <a:chExt cx="1226" cy="1096"/>
            </a:xfrm>
            <a:solidFill>
              <a:schemeClr val="accent1"/>
            </a:solidFill>
          </p:grpSpPr>
          <p:sp>
            <p:nvSpPr>
              <p:cNvPr id="78" name="Freeform 7">
                <a:extLst>
                  <a:ext uri="{FF2B5EF4-FFF2-40B4-BE49-F238E27FC236}">
                    <a16:creationId xmlns:a16="http://schemas.microsoft.com/office/drawing/2014/main" id="{3E170ED5-ECB5-4AC4-AB78-F88EDDFB0D0D}"/>
                  </a:ext>
                </a:extLst>
              </p:cNvPr>
              <p:cNvSpPr>
                <a:spLocks noEditPoints="1"/>
              </p:cNvSpPr>
              <p:nvPr/>
            </p:nvSpPr>
            <p:spPr bwMode="auto">
              <a:xfrm>
                <a:off x="714" y="1111"/>
                <a:ext cx="1226" cy="1096"/>
              </a:xfrm>
              <a:custGeom>
                <a:avLst/>
                <a:gdLst>
                  <a:gd name="T0" fmla="*/ 954 w 1470"/>
                  <a:gd name="T1" fmla="*/ 61 h 1314"/>
                  <a:gd name="T2" fmla="*/ 1285 w 1470"/>
                  <a:gd name="T3" fmla="*/ 421 h 1314"/>
                  <a:gd name="T4" fmla="*/ 1386 w 1470"/>
                  <a:gd name="T5" fmla="*/ 586 h 1314"/>
                  <a:gd name="T6" fmla="*/ 1461 w 1470"/>
                  <a:gd name="T7" fmla="*/ 755 h 1314"/>
                  <a:gd name="T8" fmla="*/ 1392 w 1470"/>
                  <a:gd name="T9" fmla="*/ 1026 h 1314"/>
                  <a:gd name="T10" fmla="*/ 1238 w 1470"/>
                  <a:gd name="T11" fmla="*/ 1306 h 1314"/>
                  <a:gd name="T12" fmla="*/ 964 w 1470"/>
                  <a:gd name="T13" fmla="*/ 1290 h 1314"/>
                  <a:gd name="T14" fmla="*/ 931 w 1470"/>
                  <a:gd name="T15" fmla="*/ 1285 h 1314"/>
                  <a:gd name="T16" fmla="*/ 867 w 1470"/>
                  <a:gd name="T17" fmla="*/ 1271 h 1314"/>
                  <a:gd name="T18" fmla="*/ 822 w 1470"/>
                  <a:gd name="T19" fmla="*/ 1267 h 1314"/>
                  <a:gd name="T20" fmla="*/ 755 w 1470"/>
                  <a:gd name="T21" fmla="*/ 1271 h 1314"/>
                  <a:gd name="T22" fmla="*/ 719 w 1470"/>
                  <a:gd name="T23" fmla="*/ 1267 h 1314"/>
                  <a:gd name="T24" fmla="*/ 657 w 1470"/>
                  <a:gd name="T25" fmla="*/ 1252 h 1314"/>
                  <a:gd name="T26" fmla="*/ 611 w 1470"/>
                  <a:gd name="T27" fmla="*/ 1249 h 1314"/>
                  <a:gd name="T28" fmla="*/ 108 w 1470"/>
                  <a:gd name="T29" fmla="*/ 1190 h 1314"/>
                  <a:gd name="T30" fmla="*/ 8 w 1470"/>
                  <a:gd name="T31" fmla="*/ 1058 h 1314"/>
                  <a:gd name="T32" fmla="*/ 242 w 1470"/>
                  <a:gd name="T33" fmla="*/ 372 h 1314"/>
                  <a:gd name="T34" fmla="*/ 737 w 1470"/>
                  <a:gd name="T35" fmla="*/ 8 h 1314"/>
                  <a:gd name="T36" fmla="*/ 265 w 1470"/>
                  <a:gd name="T37" fmla="*/ 312 h 1314"/>
                  <a:gd name="T38" fmla="*/ 2 w 1470"/>
                  <a:gd name="T39" fmla="*/ 930 h 1314"/>
                  <a:gd name="T40" fmla="*/ 0 w 1470"/>
                  <a:gd name="T41" fmla="*/ 1058 h 1314"/>
                  <a:gd name="T42" fmla="*/ 47 w 1470"/>
                  <a:gd name="T43" fmla="*/ 1096 h 1314"/>
                  <a:gd name="T44" fmla="*/ 100 w 1470"/>
                  <a:gd name="T45" fmla="*/ 1194 h 1314"/>
                  <a:gd name="T46" fmla="*/ 124 w 1470"/>
                  <a:gd name="T47" fmla="*/ 1224 h 1314"/>
                  <a:gd name="T48" fmla="*/ 613 w 1470"/>
                  <a:gd name="T49" fmla="*/ 1264 h 1314"/>
                  <a:gd name="T50" fmla="*/ 654 w 1470"/>
                  <a:gd name="T51" fmla="*/ 1268 h 1314"/>
                  <a:gd name="T52" fmla="*/ 679 w 1470"/>
                  <a:gd name="T53" fmla="*/ 1263 h 1314"/>
                  <a:gd name="T54" fmla="*/ 689 w 1470"/>
                  <a:gd name="T55" fmla="*/ 1272 h 1314"/>
                  <a:gd name="T56" fmla="*/ 725 w 1470"/>
                  <a:gd name="T57" fmla="*/ 1271 h 1314"/>
                  <a:gd name="T58" fmla="*/ 747 w 1470"/>
                  <a:gd name="T59" fmla="*/ 1274 h 1314"/>
                  <a:gd name="T60" fmla="*/ 789 w 1470"/>
                  <a:gd name="T61" fmla="*/ 1281 h 1314"/>
                  <a:gd name="T62" fmla="*/ 799 w 1470"/>
                  <a:gd name="T63" fmla="*/ 1272 h 1314"/>
                  <a:gd name="T64" fmla="*/ 816 w 1470"/>
                  <a:gd name="T65" fmla="*/ 1284 h 1314"/>
                  <a:gd name="T66" fmla="*/ 864 w 1470"/>
                  <a:gd name="T67" fmla="*/ 1288 h 1314"/>
                  <a:gd name="T68" fmla="*/ 884 w 1470"/>
                  <a:gd name="T69" fmla="*/ 1281 h 1314"/>
                  <a:gd name="T70" fmla="*/ 892 w 1470"/>
                  <a:gd name="T71" fmla="*/ 1290 h 1314"/>
                  <a:gd name="T72" fmla="*/ 938 w 1470"/>
                  <a:gd name="T73" fmla="*/ 1289 h 1314"/>
                  <a:gd name="T74" fmla="*/ 956 w 1470"/>
                  <a:gd name="T75" fmla="*/ 1292 h 1314"/>
                  <a:gd name="T76" fmla="*/ 1001 w 1470"/>
                  <a:gd name="T77" fmla="*/ 1299 h 1314"/>
                  <a:gd name="T78" fmla="*/ 1009 w 1470"/>
                  <a:gd name="T79" fmla="*/ 1295 h 1314"/>
                  <a:gd name="T80" fmla="*/ 1267 w 1470"/>
                  <a:gd name="T81" fmla="*/ 1295 h 1314"/>
                  <a:gd name="T82" fmla="*/ 1400 w 1470"/>
                  <a:gd name="T83" fmla="*/ 1026 h 1314"/>
                  <a:gd name="T84" fmla="*/ 1469 w 1470"/>
                  <a:gd name="T85" fmla="*/ 755 h 1314"/>
                  <a:gd name="T86" fmla="*/ 1390 w 1470"/>
                  <a:gd name="T87" fmla="*/ 578 h 1314"/>
                  <a:gd name="T88" fmla="*/ 1284 w 1470"/>
                  <a:gd name="T89" fmla="*/ 513 h 1314"/>
                  <a:gd name="T90" fmla="*/ 1278 w 1470"/>
                  <a:gd name="T91" fmla="*/ 352 h 1314"/>
                  <a:gd name="T92" fmla="*/ 960 w 1470"/>
                  <a:gd name="T93" fmla="*/ 56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70" h="1314">
                    <a:moveTo>
                      <a:pt x="737" y="8"/>
                    </a:moveTo>
                    <a:cubicBezTo>
                      <a:pt x="757" y="8"/>
                      <a:pt x="779" y="9"/>
                      <a:pt x="803" y="10"/>
                    </a:cubicBezTo>
                    <a:cubicBezTo>
                      <a:pt x="922" y="17"/>
                      <a:pt x="954" y="61"/>
                      <a:pt x="954" y="61"/>
                    </a:cubicBezTo>
                    <a:cubicBezTo>
                      <a:pt x="954" y="61"/>
                      <a:pt x="1197" y="281"/>
                      <a:pt x="1231" y="310"/>
                    </a:cubicBezTo>
                    <a:cubicBezTo>
                      <a:pt x="1265" y="339"/>
                      <a:pt x="1271" y="354"/>
                      <a:pt x="1271" y="354"/>
                    </a:cubicBezTo>
                    <a:cubicBezTo>
                      <a:pt x="1271" y="354"/>
                      <a:pt x="1277" y="372"/>
                      <a:pt x="1285" y="421"/>
                    </a:cubicBezTo>
                    <a:cubicBezTo>
                      <a:pt x="1293" y="470"/>
                      <a:pt x="1276" y="511"/>
                      <a:pt x="1276" y="511"/>
                    </a:cubicBezTo>
                    <a:cubicBezTo>
                      <a:pt x="1276" y="574"/>
                      <a:pt x="1276" y="574"/>
                      <a:pt x="1276" y="574"/>
                    </a:cubicBezTo>
                    <a:cubicBezTo>
                      <a:pt x="1276" y="574"/>
                      <a:pt x="1368" y="584"/>
                      <a:pt x="1386" y="586"/>
                    </a:cubicBezTo>
                    <a:cubicBezTo>
                      <a:pt x="1405" y="589"/>
                      <a:pt x="1423" y="590"/>
                      <a:pt x="1443" y="611"/>
                    </a:cubicBezTo>
                    <a:cubicBezTo>
                      <a:pt x="1463" y="631"/>
                      <a:pt x="1461" y="658"/>
                      <a:pt x="1461" y="658"/>
                    </a:cubicBezTo>
                    <a:cubicBezTo>
                      <a:pt x="1461" y="658"/>
                      <a:pt x="1461" y="740"/>
                      <a:pt x="1461" y="755"/>
                    </a:cubicBezTo>
                    <a:cubicBezTo>
                      <a:pt x="1461" y="770"/>
                      <a:pt x="1458" y="775"/>
                      <a:pt x="1458" y="775"/>
                    </a:cubicBezTo>
                    <a:cubicBezTo>
                      <a:pt x="1392" y="909"/>
                      <a:pt x="1392" y="909"/>
                      <a:pt x="1392" y="909"/>
                    </a:cubicBezTo>
                    <a:cubicBezTo>
                      <a:pt x="1392" y="1026"/>
                      <a:pt x="1392" y="1026"/>
                      <a:pt x="1392" y="1026"/>
                    </a:cubicBezTo>
                    <a:cubicBezTo>
                      <a:pt x="1392" y="1026"/>
                      <a:pt x="1268" y="1274"/>
                      <a:pt x="1260" y="1292"/>
                    </a:cubicBezTo>
                    <a:cubicBezTo>
                      <a:pt x="1254" y="1305"/>
                      <a:pt x="1245" y="1306"/>
                      <a:pt x="1240" y="1306"/>
                    </a:cubicBezTo>
                    <a:cubicBezTo>
                      <a:pt x="1239" y="1306"/>
                      <a:pt x="1238" y="1306"/>
                      <a:pt x="1238" y="1306"/>
                    </a:cubicBezTo>
                    <a:cubicBezTo>
                      <a:pt x="1006" y="1287"/>
                      <a:pt x="1006" y="1287"/>
                      <a:pt x="1006" y="1287"/>
                    </a:cubicBezTo>
                    <a:cubicBezTo>
                      <a:pt x="1002" y="1291"/>
                      <a:pt x="1002" y="1291"/>
                      <a:pt x="1002" y="1291"/>
                    </a:cubicBezTo>
                    <a:cubicBezTo>
                      <a:pt x="964" y="1290"/>
                      <a:pt x="964" y="1290"/>
                      <a:pt x="964" y="1290"/>
                    </a:cubicBezTo>
                    <a:cubicBezTo>
                      <a:pt x="961" y="1280"/>
                      <a:pt x="961" y="1280"/>
                      <a:pt x="961" y="1280"/>
                    </a:cubicBezTo>
                    <a:cubicBezTo>
                      <a:pt x="936" y="1277"/>
                      <a:pt x="936" y="1277"/>
                      <a:pt x="936" y="1277"/>
                    </a:cubicBezTo>
                    <a:cubicBezTo>
                      <a:pt x="931" y="1285"/>
                      <a:pt x="931" y="1285"/>
                      <a:pt x="931" y="1285"/>
                    </a:cubicBezTo>
                    <a:cubicBezTo>
                      <a:pt x="893" y="1282"/>
                      <a:pt x="893" y="1282"/>
                      <a:pt x="893" y="1282"/>
                    </a:cubicBezTo>
                    <a:cubicBezTo>
                      <a:pt x="891" y="1274"/>
                      <a:pt x="891" y="1274"/>
                      <a:pt x="891" y="1274"/>
                    </a:cubicBezTo>
                    <a:cubicBezTo>
                      <a:pt x="867" y="1271"/>
                      <a:pt x="867" y="1271"/>
                      <a:pt x="867" y="1271"/>
                    </a:cubicBezTo>
                    <a:cubicBezTo>
                      <a:pt x="860" y="1280"/>
                      <a:pt x="860" y="1280"/>
                      <a:pt x="860" y="1280"/>
                    </a:cubicBezTo>
                    <a:cubicBezTo>
                      <a:pt x="823" y="1277"/>
                      <a:pt x="823" y="1277"/>
                      <a:pt x="823" y="1277"/>
                    </a:cubicBezTo>
                    <a:cubicBezTo>
                      <a:pt x="822" y="1267"/>
                      <a:pt x="822" y="1267"/>
                      <a:pt x="822" y="1267"/>
                    </a:cubicBezTo>
                    <a:cubicBezTo>
                      <a:pt x="794" y="1264"/>
                      <a:pt x="794" y="1264"/>
                      <a:pt x="794" y="1264"/>
                    </a:cubicBezTo>
                    <a:cubicBezTo>
                      <a:pt x="790" y="1274"/>
                      <a:pt x="790" y="1274"/>
                      <a:pt x="790" y="1274"/>
                    </a:cubicBezTo>
                    <a:cubicBezTo>
                      <a:pt x="755" y="1271"/>
                      <a:pt x="755" y="1271"/>
                      <a:pt x="755" y="1271"/>
                    </a:cubicBezTo>
                    <a:cubicBezTo>
                      <a:pt x="751" y="1261"/>
                      <a:pt x="751" y="1261"/>
                      <a:pt x="751" y="1261"/>
                    </a:cubicBezTo>
                    <a:cubicBezTo>
                      <a:pt x="724" y="1259"/>
                      <a:pt x="724" y="1259"/>
                      <a:pt x="724" y="1259"/>
                    </a:cubicBezTo>
                    <a:cubicBezTo>
                      <a:pt x="719" y="1267"/>
                      <a:pt x="719" y="1267"/>
                      <a:pt x="719" y="1267"/>
                    </a:cubicBezTo>
                    <a:cubicBezTo>
                      <a:pt x="690" y="1264"/>
                      <a:pt x="690" y="1264"/>
                      <a:pt x="690" y="1264"/>
                    </a:cubicBezTo>
                    <a:cubicBezTo>
                      <a:pt x="684" y="1256"/>
                      <a:pt x="684" y="1256"/>
                      <a:pt x="684" y="1256"/>
                    </a:cubicBezTo>
                    <a:cubicBezTo>
                      <a:pt x="657" y="1252"/>
                      <a:pt x="657" y="1252"/>
                      <a:pt x="657" y="1252"/>
                    </a:cubicBezTo>
                    <a:cubicBezTo>
                      <a:pt x="650" y="1260"/>
                      <a:pt x="650" y="1260"/>
                      <a:pt x="650" y="1260"/>
                    </a:cubicBezTo>
                    <a:cubicBezTo>
                      <a:pt x="617" y="1257"/>
                      <a:pt x="617" y="1257"/>
                      <a:pt x="617" y="1257"/>
                    </a:cubicBezTo>
                    <a:cubicBezTo>
                      <a:pt x="611" y="1249"/>
                      <a:pt x="611" y="1249"/>
                      <a:pt x="611" y="1249"/>
                    </a:cubicBezTo>
                    <a:cubicBezTo>
                      <a:pt x="611" y="1249"/>
                      <a:pt x="135" y="1217"/>
                      <a:pt x="125" y="1216"/>
                    </a:cubicBezTo>
                    <a:cubicBezTo>
                      <a:pt x="115" y="1215"/>
                      <a:pt x="113" y="1194"/>
                      <a:pt x="113" y="1194"/>
                    </a:cubicBezTo>
                    <a:cubicBezTo>
                      <a:pt x="108" y="1190"/>
                      <a:pt x="108" y="1190"/>
                      <a:pt x="108" y="1190"/>
                    </a:cubicBezTo>
                    <a:cubicBezTo>
                      <a:pt x="103" y="1118"/>
                      <a:pt x="103" y="1118"/>
                      <a:pt x="103" y="1118"/>
                    </a:cubicBezTo>
                    <a:cubicBezTo>
                      <a:pt x="61" y="1113"/>
                      <a:pt x="53" y="1091"/>
                      <a:pt x="53" y="1091"/>
                    </a:cubicBezTo>
                    <a:cubicBezTo>
                      <a:pt x="8" y="1058"/>
                      <a:pt x="8" y="1058"/>
                      <a:pt x="8" y="1058"/>
                    </a:cubicBezTo>
                    <a:cubicBezTo>
                      <a:pt x="8" y="935"/>
                      <a:pt x="8" y="935"/>
                      <a:pt x="8" y="935"/>
                    </a:cubicBezTo>
                    <a:cubicBezTo>
                      <a:pt x="248" y="657"/>
                      <a:pt x="248" y="657"/>
                      <a:pt x="248" y="657"/>
                    </a:cubicBezTo>
                    <a:cubicBezTo>
                      <a:pt x="248" y="657"/>
                      <a:pt x="242" y="406"/>
                      <a:pt x="242" y="372"/>
                    </a:cubicBezTo>
                    <a:cubicBezTo>
                      <a:pt x="242" y="341"/>
                      <a:pt x="270" y="318"/>
                      <a:pt x="270" y="318"/>
                    </a:cubicBezTo>
                    <a:cubicBezTo>
                      <a:pt x="270" y="318"/>
                      <a:pt x="531" y="66"/>
                      <a:pt x="567" y="42"/>
                    </a:cubicBezTo>
                    <a:cubicBezTo>
                      <a:pt x="596" y="22"/>
                      <a:pt x="648" y="8"/>
                      <a:pt x="737" y="8"/>
                    </a:cubicBezTo>
                    <a:moveTo>
                      <a:pt x="737" y="0"/>
                    </a:moveTo>
                    <a:cubicBezTo>
                      <a:pt x="655" y="0"/>
                      <a:pt x="596" y="12"/>
                      <a:pt x="562" y="35"/>
                    </a:cubicBezTo>
                    <a:cubicBezTo>
                      <a:pt x="527" y="60"/>
                      <a:pt x="278" y="299"/>
                      <a:pt x="265" y="312"/>
                    </a:cubicBezTo>
                    <a:cubicBezTo>
                      <a:pt x="262" y="315"/>
                      <a:pt x="234" y="339"/>
                      <a:pt x="234" y="372"/>
                    </a:cubicBezTo>
                    <a:cubicBezTo>
                      <a:pt x="234" y="403"/>
                      <a:pt x="239" y="625"/>
                      <a:pt x="239" y="654"/>
                    </a:cubicBezTo>
                    <a:cubicBezTo>
                      <a:pt x="2" y="930"/>
                      <a:pt x="2" y="930"/>
                      <a:pt x="2" y="930"/>
                    </a:cubicBezTo>
                    <a:cubicBezTo>
                      <a:pt x="0" y="932"/>
                      <a:pt x="0" y="932"/>
                      <a:pt x="0" y="932"/>
                    </a:cubicBezTo>
                    <a:cubicBezTo>
                      <a:pt x="0" y="935"/>
                      <a:pt x="0" y="935"/>
                      <a:pt x="0" y="935"/>
                    </a:cubicBezTo>
                    <a:cubicBezTo>
                      <a:pt x="0" y="1058"/>
                      <a:pt x="0" y="1058"/>
                      <a:pt x="0" y="1058"/>
                    </a:cubicBezTo>
                    <a:cubicBezTo>
                      <a:pt x="0" y="1062"/>
                      <a:pt x="0" y="1062"/>
                      <a:pt x="0" y="1062"/>
                    </a:cubicBezTo>
                    <a:cubicBezTo>
                      <a:pt x="3" y="1064"/>
                      <a:pt x="3" y="1064"/>
                      <a:pt x="3" y="1064"/>
                    </a:cubicBezTo>
                    <a:cubicBezTo>
                      <a:pt x="47" y="1096"/>
                      <a:pt x="47" y="1096"/>
                      <a:pt x="47" y="1096"/>
                    </a:cubicBezTo>
                    <a:cubicBezTo>
                      <a:pt x="50" y="1103"/>
                      <a:pt x="62" y="1119"/>
                      <a:pt x="95" y="1125"/>
                    </a:cubicBezTo>
                    <a:cubicBezTo>
                      <a:pt x="100" y="1191"/>
                      <a:pt x="100" y="1191"/>
                      <a:pt x="100" y="1191"/>
                    </a:cubicBezTo>
                    <a:cubicBezTo>
                      <a:pt x="100" y="1194"/>
                      <a:pt x="100" y="1194"/>
                      <a:pt x="100" y="1194"/>
                    </a:cubicBezTo>
                    <a:cubicBezTo>
                      <a:pt x="103" y="1197"/>
                      <a:pt x="103" y="1197"/>
                      <a:pt x="103" y="1197"/>
                    </a:cubicBezTo>
                    <a:cubicBezTo>
                      <a:pt x="106" y="1199"/>
                      <a:pt x="106" y="1199"/>
                      <a:pt x="106" y="1199"/>
                    </a:cubicBezTo>
                    <a:cubicBezTo>
                      <a:pt x="107" y="1207"/>
                      <a:pt x="111" y="1222"/>
                      <a:pt x="124" y="1224"/>
                    </a:cubicBezTo>
                    <a:cubicBezTo>
                      <a:pt x="134" y="1225"/>
                      <a:pt x="560" y="1254"/>
                      <a:pt x="607" y="1257"/>
                    </a:cubicBezTo>
                    <a:cubicBezTo>
                      <a:pt x="611" y="1262"/>
                      <a:pt x="611" y="1262"/>
                      <a:pt x="611" y="1262"/>
                    </a:cubicBezTo>
                    <a:cubicBezTo>
                      <a:pt x="613" y="1264"/>
                      <a:pt x="613" y="1264"/>
                      <a:pt x="613" y="1264"/>
                    </a:cubicBezTo>
                    <a:cubicBezTo>
                      <a:pt x="617" y="1265"/>
                      <a:pt x="617" y="1265"/>
                      <a:pt x="617" y="1265"/>
                    </a:cubicBezTo>
                    <a:cubicBezTo>
                      <a:pt x="650" y="1268"/>
                      <a:pt x="650" y="1268"/>
                      <a:pt x="650" y="1268"/>
                    </a:cubicBezTo>
                    <a:cubicBezTo>
                      <a:pt x="654" y="1268"/>
                      <a:pt x="654" y="1268"/>
                      <a:pt x="654" y="1268"/>
                    </a:cubicBezTo>
                    <a:cubicBezTo>
                      <a:pt x="657" y="1265"/>
                      <a:pt x="657" y="1265"/>
                      <a:pt x="657" y="1265"/>
                    </a:cubicBezTo>
                    <a:cubicBezTo>
                      <a:pt x="660" y="1260"/>
                      <a:pt x="660" y="1260"/>
                      <a:pt x="660" y="1260"/>
                    </a:cubicBezTo>
                    <a:cubicBezTo>
                      <a:pt x="679" y="1263"/>
                      <a:pt x="679" y="1263"/>
                      <a:pt x="679" y="1263"/>
                    </a:cubicBezTo>
                    <a:cubicBezTo>
                      <a:pt x="683" y="1268"/>
                      <a:pt x="683" y="1268"/>
                      <a:pt x="683" y="1268"/>
                    </a:cubicBezTo>
                    <a:cubicBezTo>
                      <a:pt x="685" y="1272"/>
                      <a:pt x="685" y="1272"/>
                      <a:pt x="685" y="1272"/>
                    </a:cubicBezTo>
                    <a:cubicBezTo>
                      <a:pt x="689" y="1272"/>
                      <a:pt x="689" y="1272"/>
                      <a:pt x="689" y="1272"/>
                    </a:cubicBezTo>
                    <a:cubicBezTo>
                      <a:pt x="718" y="1275"/>
                      <a:pt x="718" y="1275"/>
                      <a:pt x="718" y="1275"/>
                    </a:cubicBezTo>
                    <a:cubicBezTo>
                      <a:pt x="723" y="1275"/>
                      <a:pt x="723" y="1275"/>
                      <a:pt x="723" y="1275"/>
                    </a:cubicBezTo>
                    <a:cubicBezTo>
                      <a:pt x="725" y="1271"/>
                      <a:pt x="725" y="1271"/>
                      <a:pt x="725" y="1271"/>
                    </a:cubicBezTo>
                    <a:cubicBezTo>
                      <a:pt x="728" y="1267"/>
                      <a:pt x="728" y="1267"/>
                      <a:pt x="728" y="1267"/>
                    </a:cubicBezTo>
                    <a:cubicBezTo>
                      <a:pt x="745" y="1269"/>
                      <a:pt x="745" y="1269"/>
                      <a:pt x="745" y="1269"/>
                    </a:cubicBezTo>
                    <a:cubicBezTo>
                      <a:pt x="747" y="1274"/>
                      <a:pt x="747" y="1274"/>
                      <a:pt x="747" y="1274"/>
                    </a:cubicBezTo>
                    <a:cubicBezTo>
                      <a:pt x="749" y="1279"/>
                      <a:pt x="749" y="1279"/>
                      <a:pt x="749" y="1279"/>
                    </a:cubicBezTo>
                    <a:cubicBezTo>
                      <a:pt x="754" y="1279"/>
                      <a:pt x="754" y="1279"/>
                      <a:pt x="754" y="1279"/>
                    </a:cubicBezTo>
                    <a:cubicBezTo>
                      <a:pt x="789" y="1281"/>
                      <a:pt x="789" y="1281"/>
                      <a:pt x="789" y="1281"/>
                    </a:cubicBezTo>
                    <a:cubicBezTo>
                      <a:pt x="795" y="1282"/>
                      <a:pt x="795" y="1282"/>
                      <a:pt x="795" y="1282"/>
                    </a:cubicBezTo>
                    <a:cubicBezTo>
                      <a:pt x="797" y="1277"/>
                      <a:pt x="797" y="1277"/>
                      <a:pt x="797" y="1277"/>
                    </a:cubicBezTo>
                    <a:cubicBezTo>
                      <a:pt x="799" y="1272"/>
                      <a:pt x="799" y="1272"/>
                      <a:pt x="799" y="1272"/>
                    </a:cubicBezTo>
                    <a:cubicBezTo>
                      <a:pt x="814" y="1274"/>
                      <a:pt x="814" y="1274"/>
                      <a:pt x="814" y="1274"/>
                    </a:cubicBezTo>
                    <a:cubicBezTo>
                      <a:pt x="815" y="1278"/>
                      <a:pt x="815" y="1278"/>
                      <a:pt x="815" y="1278"/>
                    </a:cubicBezTo>
                    <a:cubicBezTo>
                      <a:pt x="816" y="1284"/>
                      <a:pt x="816" y="1284"/>
                      <a:pt x="816" y="1284"/>
                    </a:cubicBezTo>
                    <a:cubicBezTo>
                      <a:pt x="822" y="1284"/>
                      <a:pt x="822" y="1284"/>
                      <a:pt x="822" y="1284"/>
                    </a:cubicBezTo>
                    <a:cubicBezTo>
                      <a:pt x="860" y="1288"/>
                      <a:pt x="860" y="1288"/>
                      <a:pt x="860" y="1288"/>
                    </a:cubicBezTo>
                    <a:cubicBezTo>
                      <a:pt x="864" y="1288"/>
                      <a:pt x="864" y="1288"/>
                      <a:pt x="864" y="1288"/>
                    </a:cubicBezTo>
                    <a:cubicBezTo>
                      <a:pt x="867" y="1285"/>
                      <a:pt x="867" y="1285"/>
                      <a:pt x="867" y="1285"/>
                    </a:cubicBezTo>
                    <a:cubicBezTo>
                      <a:pt x="871" y="1279"/>
                      <a:pt x="871" y="1279"/>
                      <a:pt x="871" y="1279"/>
                    </a:cubicBezTo>
                    <a:cubicBezTo>
                      <a:pt x="884" y="1281"/>
                      <a:pt x="884" y="1281"/>
                      <a:pt x="884" y="1281"/>
                    </a:cubicBezTo>
                    <a:cubicBezTo>
                      <a:pt x="885" y="1284"/>
                      <a:pt x="885" y="1284"/>
                      <a:pt x="885" y="1284"/>
                    </a:cubicBezTo>
                    <a:cubicBezTo>
                      <a:pt x="886" y="1290"/>
                      <a:pt x="886" y="1290"/>
                      <a:pt x="886" y="1290"/>
                    </a:cubicBezTo>
                    <a:cubicBezTo>
                      <a:pt x="892" y="1290"/>
                      <a:pt x="892" y="1290"/>
                      <a:pt x="892" y="1290"/>
                    </a:cubicBezTo>
                    <a:cubicBezTo>
                      <a:pt x="931" y="1293"/>
                      <a:pt x="931" y="1293"/>
                      <a:pt x="931" y="1293"/>
                    </a:cubicBezTo>
                    <a:cubicBezTo>
                      <a:pt x="935" y="1294"/>
                      <a:pt x="935" y="1294"/>
                      <a:pt x="935" y="1294"/>
                    </a:cubicBezTo>
                    <a:cubicBezTo>
                      <a:pt x="938" y="1289"/>
                      <a:pt x="938" y="1289"/>
                      <a:pt x="938" y="1289"/>
                    </a:cubicBezTo>
                    <a:cubicBezTo>
                      <a:pt x="940" y="1286"/>
                      <a:pt x="940" y="1286"/>
                      <a:pt x="940" y="1286"/>
                    </a:cubicBezTo>
                    <a:cubicBezTo>
                      <a:pt x="955" y="1288"/>
                      <a:pt x="955" y="1288"/>
                      <a:pt x="955" y="1288"/>
                    </a:cubicBezTo>
                    <a:cubicBezTo>
                      <a:pt x="956" y="1292"/>
                      <a:pt x="956" y="1292"/>
                      <a:pt x="956" y="1292"/>
                    </a:cubicBezTo>
                    <a:cubicBezTo>
                      <a:pt x="958" y="1298"/>
                      <a:pt x="958" y="1298"/>
                      <a:pt x="958" y="1298"/>
                    </a:cubicBezTo>
                    <a:cubicBezTo>
                      <a:pt x="964" y="1298"/>
                      <a:pt x="964" y="1298"/>
                      <a:pt x="964" y="1298"/>
                    </a:cubicBezTo>
                    <a:cubicBezTo>
                      <a:pt x="1001" y="1299"/>
                      <a:pt x="1001" y="1299"/>
                      <a:pt x="1001" y="1299"/>
                    </a:cubicBezTo>
                    <a:cubicBezTo>
                      <a:pt x="1005" y="1299"/>
                      <a:pt x="1005" y="1299"/>
                      <a:pt x="1005" y="1299"/>
                    </a:cubicBezTo>
                    <a:cubicBezTo>
                      <a:pt x="1007" y="1297"/>
                      <a:pt x="1007" y="1297"/>
                      <a:pt x="1007" y="1297"/>
                    </a:cubicBezTo>
                    <a:cubicBezTo>
                      <a:pt x="1009" y="1295"/>
                      <a:pt x="1009" y="1295"/>
                      <a:pt x="1009" y="1295"/>
                    </a:cubicBezTo>
                    <a:cubicBezTo>
                      <a:pt x="1237" y="1314"/>
                      <a:pt x="1237" y="1314"/>
                      <a:pt x="1237" y="1314"/>
                    </a:cubicBezTo>
                    <a:cubicBezTo>
                      <a:pt x="1238" y="1314"/>
                      <a:pt x="1239" y="1314"/>
                      <a:pt x="1240" y="1314"/>
                    </a:cubicBezTo>
                    <a:cubicBezTo>
                      <a:pt x="1246" y="1314"/>
                      <a:pt x="1259" y="1312"/>
                      <a:pt x="1267" y="1295"/>
                    </a:cubicBezTo>
                    <a:cubicBezTo>
                      <a:pt x="1275" y="1278"/>
                      <a:pt x="1398" y="1032"/>
                      <a:pt x="1399" y="1029"/>
                    </a:cubicBezTo>
                    <a:cubicBezTo>
                      <a:pt x="1400" y="1028"/>
                      <a:pt x="1400" y="1028"/>
                      <a:pt x="1400" y="1028"/>
                    </a:cubicBezTo>
                    <a:cubicBezTo>
                      <a:pt x="1400" y="1026"/>
                      <a:pt x="1400" y="1026"/>
                      <a:pt x="1400" y="1026"/>
                    </a:cubicBezTo>
                    <a:cubicBezTo>
                      <a:pt x="1400" y="910"/>
                      <a:pt x="1400" y="910"/>
                      <a:pt x="1400" y="910"/>
                    </a:cubicBezTo>
                    <a:cubicBezTo>
                      <a:pt x="1465" y="779"/>
                      <a:pt x="1465" y="779"/>
                      <a:pt x="1465" y="779"/>
                    </a:cubicBezTo>
                    <a:cubicBezTo>
                      <a:pt x="1466" y="776"/>
                      <a:pt x="1469" y="770"/>
                      <a:pt x="1469" y="755"/>
                    </a:cubicBezTo>
                    <a:cubicBezTo>
                      <a:pt x="1469" y="658"/>
                      <a:pt x="1469" y="658"/>
                      <a:pt x="1469" y="658"/>
                    </a:cubicBezTo>
                    <a:cubicBezTo>
                      <a:pt x="1469" y="655"/>
                      <a:pt x="1470" y="627"/>
                      <a:pt x="1448" y="605"/>
                    </a:cubicBezTo>
                    <a:cubicBezTo>
                      <a:pt x="1427" y="583"/>
                      <a:pt x="1408" y="581"/>
                      <a:pt x="1390" y="578"/>
                    </a:cubicBezTo>
                    <a:cubicBezTo>
                      <a:pt x="1387" y="578"/>
                      <a:pt x="1387" y="578"/>
                      <a:pt x="1387" y="578"/>
                    </a:cubicBezTo>
                    <a:cubicBezTo>
                      <a:pt x="1372" y="576"/>
                      <a:pt x="1306" y="569"/>
                      <a:pt x="1284" y="567"/>
                    </a:cubicBezTo>
                    <a:cubicBezTo>
                      <a:pt x="1284" y="513"/>
                      <a:pt x="1284" y="513"/>
                      <a:pt x="1284" y="513"/>
                    </a:cubicBezTo>
                    <a:cubicBezTo>
                      <a:pt x="1287" y="505"/>
                      <a:pt x="1300" y="466"/>
                      <a:pt x="1292" y="420"/>
                    </a:cubicBezTo>
                    <a:cubicBezTo>
                      <a:pt x="1284" y="371"/>
                      <a:pt x="1279" y="353"/>
                      <a:pt x="1278" y="352"/>
                    </a:cubicBezTo>
                    <a:cubicBezTo>
                      <a:pt x="1278" y="352"/>
                      <a:pt x="1278" y="352"/>
                      <a:pt x="1278" y="352"/>
                    </a:cubicBezTo>
                    <a:cubicBezTo>
                      <a:pt x="1278" y="352"/>
                      <a:pt x="1278" y="352"/>
                      <a:pt x="1278" y="352"/>
                    </a:cubicBezTo>
                    <a:cubicBezTo>
                      <a:pt x="1278" y="350"/>
                      <a:pt x="1271" y="333"/>
                      <a:pt x="1236" y="304"/>
                    </a:cubicBezTo>
                    <a:cubicBezTo>
                      <a:pt x="1203" y="276"/>
                      <a:pt x="972" y="67"/>
                      <a:pt x="960" y="56"/>
                    </a:cubicBezTo>
                    <a:cubicBezTo>
                      <a:pt x="955" y="49"/>
                      <a:pt x="918" y="9"/>
                      <a:pt x="803" y="2"/>
                    </a:cubicBezTo>
                    <a:cubicBezTo>
                      <a:pt x="780" y="1"/>
                      <a:pt x="758" y="0"/>
                      <a:pt x="737" y="0"/>
                    </a:cubicBez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79" name="Freeform 8">
                <a:extLst>
                  <a:ext uri="{FF2B5EF4-FFF2-40B4-BE49-F238E27FC236}">
                    <a16:creationId xmlns:a16="http://schemas.microsoft.com/office/drawing/2014/main" id="{852ED518-82FF-419E-9E74-52B2E2186D0D}"/>
                  </a:ext>
                </a:extLst>
              </p:cNvPr>
              <p:cNvSpPr>
                <a:spLocks/>
              </p:cNvSpPr>
              <p:nvPr/>
            </p:nvSpPr>
            <p:spPr bwMode="auto">
              <a:xfrm>
                <a:off x="720" y="1626"/>
                <a:ext cx="1211" cy="372"/>
              </a:xfrm>
              <a:custGeom>
                <a:avLst/>
                <a:gdLst>
                  <a:gd name="T0" fmla="*/ 0 w 1453"/>
                  <a:gd name="T1" fmla="*/ 319 h 445"/>
                  <a:gd name="T2" fmla="*/ 42 w 1453"/>
                  <a:gd name="T3" fmla="*/ 354 h 445"/>
                  <a:gd name="T4" fmla="*/ 1171 w 1453"/>
                  <a:gd name="T5" fmla="*/ 445 h 445"/>
                  <a:gd name="T6" fmla="*/ 1253 w 1453"/>
                  <a:gd name="T7" fmla="*/ 428 h 445"/>
                  <a:gd name="T8" fmla="*/ 1443 w 1453"/>
                  <a:gd name="T9" fmla="*/ 59 h 445"/>
                  <a:gd name="T10" fmla="*/ 1442 w 1453"/>
                  <a:gd name="T11" fmla="*/ 58 h 445"/>
                  <a:gd name="T12" fmla="*/ 1443 w 1453"/>
                  <a:gd name="T13" fmla="*/ 59 h 445"/>
                  <a:gd name="T14" fmla="*/ 1453 w 1453"/>
                  <a:gd name="T15" fmla="*/ 24 h 445"/>
                  <a:gd name="T16" fmla="*/ 1448 w 1453"/>
                  <a:gd name="T17" fmla="*/ 0 h 445"/>
                  <a:gd name="T18" fmla="*/ 1444 w 1453"/>
                  <a:gd name="T19" fmla="*/ 1 h 445"/>
                  <a:gd name="T20" fmla="*/ 1449 w 1453"/>
                  <a:gd name="T21" fmla="*/ 24 h 445"/>
                  <a:gd name="T22" fmla="*/ 1445 w 1453"/>
                  <a:gd name="T23" fmla="*/ 48 h 445"/>
                  <a:gd name="T24" fmla="*/ 1441 w 1453"/>
                  <a:gd name="T25" fmla="*/ 55 h 445"/>
                  <a:gd name="T26" fmla="*/ 1440 w 1453"/>
                  <a:gd name="T27" fmla="*/ 57 h 445"/>
                  <a:gd name="T28" fmla="*/ 1440 w 1453"/>
                  <a:gd name="T29" fmla="*/ 57 h 445"/>
                  <a:gd name="T30" fmla="*/ 1440 w 1453"/>
                  <a:gd name="T31" fmla="*/ 57 h 445"/>
                  <a:gd name="T32" fmla="*/ 1440 w 1453"/>
                  <a:gd name="T33" fmla="*/ 57 h 445"/>
                  <a:gd name="T34" fmla="*/ 1251 w 1453"/>
                  <a:gd name="T35" fmla="*/ 424 h 445"/>
                  <a:gd name="T36" fmla="*/ 1171 w 1453"/>
                  <a:gd name="T37" fmla="*/ 441 h 445"/>
                  <a:gd name="T38" fmla="*/ 44 w 1453"/>
                  <a:gd name="T39" fmla="*/ 350 h 445"/>
                  <a:gd name="T40" fmla="*/ 2 w 1453"/>
                  <a:gd name="T41" fmla="*/ 315 h 445"/>
                  <a:gd name="T42" fmla="*/ 0 w 1453"/>
                  <a:gd name="T43" fmla="*/ 319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53" h="445">
                    <a:moveTo>
                      <a:pt x="0" y="319"/>
                    </a:moveTo>
                    <a:cubicBezTo>
                      <a:pt x="42" y="354"/>
                      <a:pt x="42" y="354"/>
                      <a:pt x="42" y="354"/>
                    </a:cubicBezTo>
                    <a:cubicBezTo>
                      <a:pt x="1171" y="445"/>
                      <a:pt x="1171" y="445"/>
                      <a:pt x="1171" y="445"/>
                    </a:cubicBezTo>
                    <a:cubicBezTo>
                      <a:pt x="1253" y="428"/>
                      <a:pt x="1253" y="428"/>
                      <a:pt x="1253" y="428"/>
                    </a:cubicBezTo>
                    <a:cubicBezTo>
                      <a:pt x="1443" y="59"/>
                      <a:pt x="1443" y="59"/>
                      <a:pt x="1443" y="59"/>
                    </a:cubicBezTo>
                    <a:cubicBezTo>
                      <a:pt x="1442" y="58"/>
                      <a:pt x="1442" y="58"/>
                      <a:pt x="1442" y="58"/>
                    </a:cubicBezTo>
                    <a:cubicBezTo>
                      <a:pt x="1443" y="59"/>
                      <a:pt x="1443" y="59"/>
                      <a:pt x="1443" y="59"/>
                    </a:cubicBezTo>
                    <a:cubicBezTo>
                      <a:pt x="1443" y="59"/>
                      <a:pt x="1453" y="44"/>
                      <a:pt x="1453" y="24"/>
                    </a:cubicBezTo>
                    <a:cubicBezTo>
                      <a:pt x="1453" y="16"/>
                      <a:pt x="1452" y="8"/>
                      <a:pt x="1448" y="0"/>
                    </a:cubicBezTo>
                    <a:cubicBezTo>
                      <a:pt x="1444" y="1"/>
                      <a:pt x="1444" y="1"/>
                      <a:pt x="1444" y="1"/>
                    </a:cubicBezTo>
                    <a:cubicBezTo>
                      <a:pt x="1448" y="9"/>
                      <a:pt x="1449" y="17"/>
                      <a:pt x="1449" y="24"/>
                    </a:cubicBezTo>
                    <a:cubicBezTo>
                      <a:pt x="1449" y="33"/>
                      <a:pt x="1447" y="42"/>
                      <a:pt x="1445" y="48"/>
                    </a:cubicBezTo>
                    <a:cubicBezTo>
                      <a:pt x="1443" y="51"/>
                      <a:pt x="1442" y="53"/>
                      <a:pt x="1441" y="55"/>
                    </a:cubicBezTo>
                    <a:cubicBezTo>
                      <a:pt x="1441" y="56"/>
                      <a:pt x="1441" y="56"/>
                      <a:pt x="1440" y="57"/>
                    </a:cubicBezTo>
                    <a:cubicBezTo>
                      <a:pt x="1440" y="57"/>
                      <a:pt x="1440" y="57"/>
                      <a:pt x="1440" y="57"/>
                    </a:cubicBezTo>
                    <a:cubicBezTo>
                      <a:pt x="1440" y="57"/>
                      <a:pt x="1440" y="57"/>
                      <a:pt x="1440" y="57"/>
                    </a:cubicBezTo>
                    <a:cubicBezTo>
                      <a:pt x="1440" y="57"/>
                      <a:pt x="1440" y="57"/>
                      <a:pt x="1440" y="57"/>
                    </a:cubicBezTo>
                    <a:cubicBezTo>
                      <a:pt x="1251" y="424"/>
                      <a:pt x="1251" y="424"/>
                      <a:pt x="1251" y="424"/>
                    </a:cubicBezTo>
                    <a:cubicBezTo>
                      <a:pt x="1171" y="441"/>
                      <a:pt x="1171" y="441"/>
                      <a:pt x="1171" y="441"/>
                    </a:cubicBezTo>
                    <a:cubicBezTo>
                      <a:pt x="44" y="350"/>
                      <a:pt x="44" y="350"/>
                      <a:pt x="44" y="350"/>
                    </a:cubicBezTo>
                    <a:cubicBezTo>
                      <a:pt x="2" y="315"/>
                      <a:pt x="2" y="315"/>
                      <a:pt x="2" y="315"/>
                    </a:cubicBezTo>
                    <a:lnTo>
                      <a:pt x="0" y="319"/>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80" name="Freeform 9">
                <a:extLst>
                  <a:ext uri="{FF2B5EF4-FFF2-40B4-BE49-F238E27FC236}">
                    <a16:creationId xmlns:a16="http://schemas.microsoft.com/office/drawing/2014/main" id="{2D9F5CC6-C61C-4D7B-A184-82DC7EA26787}"/>
                  </a:ext>
                </a:extLst>
              </p:cNvPr>
              <p:cNvSpPr>
                <a:spLocks/>
              </p:cNvSpPr>
              <p:nvPr/>
            </p:nvSpPr>
            <p:spPr bwMode="auto">
              <a:xfrm>
                <a:off x="720" y="1776"/>
                <a:ext cx="1203" cy="323"/>
              </a:xfrm>
              <a:custGeom>
                <a:avLst/>
                <a:gdLst>
                  <a:gd name="T0" fmla="*/ 0 w 1203"/>
                  <a:gd name="T1" fmla="*/ 217 h 323"/>
                  <a:gd name="T2" fmla="*/ 35 w 1203"/>
                  <a:gd name="T3" fmla="*/ 248 h 323"/>
                  <a:gd name="T4" fmla="*/ 976 w 1203"/>
                  <a:gd name="T5" fmla="*/ 323 h 323"/>
                  <a:gd name="T6" fmla="*/ 1045 w 1203"/>
                  <a:gd name="T7" fmla="*/ 309 h 323"/>
                  <a:gd name="T8" fmla="*/ 1203 w 1203"/>
                  <a:gd name="T9" fmla="*/ 1 h 323"/>
                  <a:gd name="T10" fmla="*/ 1201 w 1203"/>
                  <a:gd name="T11" fmla="*/ 0 h 323"/>
                  <a:gd name="T12" fmla="*/ 1043 w 1203"/>
                  <a:gd name="T13" fmla="*/ 306 h 323"/>
                  <a:gd name="T14" fmla="*/ 976 w 1203"/>
                  <a:gd name="T15" fmla="*/ 320 h 323"/>
                  <a:gd name="T16" fmla="*/ 36 w 1203"/>
                  <a:gd name="T17" fmla="*/ 244 h 323"/>
                  <a:gd name="T18" fmla="*/ 1 w 1203"/>
                  <a:gd name="T19" fmla="*/ 215 h 323"/>
                  <a:gd name="T20" fmla="*/ 0 w 1203"/>
                  <a:gd name="T21" fmla="*/ 217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3" h="323">
                    <a:moveTo>
                      <a:pt x="0" y="217"/>
                    </a:moveTo>
                    <a:lnTo>
                      <a:pt x="35" y="248"/>
                    </a:lnTo>
                    <a:lnTo>
                      <a:pt x="976" y="323"/>
                    </a:lnTo>
                    <a:lnTo>
                      <a:pt x="1045" y="309"/>
                    </a:lnTo>
                    <a:lnTo>
                      <a:pt x="1203" y="1"/>
                    </a:lnTo>
                    <a:lnTo>
                      <a:pt x="1201" y="0"/>
                    </a:lnTo>
                    <a:lnTo>
                      <a:pt x="1043" y="306"/>
                    </a:lnTo>
                    <a:lnTo>
                      <a:pt x="976" y="320"/>
                    </a:lnTo>
                    <a:lnTo>
                      <a:pt x="36" y="244"/>
                    </a:lnTo>
                    <a:lnTo>
                      <a:pt x="1" y="215"/>
                    </a:lnTo>
                    <a:lnTo>
                      <a:pt x="0" y="217"/>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81" name="Rectangle 10">
                <a:extLst>
                  <a:ext uri="{FF2B5EF4-FFF2-40B4-BE49-F238E27FC236}">
                    <a16:creationId xmlns:a16="http://schemas.microsoft.com/office/drawing/2014/main" id="{C369E7FA-FE86-46E1-A427-B1B60794C65C}"/>
                  </a:ext>
                </a:extLst>
              </p:cNvPr>
              <p:cNvSpPr>
                <a:spLocks noChangeArrowheads="1"/>
              </p:cNvSpPr>
              <p:nvPr/>
            </p:nvSpPr>
            <p:spPr bwMode="auto">
              <a:xfrm>
                <a:off x="754" y="1920"/>
                <a:ext cx="3" cy="102"/>
              </a:xfrm>
              <a:prstGeom prst="rect">
                <a:avLst/>
              </a:prstGeom>
              <a:grpFill/>
              <a:ln w="9525">
                <a:solidFill>
                  <a:schemeClr val="bg1"/>
                </a:solidFill>
                <a:miter lim="800000"/>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82" name="Freeform 11">
                <a:extLst>
                  <a:ext uri="{FF2B5EF4-FFF2-40B4-BE49-F238E27FC236}">
                    <a16:creationId xmlns:a16="http://schemas.microsoft.com/office/drawing/2014/main" id="{E77E5BEC-2667-43DB-A800-DF3599693918}"/>
                  </a:ext>
                </a:extLst>
              </p:cNvPr>
              <p:cNvSpPr>
                <a:spLocks/>
              </p:cNvSpPr>
              <p:nvPr/>
            </p:nvSpPr>
            <p:spPr bwMode="auto">
              <a:xfrm>
                <a:off x="754" y="1920"/>
                <a:ext cx="3" cy="102"/>
              </a:xfrm>
              <a:custGeom>
                <a:avLst/>
                <a:gdLst>
                  <a:gd name="T0" fmla="*/ 0 w 3"/>
                  <a:gd name="T1" fmla="*/ 0 h 102"/>
                  <a:gd name="T2" fmla="*/ 0 w 3"/>
                  <a:gd name="T3" fmla="*/ 102 h 102"/>
                  <a:gd name="T4" fmla="*/ 3 w 3"/>
                  <a:gd name="T5" fmla="*/ 102 h 102"/>
                  <a:gd name="T6" fmla="*/ 3 w 3"/>
                  <a:gd name="T7" fmla="*/ 0 h 102"/>
                </a:gdLst>
                <a:ahLst/>
                <a:cxnLst>
                  <a:cxn ang="0">
                    <a:pos x="T0" y="T1"/>
                  </a:cxn>
                  <a:cxn ang="0">
                    <a:pos x="T2" y="T3"/>
                  </a:cxn>
                  <a:cxn ang="0">
                    <a:pos x="T4" y="T5"/>
                  </a:cxn>
                  <a:cxn ang="0">
                    <a:pos x="T6" y="T7"/>
                  </a:cxn>
                </a:cxnLst>
                <a:rect l="0" t="0" r="r" b="b"/>
                <a:pathLst>
                  <a:path w="3" h="102">
                    <a:moveTo>
                      <a:pt x="0" y="0"/>
                    </a:moveTo>
                    <a:lnTo>
                      <a:pt x="0" y="102"/>
                    </a:lnTo>
                    <a:lnTo>
                      <a:pt x="3" y="102"/>
                    </a:lnTo>
                    <a:lnTo>
                      <a:pt x="3" y="0"/>
                    </a:lnTo>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83" name="Rectangle 12">
                <a:extLst>
                  <a:ext uri="{FF2B5EF4-FFF2-40B4-BE49-F238E27FC236}">
                    <a16:creationId xmlns:a16="http://schemas.microsoft.com/office/drawing/2014/main" id="{15FB5939-7A45-4DC5-95FF-7DCBCCAAA594}"/>
                  </a:ext>
                </a:extLst>
              </p:cNvPr>
              <p:cNvSpPr>
                <a:spLocks noChangeArrowheads="1"/>
              </p:cNvSpPr>
              <p:nvPr/>
            </p:nvSpPr>
            <p:spPr bwMode="auto">
              <a:xfrm>
                <a:off x="1695" y="1996"/>
                <a:ext cx="3" cy="102"/>
              </a:xfrm>
              <a:prstGeom prst="rect">
                <a:avLst/>
              </a:prstGeom>
              <a:grpFill/>
              <a:ln w="9525">
                <a:solidFill>
                  <a:schemeClr val="bg1"/>
                </a:solidFill>
                <a:miter lim="800000"/>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84" name="Freeform 13">
                <a:extLst>
                  <a:ext uri="{FF2B5EF4-FFF2-40B4-BE49-F238E27FC236}">
                    <a16:creationId xmlns:a16="http://schemas.microsoft.com/office/drawing/2014/main" id="{D0DE0347-2AD9-4586-A4F0-23CD628F5D29}"/>
                  </a:ext>
                </a:extLst>
              </p:cNvPr>
              <p:cNvSpPr>
                <a:spLocks/>
              </p:cNvSpPr>
              <p:nvPr/>
            </p:nvSpPr>
            <p:spPr bwMode="auto">
              <a:xfrm>
                <a:off x="1695" y="1996"/>
                <a:ext cx="3" cy="102"/>
              </a:xfrm>
              <a:custGeom>
                <a:avLst/>
                <a:gdLst>
                  <a:gd name="T0" fmla="*/ 0 w 3"/>
                  <a:gd name="T1" fmla="*/ 0 h 102"/>
                  <a:gd name="T2" fmla="*/ 0 w 3"/>
                  <a:gd name="T3" fmla="*/ 102 h 102"/>
                  <a:gd name="T4" fmla="*/ 3 w 3"/>
                  <a:gd name="T5" fmla="*/ 102 h 102"/>
                  <a:gd name="T6" fmla="*/ 3 w 3"/>
                  <a:gd name="T7" fmla="*/ 0 h 102"/>
                </a:gdLst>
                <a:ahLst/>
                <a:cxnLst>
                  <a:cxn ang="0">
                    <a:pos x="T0" y="T1"/>
                  </a:cxn>
                  <a:cxn ang="0">
                    <a:pos x="T2" y="T3"/>
                  </a:cxn>
                  <a:cxn ang="0">
                    <a:pos x="T4" y="T5"/>
                  </a:cxn>
                  <a:cxn ang="0">
                    <a:pos x="T6" y="T7"/>
                  </a:cxn>
                </a:cxnLst>
                <a:rect l="0" t="0" r="r" b="b"/>
                <a:pathLst>
                  <a:path w="3" h="102">
                    <a:moveTo>
                      <a:pt x="0" y="0"/>
                    </a:moveTo>
                    <a:lnTo>
                      <a:pt x="0" y="102"/>
                    </a:lnTo>
                    <a:lnTo>
                      <a:pt x="3" y="102"/>
                    </a:lnTo>
                    <a:lnTo>
                      <a:pt x="3" y="0"/>
                    </a:lnTo>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85" name="Rectangle 14">
                <a:extLst>
                  <a:ext uri="{FF2B5EF4-FFF2-40B4-BE49-F238E27FC236}">
                    <a16:creationId xmlns:a16="http://schemas.microsoft.com/office/drawing/2014/main" id="{EDEFADFF-0371-4C79-94B4-56E446F8992D}"/>
                  </a:ext>
                </a:extLst>
              </p:cNvPr>
              <p:cNvSpPr>
                <a:spLocks noChangeArrowheads="1"/>
              </p:cNvSpPr>
              <p:nvPr/>
            </p:nvSpPr>
            <p:spPr bwMode="auto">
              <a:xfrm>
                <a:off x="1762" y="1982"/>
                <a:ext cx="4" cy="102"/>
              </a:xfrm>
              <a:prstGeom prst="rect">
                <a:avLst/>
              </a:prstGeom>
              <a:grpFill/>
              <a:ln w="9525">
                <a:solidFill>
                  <a:schemeClr val="bg1"/>
                </a:solidFill>
                <a:miter lim="800000"/>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86" name="Freeform 15">
                <a:extLst>
                  <a:ext uri="{FF2B5EF4-FFF2-40B4-BE49-F238E27FC236}">
                    <a16:creationId xmlns:a16="http://schemas.microsoft.com/office/drawing/2014/main" id="{5FC3A6B5-B473-4D53-AC90-ECE940DA13A6}"/>
                  </a:ext>
                </a:extLst>
              </p:cNvPr>
              <p:cNvSpPr>
                <a:spLocks/>
              </p:cNvSpPr>
              <p:nvPr/>
            </p:nvSpPr>
            <p:spPr bwMode="auto">
              <a:xfrm>
                <a:off x="1762" y="1982"/>
                <a:ext cx="4" cy="102"/>
              </a:xfrm>
              <a:custGeom>
                <a:avLst/>
                <a:gdLst>
                  <a:gd name="T0" fmla="*/ 0 w 4"/>
                  <a:gd name="T1" fmla="*/ 0 h 102"/>
                  <a:gd name="T2" fmla="*/ 0 w 4"/>
                  <a:gd name="T3" fmla="*/ 102 h 102"/>
                  <a:gd name="T4" fmla="*/ 4 w 4"/>
                  <a:gd name="T5" fmla="*/ 102 h 102"/>
                  <a:gd name="T6" fmla="*/ 4 w 4"/>
                  <a:gd name="T7" fmla="*/ 0 h 102"/>
                </a:gdLst>
                <a:ahLst/>
                <a:cxnLst>
                  <a:cxn ang="0">
                    <a:pos x="T0" y="T1"/>
                  </a:cxn>
                  <a:cxn ang="0">
                    <a:pos x="T2" y="T3"/>
                  </a:cxn>
                  <a:cxn ang="0">
                    <a:pos x="T4" y="T5"/>
                  </a:cxn>
                  <a:cxn ang="0">
                    <a:pos x="T6" y="T7"/>
                  </a:cxn>
                </a:cxnLst>
                <a:rect l="0" t="0" r="r" b="b"/>
                <a:pathLst>
                  <a:path w="4" h="102">
                    <a:moveTo>
                      <a:pt x="0" y="0"/>
                    </a:moveTo>
                    <a:lnTo>
                      <a:pt x="0" y="102"/>
                    </a:lnTo>
                    <a:lnTo>
                      <a:pt x="4" y="102"/>
                    </a:lnTo>
                    <a:lnTo>
                      <a:pt x="4" y="0"/>
                    </a:lnTo>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87" name="Freeform 16">
                <a:extLst>
                  <a:ext uri="{FF2B5EF4-FFF2-40B4-BE49-F238E27FC236}">
                    <a16:creationId xmlns:a16="http://schemas.microsoft.com/office/drawing/2014/main" id="{48499FF2-7772-4360-B5EA-9669363A1935}"/>
                  </a:ext>
                </a:extLst>
              </p:cNvPr>
              <p:cNvSpPr>
                <a:spLocks/>
              </p:cNvSpPr>
              <p:nvPr/>
            </p:nvSpPr>
            <p:spPr bwMode="auto">
              <a:xfrm>
                <a:off x="1224" y="2059"/>
                <a:ext cx="4" cy="101"/>
              </a:xfrm>
              <a:custGeom>
                <a:avLst/>
                <a:gdLst>
                  <a:gd name="T0" fmla="*/ 0 w 4"/>
                  <a:gd name="T1" fmla="*/ 0 h 101"/>
                  <a:gd name="T2" fmla="*/ 1 w 4"/>
                  <a:gd name="T3" fmla="*/ 101 h 101"/>
                  <a:gd name="T4" fmla="*/ 4 w 4"/>
                  <a:gd name="T5" fmla="*/ 101 h 101"/>
                  <a:gd name="T6" fmla="*/ 4 w 4"/>
                  <a:gd name="T7" fmla="*/ 0 h 101"/>
                  <a:gd name="T8" fmla="*/ 0 w 4"/>
                  <a:gd name="T9" fmla="*/ 0 h 101"/>
                </a:gdLst>
                <a:ahLst/>
                <a:cxnLst>
                  <a:cxn ang="0">
                    <a:pos x="T0" y="T1"/>
                  </a:cxn>
                  <a:cxn ang="0">
                    <a:pos x="T2" y="T3"/>
                  </a:cxn>
                  <a:cxn ang="0">
                    <a:pos x="T4" y="T5"/>
                  </a:cxn>
                  <a:cxn ang="0">
                    <a:pos x="T6" y="T7"/>
                  </a:cxn>
                  <a:cxn ang="0">
                    <a:pos x="T8" y="T9"/>
                  </a:cxn>
                </a:cxnLst>
                <a:rect l="0" t="0" r="r" b="b"/>
                <a:pathLst>
                  <a:path w="4" h="101">
                    <a:moveTo>
                      <a:pt x="0" y="0"/>
                    </a:moveTo>
                    <a:lnTo>
                      <a:pt x="1" y="101"/>
                    </a:lnTo>
                    <a:lnTo>
                      <a:pt x="4" y="101"/>
                    </a:lnTo>
                    <a:lnTo>
                      <a:pt x="4" y="0"/>
                    </a:lnTo>
                    <a:lnTo>
                      <a:pt x="0" y="0"/>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88" name="Freeform 17">
                <a:extLst>
                  <a:ext uri="{FF2B5EF4-FFF2-40B4-BE49-F238E27FC236}">
                    <a16:creationId xmlns:a16="http://schemas.microsoft.com/office/drawing/2014/main" id="{EEC17267-3ACC-4D57-A43B-4E68E3FE3CB2}"/>
                  </a:ext>
                </a:extLst>
              </p:cNvPr>
              <p:cNvSpPr>
                <a:spLocks/>
              </p:cNvSpPr>
              <p:nvPr/>
            </p:nvSpPr>
            <p:spPr bwMode="auto">
              <a:xfrm>
                <a:off x="1224" y="2059"/>
                <a:ext cx="4" cy="101"/>
              </a:xfrm>
              <a:custGeom>
                <a:avLst/>
                <a:gdLst>
                  <a:gd name="T0" fmla="*/ 0 w 4"/>
                  <a:gd name="T1" fmla="*/ 0 h 101"/>
                  <a:gd name="T2" fmla="*/ 1 w 4"/>
                  <a:gd name="T3" fmla="*/ 101 h 101"/>
                  <a:gd name="T4" fmla="*/ 4 w 4"/>
                  <a:gd name="T5" fmla="*/ 101 h 101"/>
                  <a:gd name="T6" fmla="*/ 4 w 4"/>
                  <a:gd name="T7" fmla="*/ 0 h 101"/>
                </a:gdLst>
                <a:ahLst/>
                <a:cxnLst>
                  <a:cxn ang="0">
                    <a:pos x="T0" y="T1"/>
                  </a:cxn>
                  <a:cxn ang="0">
                    <a:pos x="T2" y="T3"/>
                  </a:cxn>
                  <a:cxn ang="0">
                    <a:pos x="T4" y="T5"/>
                  </a:cxn>
                  <a:cxn ang="0">
                    <a:pos x="T6" y="T7"/>
                  </a:cxn>
                </a:cxnLst>
                <a:rect l="0" t="0" r="r" b="b"/>
                <a:pathLst>
                  <a:path w="4" h="101">
                    <a:moveTo>
                      <a:pt x="0" y="0"/>
                    </a:moveTo>
                    <a:lnTo>
                      <a:pt x="1" y="101"/>
                    </a:lnTo>
                    <a:lnTo>
                      <a:pt x="4" y="101"/>
                    </a:lnTo>
                    <a:lnTo>
                      <a:pt x="4" y="0"/>
                    </a:lnTo>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89" name="Freeform 18">
                <a:extLst>
                  <a:ext uri="{FF2B5EF4-FFF2-40B4-BE49-F238E27FC236}">
                    <a16:creationId xmlns:a16="http://schemas.microsoft.com/office/drawing/2014/main" id="{984B2C76-BB16-471F-AD0A-AB771044FF1E}"/>
                  </a:ext>
                </a:extLst>
              </p:cNvPr>
              <p:cNvSpPr>
                <a:spLocks/>
              </p:cNvSpPr>
              <p:nvPr/>
            </p:nvSpPr>
            <p:spPr bwMode="auto">
              <a:xfrm>
                <a:off x="1255" y="2079"/>
                <a:ext cx="34" cy="89"/>
              </a:xfrm>
              <a:custGeom>
                <a:avLst/>
                <a:gdLst>
                  <a:gd name="T0" fmla="*/ 4 w 34"/>
                  <a:gd name="T1" fmla="*/ 85 h 89"/>
                  <a:gd name="T2" fmla="*/ 3 w 34"/>
                  <a:gd name="T3" fmla="*/ 4 h 89"/>
                  <a:gd name="T4" fmla="*/ 29 w 34"/>
                  <a:gd name="T5" fmla="*/ 5 h 89"/>
                  <a:gd name="T6" fmla="*/ 31 w 34"/>
                  <a:gd name="T7" fmla="*/ 89 h 89"/>
                  <a:gd name="T8" fmla="*/ 34 w 34"/>
                  <a:gd name="T9" fmla="*/ 89 h 89"/>
                  <a:gd name="T10" fmla="*/ 33 w 34"/>
                  <a:gd name="T11" fmla="*/ 3 h 89"/>
                  <a:gd name="T12" fmla="*/ 0 w 34"/>
                  <a:gd name="T13" fmla="*/ 0 h 89"/>
                  <a:gd name="T14" fmla="*/ 1 w 34"/>
                  <a:gd name="T15" fmla="*/ 85 h 89"/>
                  <a:gd name="T16" fmla="*/ 4 w 34"/>
                  <a:gd name="T17" fmla="*/ 8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89">
                    <a:moveTo>
                      <a:pt x="4" y="85"/>
                    </a:moveTo>
                    <a:lnTo>
                      <a:pt x="3" y="4"/>
                    </a:lnTo>
                    <a:lnTo>
                      <a:pt x="29" y="5"/>
                    </a:lnTo>
                    <a:lnTo>
                      <a:pt x="31" y="89"/>
                    </a:lnTo>
                    <a:lnTo>
                      <a:pt x="34" y="89"/>
                    </a:lnTo>
                    <a:lnTo>
                      <a:pt x="33" y="3"/>
                    </a:lnTo>
                    <a:lnTo>
                      <a:pt x="0" y="0"/>
                    </a:lnTo>
                    <a:lnTo>
                      <a:pt x="1" y="85"/>
                    </a:lnTo>
                    <a:lnTo>
                      <a:pt x="4" y="85"/>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90" name="Freeform 19">
                <a:extLst>
                  <a:ext uri="{FF2B5EF4-FFF2-40B4-BE49-F238E27FC236}">
                    <a16:creationId xmlns:a16="http://schemas.microsoft.com/office/drawing/2014/main" id="{D3873F4F-B3B4-4F3F-99EA-CD83F8E33DD4}"/>
                  </a:ext>
                </a:extLst>
              </p:cNvPr>
              <p:cNvSpPr>
                <a:spLocks/>
              </p:cNvSpPr>
              <p:nvPr/>
            </p:nvSpPr>
            <p:spPr bwMode="auto">
              <a:xfrm>
                <a:off x="1310" y="2084"/>
                <a:ext cx="34" cy="90"/>
              </a:xfrm>
              <a:custGeom>
                <a:avLst/>
                <a:gdLst>
                  <a:gd name="T0" fmla="*/ 4 w 34"/>
                  <a:gd name="T1" fmla="*/ 85 h 90"/>
                  <a:gd name="T2" fmla="*/ 4 w 34"/>
                  <a:gd name="T3" fmla="*/ 5 h 90"/>
                  <a:gd name="T4" fmla="*/ 29 w 34"/>
                  <a:gd name="T5" fmla="*/ 7 h 90"/>
                  <a:gd name="T6" fmla="*/ 30 w 34"/>
                  <a:gd name="T7" fmla="*/ 90 h 90"/>
                  <a:gd name="T8" fmla="*/ 34 w 34"/>
                  <a:gd name="T9" fmla="*/ 90 h 90"/>
                  <a:gd name="T10" fmla="*/ 32 w 34"/>
                  <a:gd name="T11" fmla="*/ 4 h 90"/>
                  <a:gd name="T12" fmla="*/ 0 w 34"/>
                  <a:gd name="T13" fmla="*/ 0 h 90"/>
                  <a:gd name="T14" fmla="*/ 1 w 34"/>
                  <a:gd name="T15" fmla="*/ 85 h 90"/>
                  <a:gd name="T16" fmla="*/ 4 w 34"/>
                  <a:gd name="T17" fmla="*/ 85 h 90"/>
                  <a:gd name="T18" fmla="*/ 4 w 34"/>
                  <a:gd name="T19" fmla="*/ 8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90">
                    <a:moveTo>
                      <a:pt x="4" y="85"/>
                    </a:moveTo>
                    <a:lnTo>
                      <a:pt x="4" y="5"/>
                    </a:lnTo>
                    <a:lnTo>
                      <a:pt x="29" y="7"/>
                    </a:lnTo>
                    <a:lnTo>
                      <a:pt x="30" y="90"/>
                    </a:lnTo>
                    <a:lnTo>
                      <a:pt x="34" y="90"/>
                    </a:lnTo>
                    <a:lnTo>
                      <a:pt x="32" y="4"/>
                    </a:lnTo>
                    <a:lnTo>
                      <a:pt x="0" y="0"/>
                    </a:lnTo>
                    <a:lnTo>
                      <a:pt x="1" y="85"/>
                    </a:lnTo>
                    <a:lnTo>
                      <a:pt x="4" y="85"/>
                    </a:lnTo>
                    <a:lnTo>
                      <a:pt x="4" y="85"/>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91" name="Freeform 20">
                <a:extLst>
                  <a:ext uri="{FF2B5EF4-FFF2-40B4-BE49-F238E27FC236}">
                    <a16:creationId xmlns:a16="http://schemas.microsoft.com/office/drawing/2014/main" id="{FD6636B0-1CE9-4B9B-BAF4-533307A1155D}"/>
                  </a:ext>
                </a:extLst>
              </p:cNvPr>
              <p:cNvSpPr>
                <a:spLocks/>
              </p:cNvSpPr>
              <p:nvPr/>
            </p:nvSpPr>
            <p:spPr bwMode="auto">
              <a:xfrm>
                <a:off x="1369" y="2089"/>
                <a:ext cx="34" cy="90"/>
              </a:xfrm>
              <a:custGeom>
                <a:avLst/>
                <a:gdLst>
                  <a:gd name="T0" fmla="*/ 5 w 34"/>
                  <a:gd name="T1" fmla="*/ 85 h 90"/>
                  <a:gd name="T2" fmla="*/ 3 w 34"/>
                  <a:gd name="T3" fmla="*/ 4 h 90"/>
                  <a:gd name="T4" fmla="*/ 29 w 34"/>
                  <a:gd name="T5" fmla="*/ 6 h 90"/>
                  <a:gd name="T6" fmla="*/ 30 w 34"/>
                  <a:gd name="T7" fmla="*/ 90 h 90"/>
                  <a:gd name="T8" fmla="*/ 34 w 34"/>
                  <a:gd name="T9" fmla="*/ 90 h 90"/>
                  <a:gd name="T10" fmla="*/ 32 w 34"/>
                  <a:gd name="T11" fmla="*/ 4 h 90"/>
                  <a:gd name="T12" fmla="*/ 0 w 34"/>
                  <a:gd name="T13" fmla="*/ 0 h 90"/>
                  <a:gd name="T14" fmla="*/ 1 w 34"/>
                  <a:gd name="T15" fmla="*/ 85 h 90"/>
                  <a:gd name="T16" fmla="*/ 5 w 34"/>
                  <a:gd name="T17" fmla="*/ 85 h 90"/>
                  <a:gd name="T18" fmla="*/ 5 w 34"/>
                  <a:gd name="T19" fmla="*/ 8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90">
                    <a:moveTo>
                      <a:pt x="5" y="85"/>
                    </a:moveTo>
                    <a:lnTo>
                      <a:pt x="3" y="4"/>
                    </a:lnTo>
                    <a:lnTo>
                      <a:pt x="29" y="6"/>
                    </a:lnTo>
                    <a:lnTo>
                      <a:pt x="30" y="90"/>
                    </a:lnTo>
                    <a:lnTo>
                      <a:pt x="34" y="90"/>
                    </a:lnTo>
                    <a:lnTo>
                      <a:pt x="32" y="4"/>
                    </a:lnTo>
                    <a:lnTo>
                      <a:pt x="0" y="0"/>
                    </a:lnTo>
                    <a:lnTo>
                      <a:pt x="1" y="85"/>
                    </a:lnTo>
                    <a:lnTo>
                      <a:pt x="5" y="85"/>
                    </a:lnTo>
                    <a:lnTo>
                      <a:pt x="5" y="85"/>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92" name="Freeform 21">
                <a:extLst>
                  <a:ext uri="{FF2B5EF4-FFF2-40B4-BE49-F238E27FC236}">
                    <a16:creationId xmlns:a16="http://schemas.microsoft.com/office/drawing/2014/main" id="{9560C9D1-2265-4FF6-AD3F-A7EA566C4F4F}"/>
                  </a:ext>
                </a:extLst>
              </p:cNvPr>
              <p:cNvSpPr>
                <a:spLocks/>
              </p:cNvSpPr>
              <p:nvPr/>
            </p:nvSpPr>
            <p:spPr bwMode="auto">
              <a:xfrm>
                <a:off x="1428" y="2094"/>
                <a:ext cx="33" cy="89"/>
              </a:xfrm>
              <a:custGeom>
                <a:avLst/>
                <a:gdLst>
                  <a:gd name="T0" fmla="*/ 4 w 33"/>
                  <a:gd name="T1" fmla="*/ 85 h 89"/>
                  <a:gd name="T2" fmla="*/ 3 w 33"/>
                  <a:gd name="T3" fmla="*/ 4 h 89"/>
                  <a:gd name="T4" fmla="*/ 28 w 33"/>
                  <a:gd name="T5" fmla="*/ 6 h 89"/>
                  <a:gd name="T6" fmla="*/ 30 w 33"/>
                  <a:gd name="T7" fmla="*/ 89 h 89"/>
                  <a:gd name="T8" fmla="*/ 33 w 33"/>
                  <a:gd name="T9" fmla="*/ 89 h 89"/>
                  <a:gd name="T10" fmla="*/ 31 w 33"/>
                  <a:gd name="T11" fmla="*/ 3 h 89"/>
                  <a:gd name="T12" fmla="*/ 0 w 33"/>
                  <a:gd name="T13" fmla="*/ 0 h 89"/>
                  <a:gd name="T14" fmla="*/ 1 w 33"/>
                  <a:gd name="T15" fmla="*/ 85 h 89"/>
                  <a:gd name="T16" fmla="*/ 4 w 33"/>
                  <a:gd name="T17" fmla="*/ 85 h 89"/>
                  <a:gd name="T18" fmla="*/ 4 w 33"/>
                  <a:gd name="T19" fmla="*/ 8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89">
                    <a:moveTo>
                      <a:pt x="4" y="85"/>
                    </a:moveTo>
                    <a:lnTo>
                      <a:pt x="3" y="4"/>
                    </a:lnTo>
                    <a:lnTo>
                      <a:pt x="28" y="6"/>
                    </a:lnTo>
                    <a:lnTo>
                      <a:pt x="30" y="89"/>
                    </a:lnTo>
                    <a:lnTo>
                      <a:pt x="33" y="89"/>
                    </a:lnTo>
                    <a:lnTo>
                      <a:pt x="31" y="3"/>
                    </a:lnTo>
                    <a:lnTo>
                      <a:pt x="0" y="0"/>
                    </a:lnTo>
                    <a:lnTo>
                      <a:pt x="1" y="85"/>
                    </a:lnTo>
                    <a:lnTo>
                      <a:pt x="4" y="85"/>
                    </a:lnTo>
                    <a:lnTo>
                      <a:pt x="4" y="85"/>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93" name="Freeform 22">
                <a:extLst>
                  <a:ext uri="{FF2B5EF4-FFF2-40B4-BE49-F238E27FC236}">
                    <a16:creationId xmlns:a16="http://schemas.microsoft.com/office/drawing/2014/main" id="{BD49C8AB-D5B7-4553-A1FD-EDFDA4A6BC4C}"/>
                  </a:ext>
                </a:extLst>
              </p:cNvPr>
              <p:cNvSpPr>
                <a:spLocks/>
              </p:cNvSpPr>
              <p:nvPr/>
            </p:nvSpPr>
            <p:spPr bwMode="auto">
              <a:xfrm>
                <a:off x="1486" y="2100"/>
                <a:ext cx="34" cy="89"/>
              </a:xfrm>
              <a:custGeom>
                <a:avLst/>
                <a:gdLst>
                  <a:gd name="T0" fmla="*/ 5 w 34"/>
                  <a:gd name="T1" fmla="*/ 85 h 89"/>
                  <a:gd name="T2" fmla="*/ 3 w 34"/>
                  <a:gd name="T3" fmla="*/ 4 h 89"/>
                  <a:gd name="T4" fmla="*/ 29 w 34"/>
                  <a:gd name="T5" fmla="*/ 6 h 89"/>
                  <a:gd name="T6" fmla="*/ 31 w 34"/>
                  <a:gd name="T7" fmla="*/ 89 h 89"/>
                  <a:gd name="T8" fmla="*/ 34 w 34"/>
                  <a:gd name="T9" fmla="*/ 89 h 89"/>
                  <a:gd name="T10" fmla="*/ 33 w 34"/>
                  <a:gd name="T11" fmla="*/ 4 h 89"/>
                  <a:gd name="T12" fmla="*/ 0 w 34"/>
                  <a:gd name="T13" fmla="*/ 0 h 89"/>
                  <a:gd name="T14" fmla="*/ 2 w 34"/>
                  <a:gd name="T15" fmla="*/ 85 h 89"/>
                  <a:gd name="T16" fmla="*/ 5 w 34"/>
                  <a:gd name="T17" fmla="*/ 8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89">
                    <a:moveTo>
                      <a:pt x="5" y="85"/>
                    </a:moveTo>
                    <a:lnTo>
                      <a:pt x="3" y="4"/>
                    </a:lnTo>
                    <a:lnTo>
                      <a:pt x="29" y="6"/>
                    </a:lnTo>
                    <a:lnTo>
                      <a:pt x="31" y="89"/>
                    </a:lnTo>
                    <a:lnTo>
                      <a:pt x="34" y="89"/>
                    </a:lnTo>
                    <a:lnTo>
                      <a:pt x="33" y="4"/>
                    </a:lnTo>
                    <a:lnTo>
                      <a:pt x="0" y="0"/>
                    </a:lnTo>
                    <a:lnTo>
                      <a:pt x="2" y="85"/>
                    </a:lnTo>
                    <a:lnTo>
                      <a:pt x="5" y="85"/>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94" name="Freeform 23">
                <a:extLst>
                  <a:ext uri="{FF2B5EF4-FFF2-40B4-BE49-F238E27FC236}">
                    <a16:creationId xmlns:a16="http://schemas.microsoft.com/office/drawing/2014/main" id="{DF5748B7-6BE2-4A23-9A1B-8140AB420FE9}"/>
                  </a:ext>
                </a:extLst>
              </p:cNvPr>
              <p:cNvSpPr>
                <a:spLocks/>
              </p:cNvSpPr>
              <p:nvPr/>
            </p:nvSpPr>
            <p:spPr bwMode="auto">
              <a:xfrm>
                <a:off x="1547" y="2086"/>
                <a:ext cx="4" cy="107"/>
              </a:xfrm>
              <a:custGeom>
                <a:avLst/>
                <a:gdLst>
                  <a:gd name="T0" fmla="*/ 4 w 4"/>
                  <a:gd name="T1" fmla="*/ 106 h 107"/>
                  <a:gd name="T2" fmla="*/ 3 w 4"/>
                  <a:gd name="T3" fmla="*/ 0 h 107"/>
                  <a:gd name="T4" fmla="*/ 0 w 4"/>
                  <a:gd name="T5" fmla="*/ 0 h 107"/>
                  <a:gd name="T6" fmla="*/ 1 w 4"/>
                  <a:gd name="T7" fmla="*/ 107 h 107"/>
                  <a:gd name="T8" fmla="*/ 4 w 4"/>
                  <a:gd name="T9" fmla="*/ 106 h 107"/>
                </a:gdLst>
                <a:ahLst/>
                <a:cxnLst>
                  <a:cxn ang="0">
                    <a:pos x="T0" y="T1"/>
                  </a:cxn>
                  <a:cxn ang="0">
                    <a:pos x="T2" y="T3"/>
                  </a:cxn>
                  <a:cxn ang="0">
                    <a:pos x="T4" y="T5"/>
                  </a:cxn>
                  <a:cxn ang="0">
                    <a:pos x="T6" y="T7"/>
                  </a:cxn>
                  <a:cxn ang="0">
                    <a:pos x="T8" y="T9"/>
                  </a:cxn>
                </a:cxnLst>
                <a:rect l="0" t="0" r="r" b="b"/>
                <a:pathLst>
                  <a:path w="4" h="107">
                    <a:moveTo>
                      <a:pt x="4" y="106"/>
                    </a:moveTo>
                    <a:lnTo>
                      <a:pt x="3" y="0"/>
                    </a:lnTo>
                    <a:lnTo>
                      <a:pt x="0" y="0"/>
                    </a:lnTo>
                    <a:lnTo>
                      <a:pt x="1" y="107"/>
                    </a:lnTo>
                    <a:lnTo>
                      <a:pt x="4" y="106"/>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95" name="Freeform 24">
                <a:extLst>
                  <a:ext uri="{FF2B5EF4-FFF2-40B4-BE49-F238E27FC236}">
                    <a16:creationId xmlns:a16="http://schemas.microsoft.com/office/drawing/2014/main" id="{89689AC2-4047-417B-9758-51132989490F}"/>
                  </a:ext>
                </a:extLst>
              </p:cNvPr>
              <p:cNvSpPr>
                <a:spLocks/>
              </p:cNvSpPr>
              <p:nvPr/>
            </p:nvSpPr>
            <p:spPr bwMode="auto">
              <a:xfrm>
                <a:off x="1547" y="2086"/>
                <a:ext cx="4" cy="107"/>
              </a:xfrm>
              <a:custGeom>
                <a:avLst/>
                <a:gdLst>
                  <a:gd name="T0" fmla="*/ 4 w 4"/>
                  <a:gd name="T1" fmla="*/ 106 h 107"/>
                  <a:gd name="T2" fmla="*/ 3 w 4"/>
                  <a:gd name="T3" fmla="*/ 0 h 107"/>
                  <a:gd name="T4" fmla="*/ 0 w 4"/>
                  <a:gd name="T5" fmla="*/ 0 h 107"/>
                  <a:gd name="T6" fmla="*/ 1 w 4"/>
                  <a:gd name="T7" fmla="*/ 107 h 107"/>
                </a:gdLst>
                <a:ahLst/>
                <a:cxnLst>
                  <a:cxn ang="0">
                    <a:pos x="T0" y="T1"/>
                  </a:cxn>
                  <a:cxn ang="0">
                    <a:pos x="T2" y="T3"/>
                  </a:cxn>
                  <a:cxn ang="0">
                    <a:pos x="T4" y="T5"/>
                  </a:cxn>
                  <a:cxn ang="0">
                    <a:pos x="T6" y="T7"/>
                  </a:cxn>
                </a:cxnLst>
                <a:rect l="0" t="0" r="r" b="b"/>
                <a:pathLst>
                  <a:path w="4" h="107">
                    <a:moveTo>
                      <a:pt x="4" y="106"/>
                    </a:moveTo>
                    <a:lnTo>
                      <a:pt x="3" y="0"/>
                    </a:lnTo>
                    <a:lnTo>
                      <a:pt x="0" y="0"/>
                    </a:lnTo>
                    <a:lnTo>
                      <a:pt x="1" y="107"/>
                    </a:lnTo>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96" name="Rectangle 25">
                <a:extLst>
                  <a:ext uri="{FF2B5EF4-FFF2-40B4-BE49-F238E27FC236}">
                    <a16:creationId xmlns:a16="http://schemas.microsoft.com/office/drawing/2014/main" id="{DBA73245-8D12-425D-B0AE-23C0B863E57B}"/>
                  </a:ext>
                </a:extLst>
              </p:cNvPr>
              <p:cNvSpPr>
                <a:spLocks noChangeArrowheads="1"/>
              </p:cNvSpPr>
              <p:nvPr/>
            </p:nvSpPr>
            <p:spPr bwMode="auto">
              <a:xfrm>
                <a:off x="1555" y="2086"/>
                <a:ext cx="2" cy="103"/>
              </a:xfrm>
              <a:prstGeom prst="rect">
                <a:avLst/>
              </a:prstGeom>
              <a:grpFill/>
              <a:ln w="9525">
                <a:solidFill>
                  <a:schemeClr val="bg1"/>
                </a:solidFill>
                <a:miter lim="800000"/>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97" name="Freeform 26">
                <a:extLst>
                  <a:ext uri="{FF2B5EF4-FFF2-40B4-BE49-F238E27FC236}">
                    <a16:creationId xmlns:a16="http://schemas.microsoft.com/office/drawing/2014/main" id="{62F83440-6744-4636-A5A6-E9E4DCB6F73D}"/>
                  </a:ext>
                </a:extLst>
              </p:cNvPr>
              <p:cNvSpPr>
                <a:spLocks/>
              </p:cNvSpPr>
              <p:nvPr/>
            </p:nvSpPr>
            <p:spPr bwMode="auto">
              <a:xfrm>
                <a:off x="1555" y="2086"/>
                <a:ext cx="2" cy="103"/>
              </a:xfrm>
              <a:custGeom>
                <a:avLst/>
                <a:gdLst>
                  <a:gd name="T0" fmla="*/ 2 w 2"/>
                  <a:gd name="T1" fmla="*/ 103 h 103"/>
                  <a:gd name="T2" fmla="*/ 2 w 2"/>
                  <a:gd name="T3" fmla="*/ 0 h 103"/>
                  <a:gd name="T4" fmla="*/ 0 w 2"/>
                  <a:gd name="T5" fmla="*/ 0 h 103"/>
                  <a:gd name="T6" fmla="*/ 0 w 2"/>
                  <a:gd name="T7" fmla="*/ 103 h 103"/>
                </a:gdLst>
                <a:ahLst/>
                <a:cxnLst>
                  <a:cxn ang="0">
                    <a:pos x="T0" y="T1"/>
                  </a:cxn>
                  <a:cxn ang="0">
                    <a:pos x="T2" y="T3"/>
                  </a:cxn>
                  <a:cxn ang="0">
                    <a:pos x="T4" y="T5"/>
                  </a:cxn>
                  <a:cxn ang="0">
                    <a:pos x="T6" y="T7"/>
                  </a:cxn>
                </a:cxnLst>
                <a:rect l="0" t="0" r="r" b="b"/>
                <a:pathLst>
                  <a:path w="2" h="103">
                    <a:moveTo>
                      <a:pt x="2" y="103"/>
                    </a:moveTo>
                    <a:lnTo>
                      <a:pt x="2" y="0"/>
                    </a:lnTo>
                    <a:lnTo>
                      <a:pt x="0" y="0"/>
                    </a:lnTo>
                    <a:lnTo>
                      <a:pt x="0" y="103"/>
                    </a:lnTo>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98" name="Freeform 27">
                <a:extLst>
                  <a:ext uri="{FF2B5EF4-FFF2-40B4-BE49-F238E27FC236}">
                    <a16:creationId xmlns:a16="http://schemas.microsoft.com/office/drawing/2014/main" id="{04CC0029-8DB4-4A76-8014-6BF993D718C9}"/>
                  </a:ext>
                </a:extLst>
              </p:cNvPr>
              <p:cNvSpPr>
                <a:spLocks/>
              </p:cNvSpPr>
              <p:nvPr/>
            </p:nvSpPr>
            <p:spPr bwMode="auto">
              <a:xfrm>
                <a:off x="1596" y="1891"/>
                <a:ext cx="154" cy="66"/>
              </a:xfrm>
              <a:custGeom>
                <a:avLst/>
                <a:gdLst>
                  <a:gd name="T0" fmla="*/ 2 w 184"/>
                  <a:gd name="T1" fmla="*/ 40 h 79"/>
                  <a:gd name="T2" fmla="*/ 0 w 184"/>
                  <a:gd name="T3" fmla="*/ 40 h 79"/>
                  <a:gd name="T4" fmla="*/ 7 w 184"/>
                  <a:gd name="T5" fmla="*/ 56 h 79"/>
                  <a:gd name="T6" fmla="*/ 41 w 184"/>
                  <a:gd name="T7" fmla="*/ 73 h 79"/>
                  <a:gd name="T8" fmla="*/ 92 w 184"/>
                  <a:gd name="T9" fmla="*/ 79 h 79"/>
                  <a:gd name="T10" fmla="*/ 156 w 184"/>
                  <a:gd name="T11" fmla="*/ 68 h 79"/>
                  <a:gd name="T12" fmla="*/ 176 w 184"/>
                  <a:gd name="T13" fmla="*/ 56 h 79"/>
                  <a:gd name="T14" fmla="*/ 184 w 184"/>
                  <a:gd name="T15" fmla="*/ 40 h 79"/>
                  <a:gd name="T16" fmla="*/ 176 w 184"/>
                  <a:gd name="T17" fmla="*/ 23 h 79"/>
                  <a:gd name="T18" fmla="*/ 143 w 184"/>
                  <a:gd name="T19" fmla="*/ 6 h 79"/>
                  <a:gd name="T20" fmla="*/ 92 w 184"/>
                  <a:gd name="T21" fmla="*/ 0 h 79"/>
                  <a:gd name="T22" fmla="*/ 27 w 184"/>
                  <a:gd name="T23" fmla="*/ 11 h 79"/>
                  <a:gd name="T24" fmla="*/ 7 w 184"/>
                  <a:gd name="T25" fmla="*/ 23 h 79"/>
                  <a:gd name="T26" fmla="*/ 0 w 184"/>
                  <a:gd name="T27" fmla="*/ 40 h 79"/>
                  <a:gd name="T28" fmla="*/ 2 w 184"/>
                  <a:gd name="T29" fmla="*/ 40 h 79"/>
                  <a:gd name="T30" fmla="*/ 4 w 184"/>
                  <a:gd name="T31" fmla="*/ 40 h 79"/>
                  <a:gd name="T32" fmla="*/ 10 w 184"/>
                  <a:gd name="T33" fmla="*/ 26 h 79"/>
                  <a:gd name="T34" fmla="*/ 42 w 184"/>
                  <a:gd name="T35" fmla="*/ 10 h 79"/>
                  <a:gd name="T36" fmla="*/ 92 w 184"/>
                  <a:gd name="T37" fmla="*/ 4 h 79"/>
                  <a:gd name="T38" fmla="*/ 155 w 184"/>
                  <a:gd name="T39" fmla="*/ 15 h 79"/>
                  <a:gd name="T40" fmla="*/ 174 w 184"/>
                  <a:gd name="T41" fmla="*/ 26 h 79"/>
                  <a:gd name="T42" fmla="*/ 180 w 184"/>
                  <a:gd name="T43" fmla="*/ 40 h 79"/>
                  <a:gd name="T44" fmla="*/ 174 w 184"/>
                  <a:gd name="T45" fmla="*/ 53 h 79"/>
                  <a:gd name="T46" fmla="*/ 142 w 184"/>
                  <a:gd name="T47" fmla="*/ 69 h 79"/>
                  <a:gd name="T48" fmla="*/ 92 w 184"/>
                  <a:gd name="T49" fmla="*/ 75 h 79"/>
                  <a:gd name="T50" fmla="*/ 29 w 184"/>
                  <a:gd name="T51" fmla="*/ 64 h 79"/>
                  <a:gd name="T52" fmla="*/ 10 w 184"/>
                  <a:gd name="T53" fmla="*/ 53 h 79"/>
                  <a:gd name="T54" fmla="*/ 4 w 184"/>
                  <a:gd name="T55" fmla="*/ 40 h 79"/>
                  <a:gd name="T56" fmla="*/ 2 w 184"/>
                  <a:gd name="T57" fmla="*/ 4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4" h="79">
                    <a:moveTo>
                      <a:pt x="2" y="40"/>
                    </a:moveTo>
                    <a:cubicBezTo>
                      <a:pt x="0" y="40"/>
                      <a:pt x="0" y="40"/>
                      <a:pt x="0" y="40"/>
                    </a:cubicBezTo>
                    <a:cubicBezTo>
                      <a:pt x="0" y="45"/>
                      <a:pt x="2" y="51"/>
                      <a:pt x="7" y="56"/>
                    </a:cubicBezTo>
                    <a:cubicBezTo>
                      <a:pt x="14" y="63"/>
                      <a:pt x="26" y="68"/>
                      <a:pt x="41" y="73"/>
                    </a:cubicBezTo>
                    <a:cubicBezTo>
                      <a:pt x="55" y="77"/>
                      <a:pt x="73" y="79"/>
                      <a:pt x="92" y="79"/>
                    </a:cubicBezTo>
                    <a:cubicBezTo>
                      <a:pt x="117" y="79"/>
                      <a:pt x="140" y="75"/>
                      <a:pt x="156" y="68"/>
                    </a:cubicBezTo>
                    <a:cubicBezTo>
                      <a:pt x="165" y="64"/>
                      <a:pt x="171" y="60"/>
                      <a:pt x="176" y="56"/>
                    </a:cubicBezTo>
                    <a:cubicBezTo>
                      <a:pt x="181" y="51"/>
                      <a:pt x="184" y="45"/>
                      <a:pt x="184" y="40"/>
                    </a:cubicBezTo>
                    <a:cubicBezTo>
                      <a:pt x="184" y="34"/>
                      <a:pt x="181" y="28"/>
                      <a:pt x="176" y="23"/>
                    </a:cubicBezTo>
                    <a:cubicBezTo>
                      <a:pt x="169" y="16"/>
                      <a:pt x="157" y="11"/>
                      <a:pt x="143" y="6"/>
                    </a:cubicBezTo>
                    <a:cubicBezTo>
                      <a:pt x="128" y="2"/>
                      <a:pt x="111" y="0"/>
                      <a:pt x="92" y="0"/>
                    </a:cubicBezTo>
                    <a:cubicBezTo>
                      <a:pt x="67" y="0"/>
                      <a:pt x="44" y="4"/>
                      <a:pt x="27" y="11"/>
                    </a:cubicBezTo>
                    <a:cubicBezTo>
                      <a:pt x="19" y="15"/>
                      <a:pt x="12" y="19"/>
                      <a:pt x="7" y="23"/>
                    </a:cubicBezTo>
                    <a:cubicBezTo>
                      <a:pt x="2" y="28"/>
                      <a:pt x="0" y="34"/>
                      <a:pt x="0" y="40"/>
                    </a:cubicBezTo>
                    <a:cubicBezTo>
                      <a:pt x="2" y="40"/>
                      <a:pt x="2" y="40"/>
                      <a:pt x="2" y="40"/>
                    </a:cubicBezTo>
                    <a:cubicBezTo>
                      <a:pt x="4" y="40"/>
                      <a:pt x="4" y="40"/>
                      <a:pt x="4" y="40"/>
                    </a:cubicBezTo>
                    <a:cubicBezTo>
                      <a:pt x="4" y="35"/>
                      <a:pt x="6" y="31"/>
                      <a:pt x="10" y="26"/>
                    </a:cubicBezTo>
                    <a:cubicBezTo>
                      <a:pt x="16" y="20"/>
                      <a:pt x="28" y="14"/>
                      <a:pt x="42" y="10"/>
                    </a:cubicBezTo>
                    <a:cubicBezTo>
                      <a:pt x="56" y="6"/>
                      <a:pt x="73" y="4"/>
                      <a:pt x="92" y="4"/>
                    </a:cubicBezTo>
                    <a:cubicBezTo>
                      <a:pt x="116" y="4"/>
                      <a:pt x="139" y="8"/>
                      <a:pt x="155" y="15"/>
                    </a:cubicBezTo>
                    <a:cubicBezTo>
                      <a:pt x="163" y="18"/>
                      <a:pt x="169" y="22"/>
                      <a:pt x="174" y="26"/>
                    </a:cubicBezTo>
                    <a:cubicBezTo>
                      <a:pt x="178" y="31"/>
                      <a:pt x="180" y="35"/>
                      <a:pt x="180" y="40"/>
                    </a:cubicBezTo>
                    <a:cubicBezTo>
                      <a:pt x="180" y="44"/>
                      <a:pt x="178" y="48"/>
                      <a:pt x="174" y="53"/>
                    </a:cubicBezTo>
                    <a:cubicBezTo>
                      <a:pt x="167" y="59"/>
                      <a:pt x="156" y="65"/>
                      <a:pt x="142" y="69"/>
                    </a:cubicBezTo>
                    <a:cubicBezTo>
                      <a:pt x="127" y="73"/>
                      <a:pt x="110" y="75"/>
                      <a:pt x="92" y="75"/>
                    </a:cubicBezTo>
                    <a:cubicBezTo>
                      <a:pt x="67" y="75"/>
                      <a:pt x="45" y="71"/>
                      <a:pt x="29" y="64"/>
                    </a:cubicBezTo>
                    <a:cubicBezTo>
                      <a:pt x="21" y="61"/>
                      <a:pt x="14" y="57"/>
                      <a:pt x="10" y="53"/>
                    </a:cubicBezTo>
                    <a:cubicBezTo>
                      <a:pt x="6" y="48"/>
                      <a:pt x="4" y="44"/>
                      <a:pt x="4" y="40"/>
                    </a:cubicBezTo>
                    <a:lnTo>
                      <a:pt x="2" y="40"/>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99" name="Freeform 28">
                <a:extLst>
                  <a:ext uri="{FF2B5EF4-FFF2-40B4-BE49-F238E27FC236}">
                    <a16:creationId xmlns:a16="http://schemas.microsoft.com/office/drawing/2014/main" id="{413C53FF-AE7B-4617-85CF-BA6474BD67E9}"/>
                  </a:ext>
                </a:extLst>
              </p:cNvPr>
              <p:cNvSpPr>
                <a:spLocks/>
              </p:cNvSpPr>
              <p:nvPr/>
            </p:nvSpPr>
            <p:spPr bwMode="auto">
              <a:xfrm>
                <a:off x="1596" y="1924"/>
                <a:ext cx="154" cy="57"/>
              </a:xfrm>
              <a:custGeom>
                <a:avLst/>
                <a:gdLst>
                  <a:gd name="T0" fmla="*/ 0 w 184"/>
                  <a:gd name="T1" fmla="*/ 0 h 68"/>
                  <a:gd name="T2" fmla="*/ 0 w 184"/>
                  <a:gd name="T3" fmla="*/ 29 h 68"/>
                  <a:gd name="T4" fmla="*/ 7 w 184"/>
                  <a:gd name="T5" fmla="*/ 45 h 68"/>
                  <a:gd name="T6" fmla="*/ 41 w 184"/>
                  <a:gd name="T7" fmla="*/ 62 h 68"/>
                  <a:gd name="T8" fmla="*/ 92 w 184"/>
                  <a:gd name="T9" fmla="*/ 68 h 68"/>
                  <a:gd name="T10" fmla="*/ 156 w 184"/>
                  <a:gd name="T11" fmla="*/ 57 h 68"/>
                  <a:gd name="T12" fmla="*/ 176 w 184"/>
                  <a:gd name="T13" fmla="*/ 45 h 68"/>
                  <a:gd name="T14" fmla="*/ 184 w 184"/>
                  <a:gd name="T15" fmla="*/ 29 h 68"/>
                  <a:gd name="T16" fmla="*/ 184 w 184"/>
                  <a:gd name="T17" fmla="*/ 0 h 68"/>
                  <a:gd name="T18" fmla="*/ 180 w 184"/>
                  <a:gd name="T19" fmla="*/ 0 h 68"/>
                  <a:gd name="T20" fmla="*/ 180 w 184"/>
                  <a:gd name="T21" fmla="*/ 29 h 68"/>
                  <a:gd name="T22" fmla="*/ 174 w 184"/>
                  <a:gd name="T23" fmla="*/ 42 h 68"/>
                  <a:gd name="T24" fmla="*/ 142 w 184"/>
                  <a:gd name="T25" fmla="*/ 58 h 68"/>
                  <a:gd name="T26" fmla="*/ 92 w 184"/>
                  <a:gd name="T27" fmla="*/ 64 h 68"/>
                  <a:gd name="T28" fmla="*/ 29 w 184"/>
                  <a:gd name="T29" fmla="*/ 53 h 68"/>
                  <a:gd name="T30" fmla="*/ 10 w 184"/>
                  <a:gd name="T31" fmla="*/ 42 h 68"/>
                  <a:gd name="T32" fmla="*/ 4 w 184"/>
                  <a:gd name="T33" fmla="*/ 29 h 68"/>
                  <a:gd name="T34" fmla="*/ 4 w 184"/>
                  <a:gd name="T35" fmla="*/ 0 h 68"/>
                  <a:gd name="T36" fmla="*/ 0 w 184"/>
                  <a:gd name="T3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68">
                    <a:moveTo>
                      <a:pt x="0" y="0"/>
                    </a:moveTo>
                    <a:cubicBezTo>
                      <a:pt x="0" y="29"/>
                      <a:pt x="0" y="29"/>
                      <a:pt x="0" y="29"/>
                    </a:cubicBezTo>
                    <a:cubicBezTo>
                      <a:pt x="0" y="35"/>
                      <a:pt x="2" y="40"/>
                      <a:pt x="7" y="45"/>
                    </a:cubicBezTo>
                    <a:cubicBezTo>
                      <a:pt x="14" y="52"/>
                      <a:pt x="26" y="58"/>
                      <a:pt x="41" y="62"/>
                    </a:cubicBezTo>
                    <a:cubicBezTo>
                      <a:pt x="55" y="66"/>
                      <a:pt x="73" y="68"/>
                      <a:pt x="92" y="68"/>
                    </a:cubicBezTo>
                    <a:cubicBezTo>
                      <a:pt x="117" y="68"/>
                      <a:pt x="140" y="64"/>
                      <a:pt x="156" y="57"/>
                    </a:cubicBezTo>
                    <a:cubicBezTo>
                      <a:pt x="165" y="54"/>
                      <a:pt x="171" y="49"/>
                      <a:pt x="176" y="45"/>
                    </a:cubicBezTo>
                    <a:cubicBezTo>
                      <a:pt x="181" y="40"/>
                      <a:pt x="184" y="35"/>
                      <a:pt x="184" y="29"/>
                    </a:cubicBezTo>
                    <a:cubicBezTo>
                      <a:pt x="184" y="0"/>
                      <a:pt x="184" y="0"/>
                      <a:pt x="184" y="0"/>
                    </a:cubicBezTo>
                    <a:cubicBezTo>
                      <a:pt x="180" y="0"/>
                      <a:pt x="180" y="0"/>
                      <a:pt x="180" y="0"/>
                    </a:cubicBezTo>
                    <a:cubicBezTo>
                      <a:pt x="180" y="29"/>
                      <a:pt x="180" y="29"/>
                      <a:pt x="180" y="29"/>
                    </a:cubicBezTo>
                    <a:cubicBezTo>
                      <a:pt x="180" y="33"/>
                      <a:pt x="178" y="38"/>
                      <a:pt x="174" y="42"/>
                    </a:cubicBezTo>
                    <a:cubicBezTo>
                      <a:pt x="167" y="48"/>
                      <a:pt x="156" y="54"/>
                      <a:pt x="142" y="58"/>
                    </a:cubicBezTo>
                    <a:cubicBezTo>
                      <a:pt x="127" y="62"/>
                      <a:pt x="110" y="64"/>
                      <a:pt x="92" y="64"/>
                    </a:cubicBezTo>
                    <a:cubicBezTo>
                      <a:pt x="67" y="64"/>
                      <a:pt x="45" y="60"/>
                      <a:pt x="29" y="53"/>
                    </a:cubicBezTo>
                    <a:cubicBezTo>
                      <a:pt x="21" y="50"/>
                      <a:pt x="14" y="46"/>
                      <a:pt x="10" y="42"/>
                    </a:cubicBezTo>
                    <a:cubicBezTo>
                      <a:pt x="6" y="38"/>
                      <a:pt x="4" y="33"/>
                      <a:pt x="4" y="29"/>
                    </a:cubicBezTo>
                    <a:cubicBezTo>
                      <a:pt x="4" y="0"/>
                      <a:pt x="4" y="0"/>
                      <a:pt x="4" y="0"/>
                    </a:cubicBezTo>
                    <a:lnTo>
                      <a:pt x="0" y="0"/>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100" name="Freeform 29">
                <a:extLst>
                  <a:ext uri="{FF2B5EF4-FFF2-40B4-BE49-F238E27FC236}">
                    <a16:creationId xmlns:a16="http://schemas.microsoft.com/office/drawing/2014/main" id="{5B3178B5-D521-4ECC-A003-186EA473A1C1}"/>
                  </a:ext>
                </a:extLst>
              </p:cNvPr>
              <p:cNvSpPr>
                <a:spLocks/>
              </p:cNvSpPr>
              <p:nvPr/>
            </p:nvSpPr>
            <p:spPr bwMode="auto">
              <a:xfrm>
                <a:off x="1621" y="1902"/>
                <a:ext cx="103" cy="39"/>
              </a:xfrm>
              <a:custGeom>
                <a:avLst/>
                <a:gdLst>
                  <a:gd name="T0" fmla="*/ 2 w 123"/>
                  <a:gd name="T1" fmla="*/ 24 h 47"/>
                  <a:gd name="T2" fmla="*/ 0 w 123"/>
                  <a:gd name="T3" fmla="*/ 24 h 47"/>
                  <a:gd name="T4" fmla="*/ 5 w 123"/>
                  <a:gd name="T5" fmla="*/ 33 h 47"/>
                  <a:gd name="T6" fmla="*/ 28 w 123"/>
                  <a:gd name="T7" fmla="*/ 43 h 47"/>
                  <a:gd name="T8" fmla="*/ 62 w 123"/>
                  <a:gd name="T9" fmla="*/ 47 h 47"/>
                  <a:gd name="T10" fmla="*/ 105 w 123"/>
                  <a:gd name="T11" fmla="*/ 40 h 47"/>
                  <a:gd name="T12" fmla="*/ 118 w 123"/>
                  <a:gd name="T13" fmla="*/ 33 h 47"/>
                  <a:gd name="T14" fmla="*/ 123 w 123"/>
                  <a:gd name="T15" fmla="*/ 24 h 47"/>
                  <a:gd name="T16" fmla="*/ 118 w 123"/>
                  <a:gd name="T17" fmla="*/ 14 h 47"/>
                  <a:gd name="T18" fmla="*/ 96 w 123"/>
                  <a:gd name="T19" fmla="*/ 4 h 47"/>
                  <a:gd name="T20" fmla="*/ 62 w 123"/>
                  <a:gd name="T21" fmla="*/ 0 h 47"/>
                  <a:gd name="T22" fmla="*/ 19 w 123"/>
                  <a:gd name="T23" fmla="*/ 7 h 47"/>
                  <a:gd name="T24" fmla="*/ 5 w 123"/>
                  <a:gd name="T25" fmla="*/ 14 h 47"/>
                  <a:gd name="T26" fmla="*/ 0 w 123"/>
                  <a:gd name="T27" fmla="*/ 24 h 47"/>
                  <a:gd name="T28" fmla="*/ 2 w 123"/>
                  <a:gd name="T29" fmla="*/ 24 h 47"/>
                  <a:gd name="T30" fmla="*/ 3 w 123"/>
                  <a:gd name="T31" fmla="*/ 24 h 47"/>
                  <a:gd name="T32" fmla="*/ 7 w 123"/>
                  <a:gd name="T33" fmla="*/ 16 h 47"/>
                  <a:gd name="T34" fmla="*/ 28 w 123"/>
                  <a:gd name="T35" fmla="*/ 6 h 47"/>
                  <a:gd name="T36" fmla="*/ 62 w 123"/>
                  <a:gd name="T37" fmla="*/ 3 h 47"/>
                  <a:gd name="T38" fmla="*/ 104 w 123"/>
                  <a:gd name="T39" fmla="*/ 9 h 47"/>
                  <a:gd name="T40" fmla="*/ 116 w 123"/>
                  <a:gd name="T41" fmla="*/ 16 h 47"/>
                  <a:gd name="T42" fmla="*/ 121 w 123"/>
                  <a:gd name="T43" fmla="*/ 24 h 47"/>
                  <a:gd name="T44" fmla="*/ 116 w 123"/>
                  <a:gd name="T45" fmla="*/ 31 h 47"/>
                  <a:gd name="T46" fmla="*/ 95 w 123"/>
                  <a:gd name="T47" fmla="*/ 41 h 47"/>
                  <a:gd name="T48" fmla="*/ 62 w 123"/>
                  <a:gd name="T49" fmla="*/ 44 h 47"/>
                  <a:gd name="T50" fmla="*/ 20 w 123"/>
                  <a:gd name="T51" fmla="*/ 38 h 47"/>
                  <a:gd name="T52" fmla="*/ 7 w 123"/>
                  <a:gd name="T53" fmla="*/ 31 h 47"/>
                  <a:gd name="T54" fmla="*/ 3 w 123"/>
                  <a:gd name="T55" fmla="*/ 24 h 47"/>
                  <a:gd name="T56" fmla="*/ 2 w 123"/>
                  <a:gd name="T57" fmla="*/ 2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3" h="47">
                    <a:moveTo>
                      <a:pt x="2" y="24"/>
                    </a:moveTo>
                    <a:cubicBezTo>
                      <a:pt x="0" y="24"/>
                      <a:pt x="0" y="24"/>
                      <a:pt x="0" y="24"/>
                    </a:cubicBezTo>
                    <a:cubicBezTo>
                      <a:pt x="0" y="27"/>
                      <a:pt x="2" y="30"/>
                      <a:pt x="5" y="33"/>
                    </a:cubicBezTo>
                    <a:cubicBezTo>
                      <a:pt x="10" y="37"/>
                      <a:pt x="18" y="41"/>
                      <a:pt x="28" y="43"/>
                    </a:cubicBezTo>
                    <a:cubicBezTo>
                      <a:pt x="38" y="45"/>
                      <a:pt x="49" y="47"/>
                      <a:pt x="62" y="47"/>
                    </a:cubicBezTo>
                    <a:cubicBezTo>
                      <a:pt x="78" y="47"/>
                      <a:pt x="94" y="44"/>
                      <a:pt x="105" y="40"/>
                    </a:cubicBezTo>
                    <a:cubicBezTo>
                      <a:pt x="110" y="38"/>
                      <a:pt x="115" y="36"/>
                      <a:pt x="118" y="33"/>
                    </a:cubicBezTo>
                    <a:cubicBezTo>
                      <a:pt x="121" y="30"/>
                      <a:pt x="123" y="27"/>
                      <a:pt x="123" y="24"/>
                    </a:cubicBezTo>
                    <a:cubicBezTo>
                      <a:pt x="123" y="20"/>
                      <a:pt x="121" y="17"/>
                      <a:pt x="118" y="14"/>
                    </a:cubicBezTo>
                    <a:cubicBezTo>
                      <a:pt x="113" y="10"/>
                      <a:pt x="105" y="6"/>
                      <a:pt x="96" y="4"/>
                    </a:cubicBezTo>
                    <a:cubicBezTo>
                      <a:pt x="86" y="2"/>
                      <a:pt x="74" y="0"/>
                      <a:pt x="62" y="0"/>
                    </a:cubicBezTo>
                    <a:cubicBezTo>
                      <a:pt x="45" y="0"/>
                      <a:pt x="30" y="3"/>
                      <a:pt x="19" y="7"/>
                    </a:cubicBezTo>
                    <a:cubicBezTo>
                      <a:pt x="13" y="9"/>
                      <a:pt x="9" y="11"/>
                      <a:pt x="5" y="14"/>
                    </a:cubicBezTo>
                    <a:cubicBezTo>
                      <a:pt x="2" y="17"/>
                      <a:pt x="0" y="20"/>
                      <a:pt x="0" y="24"/>
                    </a:cubicBezTo>
                    <a:cubicBezTo>
                      <a:pt x="2" y="24"/>
                      <a:pt x="2" y="24"/>
                      <a:pt x="2" y="24"/>
                    </a:cubicBezTo>
                    <a:cubicBezTo>
                      <a:pt x="3" y="24"/>
                      <a:pt x="3" y="24"/>
                      <a:pt x="3" y="24"/>
                    </a:cubicBezTo>
                    <a:cubicBezTo>
                      <a:pt x="3" y="21"/>
                      <a:pt x="4" y="18"/>
                      <a:pt x="7" y="16"/>
                    </a:cubicBezTo>
                    <a:cubicBezTo>
                      <a:pt x="11" y="12"/>
                      <a:pt x="19" y="9"/>
                      <a:pt x="28" y="6"/>
                    </a:cubicBezTo>
                    <a:cubicBezTo>
                      <a:pt x="38" y="4"/>
                      <a:pt x="49" y="3"/>
                      <a:pt x="62" y="3"/>
                    </a:cubicBezTo>
                    <a:cubicBezTo>
                      <a:pt x="78" y="3"/>
                      <a:pt x="93" y="5"/>
                      <a:pt x="104" y="9"/>
                    </a:cubicBezTo>
                    <a:cubicBezTo>
                      <a:pt x="109" y="11"/>
                      <a:pt x="113" y="13"/>
                      <a:pt x="116" y="16"/>
                    </a:cubicBezTo>
                    <a:cubicBezTo>
                      <a:pt x="119" y="18"/>
                      <a:pt x="121" y="21"/>
                      <a:pt x="121" y="24"/>
                    </a:cubicBezTo>
                    <a:cubicBezTo>
                      <a:pt x="121" y="26"/>
                      <a:pt x="119" y="29"/>
                      <a:pt x="116" y="31"/>
                    </a:cubicBezTo>
                    <a:cubicBezTo>
                      <a:pt x="112" y="35"/>
                      <a:pt x="105" y="38"/>
                      <a:pt x="95" y="41"/>
                    </a:cubicBezTo>
                    <a:cubicBezTo>
                      <a:pt x="86" y="43"/>
                      <a:pt x="74" y="44"/>
                      <a:pt x="62" y="44"/>
                    </a:cubicBezTo>
                    <a:cubicBezTo>
                      <a:pt x="45" y="44"/>
                      <a:pt x="30" y="42"/>
                      <a:pt x="20" y="38"/>
                    </a:cubicBezTo>
                    <a:cubicBezTo>
                      <a:pt x="14" y="36"/>
                      <a:pt x="10" y="34"/>
                      <a:pt x="7" y="31"/>
                    </a:cubicBezTo>
                    <a:cubicBezTo>
                      <a:pt x="4" y="29"/>
                      <a:pt x="3" y="26"/>
                      <a:pt x="3" y="24"/>
                    </a:cubicBezTo>
                    <a:lnTo>
                      <a:pt x="2" y="24"/>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101" name="Freeform 30">
                <a:extLst>
                  <a:ext uri="{FF2B5EF4-FFF2-40B4-BE49-F238E27FC236}">
                    <a16:creationId xmlns:a16="http://schemas.microsoft.com/office/drawing/2014/main" id="{8C841E93-AC16-41C8-98B5-1D045C936767}"/>
                  </a:ext>
                </a:extLst>
              </p:cNvPr>
              <p:cNvSpPr>
                <a:spLocks/>
              </p:cNvSpPr>
              <p:nvPr/>
            </p:nvSpPr>
            <p:spPr bwMode="auto">
              <a:xfrm>
                <a:off x="1630" y="1909"/>
                <a:ext cx="85" cy="32"/>
              </a:xfrm>
              <a:custGeom>
                <a:avLst/>
                <a:gdLst>
                  <a:gd name="T0" fmla="*/ 1 w 103"/>
                  <a:gd name="T1" fmla="*/ 19 h 38"/>
                  <a:gd name="T2" fmla="*/ 0 w 103"/>
                  <a:gd name="T3" fmla="*/ 19 h 38"/>
                  <a:gd name="T4" fmla="*/ 4 w 103"/>
                  <a:gd name="T5" fmla="*/ 26 h 38"/>
                  <a:gd name="T6" fmla="*/ 52 w 103"/>
                  <a:gd name="T7" fmla="*/ 38 h 38"/>
                  <a:gd name="T8" fmla="*/ 88 w 103"/>
                  <a:gd name="T9" fmla="*/ 32 h 38"/>
                  <a:gd name="T10" fmla="*/ 99 w 103"/>
                  <a:gd name="T11" fmla="*/ 26 h 38"/>
                  <a:gd name="T12" fmla="*/ 103 w 103"/>
                  <a:gd name="T13" fmla="*/ 19 h 38"/>
                  <a:gd name="T14" fmla="*/ 99 w 103"/>
                  <a:gd name="T15" fmla="*/ 11 h 38"/>
                  <a:gd name="T16" fmla="*/ 52 w 103"/>
                  <a:gd name="T17" fmla="*/ 0 h 38"/>
                  <a:gd name="T18" fmla="*/ 16 w 103"/>
                  <a:gd name="T19" fmla="*/ 5 h 38"/>
                  <a:gd name="T20" fmla="*/ 4 w 103"/>
                  <a:gd name="T21" fmla="*/ 11 h 38"/>
                  <a:gd name="T22" fmla="*/ 0 w 103"/>
                  <a:gd name="T23" fmla="*/ 19 h 38"/>
                  <a:gd name="T24" fmla="*/ 1 w 103"/>
                  <a:gd name="T25" fmla="*/ 19 h 38"/>
                  <a:gd name="T26" fmla="*/ 2 w 103"/>
                  <a:gd name="T27" fmla="*/ 19 h 38"/>
                  <a:gd name="T28" fmla="*/ 6 w 103"/>
                  <a:gd name="T29" fmla="*/ 13 h 38"/>
                  <a:gd name="T30" fmla="*/ 52 w 103"/>
                  <a:gd name="T31" fmla="*/ 2 h 38"/>
                  <a:gd name="T32" fmla="*/ 87 w 103"/>
                  <a:gd name="T33" fmla="*/ 7 h 38"/>
                  <a:gd name="T34" fmla="*/ 98 w 103"/>
                  <a:gd name="T35" fmla="*/ 13 h 38"/>
                  <a:gd name="T36" fmla="*/ 101 w 103"/>
                  <a:gd name="T37" fmla="*/ 19 h 38"/>
                  <a:gd name="T38" fmla="*/ 98 w 103"/>
                  <a:gd name="T39" fmla="*/ 25 h 38"/>
                  <a:gd name="T40" fmla="*/ 52 w 103"/>
                  <a:gd name="T41" fmla="*/ 35 h 38"/>
                  <a:gd name="T42" fmla="*/ 16 w 103"/>
                  <a:gd name="T43" fmla="*/ 30 h 38"/>
                  <a:gd name="T44" fmla="*/ 6 w 103"/>
                  <a:gd name="T45" fmla="*/ 25 h 38"/>
                  <a:gd name="T46" fmla="*/ 2 w 103"/>
                  <a:gd name="T47" fmla="*/ 19 h 38"/>
                  <a:gd name="T48" fmla="*/ 1 w 103"/>
                  <a:gd name="T49"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 h="38">
                    <a:moveTo>
                      <a:pt x="1" y="19"/>
                    </a:moveTo>
                    <a:cubicBezTo>
                      <a:pt x="0" y="19"/>
                      <a:pt x="0" y="19"/>
                      <a:pt x="0" y="19"/>
                    </a:cubicBezTo>
                    <a:cubicBezTo>
                      <a:pt x="0" y="22"/>
                      <a:pt x="2" y="24"/>
                      <a:pt x="4" y="26"/>
                    </a:cubicBezTo>
                    <a:cubicBezTo>
                      <a:pt x="13" y="33"/>
                      <a:pt x="31" y="38"/>
                      <a:pt x="52" y="38"/>
                    </a:cubicBezTo>
                    <a:cubicBezTo>
                      <a:pt x="66" y="38"/>
                      <a:pt x="79" y="36"/>
                      <a:pt x="88" y="32"/>
                    </a:cubicBezTo>
                    <a:cubicBezTo>
                      <a:pt x="93" y="31"/>
                      <a:pt x="96" y="29"/>
                      <a:pt x="99" y="26"/>
                    </a:cubicBezTo>
                    <a:cubicBezTo>
                      <a:pt x="102" y="24"/>
                      <a:pt x="103" y="22"/>
                      <a:pt x="103" y="19"/>
                    </a:cubicBezTo>
                    <a:cubicBezTo>
                      <a:pt x="103" y="16"/>
                      <a:pt x="102" y="13"/>
                      <a:pt x="99" y="11"/>
                    </a:cubicBezTo>
                    <a:cubicBezTo>
                      <a:pt x="91" y="4"/>
                      <a:pt x="73" y="0"/>
                      <a:pt x="52" y="0"/>
                    </a:cubicBezTo>
                    <a:cubicBezTo>
                      <a:pt x="38" y="0"/>
                      <a:pt x="25" y="2"/>
                      <a:pt x="16" y="5"/>
                    </a:cubicBezTo>
                    <a:cubicBezTo>
                      <a:pt x="11" y="7"/>
                      <a:pt x="7" y="9"/>
                      <a:pt x="4" y="11"/>
                    </a:cubicBezTo>
                    <a:cubicBezTo>
                      <a:pt x="2" y="13"/>
                      <a:pt x="0" y="16"/>
                      <a:pt x="0" y="19"/>
                    </a:cubicBezTo>
                    <a:cubicBezTo>
                      <a:pt x="1" y="19"/>
                      <a:pt x="1" y="19"/>
                      <a:pt x="1" y="19"/>
                    </a:cubicBezTo>
                    <a:cubicBezTo>
                      <a:pt x="2" y="19"/>
                      <a:pt x="2" y="19"/>
                      <a:pt x="2" y="19"/>
                    </a:cubicBezTo>
                    <a:cubicBezTo>
                      <a:pt x="2" y="17"/>
                      <a:pt x="3" y="15"/>
                      <a:pt x="6" y="13"/>
                    </a:cubicBezTo>
                    <a:cubicBezTo>
                      <a:pt x="13" y="7"/>
                      <a:pt x="31" y="2"/>
                      <a:pt x="52" y="2"/>
                    </a:cubicBezTo>
                    <a:cubicBezTo>
                      <a:pt x="66" y="2"/>
                      <a:pt x="78" y="4"/>
                      <a:pt x="87" y="7"/>
                    </a:cubicBezTo>
                    <a:cubicBezTo>
                      <a:pt x="92" y="9"/>
                      <a:pt x="95" y="11"/>
                      <a:pt x="98" y="13"/>
                    </a:cubicBezTo>
                    <a:cubicBezTo>
                      <a:pt x="100" y="15"/>
                      <a:pt x="101" y="17"/>
                      <a:pt x="101" y="19"/>
                    </a:cubicBezTo>
                    <a:cubicBezTo>
                      <a:pt x="101" y="21"/>
                      <a:pt x="100" y="23"/>
                      <a:pt x="98" y="25"/>
                    </a:cubicBezTo>
                    <a:cubicBezTo>
                      <a:pt x="90" y="31"/>
                      <a:pt x="73" y="36"/>
                      <a:pt x="52" y="35"/>
                    </a:cubicBezTo>
                    <a:cubicBezTo>
                      <a:pt x="38" y="35"/>
                      <a:pt x="25" y="33"/>
                      <a:pt x="16" y="30"/>
                    </a:cubicBezTo>
                    <a:cubicBezTo>
                      <a:pt x="12" y="29"/>
                      <a:pt x="8" y="27"/>
                      <a:pt x="6" y="25"/>
                    </a:cubicBezTo>
                    <a:cubicBezTo>
                      <a:pt x="3" y="23"/>
                      <a:pt x="2" y="21"/>
                      <a:pt x="2" y="19"/>
                    </a:cubicBezTo>
                    <a:lnTo>
                      <a:pt x="1" y="19"/>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102" name="Freeform 31">
                <a:extLst>
                  <a:ext uri="{FF2B5EF4-FFF2-40B4-BE49-F238E27FC236}">
                    <a16:creationId xmlns:a16="http://schemas.microsoft.com/office/drawing/2014/main" id="{36B545FE-857F-48DF-B4B9-7298F0E7AFA7}"/>
                  </a:ext>
                </a:extLst>
              </p:cNvPr>
              <p:cNvSpPr>
                <a:spLocks/>
              </p:cNvSpPr>
              <p:nvPr/>
            </p:nvSpPr>
            <p:spPr bwMode="auto">
              <a:xfrm>
                <a:off x="1250" y="1184"/>
                <a:ext cx="188" cy="80"/>
              </a:xfrm>
              <a:custGeom>
                <a:avLst/>
                <a:gdLst>
                  <a:gd name="T0" fmla="*/ 2 w 225"/>
                  <a:gd name="T1" fmla="*/ 49 h 97"/>
                  <a:gd name="T2" fmla="*/ 0 w 225"/>
                  <a:gd name="T3" fmla="*/ 49 h 97"/>
                  <a:gd name="T4" fmla="*/ 9 w 225"/>
                  <a:gd name="T5" fmla="*/ 68 h 97"/>
                  <a:gd name="T6" fmla="*/ 50 w 225"/>
                  <a:gd name="T7" fmla="*/ 89 h 97"/>
                  <a:gd name="T8" fmla="*/ 112 w 225"/>
                  <a:gd name="T9" fmla="*/ 97 h 97"/>
                  <a:gd name="T10" fmla="*/ 191 w 225"/>
                  <a:gd name="T11" fmla="*/ 83 h 97"/>
                  <a:gd name="T12" fmla="*/ 216 w 225"/>
                  <a:gd name="T13" fmla="*/ 68 h 97"/>
                  <a:gd name="T14" fmla="*/ 225 w 225"/>
                  <a:gd name="T15" fmla="*/ 49 h 97"/>
                  <a:gd name="T16" fmla="*/ 216 w 225"/>
                  <a:gd name="T17" fmla="*/ 29 h 97"/>
                  <a:gd name="T18" fmla="*/ 175 w 225"/>
                  <a:gd name="T19" fmla="*/ 8 h 97"/>
                  <a:gd name="T20" fmla="*/ 112 w 225"/>
                  <a:gd name="T21" fmla="*/ 0 h 97"/>
                  <a:gd name="T22" fmla="*/ 34 w 225"/>
                  <a:gd name="T23" fmla="*/ 14 h 97"/>
                  <a:gd name="T24" fmla="*/ 9 w 225"/>
                  <a:gd name="T25" fmla="*/ 29 h 97"/>
                  <a:gd name="T26" fmla="*/ 0 w 225"/>
                  <a:gd name="T27" fmla="*/ 49 h 97"/>
                  <a:gd name="T28" fmla="*/ 2 w 225"/>
                  <a:gd name="T29" fmla="*/ 49 h 97"/>
                  <a:gd name="T30" fmla="*/ 5 w 225"/>
                  <a:gd name="T31" fmla="*/ 49 h 97"/>
                  <a:gd name="T32" fmla="*/ 13 w 225"/>
                  <a:gd name="T33" fmla="*/ 32 h 97"/>
                  <a:gd name="T34" fmla="*/ 51 w 225"/>
                  <a:gd name="T35" fmla="*/ 13 h 97"/>
                  <a:gd name="T36" fmla="*/ 112 w 225"/>
                  <a:gd name="T37" fmla="*/ 5 h 97"/>
                  <a:gd name="T38" fmla="*/ 189 w 225"/>
                  <a:gd name="T39" fmla="*/ 18 h 97"/>
                  <a:gd name="T40" fmla="*/ 212 w 225"/>
                  <a:gd name="T41" fmla="*/ 32 h 97"/>
                  <a:gd name="T42" fmla="*/ 220 w 225"/>
                  <a:gd name="T43" fmla="*/ 49 h 97"/>
                  <a:gd name="T44" fmla="*/ 212 w 225"/>
                  <a:gd name="T45" fmla="*/ 65 h 97"/>
                  <a:gd name="T46" fmla="*/ 173 w 225"/>
                  <a:gd name="T47" fmla="*/ 84 h 97"/>
                  <a:gd name="T48" fmla="*/ 112 w 225"/>
                  <a:gd name="T49" fmla="*/ 92 h 97"/>
                  <a:gd name="T50" fmla="*/ 35 w 225"/>
                  <a:gd name="T51" fmla="*/ 79 h 97"/>
                  <a:gd name="T52" fmla="*/ 13 w 225"/>
                  <a:gd name="T53" fmla="*/ 65 h 97"/>
                  <a:gd name="T54" fmla="*/ 5 w 225"/>
                  <a:gd name="T55" fmla="*/ 49 h 97"/>
                  <a:gd name="T56" fmla="*/ 2 w 225"/>
                  <a:gd name="T57" fmla="*/ 4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5" h="97">
                    <a:moveTo>
                      <a:pt x="2" y="49"/>
                    </a:moveTo>
                    <a:cubicBezTo>
                      <a:pt x="0" y="49"/>
                      <a:pt x="0" y="49"/>
                      <a:pt x="0" y="49"/>
                    </a:cubicBezTo>
                    <a:cubicBezTo>
                      <a:pt x="0" y="56"/>
                      <a:pt x="3" y="62"/>
                      <a:pt x="9" y="68"/>
                    </a:cubicBezTo>
                    <a:cubicBezTo>
                      <a:pt x="18" y="77"/>
                      <a:pt x="32" y="84"/>
                      <a:pt x="50" y="89"/>
                    </a:cubicBezTo>
                    <a:cubicBezTo>
                      <a:pt x="68" y="94"/>
                      <a:pt x="89" y="97"/>
                      <a:pt x="112" y="97"/>
                    </a:cubicBezTo>
                    <a:cubicBezTo>
                      <a:pt x="143" y="97"/>
                      <a:pt x="171" y="92"/>
                      <a:pt x="191" y="83"/>
                    </a:cubicBezTo>
                    <a:cubicBezTo>
                      <a:pt x="202" y="79"/>
                      <a:pt x="210" y="74"/>
                      <a:pt x="216" y="68"/>
                    </a:cubicBezTo>
                    <a:cubicBezTo>
                      <a:pt x="222" y="62"/>
                      <a:pt x="225" y="56"/>
                      <a:pt x="225" y="49"/>
                    </a:cubicBezTo>
                    <a:cubicBezTo>
                      <a:pt x="225" y="41"/>
                      <a:pt x="222" y="35"/>
                      <a:pt x="216" y="29"/>
                    </a:cubicBezTo>
                    <a:cubicBezTo>
                      <a:pt x="207" y="20"/>
                      <a:pt x="193" y="13"/>
                      <a:pt x="175" y="8"/>
                    </a:cubicBezTo>
                    <a:cubicBezTo>
                      <a:pt x="157" y="3"/>
                      <a:pt x="136" y="0"/>
                      <a:pt x="112" y="0"/>
                    </a:cubicBezTo>
                    <a:cubicBezTo>
                      <a:pt x="82" y="0"/>
                      <a:pt x="54" y="5"/>
                      <a:pt x="34" y="14"/>
                    </a:cubicBezTo>
                    <a:cubicBezTo>
                      <a:pt x="23" y="18"/>
                      <a:pt x="15" y="23"/>
                      <a:pt x="9" y="29"/>
                    </a:cubicBezTo>
                    <a:cubicBezTo>
                      <a:pt x="3" y="35"/>
                      <a:pt x="0" y="41"/>
                      <a:pt x="0" y="49"/>
                    </a:cubicBezTo>
                    <a:cubicBezTo>
                      <a:pt x="2" y="49"/>
                      <a:pt x="2" y="49"/>
                      <a:pt x="2" y="49"/>
                    </a:cubicBezTo>
                    <a:cubicBezTo>
                      <a:pt x="5" y="49"/>
                      <a:pt x="5" y="49"/>
                      <a:pt x="5" y="49"/>
                    </a:cubicBezTo>
                    <a:cubicBezTo>
                      <a:pt x="5" y="43"/>
                      <a:pt x="7" y="38"/>
                      <a:pt x="13" y="32"/>
                    </a:cubicBezTo>
                    <a:cubicBezTo>
                      <a:pt x="20" y="25"/>
                      <a:pt x="34" y="18"/>
                      <a:pt x="51" y="13"/>
                    </a:cubicBezTo>
                    <a:cubicBezTo>
                      <a:pt x="69" y="8"/>
                      <a:pt x="90" y="5"/>
                      <a:pt x="112" y="5"/>
                    </a:cubicBezTo>
                    <a:cubicBezTo>
                      <a:pt x="143" y="5"/>
                      <a:pt x="170" y="10"/>
                      <a:pt x="189" y="18"/>
                    </a:cubicBezTo>
                    <a:cubicBezTo>
                      <a:pt x="199" y="22"/>
                      <a:pt x="207" y="27"/>
                      <a:pt x="212" y="32"/>
                    </a:cubicBezTo>
                    <a:cubicBezTo>
                      <a:pt x="218" y="38"/>
                      <a:pt x="220" y="43"/>
                      <a:pt x="220" y="49"/>
                    </a:cubicBezTo>
                    <a:cubicBezTo>
                      <a:pt x="220" y="54"/>
                      <a:pt x="218" y="59"/>
                      <a:pt x="212" y="65"/>
                    </a:cubicBezTo>
                    <a:cubicBezTo>
                      <a:pt x="204" y="72"/>
                      <a:pt x="191" y="79"/>
                      <a:pt x="173" y="84"/>
                    </a:cubicBezTo>
                    <a:cubicBezTo>
                      <a:pt x="156" y="89"/>
                      <a:pt x="135" y="92"/>
                      <a:pt x="112" y="92"/>
                    </a:cubicBezTo>
                    <a:cubicBezTo>
                      <a:pt x="82" y="92"/>
                      <a:pt x="55" y="87"/>
                      <a:pt x="35" y="79"/>
                    </a:cubicBezTo>
                    <a:cubicBezTo>
                      <a:pt x="26" y="75"/>
                      <a:pt x="18" y="70"/>
                      <a:pt x="13" y="65"/>
                    </a:cubicBezTo>
                    <a:cubicBezTo>
                      <a:pt x="7" y="59"/>
                      <a:pt x="5" y="54"/>
                      <a:pt x="5" y="49"/>
                    </a:cubicBezTo>
                    <a:lnTo>
                      <a:pt x="2" y="49"/>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103" name="Freeform 32">
                <a:extLst>
                  <a:ext uri="{FF2B5EF4-FFF2-40B4-BE49-F238E27FC236}">
                    <a16:creationId xmlns:a16="http://schemas.microsoft.com/office/drawing/2014/main" id="{894B48EE-E0A3-4A43-B071-400C3ADF2931}"/>
                  </a:ext>
                </a:extLst>
              </p:cNvPr>
              <p:cNvSpPr>
                <a:spLocks/>
              </p:cNvSpPr>
              <p:nvPr/>
            </p:nvSpPr>
            <p:spPr bwMode="auto">
              <a:xfrm>
                <a:off x="1250" y="1224"/>
                <a:ext cx="188" cy="70"/>
              </a:xfrm>
              <a:custGeom>
                <a:avLst/>
                <a:gdLst>
                  <a:gd name="T0" fmla="*/ 0 w 225"/>
                  <a:gd name="T1" fmla="*/ 0 h 83"/>
                  <a:gd name="T2" fmla="*/ 0 w 225"/>
                  <a:gd name="T3" fmla="*/ 35 h 83"/>
                  <a:gd name="T4" fmla="*/ 9 w 225"/>
                  <a:gd name="T5" fmla="*/ 55 h 83"/>
                  <a:gd name="T6" fmla="*/ 50 w 225"/>
                  <a:gd name="T7" fmla="*/ 76 h 83"/>
                  <a:gd name="T8" fmla="*/ 112 w 225"/>
                  <a:gd name="T9" fmla="*/ 83 h 83"/>
                  <a:gd name="T10" fmla="*/ 191 w 225"/>
                  <a:gd name="T11" fmla="*/ 70 h 83"/>
                  <a:gd name="T12" fmla="*/ 216 w 225"/>
                  <a:gd name="T13" fmla="*/ 55 h 83"/>
                  <a:gd name="T14" fmla="*/ 225 w 225"/>
                  <a:gd name="T15" fmla="*/ 35 h 83"/>
                  <a:gd name="T16" fmla="*/ 225 w 225"/>
                  <a:gd name="T17" fmla="*/ 0 h 83"/>
                  <a:gd name="T18" fmla="*/ 220 w 225"/>
                  <a:gd name="T19" fmla="*/ 0 h 83"/>
                  <a:gd name="T20" fmla="*/ 220 w 225"/>
                  <a:gd name="T21" fmla="*/ 35 h 83"/>
                  <a:gd name="T22" fmla="*/ 212 w 225"/>
                  <a:gd name="T23" fmla="*/ 51 h 83"/>
                  <a:gd name="T24" fmla="*/ 173 w 225"/>
                  <a:gd name="T25" fmla="*/ 71 h 83"/>
                  <a:gd name="T26" fmla="*/ 112 w 225"/>
                  <a:gd name="T27" fmla="*/ 79 h 83"/>
                  <a:gd name="T28" fmla="*/ 35 w 225"/>
                  <a:gd name="T29" fmla="*/ 65 h 83"/>
                  <a:gd name="T30" fmla="*/ 13 w 225"/>
                  <a:gd name="T31" fmla="*/ 51 h 83"/>
                  <a:gd name="T32" fmla="*/ 5 w 225"/>
                  <a:gd name="T33" fmla="*/ 35 h 83"/>
                  <a:gd name="T34" fmla="*/ 5 w 225"/>
                  <a:gd name="T35" fmla="*/ 0 h 83"/>
                  <a:gd name="T36" fmla="*/ 0 w 225"/>
                  <a:gd name="T3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 h="83">
                    <a:moveTo>
                      <a:pt x="0" y="0"/>
                    </a:moveTo>
                    <a:cubicBezTo>
                      <a:pt x="0" y="35"/>
                      <a:pt x="0" y="35"/>
                      <a:pt x="0" y="35"/>
                    </a:cubicBezTo>
                    <a:cubicBezTo>
                      <a:pt x="0" y="42"/>
                      <a:pt x="3" y="49"/>
                      <a:pt x="9" y="55"/>
                    </a:cubicBezTo>
                    <a:cubicBezTo>
                      <a:pt x="18" y="63"/>
                      <a:pt x="32" y="70"/>
                      <a:pt x="50" y="76"/>
                    </a:cubicBezTo>
                    <a:cubicBezTo>
                      <a:pt x="68" y="81"/>
                      <a:pt x="89" y="83"/>
                      <a:pt x="112" y="83"/>
                    </a:cubicBezTo>
                    <a:cubicBezTo>
                      <a:pt x="143" y="83"/>
                      <a:pt x="171" y="78"/>
                      <a:pt x="191" y="70"/>
                    </a:cubicBezTo>
                    <a:cubicBezTo>
                      <a:pt x="202" y="66"/>
                      <a:pt x="210" y="61"/>
                      <a:pt x="216" y="55"/>
                    </a:cubicBezTo>
                    <a:cubicBezTo>
                      <a:pt x="222" y="49"/>
                      <a:pt x="225" y="42"/>
                      <a:pt x="225" y="35"/>
                    </a:cubicBezTo>
                    <a:cubicBezTo>
                      <a:pt x="225" y="0"/>
                      <a:pt x="225" y="0"/>
                      <a:pt x="225" y="0"/>
                    </a:cubicBezTo>
                    <a:cubicBezTo>
                      <a:pt x="220" y="0"/>
                      <a:pt x="220" y="0"/>
                      <a:pt x="220" y="0"/>
                    </a:cubicBezTo>
                    <a:cubicBezTo>
                      <a:pt x="220" y="35"/>
                      <a:pt x="220" y="35"/>
                      <a:pt x="220" y="35"/>
                    </a:cubicBezTo>
                    <a:cubicBezTo>
                      <a:pt x="220" y="41"/>
                      <a:pt x="218" y="46"/>
                      <a:pt x="212" y="51"/>
                    </a:cubicBezTo>
                    <a:cubicBezTo>
                      <a:pt x="204" y="59"/>
                      <a:pt x="191" y="66"/>
                      <a:pt x="173" y="71"/>
                    </a:cubicBezTo>
                    <a:cubicBezTo>
                      <a:pt x="156" y="76"/>
                      <a:pt x="135" y="79"/>
                      <a:pt x="112" y="79"/>
                    </a:cubicBezTo>
                    <a:cubicBezTo>
                      <a:pt x="82" y="79"/>
                      <a:pt x="55" y="73"/>
                      <a:pt x="35" y="65"/>
                    </a:cubicBezTo>
                    <a:cubicBezTo>
                      <a:pt x="26" y="61"/>
                      <a:pt x="18" y="56"/>
                      <a:pt x="13" y="51"/>
                    </a:cubicBezTo>
                    <a:cubicBezTo>
                      <a:pt x="7" y="46"/>
                      <a:pt x="5" y="41"/>
                      <a:pt x="5" y="35"/>
                    </a:cubicBezTo>
                    <a:cubicBezTo>
                      <a:pt x="5" y="0"/>
                      <a:pt x="5" y="0"/>
                      <a:pt x="5" y="0"/>
                    </a:cubicBezTo>
                    <a:cubicBezTo>
                      <a:pt x="0" y="0"/>
                      <a:pt x="0" y="0"/>
                      <a:pt x="0" y="0"/>
                    </a:cubicBez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104" name="Freeform 33">
                <a:extLst>
                  <a:ext uri="{FF2B5EF4-FFF2-40B4-BE49-F238E27FC236}">
                    <a16:creationId xmlns:a16="http://schemas.microsoft.com/office/drawing/2014/main" id="{8ADDC6B7-B106-4B11-A12E-532768D88218}"/>
                  </a:ext>
                </a:extLst>
              </p:cNvPr>
              <p:cNvSpPr>
                <a:spLocks/>
              </p:cNvSpPr>
              <p:nvPr/>
            </p:nvSpPr>
            <p:spPr bwMode="auto">
              <a:xfrm>
                <a:off x="1281" y="1197"/>
                <a:ext cx="125" cy="47"/>
              </a:xfrm>
              <a:custGeom>
                <a:avLst/>
                <a:gdLst>
                  <a:gd name="T0" fmla="*/ 2 w 150"/>
                  <a:gd name="T1" fmla="*/ 29 h 57"/>
                  <a:gd name="T2" fmla="*/ 0 w 150"/>
                  <a:gd name="T3" fmla="*/ 29 h 57"/>
                  <a:gd name="T4" fmla="*/ 7 w 150"/>
                  <a:gd name="T5" fmla="*/ 40 h 57"/>
                  <a:gd name="T6" fmla="*/ 34 w 150"/>
                  <a:gd name="T7" fmla="*/ 53 h 57"/>
                  <a:gd name="T8" fmla="*/ 75 w 150"/>
                  <a:gd name="T9" fmla="*/ 57 h 57"/>
                  <a:gd name="T10" fmla="*/ 128 w 150"/>
                  <a:gd name="T11" fmla="*/ 49 h 57"/>
                  <a:gd name="T12" fmla="*/ 144 w 150"/>
                  <a:gd name="T13" fmla="*/ 40 h 57"/>
                  <a:gd name="T14" fmla="*/ 150 w 150"/>
                  <a:gd name="T15" fmla="*/ 29 h 57"/>
                  <a:gd name="T16" fmla="*/ 144 w 150"/>
                  <a:gd name="T17" fmla="*/ 17 h 57"/>
                  <a:gd name="T18" fmla="*/ 117 w 150"/>
                  <a:gd name="T19" fmla="*/ 5 h 57"/>
                  <a:gd name="T20" fmla="*/ 75 w 150"/>
                  <a:gd name="T21" fmla="*/ 0 h 57"/>
                  <a:gd name="T22" fmla="*/ 23 w 150"/>
                  <a:gd name="T23" fmla="*/ 8 h 57"/>
                  <a:gd name="T24" fmla="*/ 7 w 150"/>
                  <a:gd name="T25" fmla="*/ 17 h 57"/>
                  <a:gd name="T26" fmla="*/ 0 w 150"/>
                  <a:gd name="T27" fmla="*/ 29 h 57"/>
                  <a:gd name="T28" fmla="*/ 2 w 150"/>
                  <a:gd name="T29" fmla="*/ 29 h 57"/>
                  <a:gd name="T30" fmla="*/ 3 w 150"/>
                  <a:gd name="T31" fmla="*/ 29 h 57"/>
                  <a:gd name="T32" fmla="*/ 9 w 150"/>
                  <a:gd name="T33" fmla="*/ 20 h 57"/>
                  <a:gd name="T34" fmla="*/ 35 w 150"/>
                  <a:gd name="T35" fmla="*/ 8 h 57"/>
                  <a:gd name="T36" fmla="*/ 75 w 150"/>
                  <a:gd name="T37" fmla="*/ 4 h 57"/>
                  <a:gd name="T38" fmla="*/ 127 w 150"/>
                  <a:gd name="T39" fmla="*/ 11 h 57"/>
                  <a:gd name="T40" fmla="*/ 142 w 150"/>
                  <a:gd name="T41" fmla="*/ 20 h 57"/>
                  <a:gd name="T42" fmla="*/ 147 w 150"/>
                  <a:gd name="T43" fmla="*/ 29 h 57"/>
                  <a:gd name="T44" fmla="*/ 142 w 150"/>
                  <a:gd name="T45" fmla="*/ 38 h 57"/>
                  <a:gd name="T46" fmla="*/ 116 w 150"/>
                  <a:gd name="T47" fmla="*/ 50 h 57"/>
                  <a:gd name="T48" fmla="*/ 75 w 150"/>
                  <a:gd name="T49" fmla="*/ 54 h 57"/>
                  <a:gd name="T50" fmla="*/ 24 w 150"/>
                  <a:gd name="T51" fmla="*/ 46 h 57"/>
                  <a:gd name="T52" fmla="*/ 9 w 150"/>
                  <a:gd name="T53" fmla="*/ 38 h 57"/>
                  <a:gd name="T54" fmla="*/ 3 w 150"/>
                  <a:gd name="T55" fmla="*/ 29 h 57"/>
                  <a:gd name="T56" fmla="*/ 2 w 150"/>
                  <a:gd name="T57" fmla="*/ 2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0" h="57">
                    <a:moveTo>
                      <a:pt x="2" y="29"/>
                    </a:moveTo>
                    <a:cubicBezTo>
                      <a:pt x="0" y="29"/>
                      <a:pt x="0" y="29"/>
                      <a:pt x="0" y="29"/>
                    </a:cubicBezTo>
                    <a:cubicBezTo>
                      <a:pt x="0" y="33"/>
                      <a:pt x="3" y="37"/>
                      <a:pt x="7" y="40"/>
                    </a:cubicBezTo>
                    <a:cubicBezTo>
                      <a:pt x="13" y="46"/>
                      <a:pt x="22" y="50"/>
                      <a:pt x="34" y="53"/>
                    </a:cubicBezTo>
                    <a:cubicBezTo>
                      <a:pt x="46" y="56"/>
                      <a:pt x="60" y="57"/>
                      <a:pt x="75" y="57"/>
                    </a:cubicBezTo>
                    <a:cubicBezTo>
                      <a:pt x="96" y="57"/>
                      <a:pt x="114" y="54"/>
                      <a:pt x="128" y="49"/>
                    </a:cubicBezTo>
                    <a:cubicBezTo>
                      <a:pt x="135" y="47"/>
                      <a:pt x="140" y="44"/>
                      <a:pt x="144" y="40"/>
                    </a:cubicBezTo>
                    <a:cubicBezTo>
                      <a:pt x="148" y="37"/>
                      <a:pt x="150" y="33"/>
                      <a:pt x="150" y="29"/>
                    </a:cubicBezTo>
                    <a:cubicBezTo>
                      <a:pt x="150" y="25"/>
                      <a:pt x="148" y="21"/>
                      <a:pt x="144" y="17"/>
                    </a:cubicBezTo>
                    <a:cubicBezTo>
                      <a:pt x="138" y="12"/>
                      <a:pt x="129" y="8"/>
                      <a:pt x="117" y="5"/>
                    </a:cubicBezTo>
                    <a:cubicBezTo>
                      <a:pt x="105" y="2"/>
                      <a:pt x="91" y="0"/>
                      <a:pt x="75" y="0"/>
                    </a:cubicBezTo>
                    <a:cubicBezTo>
                      <a:pt x="55" y="0"/>
                      <a:pt x="37" y="3"/>
                      <a:pt x="23" y="8"/>
                    </a:cubicBezTo>
                    <a:cubicBezTo>
                      <a:pt x="16" y="11"/>
                      <a:pt x="11" y="14"/>
                      <a:pt x="7" y="17"/>
                    </a:cubicBezTo>
                    <a:cubicBezTo>
                      <a:pt x="3" y="21"/>
                      <a:pt x="0" y="25"/>
                      <a:pt x="0" y="29"/>
                    </a:cubicBezTo>
                    <a:cubicBezTo>
                      <a:pt x="2" y="29"/>
                      <a:pt x="2" y="29"/>
                      <a:pt x="2" y="29"/>
                    </a:cubicBezTo>
                    <a:cubicBezTo>
                      <a:pt x="3" y="29"/>
                      <a:pt x="3" y="29"/>
                      <a:pt x="3" y="29"/>
                    </a:cubicBezTo>
                    <a:cubicBezTo>
                      <a:pt x="3" y="26"/>
                      <a:pt x="5" y="23"/>
                      <a:pt x="9" y="20"/>
                    </a:cubicBezTo>
                    <a:cubicBezTo>
                      <a:pt x="14" y="15"/>
                      <a:pt x="23" y="11"/>
                      <a:pt x="35" y="8"/>
                    </a:cubicBezTo>
                    <a:cubicBezTo>
                      <a:pt x="46" y="5"/>
                      <a:pt x="60" y="4"/>
                      <a:pt x="75" y="4"/>
                    </a:cubicBezTo>
                    <a:cubicBezTo>
                      <a:pt x="96" y="4"/>
                      <a:pt x="114" y="7"/>
                      <a:pt x="127" y="11"/>
                    </a:cubicBezTo>
                    <a:cubicBezTo>
                      <a:pt x="133" y="14"/>
                      <a:pt x="139" y="17"/>
                      <a:pt x="142" y="20"/>
                    </a:cubicBezTo>
                    <a:cubicBezTo>
                      <a:pt x="146" y="23"/>
                      <a:pt x="147" y="26"/>
                      <a:pt x="147" y="29"/>
                    </a:cubicBezTo>
                    <a:cubicBezTo>
                      <a:pt x="147" y="32"/>
                      <a:pt x="146" y="35"/>
                      <a:pt x="142" y="38"/>
                    </a:cubicBezTo>
                    <a:cubicBezTo>
                      <a:pt x="137" y="43"/>
                      <a:pt x="128" y="47"/>
                      <a:pt x="116" y="50"/>
                    </a:cubicBezTo>
                    <a:cubicBezTo>
                      <a:pt x="105" y="53"/>
                      <a:pt x="91" y="54"/>
                      <a:pt x="75" y="54"/>
                    </a:cubicBezTo>
                    <a:cubicBezTo>
                      <a:pt x="55" y="54"/>
                      <a:pt x="37" y="51"/>
                      <a:pt x="24" y="46"/>
                    </a:cubicBezTo>
                    <a:cubicBezTo>
                      <a:pt x="17" y="44"/>
                      <a:pt x="12" y="41"/>
                      <a:pt x="9" y="38"/>
                    </a:cubicBezTo>
                    <a:cubicBezTo>
                      <a:pt x="5" y="35"/>
                      <a:pt x="3" y="32"/>
                      <a:pt x="3" y="29"/>
                    </a:cubicBezTo>
                    <a:lnTo>
                      <a:pt x="2" y="29"/>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105" name="Freeform 34">
                <a:extLst>
                  <a:ext uri="{FF2B5EF4-FFF2-40B4-BE49-F238E27FC236}">
                    <a16:creationId xmlns:a16="http://schemas.microsoft.com/office/drawing/2014/main" id="{468D403C-D013-42B5-BB98-BBB45ECB0871}"/>
                  </a:ext>
                </a:extLst>
              </p:cNvPr>
              <p:cNvSpPr>
                <a:spLocks/>
              </p:cNvSpPr>
              <p:nvPr/>
            </p:nvSpPr>
            <p:spPr bwMode="auto">
              <a:xfrm>
                <a:off x="1291" y="1206"/>
                <a:ext cx="106" cy="38"/>
              </a:xfrm>
              <a:custGeom>
                <a:avLst/>
                <a:gdLst>
                  <a:gd name="T0" fmla="*/ 2 w 127"/>
                  <a:gd name="T1" fmla="*/ 23 h 46"/>
                  <a:gd name="T2" fmla="*/ 0 w 127"/>
                  <a:gd name="T3" fmla="*/ 23 h 46"/>
                  <a:gd name="T4" fmla="*/ 6 w 127"/>
                  <a:gd name="T5" fmla="*/ 32 h 46"/>
                  <a:gd name="T6" fmla="*/ 29 w 127"/>
                  <a:gd name="T7" fmla="*/ 42 h 46"/>
                  <a:gd name="T8" fmla="*/ 63 w 127"/>
                  <a:gd name="T9" fmla="*/ 46 h 46"/>
                  <a:gd name="T10" fmla="*/ 108 w 127"/>
                  <a:gd name="T11" fmla="*/ 40 h 46"/>
                  <a:gd name="T12" fmla="*/ 121 w 127"/>
                  <a:gd name="T13" fmla="*/ 32 h 46"/>
                  <a:gd name="T14" fmla="*/ 127 w 127"/>
                  <a:gd name="T15" fmla="*/ 23 h 46"/>
                  <a:gd name="T16" fmla="*/ 121 w 127"/>
                  <a:gd name="T17" fmla="*/ 14 h 46"/>
                  <a:gd name="T18" fmla="*/ 98 w 127"/>
                  <a:gd name="T19" fmla="*/ 4 h 46"/>
                  <a:gd name="T20" fmla="*/ 63 w 127"/>
                  <a:gd name="T21" fmla="*/ 0 h 46"/>
                  <a:gd name="T22" fmla="*/ 19 w 127"/>
                  <a:gd name="T23" fmla="*/ 7 h 46"/>
                  <a:gd name="T24" fmla="*/ 6 w 127"/>
                  <a:gd name="T25" fmla="*/ 14 h 46"/>
                  <a:gd name="T26" fmla="*/ 0 w 127"/>
                  <a:gd name="T27" fmla="*/ 23 h 46"/>
                  <a:gd name="T28" fmla="*/ 2 w 127"/>
                  <a:gd name="T29" fmla="*/ 23 h 46"/>
                  <a:gd name="T30" fmla="*/ 3 w 127"/>
                  <a:gd name="T31" fmla="*/ 23 h 46"/>
                  <a:gd name="T32" fmla="*/ 7 w 127"/>
                  <a:gd name="T33" fmla="*/ 16 h 46"/>
                  <a:gd name="T34" fmla="*/ 29 w 127"/>
                  <a:gd name="T35" fmla="*/ 6 h 46"/>
                  <a:gd name="T36" fmla="*/ 63 w 127"/>
                  <a:gd name="T37" fmla="*/ 3 h 46"/>
                  <a:gd name="T38" fmla="*/ 107 w 127"/>
                  <a:gd name="T39" fmla="*/ 9 h 46"/>
                  <a:gd name="T40" fmla="*/ 120 w 127"/>
                  <a:gd name="T41" fmla="*/ 16 h 46"/>
                  <a:gd name="T42" fmla="*/ 124 w 127"/>
                  <a:gd name="T43" fmla="*/ 23 h 46"/>
                  <a:gd name="T44" fmla="*/ 120 w 127"/>
                  <a:gd name="T45" fmla="*/ 31 h 46"/>
                  <a:gd name="T46" fmla="*/ 98 w 127"/>
                  <a:gd name="T47" fmla="*/ 40 h 46"/>
                  <a:gd name="T48" fmla="*/ 63 w 127"/>
                  <a:gd name="T49" fmla="*/ 43 h 46"/>
                  <a:gd name="T50" fmla="*/ 20 w 127"/>
                  <a:gd name="T51" fmla="*/ 37 h 46"/>
                  <a:gd name="T52" fmla="*/ 7 w 127"/>
                  <a:gd name="T53" fmla="*/ 31 h 46"/>
                  <a:gd name="T54" fmla="*/ 3 w 127"/>
                  <a:gd name="T55" fmla="*/ 23 h 46"/>
                  <a:gd name="T56" fmla="*/ 2 w 127"/>
                  <a:gd name="T57" fmla="*/ 2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7" h="46">
                    <a:moveTo>
                      <a:pt x="2" y="23"/>
                    </a:moveTo>
                    <a:cubicBezTo>
                      <a:pt x="0" y="23"/>
                      <a:pt x="0" y="23"/>
                      <a:pt x="0" y="23"/>
                    </a:cubicBezTo>
                    <a:cubicBezTo>
                      <a:pt x="0" y="27"/>
                      <a:pt x="2" y="30"/>
                      <a:pt x="6" y="32"/>
                    </a:cubicBezTo>
                    <a:cubicBezTo>
                      <a:pt x="11" y="37"/>
                      <a:pt x="19" y="40"/>
                      <a:pt x="29" y="42"/>
                    </a:cubicBezTo>
                    <a:cubicBezTo>
                      <a:pt x="39" y="45"/>
                      <a:pt x="51" y="46"/>
                      <a:pt x="63" y="46"/>
                    </a:cubicBezTo>
                    <a:cubicBezTo>
                      <a:pt x="81" y="46"/>
                      <a:pt x="96" y="44"/>
                      <a:pt x="108" y="40"/>
                    </a:cubicBezTo>
                    <a:cubicBezTo>
                      <a:pt x="113" y="38"/>
                      <a:pt x="118" y="35"/>
                      <a:pt x="121" y="32"/>
                    </a:cubicBezTo>
                    <a:cubicBezTo>
                      <a:pt x="125" y="30"/>
                      <a:pt x="127" y="27"/>
                      <a:pt x="127" y="23"/>
                    </a:cubicBezTo>
                    <a:cubicBezTo>
                      <a:pt x="127" y="20"/>
                      <a:pt x="125" y="16"/>
                      <a:pt x="121" y="14"/>
                    </a:cubicBezTo>
                    <a:cubicBezTo>
                      <a:pt x="116" y="10"/>
                      <a:pt x="108" y="6"/>
                      <a:pt x="98" y="4"/>
                    </a:cubicBezTo>
                    <a:cubicBezTo>
                      <a:pt x="88" y="1"/>
                      <a:pt x="76" y="0"/>
                      <a:pt x="63" y="0"/>
                    </a:cubicBezTo>
                    <a:cubicBezTo>
                      <a:pt x="46" y="0"/>
                      <a:pt x="31" y="3"/>
                      <a:pt x="19" y="7"/>
                    </a:cubicBezTo>
                    <a:cubicBezTo>
                      <a:pt x="14" y="9"/>
                      <a:pt x="9" y="11"/>
                      <a:pt x="6" y="14"/>
                    </a:cubicBezTo>
                    <a:cubicBezTo>
                      <a:pt x="2" y="16"/>
                      <a:pt x="0" y="20"/>
                      <a:pt x="0" y="23"/>
                    </a:cubicBezTo>
                    <a:cubicBezTo>
                      <a:pt x="2" y="23"/>
                      <a:pt x="2" y="23"/>
                      <a:pt x="2" y="23"/>
                    </a:cubicBezTo>
                    <a:cubicBezTo>
                      <a:pt x="3" y="23"/>
                      <a:pt x="3" y="23"/>
                      <a:pt x="3" y="23"/>
                    </a:cubicBezTo>
                    <a:cubicBezTo>
                      <a:pt x="3" y="21"/>
                      <a:pt x="4" y="18"/>
                      <a:pt x="7" y="16"/>
                    </a:cubicBezTo>
                    <a:cubicBezTo>
                      <a:pt x="12" y="12"/>
                      <a:pt x="19" y="9"/>
                      <a:pt x="29" y="6"/>
                    </a:cubicBezTo>
                    <a:cubicBezTo>
                      <a:pt x="39" y="4"/>
                      <a:pt x="51" y="3"/>
                      <a:pt x="63" y="3"/>
                    </a:cubicBezTo>
                    <a:cubicBezTo>
                      <a:pt x="80" y="3"/>
                      <a:pt x="96" y="5"/>
                      <a:pt x="107" y="9"/>
                    </a:cubicBezTo>
                    <a:cubicBezTo>
                      <a:pt x="112" y="11"/>
                      <a:pt x="117" y="13"/>
                      <a:pt x="120" y="16"/>
                    </a:cubicBezTo>
                    <a:cubicBezTo>
                      <a:pt x="123" y="18"/>
                      <a:pt x="124" y="21"/>
                      <a:pt x="124" y="23"/>
                    </a:cubicBezTo>
                    <a:cubicBezTo>
                      <a:pt x="124" y="26"/>
                      <a:pt x="123" y="28"/>
                      <a:pt x="120" y="31"/>
                    </a:cubicBezTo>
                    <a:cubicBezTo>
                      <a:pt x="115" y="34"/>
                      <a:pt x="107" y="38"/>
                      <a:pt x="98" y="40"/>
                    </a:cubicBezTo>
                    <a:cubicBezTo>
                      <a:pt x="88" y="42"/>
                      <a:pt x="76" y="43"/>
                      <a:pt x="63" y="43"/>
                    </a:cubicBezTo>
                    <a:cubicBezTo>
                      <a:pt x="47" y="43"/>
                      <a:pt x="31" y="41"/>
                      <a:pt x="20" y="37"/>
                    </a:cubicBezTo>
                    <a:cubicBezTo>
                      <a:pt x="15" y="35"/>
                      <a:pt x="10" y="33"/>
                      <a:pt x="7" y="31"/>
                    </a:cubicBezTo>
                    <a:cubicBezTo>
                      <a:pt x="4" y="28"/>
                      <a:pt x="3" y="26"/>
                      <a:pt x="3" y="23"/>
                    </a:cubicBezTo>
                    <a:lnTo>
                      <a:pt x="2" y="23"/>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106" name="Freeform 35">
                <a:extLst>
                  <a:ext uri="{FF2B5EF4-FFF2-40B4-BE49-F238E27FC236}">
                    <a16:creationId xmlns:a16="http://schemas.microsoft.com/office/drawing/2014/main" id="{E7A79782-DF05-4A19-846A-B6A94BDEC4BE}"/>
                  </a:ext>
                </a:extLst>
              </p:cNvPr>
              <p:cNvSpPr>
                <a:spLocks/>
              </p:cNvSpPr>
              <p:nvPr/>
            </p:nvSpPr>
            <p:spPr bwMode="auto">
              <a:xfrm>
                <a:off x="1780" y="1594"/>
                <a:ext cx="131" cy="63"/>
              </a:xfrm>
              <a:custGeom>
                <a:avLst/>
                <a:gdLst>
                  <a:gd name="T0" fmla="*/ 0 w 157"/>
                  <a:gd name="T1" fmla="*/ 63 h 76"/>
                  <a:gd name="T2" fmla="*/ 68 w 157"/>
                  <a:gd name="T3" fmla="*/ 76 h 76"/>
                  <a:gd name="T4" fmla="*/ 130 w 157"/>
                  <a:gd name="T5" fmla="*/ 66 h 76"/>
                  <a:gd name="T6" fmla="*/ 150 w 157"/>
                  <a:gd name="T7" fmla="*/ 54 h 76"/>
                  <a:gd name="T8" fmla="*/ 157 w 157"/>
                  <a:gd name="T9" fmla="*/ 38 h 76"/>
                  <a:gd name="T10" fmla="*/ 150 w 157"/>
                  <a:gd name="T11" fmla="*/ 23 h 76"/>
                  <a:gd name="T12" fmla="*/ 117 w 157"/>
                  <a:gd name="T13" fmla="*/ 7 h 76"/>
                  <a:gd name="T14" fmla="*/ 68 w 157"/>
                  <a:gd name="T15" fmla="*/ 0 h 76"/>
                  <a:gd name="T16" fmla="*/ 0 w 157"/>
                  <a:gd name="T17" fmla="*/ 14 h 76"/>
                  <a:gd name="T18" fmla="*/ 1 w 157"/>
                  <a:gd name="T19" fmla="*/ 17 h 76"/>
                  <a:gd name="T20" fmla="*/ 68 w 157"/>
                  <a:gd name="T21" fmla="*/ 4 h 76"/>
                  <a:gd name="T22" fmla="*/ 129 w 157"/>
                  <a:gd name="T23" fmla="*/ 15 h 76"/>
                  <a:gd name="T24" fmla="*/ 147 w 157"/>
                  <a:gd name="T25" fmla="*/ 26 h 76"/>
                  <a:gd name="T26" fmla="*/ 153 w 157"/>
                  <a:gd name="T27" fmla="*/ 38 h 76"/>
                  <a:gd name="T28" fmla="*/ 147 w 157"/>
                  <a:gd name="T29" fmla="*/ 51 h 76"/>
                  <a:gd name="T30" fmla="*/ 116 w 157"/>
                  <a:gd name="T31" fmla="*/ 66 h 76"/>
                  <a:gd name="T32" fmla="*/ 68 w 157"/>
                  <a:gd name="T33" fmla="*/ 72 h 76"/>
                  <a:gd name="T34" fmla="*/ 2 w 157"/>
                  <a:gd name="T35" fmla="*/ 59 h 76"/>
                  <a:gd name="T36" fmla="*/ 0 w 157"/>
                  <a:gd name="T37" fmla="*/ 6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7" h="76">
                    <a:moveTo>
                      <a:pt x="0" y="63"/>
                    </a:moveTo>
                    <a:cubicBezTo>
                      <a:pt x="17" y="71"/>
                      <a:pt x="41" y="76"/>
                      <a:pt x="68" y="76"/>
                    </a:cubicBezTo>
                    <a:cubicBezTo>
                      <a:pt x="92" y="76"/>
                      <a:pt x="114" y="72"/>
                      <a:pt x="130" y="66"/>
                    </a:cubicBezTo>
                    <a:cubicBezTo>
                      <a:pt x="138" y="62"/>
                      <a:pt x="145" y="58"/>
                      <a:pt x="150" y="54"/>
                    </a:cubicBezTo>
                    <a:cubicBezTo>
                      <a:pt x="154" y="49"/>
                      <a:pt x="157" y="44"/>
                      <a:pt x="157" y="38"/>
                    </a:cubicBezTo>
                    <a:cubicBezTo>
                      <a:pt x="157" y="33"/>
                      <a:pt x="154" y="27"/>
                      <a:pt x="150" y="23"/>
                    </a:cubicBezTo>
                    <a:cubicBezTo>
                      <a:pt x="143" y="16"/>
                      <a:pt x="131" y="10"/>
                      <a:pt x="117" y="7"/>
                    </a:cubicBezTo>
                    <a:cubicBezTo>
                      <a:pt x="103" y="3"/>
                      <a:pt x="86" y="0"/>
                      <a:pt x="68" y="0"/>
                    </a:cubicBezTo>
                    <a:cubicBezTo>
                      <a:pt x="41" y="0"/>
                      <a:pt x="16" y="6"/>
                      <a:pt x="0" y="14"/>
                    </a:cubicBezTo>
                    <a:cubicBezTo>
                      <a:pt x="1" y="17"/>
                      <a:pt x="1" y="17"/>
                      <a:pt x="1" y="17"/>
                    </a:cubicBezTo>
                    <a:cubicBezTo>
                      <a:pt x="17" y="9"/>
                      <a:pt x="41" y="4"/>
                      <a:pt x="68" y="4"/>
                    </a:cubicBezTo>
                    <a:cubicBezTo>
                      <a:pt x="92" y="4"/>
                      <a:pt x="114" y="8"/>
                      <a:pt x="129" y="15"/>
                    </a:cubicBezTo>
                    <a:cubicBezTo>
                      <a:pt x="137" y="18"/>
                      <a:pt x="143" y="22"/>
                      <a:pt x="147" y="26"/>
                    </a:cubicBezTo>
                    <a:cubicBezTo>
                      <a:pt x="151" y="30"/>
                      <a:pt x="153" y="34"/>
                      <a:pt x="153" y="38"/>
                    </a:cubicBezTo>
                    <a:cubicBezTo>
                      <a:pt x="153" y="43"/>
                      <a:pt x="151" y="47"/>
                      <a:pt x="147" y="51"/>
                    </a:cubicBezTo>
                    <a:cubicBezTo>
                      <a:pt x="141" y="57"/>
                      <a:pt x="130" y="63"/>
                      <a:pt x="116" y="66"/>
                    </a:cubicBezTo>
                    <a:cubicBezTo>
                      <a:pt x="103" y="70"/>
                      <a:pt x="86" y="72"/>
                      <a:pt x="68" y="72"/>
                    </a:cubicBezTo>
                    <a:cubicBezTo>
                      <a:pt x="42" y="72"/>
                      <a:pt x="18" y="67"/>
                      <a:pt x="2" y="59"/>
                    </a:cubicBezTo>
                    <a:lnTo>
                      <a:pt x="0" y="63"/>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107" name="Freeform 36">
                <a:extLst>
                  <a:ext uri="{FF2B5EF4-FFF2-40B4-BE49-F238E27FC236}">
                    <a16:creationId xmlns:a16="http://schemas.microsoft.com/office/drawing/2014/main" id="{765C2D24-3721-4C23-9212-BD1A4A3C191F}"/>
                  </a:ext>
                </a:extLst>
              </p:cNvPr>
              <p:cNvSpPr>
                <a:spLocks/>
              </p:cNvSpPr>
              <p:nvPr/>
            </p:nvSpPr>
            <p:spPr bwMode="auto">
              <a:xfrm>
                <a:off x="1780" y="1626"/>
                <a:ext cx="131" cy="55"/>
              </a:xfrm>
              <a:custGeom>
                <a:avLst/>
                <a:gdLst>
                  <a:gd name="T0" fmla="*/ 0 w 157"/>
                  <a:gd name="T1" fmla="*/ 53 h 66"/>
                  <a:gd name="T2" fmla="*/ 68 w 157"/>
                  <a:gd name="T3" fmla="*/ 66 h 66"/>
                  <a:gd name="T4" fmla="*/ 130 w 157"/>
                  <a:gd name="T5" fmla="*/ 56 h 66"/>
                  <a:gd name="T6" fmla="*/ 150 w 157"/>
                  <a:gd name="T7" fmla="*/ 44 h 66"/>
                  <a:gd name="T8" fmla="*/ 157 w 157"/>
                  <a:gd name="T9" fmla="*/ 28 h 66"/>
                  <a:gd name="T10" fmla="*/ 157 w 157"/>
                  <a:gd name="T11" fmla="*/ 0 h 66"/>
                  <a:gd name="T12" fmla="*/ 153 w 157"/>
                  <a:gd name="T13" fmla="*/ 0 h 66"/>
                  <a:gd name="T14" fmla="*/ 153 w 157"/>
                  <a:gd name="T15" fmla="*/ 28 h 66"/>
                  <a:gd name="T16" fmla="*/ 147 w 157"/>
                  <a:gd name="T17" fmla="*/ 41 h 66"/>
                  <a:gd name="T18" fmla="*/ 116 w 157"/>
                  <a:gd name="T19" fmla="*/ 56 h 66"/>
                  <a:gd name="T20" fmla="*/ 68 w 157"/>
                  <a:gd name="T21" fmla="*/ 62 h 66"/>
                  <a:gd name="T22" fmla="*/ 2 w 157"/>
                  <a:gd name="T23" fmla="*/ 50 h 66"/>
                  <a:gd name="T24" fmla="*/ 0 w 157"/>
                  <a:gd name="T25" fmla="*/ 5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7" h="66">
                    <a:moveTo>
                      <a:pt x="0" y="53"/>
                    </a:moveTo>
                    <a:cubicBezTo>
                      <a:pt x="17" y="61"/>
                      <a:pt x="41" y="66"/>
                      <a:pt x="68" y="66"/>
                    </a:cubicBezTo>
                    <a:cubicBezTo>
                      <a:pt x="92" y="66"/>
                      <a:pt x="114" y="62"/>
                      <a:pt x="130" y="56"/>
                    </a:cubicBezTo>
                    <a:cubicBezTo>
                      <a:pt x="138" y="52"/>
                      <a:pt x="145" y="48"/>
                      <a:pt x="150" y="44"/>
                    </a:cubicBezTo>
                    <a:cubicBezTo>
                      <a:pt x="154" y="39"/>
                      <a:pt x="157" y="34"/>
                      <a:pt x="157" y="28"/>
                    </a:cubicBezTo>
                    <a:cubicBezTo>
                      <a:pt x="157" y="0"/>
                      <a:pt x="157" y="0"/>
                      <a:pt x="157" y="0"/>
                    </a:cubicBezTo>
                    <a:cubicBezTo>
                      <a:pt x="153" y="0"/>
                      <a:pt x="153" y="0"/>
                      <a:pt x="153" y="0"/>
                    </a:cubicBezTo>
                    <a:cubicBezTo>
                      <a:pt x="153" y="28"/>
                      <a:pt x="153" y="28"/>
                      <a:pt x="153" y="28"/>
                    </a:cubicBezTo>
                    <a:cubicBezTo>
                      <a:pt x="153" y="33"/>
                      <a:pt x="151" y="37"/>
                      <a:pt x="147" y="41"/>
                    </a:cubicBezTo>
                    <a:cubicBezTo>
                      <a:pt x="141" y="47"/>
                      <a:pt x="130" y="53"/>
                      <a:pt x="116" y="56"/>
                    </a:cubicBezTo>
                    <a:cubicBezTo>
                      <a:pt x="103" y="60"/>
                      <a:pt x="86" y="62"/>
                      <a:pt x="68" y="62"/>
                    </a:cubicBezTo>
                    <a:cubicBezTo>
                      <a:pt x="42" y="62"/>
                      <a:pt x="18" y="57"/>
                      <a:pt x="2" y="50"/>
                    </a:cubicBezTo>
                    <a:cubicBezTo>
                      <a:pt x="0" y="53"/>
                      <a:pt x="0" y="53"/>
                      <a:pt x="0" y="53"/>
                    </a:cubicBez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108" name="Freeform 37">
                <a:extLst>
                  <a:ext uri="{FF2B5EF4-FFF2-40B4-BE49-F238E27FC236}">
                    <a16:creationId xmlns:a16="http://schemas.microsoft.com/office/drawing/2014/main" id="{66C033F1-EF9B-44DA-A924-C54361E5EA1B}"/>
                  </a:ext>
                </a:extLst>
              </p:cNvPr>
              <p:cNvSpPr>
                <a:spLocks/>
              </p:cNvSpPr>
              <p:nvPr/>
            </p:nvSpPr>
            <p:spPr bwMode="auto">
              <a:xfrm>
                <a:off x="1787" y="1605"/>
                <a:ext cx="99" cy="37"/>
              </a:xfrm>
              <a:custGeom>
                <a:avLst/>
                <a:gdLst>
                  <a:gd name="T0" fmla="*/ 1 w 118"/>
                  <a:gd name="T1" fmla="*/ 22 h 45"/>
                  <a:gd name="T2" fmla="*/ 0 w 118"/>
                  <a:gd name="T3" fmla="*/ 22 h 45"/>
                  <a:gd name="T4" fmla="*/ 5 w 118"/>
                  <a:gd name="T5" fmla="*/ 32 h 45"/>
                  <a:gd name="T6" fmla="*/ 27 w 118"/>
                  <a:gd name="T7" fmla="*/ 41 h 45"/>
                  <a:gd name="T8" fmla="*/ 59 w 118"/>
                  <a:gd name="T9" fmla="*/ 45 h 45"/>
                  <a:gd name="T10" fmla="*/ 101 w 118"/>
                  <a:gd name="T11" fmla="*/ 38 h 45"/>
                  <a:gd name="T12" fmla="*/ 113 w 118"/>
                  <a:gd name="T13" fmla="*/ 32 h 45"/>
                  <a:gd name="T14" fmla="*/ 118 w 118"/>
                  <a:gd name="T15" fmla="*/ 22 h 45"/>
                  <a:gd name="T16" fmla="*/ 113 w 118"/>
                  <a:gd name="T17" fmla="*/ 13 h 45"/>
                  <a:gd name="T18" fmla="*/ 92 w 118"/>
                  <a:gd name="T19" fmla="*/ 4 h 45"/>
                  <a:gd name="T20" fmla="*/ 59 w 118"/>
                  <a:gd name="T21" fmla="*/ 0 h 45"/>
                  <a:gd name="T22" fmla="*/ 18 w 118"/>
                  <a:gd name="T23" fmla="*/ 6 h 45"/>
                  <a:gd name="T24" fmla="*/ 5 w 118"/>
                  <a:gd name="T25" fmla="*/ 13 h 45"/>
                  <a:gd name="T26" fmla="*/ 0 w 118"/>
                  <a:gd name="T27" fmla="*/ 22 h 45"/>
                  <a:gd name="T28" fmla="*/ 1 w 118"/>
                  <a:gd name="T29" fmla="*/ 22 h 45"/>
                  <a:gd name="T30" fmla="*/ 3 w 118"/>
                  <a:gd name="T31" fmla="*/ 22 h 45"/>
                  <a:gd name="T32" fmla="*/ 7 w 118"/>
                  <a:gd name="T33" fmla="*/ 15 h 45"/>
                  <a:gd name="T34" fmla="*/ 27 w 118"/>
                  <a:gd name="T35" fmla="*/ 6 h 45"/>
                  <a:gd name="T36" fmla="*/ 59 w 118"/>
                  <a:gd name="T37" fmla="*/ 2 h 45"/>
                  <a:gd name="T38" fmla="*/ 100 w 118"/>
                  <a:gd name="T39" fmla="*/ 9 h 45"/>
                  <a:gd name="T40" fmla="*/ 112 w 118"/>
                  <a:gd name="T41" fmla="*/ 15 h 45"/>
                  <a:gd name="T42" fmla="*/ 116 w 118"/>
                  <a:gd name="T43" fmla="*/ 22 h 45"/>
                  <a:gd name="T44" fmla="*/ 112 w 118"/>
                  <a:gd name="T45" fmla="*/ 30 h 45"/>
                  <a:gd name="T46" fmla="*/ 91 w 118"/>
                  <a:gd name="T47" fmla="*/ 39 h 45"/>
                  <a:gd name="T48" fmla="*/ 59 w 118"/>
                  <a:gd name="T49" fmla="*/ 42 h 45"/>
                  <a:gd name="T50" fmla="*/ 19 w 118"/>
                  <a:gd name="T51" fmla="*/ 36 h 45"/>
                  <a:gd name="T52" fmla="*/ 7 w 118"/>
                  <a:gd name="T53" fmla="*/ 30 h 45"/>
                  <a:gd name="T54" fmla="*/ 3 w 118"/>
                  <a:gd name="T55" fmla="*/ 22 h 45"/>
                  <a:gd name="T56" fmla="*/ 1 w 118"/>
                  <a:gd name="T57"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45">
                    <a:moveTo>
                      <a:pt x="1" y="22"/>
                    </a:moveTo>
                    <a:cubicBezTo>
                      <a:pt x="0" y="22"/>
                      <a:pt x="0" y="22"/>
                      <a:pt x="0" y="22"/>
                    </a:cubicBezTo>
                    <a:cubicBezTo>
                      <a:pt x="0" y="26"/>
                      <a:pt x="2" y="29"/>
                      <a:pt x="5" y="32"/>
                    </a:cubicBezTo>
                    <a:cubicBezTo>
                      <a:pt x="10" y="36"/>
                      <a:pt x="17" y="39"/>
                      <a:pt x="27" y="41"/>
                    </a:cubicBezTo>
                    <a:cubicBezTo>
                      <a:pt x="36" y="43"/>
                      <a:pt x="47" y="45"/>
                      <a:pt x="59" y="45"/>
                    </a:cubicBezTo>
                    <a:cubicBezTo>
                      <a:pt x="75" y="45"/>
                      <a:pt x="90" y="42"/>
                      <a:pt x="101" y="38"/>
                    </a:cubicBezTo>
                    <a:cubicBezTo>
                      <a:pt x="106" y="37"/>
                      <a:pt x="110" y="34"/>
                      <a:pt x="113" y="32"/>
                    </a:cubicBezTo>
                    <a:cubicBezTo>
                      <a:pt x="116" y="29"/>
                      <a:pt x="118" y="26"/>
                      <a:pt x="118" y="22"/>
                    </a:cubicBezTo>
                    <a:cubicBezTo>
                      <a:pt x="118" y="19"/>
                      <a:pt x="116" y="16"/>
                      <a:pt x="113" y="13"/>
                    </a:cubicBezTo>
                    <a:cubicBezTo>
                      <a:pt x="109" y="9"/>
                      <a:pt x="101" y="6"/>
                      <a:pt x="92" y="4"/>
                    </a:cubicBezTo>
                    <a:cubicBezTo>
                      <a:pt x="83" y="1"/>
                      <a:pt x="71" y="0"/>
                      <a:pt x="59" y="0"/>
                    </a:cubicBezTo>
                    <a:cubicBezTo>
                      <a:pt x="43" y="0"/>
                      <a:pt x="29" y="2"/>
                      <a:pt x="18" y="6"/>
                    </a:cubicBezTo>
                    <a:cubicBezTo>
                      <a:pt x="13" y="8"/>
                      <a:pt x="8" y="11"/>
                      <a:pt x="5" y="13"/>
                    </a:cubicBezTo>
                    <a:cubicBezTo>
                      <a:pt x="2" y="16"/>
                      <a:pt x="0" y="19"/>
                      <a:pt x="0" y="22"/>
                    </a:cubicBezTo>
                    <a:cubicBezTo>
                      <a:pt x="1" y="22"/>
                      <a:pt x="1" y="22"/>
                      <a:pt x="1" y="22"/>
                    </a:cubicBezTo>
                    <a:cubicBezTo>
                      <a:pt x="3" y="22"/>
                      <a:pt x="3" y="22"/>
                      <a:pt x="3" y="22"/>
                    </a:cubicBezTo>
                    <a:cubicBezTo>
                      <a:pt x="3" y="20"/>
                      <a:pt x="4" y="17"/>
                      <a:pt x="7" y="15"/>
                    </a:cubicBezTo>
                    <a:cubicBezTo>
                      <a:pt x="11" y="11"/>
                      <a:pt x="18" y="8"/>
                      <a:pt x="27" y="6"/>
                    </a:cubicBezTo>
                    <a:cubicBezTo>
                      <a:pt x="36" y="4"/>
                      <a:pt x="47" y="2"/>
                      <a:pt x="59" y="2"/>
                    </a:cubicBezTo>
                    <a:cubicBezTo>
                      <a:pt x="75" y="2"/>
                      <a:pt x="90" y="5"/>
                      <a:pt x="100" y="9"/>
                    </a:cubicBezTo>
                    <a:cubicBezTo>
                      <a:pt x="105" y="10"/>
                      <a:pt x="109" y="13"/>
                      <a:pt x="112" y="15"/>
                    </a:cubicBezTo>
                    <a:cubicBezTo>
                      <a:pt x="115" y="17"/>
                      <a:pt x="116" y="20"/>
                      <a:pt x="116" y="22"/>
                    </a:cubicBezTo>
                    <a:cubicBezTo>
                      <a:pt x="116" y="25"/>
                      <a:pt x="115" y="27"/>
                      <a:pt x="112" y="30"/>
                    </a:cubicBezTo>
                    <a:cubicBezTo>
                      <a:pt x="108" y="33"/>
                      <a:pt x="100" y="37"/>
                      <a:pt x="91" y="39"/>
                    </a:cubicBezTo>
                    <a:cubicBezTo>
                      <a:pt x="82" y="41"/>
                      <a:pt x="71" y="42"/>
                      <a:pt x="59" y="42"/>
                    </a:cubicBezTo>
                    <a:cubicBezTo>
                      <a:pt x="43" y="42"/>
                      <a:pt x="29" y="40"/>
                      <a:pt x="19" y="36"/>
                    </a:cubicBezTo>
                    <a:cubicBezTo>
                      <a:pt x="14" y="34"/>
                      <a:pt x="10" y="32"/>
                      <a:pt x="7" y="30"/>
                    </a:cubicBezTo>
                    <a:cubicBezTo>
                      <a:pt x="4" y="27"/>
                      <a:pt x="3" y="25"/>
                      <a:pt x="3" y="22"/>
                    </a:cubicBezTo>
                    <a:lnTo>
                      <a:pt x="1" y="22"/>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109" name="Freeform 38">
                <a:extLst>
                  <a:ext uri="{FF2B5EF4-FFF2-40B4-BE49-F238E27FC236}">
                    <a16:creationId xmlns:a16="http://schemas.microsoft.com/office/drawing/2014/main" id="{D844081E-ACCC-4D23-B2ED-0834942E02F5}"/>
                  </a:ext>
                </a:extLst>
              </p:cNvPr>
              <p:cNvSpPr>
                <a:spLocks/>
              </p:cNvSpPr>
              <p:nvPr/>
            </p:nvSpPr>
            <p:spPr bwMode="auto">
              <a:xfrm>
                <a:off x="1796" y="1611"/>
                <a:ext cx="82" cy="31"/>
              </a:xfrm>
              <a:custGeom>
                <a:avLst/>
                <a:gdLst>
                  <a:gd name="T0" fmla="*/ 1 w 99"/>
                  <a:gd name="T1" fmla="*/ 18 h 37"/>
                  <a:gd name="T2" fmla="*/ 0 w 99"/>
                  <a:gd name="T3" fmla="*/ 18 h 37"/>
                  <a:gd name="T4" fmla="*/ 4 w 99"/>
                  <a:gd name="T5" fmla="*/ 26 h 37"/>
                  <a:gd name="T6" fmla="*/ 49 w 99"/>
                  <a:gd name="T7" fmla="*/ 37 h 37"/>
                  <a:gd name="T8" fmla="*/ 84 w 99"/>
                  <a:gd name="T9" fmla="*/ 31 h 37"/>
                  <a:gd name="T10" fmla="*/ 95 w 99"/>
                  <a:gd name="T11" fmla="*/ 26 h 37"/>
                  <a:gd name="T12" fmla="*/ 99 w 99"/>
                  <a:gd name="T13" fmla="*/ 18 h 37"/>
                  <a:gd name="T14" fmla="*/ 95 w 99"/>
                  <a:gd name="T15" fmla="*/ 11 h 37"/>
                  <a:gd name="T16" fmla="*/ 49 w 99"/>
                  <a:gd name="T17" fmla="*/ 0 h 37"/>
                  <a:gd name="T18" fmla="*/ 15 w 99"/>
                  <a:gd name="T19" fmla="*/ 5 h 37"/>
                  <a:gd name="T20" fmla="*/ 4 w 99"/>
                  <a:gd name="T21" fmla="*/ 11 h 37"/>
                  <a:gd name="T22" fmla="*/ 0 w 99"/>
                  <a:gd name="T23" fmla="*/ 18 h 37"/>
                  <a:gd name="T24" fmla="*/ 1 w 99"/>
                  <a:gd name="T25" fmla="*/ 18 h 37"/>
                  <a:gd name="T26" fmla="*/ 2 w 99"/>
                  <a:gd name="T27" fmla="*/ 18 h 37"/>
                  <a:gd name="T28" fmla="*/ 5 w 99"/>
                  <a:gd name="T29" fmla="*/ 13 h 37"/>
                  <a:gd name="T30" fmla="*/ 49 w 99"/>
                  <a:gd name="T31" fmla="*/ 2 h 37"/>
                  <a:gd name="T32" fmla="*/ 83 w 99"/>
                  <a:gd name="T33" fmla="*/ 7 h 37"/>
                  <a:gd name="T34" fmla="*/ 93 w 99"/>
                  <a:gd name="T35" fmla="*/ 13 h 37"/>
                  <a:gd name="T36" fmla="*/ 97 w 99"/>
                  <a:gd name="T37" fmla="*/ 18 h 37"/>
                  <a:gd name="T38" fmla="*/ 93 w 99"/>
                  <a:gd name="T39" fmla="*/ 24 h 37"/>
                  <a:gd name="T40" fmla="*/ 49 w 99"/>
                  <a:gd name="T41" fmla="*/ 35 h 37"/>
                  <a:gd name="T42" fmla="*/ 15 w 99"/>
                  <a:gd name="T43" fmla="*/ 30 h 37"/>
                  <a:gd name="T44" fmla="*/ 5 w 99"/>
                  <a:gd name="T45" fmla="*/ 24 h 37"/>
                  <a:gd name="T46" fmla="*/ 2 w 99"/>
                  <a:gd name="T47" fmla="*/ 18 h 37"/>
                  <a:gd name="T48" fmla="*/ 1 w 99"/>
                  <a:gd name="T49" fmla="*/ 1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9" h="37">
                    <a:moveTo>
                      <a:pt x="1" y="18"/>
                    </a:moveTo>
                    <a:cubicBezTo>
                      <a:pt x="0" y="18"/>
                      <a:pt x="0" y="18"/>
                      <a:pt x="0" y="18"/>
                    </a:cubicBezTo>
                    <a:cubicBezTo>
                      <a:pt x="0" y="21"/>
                      <a:pt x="1" y="24"/>
                      <a:pt x="4" y="26"/>
                    </a:cubicBezTo>
                    <a:cubicBezTo>
                      <a:pt x="12" y="32"/>
                      <a:pt x="29" y="37"/>
                      <a:pt x="49" y="37"/>
                    </a:cubicBezTo>
                    <a:cubicBezTo>
                      <a:pt x="63" y="37"/>
                      <a:pt x="75" y="35"/>
                      <a:pt x="84" y="31"/>
                    </a:cubicBezTo>
                    <a:cubicBezTo>
                      <a:pt x="88" y="30"/>
                      <a:pt x="92" y="28"/>
                      <a:pt x="95" y="26"/>
                    </a:cubicBezTo>
                    <a:cubicBezTo>
                      <a:pt x="97" y="24"/>
                      <a:pt x="99" y="21"/>
                      <a:pt x="99" y="18"/>
                    </a:cubicBezTo>
                    <a:cubicBezTo>
                      <a:pt x="99" y="16"/>
                      <a:pt x="97" y="13"/>
                      <a:pt x="95" y="11"/>
                    </a:cubicBezTo>
                    <a:cubicBezTo>
                      <a:pt x="87" y="5"/>
                      <a:pt x="70" y="0"/>
                      <a:pt x="49" y="0"/>
                    </a:cubicBezTo>
                    <a:cubicBezTo>
                      <a:pt x="36" y="0"/>
                      <a:pt x="24" y="2"/>
                      <a:pt x="15" y="5"/>
                    </a:cubicBezTo>
                    <a:cubicBezTo>
                      <a:pt x="10" y="7"/>
                      <a:pt x="6" y="9"/>
                      <a:pt x="4" y="11"/>
                    </a:cubicBezTo>
                    <a:cubicBezTo>
                      <a:pt x="1" y="13"/>
                      <a:pt x="0" y="16"/>
                      <a:pt x="0" y="18"/>
                    </a:cubicBezTo>
                    <a:cubicBezTo>
                      <a:pt x="1" y="18"/>
                      <a:pt x="1" y="18"/>
                      <a:pt x="1" y="18"/>
                    </a:cubicBezTo>
                    <a:cubicBezTo>
                      <a:pt x="2" y="18"/>
                      <a:pt x="2" y="18"/>
                      <a:pt x="2" y="18"/>
                    </a:cubicBezTo>
                    <a:cubicBezTo>
                      <a:pt x="2" y="17"/>
                      <a:pt x="3" y="15"/>
                      <a:pt x="5" y="13"/>
                    </a:cubicBezTo>
                    <a:cubicBezTo>
                      <a:pt x="12" y="7"/>
                      <a:pt x="29" y="2"/>
                      <a:pt x="49" y="2"/>
                    </a:cubicBezTo>
                    <a:cubicBezTo>
                      <a:pt x="63" y="2"/>
                      <a:pt x="75" y="4"/>
                      <a:pt x="83" y="7"/>
                    </a:cubicBezTo>
                    <a:cubicBezTo>
                      <a:pt x="88" y="9"/>
                      <a:pt x="91" y="11"/>
                      <a:pt x="93" y="13"/>
                    </a:cubicBezTo>
                    <a:cubicBezTo>
                      <a:pt x="96" y="15"/>
                      <a:pt x="97" y="17"/>
                      <a:pt x="97" y="18"/>
                    </a:cubicBezTo>
                    <a:cubicBezTo>
                      <a:pt x="97" y="20"/>
                      <a:pt x="96" y="22"/>
                      <a:pt x="93" y="24"/>
                    </a:cubicBezTo>
                    <a:cubicBezTo>
                      <a:pt x="86" y="30"/>
                      <a:pt x="69" y="35"/>
                      <a:pt x="49" y="35"/>
                    </a:cubicBezTo>
                    <a:cubicBezTo>
                      <a:pt x="36" y="35"/>
                      <a:pt x="24" y="33"/>
                      <a:pt x="15" y="30"/>
                    </a:cubicBezTo>
                    <a:cubicBezTo>
                      <a:pt x="11" y="28"/>
                      <a:pt x="7" y="26"/>
                      <a:pt x="5" y="24"/>
                    </a:cubicBezTo>
                    <a:cubicBezTo>
                      <a:pt x="3" y="22"/>
                      <a:pt x="2" y="20"/>
                      <a:pt x="2" y="18"/>
                    </a:cubicBezTo>
                    <a:lnTo>
                      <a:pt x="1" y="18"/>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110" name="Freeform 39">
                <a:extLst>
                  <a:ext uri="{FF2B5EF4-FFF2-40B4-BE49-F238E27FC236}">
                    <a16:creationId xmlns:a16="http://schemas.microsoft.com/office/drawing/2014/main" id="{4E2ABB1D-46DA-46F2-BE68-01500AEA0CC3}"/>
                  </a:ext>
                </a:extLst>
              </p:cNvPr>
              <p:cNvSpPr>
                <a:spLocks/>
              </p:cNvSpPr>
              <p:nvPr/>
            </p:nvSpPr>
            <p:spPr bwMode="auto">
              <a:xfrm>
                <a:off x="751" y="1823"/>
                <a:ext cx="148" cy="64"/>
              </a:xfrm>
              <a:custGeom>
                <a:avLst/>
                <a:gdLst>
                  <a:gd name="T0" fmla="*/ 2 w 177"/>
                  <a:gd name="T1" fmla="*/ 38 h 76"/>
                  <a:gd name="T2" fmla="*/ 0 w 177"/>
                  <a:gd name="T3" fmla="*/ 38 h 76"/>
                  <a:gd name="T4" fmla="*/ 7 w 177"/>
                  <a:gd name="T5" fmla="*/ 54 h 76"/>
                  <a:gd name="T6" fmla="*/ 40 w 177"/>
                  <a:gd name="T7" fmla="*/ 70 h 76"/>
                  <a:gd name="T8" fmla="*/ 89 w 177"/>
                  <a:gd name="T9" fmla="*/ 76 h 76"/>
                  <a:gd name="T10" fmla="*/ 151 w 177"/>
                  <a:gd name="T11" fmla="*/ 66 h 76"/>
                  <a:gd name="T12" fmla="*/ 170 w 177"/>
                  <a:gd name="T13" fmla="*/ 54 h 76"/>
                  <a:gd name="T14" fmla="*/ 177 w 177"/>
                  <a:gd name="T15" fmla="*/ 38 h 76"/>
                  <a:gd name="T16" fmla="*/ 170 w 177"/>
                  <a:gd name="T17" fmla="*/ 23 h 76"/>
                  <a:gd name="T18" fmla="*/ 138 w 177"/>
                  <a:gd name="T19" fmla="*/ 7 h 76"/>
                  <a:gd name="T20" fmla="*/ 89 w 177"/>
                  <a:gd name="T21" fmla="*/ 0 h 76"/>
                  <a:gd name="T22" fmla="*/ 26 w 177"/>
                  <a:gd name="T23" fmla="*/ 11 h 76"/>
                  <a:gd name="T24" fmla="*/ 7 w 177"/>
                  <a:gd name="T25" fmla="*/ 23 h 76"/>
                  <a:gd name="T26" fmla="*/ 0 w 177"/>
                  <a:gd name="T27" fmla="*/ 38 h 76"/>
                  <a:gd name="T28" fmla="*/ 2 w 177"/>
                  <a:gd name="T29" fmla="*/ 38 h 76"/>
                  <a:gd name="T30" fmla="*/ 4 w 177"/>
                  <a:gd name="T31" fmla="*/ 38 h 76"/>
                  <a:gd name="T32" fmla="*/ 10 w 177"/>
                  <a:gd name="T33" fmla="*/ 26 h 76"/>
                  <a:gd name="T34" fmla="*/ 41 w 177"/>
                  <a:gd name="T35" fmla="*/ 10 h 76"/>
                  <a:gd name="T36" fmla="*/ 89 w 177"/>
                  <a:gd name="T37" fmla="*/ 4 h 76"/>
                  <a:gd name="T38" fmla="*/ 149 w 177"/>
                  <a:gd name="T39" fmla="*/ 15 h 76"/>
                  <a:gd name="T40" fmla="*/ 167 w 177"/>
                  <a:gd name="T41" fmla="*/ 26 h 76"/>
                  <a:gd name="T42" fmla="*/ 173 w 177"/>
                  <a:gd name="T43" fmla="*/ 38 h 76"/>
                  <a:gd name="T44" fmla="*/ 167 w 177"/>
                  <a:gd name="T45" fmla="*/ 51 h 76"/>
                  <a:gd name="T46" fmla="*/ 137 w 177"/>
                  <a:gd name="T47" fmla="*/ 66 h 76"/>
                  <a:gd name="T48" fmla="*/ 89 w 177"/>
                  <a:gd name="T49" fmla="*/ 73 h 76"/>
                  <a:gd name="T50" fmla="*/ 28 w 177"/>
                  <a:gd name="T51" fmla="*/ 62 h 76"/>
                  <a:gd name="T52" fmla="*/ 10 w 177"/>
                  <a:gd name="T53" fmla="*/ 51 h 76"/>
                  <a:gd name="T54" fmla="*/ 4 w 177"/>
                  <a:gd name="T55" fmla="*/ 38 h 76"/>
                  <a:gd name="T56" fmla="*/ 2 w 177"/>
                  <a:gd name="T57" fmla="*/ 3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7" h="76">
                    <a:moveTo>
                      <a:pt x="2" y="38"/>
                    </a:moveTo>
                    <a:cubicBezTo>
                      <a:pt x="0" y="38"/>
                      <a:pt x="0" y="38"/>
                      <a:pt x="0" y="38"/>
                    </a:cubicBezTo>
                    <a:cubicBezTo>
                      <a:pt x="0" y="44"/>
                      <a:pt x="3" y="49"/>
                      <a:pt x="7" y="54"/>
                    </a:cubicBezTo>
                    <a:cubicBezTo>
                      <a:pt x="14" y="61"/>
                      <a:pt x="25" y="66"/>
                      <a:pt x="40" y="70"/>
                    </a:cubicBezTo>
                    <a:cubicBezTo>
                      <a:pt x="54" y="74"/>
                      <a:pt x="70" y="76"/>
                      <a:pt x="89" y="76"/>
                    </a:cubicBezTo>
                    <a:cubicBezTo>
                      <a:pt x="113" y="76"/>
                      <a:pt x="135" y="72"/>
                      <a:pt x="151" y="66"/>
                    </a:cubicBezTo>
                    <a:cubicBezTo>
                      <a:pt x="159" y="62"/>
                      <a:pt x="165" y="58"/>
                      <a:pt x="170" y="54"/>
                    </a:cubicBezTo>
                    <a:cubicBezTo>
                      <a:pt x="174" y="49"/>
                      <a:pt x="177" y="44"/>
                      <a:pt x="177" y="38"/>
                    </a:cubicBezTo>
                    <a:cubicBezTo>
                      <a:pt x="177" y="33"/>
                      <a:pt x="174" y="28"/>
                      <a:pt x="170" y="23"/>
                    </a:cubicBezTo>
                    <a:cubicBezTo>
                      <a:pt x="163" y="16"/>
                      <a:pt x="152" y="11"/>
                      <a:pt x="138" y="7"/>
                    </a:cubicBezTo>
                    <a:cubicBezTo>
                      <a:pt x="124" y="3"/>
                      <a:pt x="107" y="0"/>
                      <a:pt x="89" y="0"/>
                    </a:cubicBezTo>
                    <a:cubicBezTo>
                      <a:pt x="64" y="0"/>
                      <a:pt x="42" y="5"/>
                      <a:pt x="26" y="11"/>
                    </a:cubicBezTo>
                    <a:cubicBezTo>
                      <a:pt x="18" y="15"/>
                      <a:pt x="12" y="18"/>
                      <a:pt x="7" y="23"/>
                    </a:cubicBezTo>
                    <a:cubicBezTo>
                      <a:pt x="3" y="28"/>
                      <a:pt x="0" y="33"/>
                      <a:pt x="0" y="38"/>
                    </a:cubicBezTo>
                    <a:cubicBezTo>
                      <a:pt x="2" y="38"/>
                      <a:pt x="2" y="38"/>
                      <a:pt x="2" y="38"/>
                    </a:cubicBezTo>
                    <a:cubicBezTo>
                      <a:pt x="4" y="38"/>
                      <a:pt x="4" y="38"/>
                      <a:pt x="4" y="38"/>
                    </a:cubicBezTo>
                    <a:cubicBezTo>
                      <a:pt x="4" y="34"/>
                      <a:pt x="6" y="30"/>
                      <a:pt x="10" y="26"/>
                    </a:cubicBezTo>
                    <a:cubicBezTo>
                      <a:pt x="16" y="20"/>
                      <a:pt x="27" y="14"/>
                      <a:pt x="41" y="10"/>
                    </a:cubicBezTo>
                    <a:cubicBezTo>
                      <a:pt x="54" y="7"/>
                      <a:pt x="71" y="4"/>
                      <a:pt x="89" y="4"/>
                    </a:cubicBezTo>
                    <a:cubicBezTo>
                      <a:pt x="112" y="4"/>
                      <a:pt x="134" y="8"/>
                      <a:pt x="149" y="15"/>
                    </a:cubicBezTo>
                    <a:cubicBezTo>
                      <a:pt x="157" y="18"/>
                      <a:pt x="163" y="22"/>
                      <a:pt x="167" y="26"/>
                    </a:cubicBezTo>
                    <a:cubicBezTo>
                      <a:pt x="171" y="30"/>
                      <a:pt x="173" y="34"/>
                      <a:pt x="173" y="38"/>
                    </a:cubicBezTo>
                    <a:cubicBezTo>
                      <a:pt x="173" y="43"/>
                      <a:pt x="171" y="47"/>
                      <a:pt x="167" y="51"/>
                    </a:cubicBezTo>
                    <a:cubicBezTo>
                      <a:pt x="161" y="57"/>
                      <a:pt x="150" y="63"/>
                      <a:pt x="137" y="66"/>
                    </a:cubicBezTo>
                    <a:cubicBezTo>
                      <a:pt x="123" y="70"/>
                      <a:pt x="106" y="73"/>
                      <a:pt x="89" y="73"/>
                    </a:cubicBezTo>
                    <a:cubicBezTo>
                      <a:pt x="65" y="73"/>
                      <a:pt x="43" y="69"/>
                      <a:pt x="28" y="62"/>
                    </a:cubicBezTo>
                    <a:cubicBezTo>
                      <a:pt x="20" y="59"/>
                      <a:pt x="14" y="55"/>
                      <a:pt x="10" y="51"/>
                    </a:cubicBezTo>
                    <a:cubicBezTo>
                      <a:pt x="6" y="47"/>
                      <a:pt x="4" y="43"/>
                      <a:pt x="4" y="38"/>
                    </a:cubicBezTo>
                    <a:lnTo>
                      <a:pt x="2" y="38"/>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111" name="Freeform 40">
                <a:extLst>
                  <a:ext uri="{FF2B5EF4-FFF2-40B4-BE49-F238E27FC236}">
                    <a16:creationId xmlns:a16="http://schemas.microsoft.com/office/drawing/2014/main" id="{FEE2EC1A-7E96-4BAC-81DF-3273728AE3FF}"/>
                  </a:ext>
                </a:extLst>
              </p:cNvPr>
              <p:cNvSpPr>
                <a:spLocks/>
              </p:cNvSpPr>
              <p:nvPr/>
            </p:nvSpPr>
            <p:spPr bwMode="auto">
              <a:xfrm>
                <a:off x="751" y="1855"/>
                <a:ext cx="148" cy="55"/>
              </a:xfrm>
              <a:custGeom>
                <a:avLst/>
                <a:gdLst>
                  <a:gd name="T0" fmla="*/ 0 w 177"/>
                  <a:gd name="T1" fmla="*/ 0 h 66"/>
                  <a:gd name="T2" fmla="*/ 0 w 177"/>
                  <a:gd name="T3" fmla="*/ 28 h 66"/>
                  <a:gd name="T4" fmla="*/ 7 w 177"/>
                  <a:gd name="T5" fmla="*/ 44 h 66"/>
                  <a:gd name="T6" fmla="*/ 40 w 177"/>
                  <a:gd name="T7" fmla="*/ 60 h 66"/>
                  <a:gd name="T8" fmla="*/ 89 w 177"/>
                  <a:gd name="T9" fmla="*/ 66 h 66"/>
                  <a:gd name="T10" fmla="*/ 151 w 177"/>
                  <a:gd name="T11" fmla="*/ 56 h 66"/>
                  <a:gd name="T12" fmla="*/ 170 w 177"/>
                  <a:gd name="T13" fmla="*/ 44 h 66"/>
                  <a:gd name="T14" fmla="*/ 177 w 177"/>
                  <a:gd name="T15" fmla="*/ 28 h 66"/>
                  <a:gd name="T16" fmla="*/ 177 w 177"/>
                  <a:gd name="T17" fmla="*/ 0 h 66"/>
                  <a:gd name="T18" fmla="*/ 173 w 177"/>
                  <a:gd name="T19" fmla="*/ 0 h 66"/>
                  <a:gd name="T20" fmla="*/ 173 w 177"/>
                  <a:gd name="T21" fmla="*/ 28 h 66"/>
                  <a:gd name="T22" fmla="*/ 167 w 177"/>
                  <a:gd name="T23" fmla="*/ 41 h 66"/>
                  <a:gd name="T24" fmla="*/ 137 w 177"/>
                  <a:gd name="T25" fmla="*/ 57 h 66"/>
                  <a:gd name="T26" fmla="*/ 89 w 177"/>
                  <a:gd name="T27" fmla="*/ 63 h 66"/>
                  <a:gd name="T28" fmla="*/ 28 w 177"/>
                  <a:gd name="T29" fmla="*/ 52 h 66"/>
                  <a:gd name="T30" fmla="*/ 10 w 177"/>
                  <a:gd name="T31" fmla="*/ 41 h 66"/>
                  <a:gd name="T32" fmla="*/ 4 w 177"/>
                  <a:gd name="T33" fmla="*/ 28 h 66"/>
                  <a:gd name="T34" fmla="*/ 4 w 177"/>
                  <a:gd name="T35" fmla="*/ 0 h 66"/>
                  <a:gd name="T36" fmla="*/ 0 w 177"/>
                  <a:gd name="T3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7" h="66">
                    <a:moveTo>
                      <a:pt x="0" y="0"/>
                    </a:moveTo>
                    <a:cubicBezTo>
                      <a:pt x="0" y="28"/>
                      <a:pt x="0" y="28"/>
                      <a:pt x="0" y="28"/>
                    </a:cubicBezTo>
                    <a:cubicBezTo>
                      <a:pt x="0" y="34"/>
                      <a:pt x="3" y="39"/>
                      <a:pt x="7" y="44"/>
                    </a:cubicBezTo>
                    <a:cubicBezTo>
                      <a:pt x="14" y="51"/>
                      <a:pt x="25" y="56"/>
                      <a:pt x="40" y="60"/>
                    </a:cubicBezTo>
                    <a:cubicBezTo>
                      <a:pt x="54" y="64"/>
                      <a:pt x="70" y="66"/>
                      <a:pt x="89" y="66"/>
                    </a:cubicBezTo>
                    <a:cubicBezTo>
                      <a:pt x="113" y="66"/>
                      <a:pt x="135" y="62"/>
                      <a:pt x="151" y="56"/>
                    </a:cubicBezTo>
                    <a:cubicBezTo>
                      <a:pt x="159" y="52"/>
                      <a:pt x="165" y="48"/>
                      <a:pt x="170" y="44"/>
                    </a:cubicBezTo>
                    <a:cubicBezTo>
                      <a:pt x="174" y="39"/>
                      <a:pt x="177" y="34"/>
                      <a:pt x="177" y="28"/>
                    </a:cubicBezTo>
                    <a:cubicBezTo>
                      <a:pt x="177" y="0"/>
                      <a:pt x="177" y="0"/>
                      <a:pt x="177" y="0"/>
                    </a:cubicBezTo>
                    <a:cubicBezTo>
                      <a:pt x="173" y="0"/>
                      <a:pt x="173" y="0"/>
                      <a:pt x="173" y="0"/>
                    </a:cubicBezTo>
                    <a:cubicBezTo>
                      <a:pt x="173" y="28"/>
                      <a:pt x="173" y="28"/>
                      <a:pt x="173" y="28"/>
                    </a:cubicBezTo>
                    <a:cubicBezTo>
                      <a:pt x="173" y="33"/>
                      <a:pt x="171" y="37"/>
                      <a:pt x="167" y="41"/>
                    </a:cubicBezTo>
                    <a:cubicBezTo>
                      <a:pt x="161" y="47"/>
                      <a:pt x="150" y="53"/>
                      <a:pt x="137" y="57"/>
                    </a:cubicBezTo>
                    <a:cubicBezTo>
                      <a:pt x="123" y="60"/>
                      <a:pt x="106" y="63"/>
                      <a:pt x="89" y="63"/>
                    </a:cubicBezTo>
                    <a:cubicBezTo>
                      <a:pt x="65" y="63"/>
                      <a:pt x="43" y="59"/>
                      <a:pt x="28" y="52"/>
                    </a:cubicBezTo>
                    <a:cubicBezTo>
                      <a:pt x="20" y="49"/>
                      <a:pt x="14" y="45"/>
                      <a:pt x="10" y="41"/>
                    </a:cubicBezTo>
                    <a:cubicBezTo>
                      <a:pt x="6" y="37"/>
                      <a:pt x="4" y="33"/>
                      <a:pt x="4" y="28"/>
                    </a:cubicBezTo>
                    <a:cubicBezTo>
                      <a:pt x="4" y="0"/>
                      <a:pt x="4" y="0"/>
                      <a:pt x="4" y="0"/>
                    </a:cubicBezTo>
                    <a:lnTo>
                      <a:pt x="0" y="0"/>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112" name="Freeform 41">
                <a:extLst>
                  <a:ext uri="{FF2B5EF4-FFF2-40B4-BE49-F238E27FC236}">
                    <a16:creationId xmlns:a16="http://schemas.microsoft.com/office/drawing/2014/main" id="{A0F2C050-E7E0-481C-880C-EAFBC875FD34}"/>
                  </a:ext>
                </a:extLst>
              </p:cNvPr>
              <p:cNvSpPr>
                <a:spLocks/>
              </p:cNvSpPr>
              <p:nvPr/>
            </p:nvSpPr>
            <p:spPr bwMode="auto">
              <a:xfrm>
                <a:off x="776" y="1834"/>
                <a:ext cx="99" cy="38"/>
              </a:xfrm>
              <a:custGeom>
                <a:avLst/>
                <a:gdLst>
                  <a:gd name="T0" fmla="*/ 1 w 118"/>
                  <a:gd name="T1" fmla="*/ 23 h 45"/>
                  <a:gd name="T2" fmla="*/ 0 w 118"/>
                  <a:gd name="T3" fmla="*/ 23 h 45"/>
                  <a:gd name="T4" fmla="*/ 4 w 118"/>
                  <a:gd name="T5" fmla="*/ 32 h 45"/>
                  <a:gd name="T6" fmla="*/ 26 w 118"/>
                  <a:gd name="T7" fmla="*/ 41 h 45"/>
                  <a:gd name="T8" fmla="*/ 59 w 118"/>
                  <a:gd name="T9" fmla="*/ 45 h 45"/>
                  <a:gd name="T10" fmla="*/ 100 w 118"/>
                  <a:gd name="T11" fmla="*/ 39 h 45"/>
                  <a:gd name="T12" fmla="*/ 113 w 118"/>
                  <a:gd name="T13" fmla="*/ 32 h 45"/>
                  <a:gd name="T14" fmla="*/ 118 w 118"/>
                  <a:gd name="T15" fmla="*/ 23 h 45"/>
                  <a:gd name="T16" fmla="*/ 113 w 118"/>
                  <a:gd name="T17" fmla="*/ 13 h 45"/>
                  <a:gd name="T18" fmla="*/ 91 w 118"/>
                  <a:gd name="T19" fmla="*/ 4 h 45"/>
                  <a:gd name="T20" fmla="*/ 59 w 118"/>
                  <a:gd name="T21" fmla="*/ 0 h 45"/>
                  <a:gd name="T22" fmla="*/ 17 w 118"/>
                  <a:gd name="T23" fmla="*/ 6 h 45"/>
                  <a:gd name="T24" fmla="*/ 4 w 118"/>
                  <a:gd name="T25" fmla="*/ 13 h 45"/>
                  <a:gd name="T26" fmla="*/ 0 w 118"/>
                  <a:gd name="T27" fmla="*/ 23 h 45"/>
                  <a:gd name="T28" fmla="*/ 1 w 118"/>
                  <a:gd name="T29" fmla="*/ 23 h 45"/>
                  <a:gd name="T30" fmla="*/ 2 w 118"/>
                  <a:gd name="T31" fmla="*/ 23 h 45"/>
                  <a:gd name="T32" fmla="*/ 6 w 118"/>
                  <a:gd name="T33" fmla="*/ 15 h 45"/>
                  <a:gd name="T34" fmla="*/ 26 w 118"/>
                  <a:gd name="T35" fmla="*/ 6 h 45"/>
                  <a:gd name="T36" fmla="*/ 59 w 118"/>
                  <a:gd name="T37" fmla="*/ 3 h 45"/>
                  <a:gd name="T38" fmla="*/ 99 w 118"/>
                  <a:gd name="T39" fmla="*/ 9 h 45"/>
                  <a:gd name="T40" fmla="*/ 111 w 118"/>
                  <a:gd name="T41" fmla="*/ 15 h 45"/>
                  <a:gd name="T42" fmla="*/ 115 w 118"/>
                  <a:gd name="T43" fmla="*/ 23 h 45"/>
                  <a:gd name="T44" fmla="*/ 111 w 118"/>
                  <a:gd name="T45" fmla="*/ 30 h 45"/>
                  <a:gd name="T46" fmla="*/ 91 w 118"/>
                  <a:gd name="T47" fmla="*/ 39 h 45"/>
                  <a:gd name="T48" fmla="*/ 59 w 118"/>
                  <a:gd name="T49" fmla="*/ 43 h 45"/>
                  <a:gd name="T50" fmla="*/ 18 w 118"/>
                  <a:gd name="T51" fmla="*/ 36 h 45"/>
                  <a:gd name="T52" fmla="*/ 6 w 118"/>
                  <a:gd name="T53" fmla="*/ 30 h 45"/>
                  <a:gd name="T54" fmla="*/ 2 w 118"/>
                  <a:gd name="T55" fmla="*/ 23 h 45"/>
                  <a:gd name="T56" fmla="*/ 1 w 118"/>
                  <a:gd name="T57" fmla="*/ 2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45">
                    <a:moveTo>
                      <a:pt x="1" y="23"/>
                    </a:moveTo>
                    <a:cubicBezTo>
                      <a:pt x="0" y="23"/>
                      <a:pt x="0" y="23"/>
                      <a:pt x="0" y="23"/>
                    </a:cubicBezTo>
                    <a:cubicBezTo>
                      <a:pt x="0" y="26"/>
                      <a:pt x="1" y="29"/>
                      <a:pt x="4" y="32"/>
                    </a:cubicBezTo>
                    <a:cubicBezTo>
                      <a:pt x="9" y="36"/>
                      <a:pt x="17" y="39"/>
                      <a:pt x="26" y="41"/>
                    </a:cubicBezTo>
                    <a:cubicBezTo>
                      <a:pt x="35" y="44"/>
                      <a:pt x="46" y="45"/>
                      <a:pt x="59" y="45"/>
                    </a:cubicBezTo>
                    <a:cubicBezTo>
                      <a:pt x="75" y="45"/>
                      <a:pt x="89" y="43"/>
                      <a:pt x="100" y="39"/>
                    </a:cubicBezTo>
                    <a:cubicBezTo>
                      <a:pt x="105" y="37"/>
                      <a:pt x="110" y="34"/>
                      <a:pt x="113" y="32"/>
                    </a:cubicBezTo>
                    <a:cubicBezTo>
                      <a:pt x="116" y="29"/>
                      <a:pt x="118" y="26"/>
                      <a:pt x="118" y="23"/>
                    </a:cubicBezTo>
                    <a:cubicBezTo>
                      <a:pt x="118" y="19"/>
                      <a:pt x="116" y="16"/>
                      <a:pt x="113" y="13"/>
                    </a:cubicBezTo>
                    <a:cubicBezTo>
                      <a:pt x="108" y="9"/>
                      <a:pt x="101" y="6"/>
                      <a:pt x="91" y="4"/>
                    </a:cubicBezTo>
                    <a:cubicBezTo>
                      <a:pt x="82" y="2"/>
                      <a:pt x="71" y="0"/>
                      <a:pt x="59" y="0"/>
                    </a:cubicBezTo>
                    <a:cubicBezTo>
                      <a:pt x="42" y="0"/>
                      <a:pt x="28" y="3"/>
                      <a:pt x="17" y="6"/>
                    </a:cubicBezTo>
                    <a:cubicBezTo>
                      <a:pt x="12" y="8"/>
                      <a:pt x="8" y="11"/>
                      <a:pt x="4" y="13"/>
                    </a:cubicBezTo>
                    <a:cubicBezTo>
                      <a:pt x="1" y="16"/>
                      <a:pt x="0" y="19"/>
                      <a:pt x="0" y="23"/>
                    </a:cubicBezTo>
                    <a:cubicBezTo>
                      <a:pt x="1" y="23"/>
                      <a:pt x="1" y="23"/>
                      <a:pt x="1" y="23"/>
                    </a:cubicBezTo>
                    <a:cubicBezTo>
                      <a:pt x="2" y="23"/>
                      <a:pt x="2" y="23"/>
                      <a:pt x="2" y="23"/>
                    </a:cubicBezTo>
                    <a:cubicBezTo>
                      <a:pt x="2" y="20"/>
                      <a:pt x="3" y="18"/>
                      <a:pt x="6" y="15"/>
                    </a:cubicBezTo>
                    <a:cubicBezTo>
                      <a:pt x="10" y="12"/>
                      <a:pt x="17" y="8"/>
                      <a:pt x="26" y="6"/>
                    </a:cubicBezTo>
                    <a:cubicBezTo>
                      <a:pt x="36" y="4"/>
                      <a:pt x="47" y="3"/>
                      <a:pt x="59" y="3"/>
                    </a:cubicBezTo>
                    <a:cubicBezTo>
                      <a:pt x="74" y="3"/>
                      <a:pt x="89" y="5"/>
                      <a:pt x="99" y="9"/>
                    </a:cubicBezTo>
                    <a:cubicBezTo>
                      <a:pt x="104" y="11"/>
                      <a:pt x="108" y="13"/>
                      <a:pt x="111" y="15"/>
                    </a:cubicBezTo>
                    <a:cubicBezTo>
                      <a:pt x="114" y="18"/>
                      <a:pt x="115" y="20"/>
                      <a:pt x="115" y="23"/>
                    </a:cubicBezTo>
                    <a:cubicBezTo>
                      <a:pt x="115" y="25"/>
                      <a:pt x="114" y="27"/>
                      <a:pt x="111" y="30"/>
                    </a:cubicBezTo>
                    <a:cubicBezTo>
                      <a:pt x="107" y="33"/>
                      <a:pt x="100" y="37"/>
                      <a:pt x="91" y="39"/>
                    </a:cubicBezTo>
                    <a:cubicBezTo>
                      <a:pt x="81" y="41"/>
                      <a:pt x="70" y="43"/>
                      <a:pt x="59" y="43"/>
                    </a:cubicBezTo>
                    <a:cubicBezTo>
                      <a:pt x="43" y="43"/>
                      <a:pt x="28" y="40"/>
                      <a:pt x="18" y="36"/>
                    </a:cubicBezTo>
                    <a:cubicBezTo>
                      <a:pt x="13" y="35"/>
                      <a:pt x="9" y="32"/>
                      <a:pt x="6" y="30"/>
                    </a:cubicBezTo>
                    <a:cubicBezTo>
                      <a:pt x="3" y="27"/>
                      <a:pt x="2" y="25"/>
                      <a:pt x="2" y="23"/>
                    </a:cubicBezTo>
                    <a:lnTo>
                      <a:pt x="1" y="23"/>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113" name="Freeform 42">
                <a:extLst>
                  <a:ext uri="{FF2B5EF4-FFF2-40B4-BE49-F238E27FC236}">
                    <a16:creationId xmlns:a16="http://schemas.microsoft.com/office/drawing/2014/main" id="{F7864394-5231-471D-8DB2-FB9DFC8AB36B}"/>
                  </a:ext>
                </a:extLst>
              </p:cNvPr>
              <p:cNvSpPr>
                <a:spLocks/>
              </p:cNvSpPr>
              <p:nvPr/>
            </p:nvSpPr>
            <p:spPr bwMode="auto">
              <a:xfrm>
                <a:off x="784" y="1842"/>
                <a:ext cx="82" cy="30"/>
              </a:xfrm>
              <a:custGeom>
                <a:avLst/>
                <a:gdLst>
                  <a:gd name="T0" fmla="*/ 1 w 99"/>
                  <a:gd name="T1" fmla="*/ 18 h 36"/>
                  <a:gd name="T2" fmla="*/ 0 w 99"/>
                  <a:gd name="T3" fmla="*/ 18 h 36"/>
                  <a:gd name="T4" fmla="*/ 4 w 99"/>
                  <a:gd name="T5" fmla="*/ 25 h 36"/>
                  <a:gd name="T6" fmla="*/ 50 w 99"/>
                  <a:gd name="T7" fmla="*/ 36 h 36"/>
                  <a:gd name="T8" fmla="*/ 84 w 99"/>
                  <a:gd name="T9" fmla="*/ 31 h 36"/>
                  <a:gd name="T10" fmla="*/ 95 w 99"/>
                  <a:gd name="T11" fmla="*/ 25 h 36"/>
                  <a:gd name="T12" fmla="*/ 99 w 99"/>
                  <a:gd name="T13" fmla="*/ 18 h 36"/>
                  <a:gd name="T14" fmla="*/ 95 w 99"/>
                  <a:gd name="T15" fmla="*/ 10 h 36"/>
                  <a:gd name="T16" fmla="*/ 50 w 99"/>
                  <a:gd name="T17" fmla="*/ 0 h 36"/>
                  <a:gd name="T18" fmla="*/ 15 w 99"/>
                  <a:gd name="T19" fmla="*/ 5 h 36"/>
                  <a:gd name="T20" fmla="*/ 4 w 99"/>
                  <a:gd name="T21" fmla="*/ 10 h 36"/>
                  <a:gd name="T22" fmla="*/ 0 w 99"/>
                  <a:gd name="T23" fmla="*/ 18 h 36"/>
                  <a:gd name="T24" fmla="*/ 1 w 99"/>
                  <a:gd name="T25" fmla="*/ 18 h 36"/>
                  <a:gd name="T26" fmla="*/ 2 w 99"/>
                  <a:gd name="T27" fmla="*/ 18 h 36"/>
                  <a:gd name="T28" fmla="*/ 5 w 99"/>
                  <a:gd name="T29" fmla="*/ 12 h 36"/>
                  <a:gd name="T30" fmla="*/ 50 w 99"/>
                  <a:gd name="T31" fmla="*/ 2 h 36"/>
                  <a:gd name="T32" fmla="*/ 84 w 99"/>
                  <a:gd name="T33" fmla="*/ 7 h 36"/>
                  <a:gd name="T34" fmla="*/ 94 w 99"/>
                  <a:gd name="T35" fmla="*/ 12 h 36"/>
                  <a:gd name="T36" fmla="*/ 97 w 99"/>
                  <a:gd name="T37" fmla="*/ 18 h 36"/>
                  <a:gd name="T38" fmla="*/ 94 w 99"/>
                  <a:gd name="T39" fmla="*/ 24 h 36"/>
                  <a:gd name="T40" fmla="*/ 50 w 99"/>
                  <a:gd name="T41" fmla="*/ 34 h 36"/>
                  <a:gd name="T42" fmla="*/ 15 w 99"/>
                  <a:gd name="T43" fmla="*/ 29 h 36"/>
                  <a:gd name="T44" fmla="*/ 5 w 99"/>
                  <a:gd name="T45" fmla="*/ 24 h 36"/>
                  <a:gd name="T46" fmla="*/ 2 w 99"/>
                  <a:gd name="T47" fmla="*/ 18 h 36"/>
                  <a:gd name="T48" fmla="*/ 1 w 99"/>
                  <a:gd name="T49"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9" h="36">
                    <a:moveTo>
                      <a:pt x="1" y="18"/>
                    </a:moveTo>
                    <a:cubicBezTo>
                      <a:pt x="0" y="18"/>
                      <a:pt x="0" y="18"/>
                      <a:pt x="0" y="18"/>
                    </a:cubicBezTo>
                    <a:cubicBezTo>
                      <a:pt x="0" y="20"/>
                      <a:pt x="2" y="23"/>
                      <a:pt x="4" y="25"/>
                    </a:cubicBezTo>
                    <a:cubicBezTo>
                      <a:pt x="12" y="31"/>
                      <a:pt x="29" y="36"/>
                      <a:pt x="50" y="36"/>
                    </a:cubicBezTo>
                    <a:cubicBezTo>
                      <a:pt x="63" y="36"/>
                      <a:pt x="75" y="34"/>
                      <a:pt x="84" y="31"/>
                    </a:cubicBezTo>
                    <a:cubicBezTo>
                      <a:pt x="89" y="29"/>
                      <a:pt x="92" y="27"/>
                      <a:pt x="95" y="25"/>
                    </a:cubicBezTo>
                    <a:cubicBezTo>
                      <a:pt x="98" y="23"/>
                      <a:pt x="99" y="20"/>
                      <a:pt x="99" y="18"/>
                    </a:cubicBezTo>
                    <a:cubicBezTo>
                      <a:pt x="99" y="15"/>
                      <a:pt x="98" y="12"/>
                      <a:pt x="95" y="10"/>
                    </a:cubicBezTo>
                    <a:cubicBezTo>
                      <a:pt x="87" y="4"/>
                      <a:pt x="70" y="0"/>
                      <a:pt x="50" y="0"/>
                    </a:cubicBezTo>
                    <a:cubicBezTo>
                      <a:pt x="36" y="0"/>
                      <a:pt x="24" y="2"/>
                      <a:pt x="15" y="5"/>
                    </a:cubicBezTo>
                    <a:cubicBezTo>
                      <a:pt x="10" y="6"/>
                      <a:pt x="7" y="8"/>
                      <a:pt x="4" y="10"/>
                    </a:cubicBezTo>
                    <a:cubicBezTo>
                      <a:pt x="2" y="12"/>
                      <a:pt x="0" y="15"/>
                      <a:pt x="0" y="18"/>
                    </a:cubicBezTo>
                    <a:cubicBezTo>
                      <a:pt x="1" y="18"/>
                      <a:pt x="1" y="18"/>
                      <a:pt x="1" y="18"/>
                    </a:cubicBezTo>
                    <a:cubicBezTo>
                      <a:pt x="2" y="18"/>
                      <a:pt x="2" y="18"/>
                      <a:pt x="2" y="18"/>
                    </a:cubicBezTo>
                    <a:cubicBezTo>
                      <a:pt x="2" y="16"/>
                      <a:pt x="3" y="14"/>
                      <a:pt x="5" y="12"/>
                    </a:cubicBezTo>
                    <a:cubicBezTo>
                      <a:pt x="12" y="6"/>
                      <a:pt x="30" y="2"/>
                      <a:pt x="50" y="2"/>
                    </a:cubicBezTo>
                    <a:cubicBezTo>
                      <a:pt x="63" y="2"/>
                      <a:pt x="75" y="3"/>
                      <a:pt x="84" y="7"/>
                    </a:cubicBezTo>
                    <a:cubicBezTo>
                      <a:pt x="88" y="8"/>
                      <a:pt x="91" y="10"/>
                      <a:pt x="94" y="12"/>
                    </a:cubicBezTo>
                    <a:cubicBezTo>
                      <a:pt x="96" y="14"/>
                      <a:pt x="97" y="16"/>
                      <a:pt x="97" y="18"/>
                    </a:cubicBezTo>
                    <a:cubicBezTo>
                      <a:pt x="97" y="20"/>
                      <a:pt x="96" y="22"/>
                      <a:pt x="94" y="24"/>
                    </a:cubicBezTo>
                    <a:cubicBezTo>
                      <a:pt x="87" y="29"/>
                      <a:pt x="70" y="34"/>
                      <a:pt x="50" y="34"/>
                    </a:cubicBezTo>
                    <a:cubicBezTo>
                      <a:pt x="36" y="34"/>
                      <a:pt x="24" y="32"/>
                      <a:pt x="15" y="29"/>
                    </a:cubicBezTo>
                    <a:cubicBezTo>
                      <a:pt x="11" y="27"/>
                      <a:pt x="8" y="25"/>
                      <a:pt x="5" y="24"/>
                    </a:cubicBezTo>
                    <a:cubicBezTo>
                      <a:pt x="3" y="22"/>
                      <a:pt x="2" y="20"/>
                      <a:pt x="2" y="18"/>
                    </a:cubicBezTo>
                    <a:lnTo>
                      <a:pt x="1" y="18"/>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114" name="Freeform 43">
                <a:extLst>
                  <a:ext uri="{FF2B5EF4-FFF2-40B4-BE49-F238E27FC236}">
                    <a16:creationId xmlns:a16="http://schemas.microsoft.com/office/drawing/2014/main" id="{054DB8F8-AE79-49D1-809D-DB8E0330A4BC}"/>
                  </a:ext>
                </a:extLst>
              </p:cNvPr>
              <p:cNvSpPr>
                <a:spLocks/>
              </p:cNvSpPr>
              <p:nvPr/>
            </p:nvSpPr>
            <p:spPr bwMode="auto">
              <a:xfrm>
                <a:off x="913" y="1144"/>
                <a:ext cx="866" cy="667"/>
              </a:xfrm>
              <a:custGeom>
                <a:avLst/>
                <a:gdLst>
                  <a:gd name="T0" fmla="*/ 12 w 1038"/>
                  <a:gd name="T1" fmla="*/ 339 h 799"/>
                  <a:gd name="T2" fmla="*/ 12 w 1038"/>
                  <a:gd name="T3" fmla="*/ 338 h 799"/>
                  <a:gd name="T4" fmla="*/ 285 w 1038"/>
                  <a:gd name="T5" fmla="*/ 61 h 799"/>
                  <a:gd name="T6" fmla="*/ 382 w 1038"/>
                  <a:gd name="T7" fmla="*/ 22 h 799"/>
                  <a:gd name="T8" fmla="*/ 585 w 1038"/>
                  <a:gd name="T9" fmla="*/ 35 h 799"/>
                  <a:gd name="T10" fmla="*/ 610 w 1038"/>
                  <a:gd name="T11" fmla="*/ 37 h 799"/>
                  <a:gd name="T12" fmla="*/ 730 w 1038"/>
                  <a:gd name="T13" fmla="*/ 91 h 799"/>
                  <a:gd name="T14" fmla="*/ 920 w 1038"/>
                  <a:gd name="T15" fmla="*/ 295 h 799"/>
                  <a:gd name="T16" fmla="*/ 927 w 1038"/>
                  <a:gd name="T17" fmla="*/ 302 h 799"/>
                  <a:gd name="T18" fmla="*/ 1013 w 1038"/>
                  <a:gd name="T19" fmla="*/ 541 h 799"/>
                  <a:gd name="T20" fmla="*/ 1013 w 1038"/>
                  <a:gd name="T21" fmla="*/ 791 h 799"/>
                  <a:gd name="T22" fmla="*/ 1020 w 1038"/>
                  <a:gd name="T23" fmla="*/ 797 h 799"/>
                  <a:gd name="T24" fmla="*/ 1033 w 1038"/>
                  <a:gd name="T25" fmla="*/ 791 h 799"/>
                  <a:gd name="T26" fmla="*/ 1023 w 1038"/>
                  <a:gd name="T27" fmla="*/ 454 h 799"/>
                  <a:gd name="T28" fmla="*/ 1038 w 1038"/>
                  <a:gd name="T29" fmla="*/ 424 h 799"/>
                  <a:gd name="T30" fmla="*/ 1022 w 1038"/>
                  <a:gd name="T31" fmla="*/ 368 h 799"/>
                  <a:gd name="T32" fmla="*/ 741 w 1038"/>
                  <a:gd name="T33" fmla="*/ 75 h 799"/>
                  <a:gd name="T34" fmla="*/ 392 w 1038"/>
                  <a:gd name="T35" fmla="*/ 1 h 799"/>
                  <a:gd name="T36" fmla="*/ 382 w 1038"/>
                  <a:gd name="T37" fmla="*/ 0 h 799"/>
                  <a:gd name="T38" fmla="*/ 30 w 1038"/>
                  <a:gd name="T39" fmla="*/ 274 h 799"/>
                  <a:gd name="T40" fmla="*/ 0 w 1038"/>
                  <a:gd name="T41" fmla="*/ 338 h 799"/>
                  <a:gd name="T42" fmla="*/ 6 w 1038"/>
                  <a:gd name="T43" fmla="*/ 773 h 799"/>
                  <a:gd name="T44" fmla="*/ 8 w 1038"/>
                  <a:gd name="T45" fmla="*/ 776 h 799"/>
                  <a:gd name="T46" fmla="*/ 20 w 1038"/>
                  <a:gd name="T47" fmla="*/ 774 h 799"/>
                  <a:gd name="T48" fmla="*/ 18 w 1038"/>
                  <a:gd name="T49" fmla="*/ 773 h 799"/>
                  <a:gd name="T50" fmla="*/ 13 w 1038"/>
                  <a:gd name="T51" fmla="*/ 775 h 799"/>
                  <a:gd name="T52" fmla="*/ 9 w 1038"/>
                  <a:gd name="T53" fmla="*/ 772 h 799"/>
                  <a:gd name="T54" fmla="*/ 8 w 1038"/>
                  <a:gd name="T55" fmla="*/ 773 h 799"/>
                  <a:gd name="T56" fmla="*/ 4 w 1038"/>
                  <a:gd name="T57" fmla="*/ 339 h 799"/>
                  <a:gd name="T58" fmla="*/ 18 w 1038"/>
                  <a:gd name="T59" fmla="*/ 291 h 799"/>
                  <a:gd name="T60" fmla="*/ 31 w 1038"/>
                  <a:gd name="T61" fmla="*/ 276 h 799"/>
                  <a:gd name="T62" fmla="*/ 31 w 1038"/>
                  <a:gd name="T63" fmla="*/ 276 h 799"/>
                  <a:gd name="T64" fmla="*/ 269 w 1038"/>
                  <a:gd name="T65" fmla="*/ 53 h 799"/>
                  <a:gd name="T66" fmla="*/ 391 w 1038"/>
                  <a:gd name="T67" fmla="*/ 5 h 799"/>
                  <a:gd name="T68" fmla="*/ 392 w 1038"/>
                  <a:gd name="T69" fmla="*/ 5 h 799"/>
                  <a:gd name="T70" fmla="*/ 710 w 1038"/>
                  <a:gd name="T71" fmla="*/ 52 h 799"/>
                  <a:gd name="T72" fmla="*/ 739 w 1038"/>
                  <a:gd name="T73" fmla="*/ 76 h 799"/>
                  <a:gd name="T74" fmla="*/ 739 w 1038"/>
                  <a:gd name="T75" fmla="*/ 76 h 799"/>
                  <a:gd name="T76" fmla="*/ 899 w 1038"/>
                  <a:gd name="T77" fmla="*/ 243 h 799"/>
                  <a:gd name="T78" fmla="*/ 1032 w 1038"/>
                  <a:gd name="T79" fmla="*/ 400 h 799"/>
                  <a:gd name="T80" fmla="*/ 1036 w 1038"/>
                  <a:gd name="T81" fmla="*/ 424 h 799"/>
                  <a:gd name="T82" fmla="*/ 1019 w 1038"/>
                  <a:gd name="T83" fmla="*/ 458 h 799"/>
                  <a:gd name="T84" fmla="*/ 1031 w 1038"/>
                  <a:gd name="T85" fmla="*/ 790 h 799"/>
                  <a:gd name="T86" fmla="*/ 1024 w 1038"/>
                  <a:gd name="T87" fmla="*/ 795 h 799"/>
                  <a:gd name="T88" fmla="*/ 1017 w 1038"/>
                  <a:gd name="T89" fmla="*/ 789 h 799"/>
                  <a:gd name="T90" fmla="*/ 1015 w 1038"/>
                  <a:gd name="T91" fmla="*/ 790 h 799"/>
                  <a:gd name="T92" fmla="*/ 1017 w 1038"/>
                  <a:gd name="T93" fmla="*/ 671 h 799"/>
                  <a:gd name="T94" fmla="*/ 1017 w 1038"/>
                  <a:gd name="T95" fmla="*/ 539 h 799"/>
                  <a:gd name="T96" fmla="*/ 732 w 1038"/>
                  <a:gd name="T97" fmla="*/ 89 h 799"/>
                  <a:gd name="T98" fmla="*/ 610 w 1038"/>
                  <a:gd name="T99" fmla="*/ 35 h 799"/>
                  <a:gd name="T100" fmla="*/ 382 w 1038"/>
                  <a:gd name="T101" fmla="*/ 18 h 799"/>
                  <a:gd name="T102" fmla="*/ 284 w 1038"/>
                  <a:gd name="T103" fmla="*/ 60 h 799"/>
                  <a:gd name="T104" fmla="*/ 33 w 1038"/>
                  <a:gd name="T105" fmla="*/ 291 h 799"/>
                  <a:gd name="T106" fmla="*/ 10 w 1038"/>
                  <a:gd name="T107" fmla="*/ 339 h 799"/>
                  <a:gd name="T108" fmla="*/ 18 w 1038"/>
                  <a:gd name="T109" fmla="*/ 773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38" h="799">
                    <a:moveTo>
                      <a:pt x="18" y="773"/>
                    </a:moveTo>
                    <a:cubicBezTo>
                      <a:pt x="20" y="773"/>
                      <a:pt x="20" y="773"/>
                      <a:pt x="20" y="773"/>
                    </a:cubicBezTo>
                    <a:cubicBezTo>
                      <a:pt x="12" y="339"/>
                      <a:pt x="12" y="339"/>
                      <a:pt x="12" y="339"/>
                    </a:cubicBezTo>
                    <a:cubicBezTo>
                      <a:pt x="12" y="339"/>
                      <a:pt x="12" y="339"/>
                      <a:pt x="12" y="339"/>
                    </a:cubicBezTo>
                    <a:cubicBezTo>
                      <a:pt x="12" y="339"/>
                      <a:pt x="12" y="339"/>
                      <a:pt x="12" y="339"/>
                    </a:cubicBezTo>
                    <a:cubicBezTo>
                      <a:pt x="12" y="339"/>
                      <a:pt x="12" y="338"/>
                      <a:pt x="12" y="338"/>
                    </a:cubicBezTo>
                    <a:cubicBezTo>
                      <a:pt x="12" y="332"/>
                      <a:pt x="13" y="313"/>
                      <a:pt x="35" y="293"/>
                    </a:cubicBezTo>
                    <a:cubicBezTo>
                      <a:pt x="69" y="264"/>
                      <a:pt x="285" y="61"/>
                      <a:pt x="285" y="61"/>
                    </a:cubicBezTo>
                    <a:cubicBezTo>
                      <a:pt x="285" y="61"/>
                      <a:pt x="285" y="61"/>
                      <a:pt x="285" y="61"/>
                    </a:cubicBezTo>
                    <a:cubicBezTo>
                      <a:pt x="285" y="61"/>
                      <a:pt x="285" y="61"/>
                      <a:pt x="285" y="61"/>
                    </a:cubicBezTo>
                    <a:cubicBezTo>
                      <a:pt x="286" y="61"/>
                      <a:pt x="286" y="61"/>
                      <a:pt x="286" y="61"/>
                    </a:cubicBezTo>
                    <a:cubicBezTo>
                      <a:pt x="290" y="57"/>
                      <a:pt x="326" y="22"/>
                      <a:pt x="382" y="22"/>
                    </a:cubicBezTo>
                    <a:cubicBezTo>
                      <a:pt x="384" y="22"/>
                      <a:pt x="387" y="22"/>
                      <a:pt x="390" y="22"/>
                    </a:cubicBezTo>
                    <a:cubicBezTo>
                      <a:pt x="422" y="24"/>
                      <a:pt x="477" y="28"/>
                      <a:pt x="524" y="31"/>
                    </a:cubicBezTo>
                    <a:cubicBezTo>
                      <a:pt x="548" y="33"/>
                      <a:pt x="569" y="34"/>
                      <a:pt x="585" y="35"/>
                    </a:cubicBezTo>
                    <a:cubicBezTo>
                      <a:pt x="592" y="36"/>
                      <a:pt x="599" y="36"/>
                      <a:pt x="603" y="37"/>
                    </a:cubicBezTo>
                    <a:cubicBezTo>
                      <a:pt x="607" y="37"/>
                      <a:pt x="610" y="37"/>
                      <a:pt x="610" y="37"/>
                    </a:cubicBezTo>
                    <a:cubicBezTo>
                      <a:pt x="610" y="37"/>
                      <a:pt x="610" y="37"/>
                      <a:pt x="610" y="37"/>
                    </a:cubicBezTo>
                    <a:cubicBezTo>
                      <a:pt x="610" y="37"/>
                      <a:pt x="610" y="37"/>
                      <a:pt x="610" y="37"/>
                    </a:cubicBezTo>
                    <a:cubicBezTo>
                      <a:pt x="610" y="37"/>
                      <a:pt x="610" y="37"/>
                      <a:pt x="610" y="37"/>
                    </a:cubicBezTo>
                    <a:cubicBezTo>
                      <a:pt x="614" y="37"/>
                      <a:pt x="679" y="38"/>
                      <a:pt x="730" y="91"/>
                    </a:cubicBezTo>
                    <a:cubicBezTo>
                      <a:pt x="756" y="119"/>
                      <a:pt x="805" y="172"/>
                      <a:pt x="848" y="217"/>
                    </a:cubicBezTo>
                    <a:cubicBezTo>
                      <a:pt x="869" y="240"/>
                      <a:pt x="889" y="261"/>
                      <a:pt x="903" y="276"/>
                    </a:cubicBezTo>
                    <a:cubicBezTo>
                      <a:pt x="910" y="284"/>
                      <a:pt x="916" y="290"/>
                      <a:pt x="920" y="295"/>
                    </a:cubicBezTo>
                    <a:cubicBezTo>
                      <a:pt x="924" y="299"/>
                      <a:pt x="927" y="301"/>
                      <a:pt x="927" y="301"/>
                    </a:cubicBezTo>
                    <a:cubicBezTo>
                      <a:pt x="927" y="301"/>
                      <a:pt x="927" y="301"/>
                      <a:pt x="927" y="301"/>
                    </a:cubicBezTo>
                    <a:cubicBezTo>
                      <a:pt x="927" y="301"/>
                      <a:pt x="927" y="302"/>
                      <a:pt x="927" y="302"/>
                    </a:cubicBezTo>
                    <a:cubicBezTo>
                      <a:pt x="937" y="313"/>
                      <a:pt x="1013" y="402"/>
                      <a:pt x="1013" y="539"/>
                    </a:cubicBezTo>
                    <a:cubicBezTo>
                      <a:pt x="1013" y="540"/>
                      <a:pt x="1013" y="540"/>
                      <a:pt x="1013" y="541"/>
                    </a:cubicBezTo>
                    <a:cubicBezTo>
                      <a:pt x="1013" y="541"/>
                      <a:pt x="1013" y="541"/>
                      <a:pt x="1013" y="541"/>
                    </a:cubicBezTo>
                    <a:cubicBezTo>
                      <a:pt x="1013" y="590"/>
                      <a:pt x="1013" y="634"/>
                      <a:pt x="1013" y="671"/>
                    </a:cubicBezTo>
                    <a:cubicBezTo>
                      <a:pt x="1013" y="745"/>
                      <a:pt x="1013" y="790"/>
                      <a:pt x="1013" y="790"/>
                    </a:cubicBezTo>
                    <a:cubicBezTo>
                      <a:pt x="1013" y="791"/>
                      <a:pt x="1013" y="791"/>
                      <a:pt x="1013" y="791"/>
                    </a:cubicBezTo>
                    <a:cubicBezTo>
                      <a:pt x="1013" y="791"/>
                      <a:pt x="1013" y="791"/>
                      <a:pt x="1013" y="791"/>
                    </a:cubicBezTo>
                    <a:cubicBezTo>
                      <a:pt x="1013" y="791"/>
                      <a:pt x="1015" y="793"/>
                      <a:pt x="1016" y="795"/>
                    </a:cubicBezTo>
                    <a:cubicBezTo>
                      <a:pt x="1017" y="796"/>
                      <a:pt x="1018" y="797"/>
                      <a:pt x="1020" y="797"/>
                    </a:cubicBezTo>
                    <a:cubicBezTo>
                      <a:pt x="1021" y="798"/>
                      <a:pt x="1023" y="799"/>
                      <a:pt x="1024" y="799"/>
                    </a:cubicBezTo>
                    <a:cubicBezTo>
                      <a:pt x="1026" y="799"/>
                      <a:pt x="1028" y="798"/>
                      <a:pt x="1029" y="797"/>
                    </a:cubicBezTo>
                    <a:cubicBezTo>
                      <a:pt x="1031" y="795"/>
                      <a:pt x="1032" y="793"/>
                      <a:pt x="1033" y="791"/>
                    </a:cubicBezTo>
                    <a:cubicBezTo>
                      <a:pt x="1033" y="790"/>
                      <a:pt x="1033" y="790"/>
                      <a:pt x="1033" y="790"/>
                    </a:cubicBezTo>
                    <a:cubicBezTo>
                      <a:pt x="1033" y="454"/>
                      <a:pt x="1033" y="454"/>
                      <a:pt x="1033" y="454"/>
                    </a:cubicBezTo>
                    <a:cubicBezTo>
                      <a:pt x="1023" y="454"/>
                      <a:pt x="1023" y="454"/>
                      <a:pt x="1023" y="454"/>
                    </a:cubicBezTo>
                    <a:cubicBezTo>
                      <a:pt x="1023" y="425"/>
                      <a:pt x="1023" y="425"/>
                      <a:pt x="1023" y="425"/>
                    </a:cubicBezTo>
                    <a:cubicBezTo>
                      <a:pt x="1038" y="426"/>
                      <a:pt x="1038" y="426"/>
                      <a:pt x="1038" y="426"/>
                    </a:cubicBezTo>
                    <a:cubicBezTo>
                      <a:pt x="1038" y="424"/>
                      <a:pt x="1038" y="424"/>
                      <a:pt x="1038" y="424"/>
                    </a:cubicBezTo>
                    <a:cubicBezTo>
                      <a:pt x="1038" y="424"/>
                      <a:pt x="1038" y="424"/>
                      <a:pt x="1038" y="423"/>
                    </a:cubicBezTo>
                    <a:cubicBezTo>
                      <a:pt x="1038" y="419"/>
                      <a:pt x="1038" y="410"/>
                      <a:pt x="1036" y="399"/>
                    </a:cubicBezTo>
                    <a:cubicBezTo>
                      <a:pt x="1034" y="389"/>
                      <a:pt x="1030" y="377"/>
                      <a:pt x="1022" y="368"/>
                    </a:cubicBezTo>
                    <a:cubicBezTo>
                      <a:pt x="1018" y="363"/>
                      <a:pt x="998" y="342"/>
                      <a:pt x="971" y="314"/>
                    </a:cubicBezTo>
                    <a:cubicBezTo>
                      <a:pt x="890" y="228"/>
                      <a:pt x="742" y="74"/>
                      <a:pt x="742" y="74"/>
                    </a:cubicBezTo>
                    <a:cubicBezTo>
                      <a:pt x="741" y="75"/>
                      <a:pt x="741" y="75"/>
                      <a:pt x="741" y="75"/>
                    </a:cubicBezTo>
                    <a:cubicBezTo>
                      <a:pt x="743" y="74"/>
                      <a:pt x="743" y="74"/>
                      <a:pt x="743" y="74"/>
                    </a:cubicBezTo>
                    <a:cubicBezTo>
                      <a:pt x="742" y="73"/>
                      <a:pt x="704" y="27"/>
                      <a:pt x="613" y="18"/>
                    </a:cubicBezTo>
                    <a:cubicBezTo>
                      <a:pt x="523" y="9"/>
                      <a:pt x="392" y="1"/>
                      <a:pt x="392" y="1"/>
                    </a:cubicBezTo>
                    <a:cubicBezTo>
                      <a:pt x="392" y="3"/>
                      <a:pt x="392" y="3"/>
                      <a:pt x="392" y="3"/>
                    </a:cubicBezTo>
                    <a:cubicBezTo>
                      <a:pt x="392" y="1"/>
                      <a:pt x="392" y="1"/>
                      <a:pt x="392" y="1"/>
                    </a:cubicBezTo>
                    <a:cubicBezTo>
                      <a:pt x="392" y="1"/>
                      <a:pt x="388" y="0"/>
                      <a:pt x="382" y="0"/>
                    </a:cubicBezTo>
                    <a:cubicBezTo>
                      <a:pt x="362" y="0"/>
                      <a:pt x="315" y="6"/>
                      <a:pt x="266" y="50"/>
                    </a:cubicBezTo>
                    <a:cubicBezTo>
                      <a:pt x="203" y="108"/>
                      <a:pt x="29" y="273"/>
                      <a:pt x="29" y="273"/>
                    </a:cubicBezTo>
                    <a:cubicBezTo>
                      <a:pt x="30" y="274"/>
                      <a:pt x="30" y="274"/>
                      <a:pt x="30" y="274"/>
                    </a:cubicBezTo>
                    <a:cubicBezTo>
                      <a:pt x="29" y="272"/>
                      <a:pt x="29" y="272"/>
                      <a:pt x="29" y="272"/>
                    </a:cubicBezTo>
                    <a:cubicBezTo>
                      <a:pt x="29" y="272"/>
                      <a:pt x="22" y="278"/>
                      <a:pt x="14" y="288"/>
                    </a:cubicBezTo>
                    <a:cubicBezTo>
                      <a:pt x="7" y="299"/>
                      <a:pt x="0" y="316"/>
                      <a:pt x="0" y="338"/>
                    </a:cubicBezTo>
                    <a:cubicBezTo>
                      <a:pt x="0" y="338"/>
                      <a:pt x="0" y="339"/>
                      <a:pt x="0" y="339"/>
                    </a:cubicBezTo>
                    <a:cubicBezTo>
                      <a:pt x="0" y="339"/>
                      <a:pt x="0" y="339"/>
                      <a:pt x="0" y="339"/>
                    </a:cubicBezTo>
                    <a:cubicBezTo>
                      <a:pt x="1" y="384"/>
                      <a:pt x="6" y="773"/>
                      <a:pt x="6" y="773"/>
                    </a:cubicBezTo>
                    <a:cubicBezTo>
                      <a:pt x="6" y="774"/>
                      <a:pt x="6" y="774"/>
                      <a:pt x="6" y="774"/>
                    </a:cubicBezTo>
                    <a:cubicBezTo>
                      <a:pt x="6" y="774"/>
                      <a:pt x="6" y="774"/>
                      <a:pt x="6" y="774"/>
                    </a:cubicBezTo>
                    <a:cubicBezTo>
                      <a:pt x="6" y="774"/>
                      <a:pt x="6" y="775"/>
                      <a:pt x="8" y="776"/>
                    </a:cubicBezTo>
                    <a:cubicBezTo>
                      <a:pt x="9" y="777"/>
                      <a:pt x="10" y="779"/>
                      <a:pt x="13" y="779"/>
                    </a:cubicBezTo>
                    <a:cubicBezTo>
                      <a:pt x="14" y="779"/>
                      <a:pt x="15" y="778"/>
                      <a:pt x="16" y="777"/>
                    </a:cubicBezTo>
                    <a:cubicBezTo>
                      <a:pt x="18" y="777"/>
                      <a:pt x="19" y="776"/>
                      <a:pt x="20" y="774"/>
                    </a:cubicBezTo>
                    <a:cubicBezTo>
                      <a:pt x="20" y="774"/>
                      <a:pt x="20" y="774"/>
                      <a:pt x="20" y="774"/>
                    </a:cubicBezTo>
                    <a:cubicBezTo>
                      <a:pt x="20" y="773"/>
                      <a:pt x="20" y="773"/>
                      <a:pt x="20" y="773"/>
                    </a:cubicBezTo>
                    <a:cubicBezTo>
                      <a:pt x="18" y="773"/>
                      <a:pt x="18" y="773"/>
                      <a:pt x="18" y="773"/>
                    </a:cubicBezTo>
                    <a:cubicBezTo>
                      <a:pt x="16" y="772"/>
                      <a:pt x="16" y="772"/>
                      <a:pt x="16" y="772"/>
                    </a:cubicBezTo>
                    <a:cubicBezTo>
                      <a:pt x="16" y="773"/>
                      <a:pt x="15" y="774"/>
                      <a:pt x="14" y="774"/>
                    </a:cubicBezTo>
                    <a:cubicBezTo>
                      <a:pt x="14" y="774"/>
                      <a:pt x="13" y="775"/>
                      <a:pt x="13" y="775"/>
                    </a:cubicBezTo>
                    <a:cubicBezTo>
                      <a:pt x="12" y="775"/>
                      <a:pt x="11" y="774"/>
                      <a:pt x="10" y="773"/>
                    </a:cubicBezTo>
                    <a:cubicBezTo>
                      <a:pt x="10" y="773"/>
                      <a:pt x="10" y="773"/>
                      <a:pt x="9" y="772"/>
                    </a:cubicBezTo>
                    <a:cubicBezTo>
                      <a:pt x="9" y="772"/>
                      <a:pt x="9" y="772"/>
                      <a:pt x="9" y="772"/>
                    </a:cubicBezTo>
                    <a:cubicBezTo>
                      <a:pt x="9" y="772"/>
                      <a:pt x="9" y="772"/>
                      <a:pt x="9" y="772"/>
                    </a:cubicBezTo>
                    <a:cubicBezTo>
                      <a:pt x="9" y="772"/>
                      <a:pt x="9" y="772"/>
                      <a:pt x="9" y="772"/>
                    </a:cubicBezTo>
                    <a:cubicBezTo>
                      <a:pt x="8" y="773"/>
                      <a:pt x="8" y="773"/>
                      <a:pt x="8" y="773"/>
                    </a:cubicBezTo>
                    <a:cubicBezTo>
                      <a:pt x="10" y="773"/>
                      <a:pt x="10" y="773"/>
                      <a:pt x="10" y="773"/>
                    </a:cubicBezTo>
                    <a:cubicBezTo>
                      <a:pt x="10" y="773"/>
                      <a:pt x="8" y="676"/>
                      <a:pt x="7" y="573"/>
                    </a:cubicBezTo>
                    <a:cubicBezTo>
                      <a:pt x="6" y="470"/>
                      <a:pt x="4" y="361"/>
                      <a:pt x="4" y="339"/>
                    </a:cubicBezTo>
                    <a:cubicBezTo>
                      <a:pt x="4" y="339"/>
                      <a:pt x="4" y="339"/>
                      <a:pt x="4" y="339"/>
                    </a:cubicBezTo>
                    <a:cubicBezTo>
                      <a:pt x="4" y="339"/>
                      <a:pt x="4" y="338"/>
                      <a:pt x="4" y="338"/>
                    </a:cubicBezTo>
                    <a:cubicBezTo>
                      <a:pt x="4" y="316"/>
                      <a:pt x="11" y="301"/>
                      <a:pt x="18" y="291"/>
                    </a:cubicBezTo>
                    <a:cubicBezTo>
                      <a:pt x="21" y="286"/>
                      <a:pt x="24" y="282"/>
                      <a:pt x="27" y="279"/>
                    </a:cubicBezTo>
                    <a:cubicBezTo>
                      <a:pt x="28" y="278"/>
                      <a:pt x="29" y="277"/>
                      <a:pt x="30" y="276"/>
                    </a:cubicBezTo>
                    <a:cubicBezTo>
                      <a:pt x="30" y="276"/>
                      <a:pt x="31" y="276"/>
                      <a:pt x="31" y="276"/>
                    </a:cubicBezTo>
                    <a:cubicBezTo>
                      <a:pt x="31" y="276"/>
                      <a:pt x="31" y="276"/>
                      <a:pt x="31" y="276"/>
                    </a:cubicBezTo>
                    <a:cubicBezTo>
                      <a:pt x="31" y="276"/>
                      <a:pt x="31" y="276"/>
                      <a:pt x="31" y="276"/>
                    </a:cubicBezTo>
                    <a:cubicBezTo>
                      <a:pt x="31" y="276"/>
                      <a:pt x="31" y="276"/>
                      <a:pt x="31" y="276"/>
                    </a:cubicBezTo>
                    <a:cubicBezTo>
                      <a:pt x="31" y="275"/>
                      <a:pt x="31" y="275"/>
                      <a:pt x="31" y="275"/>
                    </a:cubicBezTo>
                    <a:cubicBezTo>
                      <a:pt x="31" y="275"/>
                      <a:pt x="34" y="273"/>
                      <a:pt x="39" y="268"/>
                    </a:cubicBezTo>
                    <a:cubicBezTo>
                      <a:pt x="73" y="236"/>
                      <a:pt x="214" y="103"/>
                      <a:pt x="269" y="53"/>
                    </a:cubicBezTo>
                    <a:cubicBezTo>
                      <a:pt x="316" y="10"/>
                      <a:pt x="362" y="4"/>
                      <a:pt x="382" y="4"/>
                    </a:cubicBezTo>
                    <a:cubicBezTo>
                      <a:pt x="385" y="4"/>
                      <a:pt x="388" y="5"/>
                      <a:pt x="389" y="5"/>
                    </a:cubicBezTo>
                    <a:cubicBezTo>
                      <a:pt x="390" y="5"/>
                      <a:pt x="391" y="5"/>
                      <a:pt x="391" y="5"/>
                    </a:cubicBezTo>
                    <a:cubicBezTo>
                      <a:pt x="392" y="5"/>
                      <a:pt x="392" y="5"/>
                      <a:pt x="392" y="5"/>
                    </a:cubicBezTo>
                    <a:cubicBezTo>
                      <a:pt x="392" y="5"/>
                      <a:pt x="392" y="5"/>
                      <a:pt x="392" y="5"/>
                    </a:cubicBezTo>
                    <a:cubicBezTo>
                      <a:pt x="392" y="5"/>
                      <a:pt x="392" y="5"/>
                      <a:pt x="392" y="5"/>
                    </a:cubicBezTo>
                    <a:cubicBezTo>
                      <a:pt x="392" y="5"/>
                      <a:pt x="400" y="5"/>
                      <a:pt x="414" y="6"/>
                    </a:cubicBezTo>
                    <a:cubicBezTo>
                      <a:pt x="455" y="9"/>
                      <a:pt x="545" y="15"/>
                      <a:pt x="613" y="22"/>
                    </a:cubicBezTo>
                    <a:cubicBezTo>
                      <a:pt x="657" y="26"/>
                      <a:pt x="689" y="40"/>
                      <a:pt x="710" y="52"/>
                    </a:cubicBezTo>
                    <a:cubicBezTo>
                      <a:pt x="720" y="59"/>
                      <a:pt x="727" y="65"/>
                      <a:pt x="732" y="69"/>
                    </a:cubicBezTo>
                    <a:cubicBezTo>
                      <a:pt x="735" y="71"/>
                      <a:pt x="737" y="73"/>
                      <a:pt x="738" y="74"/>
                    </a:cubicBezTo>
                    <a:cubicBezTo>
                      <a:pt x="738" y="75"/>
                      <a:pt x="739" y="75"/>
                      <a:pt x="739" y="76"/>
                    </a:cubicBezTo>
                    <a:cubicBezTo>
                      <a:pt x="739" y="76"/>
                      <a:pt x="739" y="76"/>
                      <a:pt x="739" y="76"/>
                    </a:cubicBezTo>
                    <a:cubicBezTo>
                      <a:pt x="739" y="76"/>
                      <a:pt x="739" y="76"/>
                      <a:pt x="739" y="76"/>
                    </a:cubicBezTo>
                    <a:cubicBezTo>
                      <a:pt x="739" y="76"/>
                      <a:pt x="739" y="76"/>
                      <a:pt x="739" y="76"/>
                    </a:cubicBezTo>
                    <a:cubicBezTo>
                      <a:pt x="740" y="76"/>
                      <a:pt x="740" y="76"/>
                      <a:pt x="740" y="76"/>
                    </a:cubicBezTo>
                    <a:cubicBezTo>
                      <a:pt x="740" y="76"/>
                      <a:pt x="744" y="81"/>
                      <a:pt x="751" y="88"/>
                    </a:cubicBezTo>
                    <a:cubicBezTo>
                      <a:pt x="776" y="115"/>
                      <a:pt x="840" y="181"/>
                      <a:pt x="899" y="243"/>
                    </a:cubicBezTo>
                    <a:cubicBezTo>
                      <a:pt x="928" y="274"/>
                      <a:pt x="956" y="304"/>
                      <a:pt x="978" y="327"/>
                    </a:cubicBezTo>
                    <a:cubicBezTo>
                      <a:pt x="1000" y="350"/>
                      <a:pt x="1015" y="366"/>
                      <a:pt x="1019" y="370"/>
                    </a:cubicBezTo>
                    <a:cubicBezTo>
                      <a:pt x="1026" y="378"/>
                      <a:pt x="1030" y="390"/>
                      <a:pt x="1032" y="400"/>
                    </a:cubicBezTo>
                    <a:cubicBezTo>
                      <a:pt x="1034" y="411"/>
                      <a:pt x="1034" y="420"/>
                      <a:pt x="1034" y="423"/>
                    </a:cubicBezTo>
                    <a:cubicBezTo>
                      <a:pt x="1034" y="424"/>
                      <a:pt x="1034" y="424"/>
                      <a:pt x="1034" y="424"/>
                    </a:cubicBezTo>
                    <a:cubicBezTo>
                      <a:pt x="1036" y="424"/>
                      <a:pt x="1036" y="424"/>
                      <a:pt x="1036" y="424"/>
                    </a:cubicBezTo>
                    <a:cubicBezTo>
                      <a:pt x="1036" y="422"/>
                      <a:pt x="1036" y="422"/>
                      <a:pt x="1036" y="422"/>
                    </a:cubicBezTo>
                    <a:cubicBezTo>
                      <a:pt x="1019" y="421"/>
                      <a:pt x="1019" y="421"/>
                      <a:pt x="1019" y="421"/>
                    </a:cubicBezTo>
                    <a:cubicBezTo>
                      <a:pt x="1019" y="458"/>
                      <a:pt x="1019" y="458"/>
                      <a:pt x="1019" y="458"/>
                    </a:cubicBezTo>
                    <a:cubicBezTo>
                      <a:pt x="1029" y="458"/>
                      <a:pt x="1029" y="458"/>
                      <a:pt x="1029" y="458"/>
                    </a:cubicBezTo>
                    <a:cubicBezTo>
                      <a:pt x="1029" y="790"/>
                      <a:pt x="1029" y="790"/>
                      <a:pt x="1029" y="790"/>
                    </a:cubicBezTo>
                    <a:cubicBezTo>
                      <a:pt x="1031" y="790"/>
                      <a:pt x="1031" y="790"/>
                      <a:pt x="1031" y="790"/>
                    </a:cubicBezTo>
                    <a:cubicBezTo>
                      <a:pt x="1029" y="789"/>
                      <a:pt x="1029" y="789"/>
                      <a:pt x="1029" y="789"/>
                    </a:cubicBezTo>
                    <a:cubicBezTo>
                      <a:pt x="1028" y="792"/>
                      <a:pt x="1027" y="793"/>
                      <a:pt x="1026" y="794"/>
                    </a:cubicBezTo>
                    <a:cubicBezTo>
                      <a:pt x="1026" y="794"/>
                      <a:pt x="1025" y="795"/>
                      <a:pt x="1024" y="795"/>
                    </a:cubicBezTo>
                    <a:cubicBezTo>
                      <a:pt x="1023" y="795"/>
                      <a:pt x="1023" y="794"/>
                      <a:pt x="1022" y="794"/>
                    </a:cubicBezTo>
                    <a:cubicBezTo>
                      <a:pt x="1020" y="793"/>
                      <a:pt x="1019" y="792"/>
                      <a:pt x="1018" y="791"/>
                    </a:cubicBezTo>
                    <a:cubicBezTo>
                      <a:pt x="1018" y="790"/>
                      <a:pt x="1017" y="790"/>
                      <a:pt x="1017" y="789"/>
                    </a:cubicBezTo>
                    <a:cubicBezTo>
                      <a:pt x="1017" y="789"/>
                      <a:pt x="1017" y="789"/>
                      <a:pt x="1017" y="789"/>
                    </a:cubicBezTo>
                    <a:cubicBezTo>
                      <a:pt x="1017" y="789"/>
                      <a:pt x="1017" y="789"/>
                      <a:pt x="1017" y="789"/>
                    </a:cubicBezTo>
                    <a:cubicBezTo>
                      <a:pt x="1015" y="790"/>
                      <a:pt x="1015" y="790"/>
                      <a:pt x="1015" y="790"/>
                    </a:cubicBezTo>
                    <a:cubicBezTo>
                      <a:pt x="1017" y="790"/>
                      <a:pt x="1017" y="790"/>
                      <a:pt x="1017" y="790"/>
                    </a:cubicBezTo>
                    <a:cubicBezTo>
                      <a:pt x="1017" y="790"/>
                      <a:pt x="1017" y="787"/>
                      <a:pt x="1017" y="782"/>
                    </a:cubicBezTo>
                    <a:cubicBezTo>
                      <a:pt x="1017" y="766"/>
                      <a:pt x="1017" y="726"/>
                      <a:pt x="1017" y="671"/>
                    </a:cubicBezTo>
                    <a:cubicBezTo>
                      <a:pt x="1017" y="634"/>
                      <a:pt x="1017" y="590"/>
                      <a:pt x="1017" y="541"/>
                    </a:cubicBezTo>
                    <a:cubicBezTo>
                      <a:pt x="1017" y="541"/>
                      <a:pt x="1017" y="541"/>
                      <a:pt x="1017" y="541"/>
                    </a:cubicBezTo>
                    <a:cubicBezTo>
                      <a:pt x="1017" y="540"/>
                      <a:pt x="1017" y="540"/>
                      <a:pt x="1017" y="539"/>
                    </a:cubicBezTo>
                    <a:cubicBezTo>
                      <a:pt x="1017" y="392"/>
                      <a:pt x="930" y="299"/>
                      <a:pt x="929" y="299"/>
                    </a:cubicBezTo>
                    <a:cubicBezTo>
                      <a:pt x="929" y="299"/>
                      <a:pt x="929" y="299"/>
                      <a:pt x="929" y="299"/>
                    </a:cubicBezTo>
                    <a:cubicBezTo>
                      <a:pt x="929" y="299"/>
                      <a:pt x="785" y="145"/>
                      <a:pt x="732" y="89"/>
                    </a:cubicBezTo>
                    <a:cubicBezTo>
                      <a:pt x="681" y="34"/>
                      <a:pt x="615" y="33"/>
                      <a:pt x="610" y="33"/>
                    </a:cubicBezTo>
                    <a:cubicBezTo>
                      <a:pt x="610" y="33"/>
                      <a:pt x="610" y="33"/>
                      <a:pt x="610" y="33"/>
                    </a:cubicBezTo>
                    <a:cubicBezTo>
                      <a:pt x="610" y="35"/>
                      <a:pt x="610" y="35"/>
                      <a:pt x="610" y="35"/>
                    </a:cubicBezTo>
                    <a:cubicBezTo>
                      <a:pt x="610" y="33"/>
                      <a:pt x="610" y="33"/>
                      <a:pt x="610" y="33"/>
                    </a:cubicBezTo>
                    <a:cubicBezTo>
                      <a:pt x="610" y="33"/>
                      <a:pt x="455" y="22"/>
                      <a:pt x="390" y="18"/>
                    </a:cubicBezTo>
                    <a:cubicBezTo>
                      <a:pt x="387" y="18"/>
                      <a:pt x="384" y="18"/>
                      <a:pt x="382" y="18"/>
                    </a:cubicBezTo>
                    <a:cubicBezTo>
                      <a:pt x="351" y="18"/>
                      <a:pt x="326" y="28"/>
                      <a:pt x="309" y="38"/>
                    </a:cubicBezTo>
                    <a:cubicBezTo>
                      <a:pt x="292" y="48"/>
                      <a:pt x="283" y="59"/>
                      <a:pt x="283" y="59"/>
                    </a:cubicBezTo>
                    <a:cubicBezTo>
                      <a:pt x="284" y="60"/>
                      <a:pt x="284" y="60"/>
                      <a:pt x="284" y="60"/>
                    </a:cubicBezTo>
                    <a:cubicBezTo>
                      <a:pt x="283" y="59"/>
                      <a:pt x="283" y="59"/>
                      <a:pt x="283" y="59"/>
                    </a:cubicBezTo>
                    <a:cubicBezTo>
                      <a:pt x="283" y="59"/>
                      <a:pt x="279" y="62"/>
                      <a:pt x="273" y="67"/>
                    </a:cubicBezTo>
                    <a:cubicBezTo>
                      <a:pt x="231" y="106"/>
                      <a:pt x="62" y="265"/>
                      <a:pt x="33" y="291"/>
                    </a:cubicBezTo>
                    <a:cubicBezTo>
                      <a:pt x="10" y="311"/>
                      <a:pt x="8" y="332"/>
                      <a:pt x="8" y="338"/>
                    </a:cubicBezTo>
                    <a:cubicBezTo>
                      <a:pt x="8" y="339"/>
                      <a:pt x="8" y="339"/>
                      <a:pt x="8" y="339"/>
                    </a:cubicBezTo>
                    <a:cubicBezTo>
                      <a:pt x="10" y="339"/>
                      <a:pt x="10" y="339"/>
                      <a:pt x="10" y="339"/>
                    </a:cubicBezTo>
                    <a:cubicBezTo>
                      <a:pt x="8" y="339"/>
                      <a:pt x="8" y="339"/>
                      <a:pt x="8" y="339"/>
                    </a:cubicBezTo>
                    <a:cubicBezTo>
                      <a:pt x="16" y="773"/>
                      <a:pt x="16" y="773"/>
                      <a:pt x="16" y="773"/>
                    </a:cubicBezTo>
                    <a:cubicBezTo>
                      <a:pt x="18" y="773"/>
                      <a:pt x="18" y="773"/>
                      <a:pt x="18" y="773"/>
                    </a:cubicBezTo>
                    <a:cubicBezTo>
                      <a:pt x="16" y="772"/>
                      <a:pt x="16" y="772"/>
                      <a:pt x="16" y="772"/>
                    </a:cubicBezTo>
                    <a:lnTo>
                      <a:pt x="18" y="773"/>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115" name="Freeform 44">
                <a:extLst>
                  <a:ext uri="{FF2B5EF4-FFF2-40B4-BE49-F238E27FC236}">
                    <a16:creationId xmlns:a16="http://schemas.microsoft.com/office/drawing/2014/main" id="{E15846E5-FBA7-43CF-845B-38A52C215651}"/>
                  </a:ext>
                </a:extLst>
              </p:cNvPr>
              <p:cNvSpPr>
                <a:spLocks/>
              </p:cNvSpPr>
              <p:nvPr/>
            </p:nvSpPr>
            <p:spPr bwMode="auto">
              <a:xfrm>
                <a:off x="1768" y="1585"/>
                <a:ext cx="17" cy="226"/>
              </a:xfrm>
              <a:custGeom>
                <a:avLst/>
                <a:gdLst>
                  <a:gd name="T0" fmla="*/ 12 w 20"/>
                  <a:gd name="T1" fmla="*/ 1 h 271"/>
                  <a:gd name="T2" fmla="*/ 16 w 20"/>
                  <a:gd name="T3" fmla="*/ 236 h 271"/>
                  <a:gd name="T4" fmla="*/ 18 w 20"/>
                  <a:gd name="T5" fmla="*/ 236 h 271"/>
                  <a:gd name="T6" fmla="*/ 16 w 20"/>
                  <a:gd name="T7" fmla="*/ 236 h 271"/>
                  <a:gd name="T8" fmla="*/ 15 w 20"/>
                  <a:gd name="T9" fmla="*/ 237 h 271"/>
                  <a:gd name="T10" fmla="*/ 11 w 20"/>
                  <a:gd name="T11" fmla="*/ 253 h 271"/>
                  <a:gd name="T12" fmla="*/ 6 w 20"/>
                  <a:gd name="T13" fmla="*/ 262 h 271"/>
                  <a:gd name="T14" fmla="*/ 0 w 20"/>
                  <a:gd name="T15" fmla="*/ 267 h 271"/>
                  <a:gd name="T16" fmla="*/ 0 w 20"/>
                  <a:gd name="T17" fmla="*/ 271 h 271"/>
                  <a:gd name="T18" fmla="*/ 10 w 20"/>
                  <a:gd name="T19" fmla="*/ 264 h 271"/>
                  <a:gd name="T20" fmla="*/ 18 w 20"/>
                  <a:gd name="T21" fmla="*/ 246 h 271"/>
                  <a:gd name="T22" fmla="*/ 19 w 20"/>
                  <a:gd name="T23" fmla="*/ 236 h 271"/>
                  <a:gd name="T24" fmla="*/ 20 w 20"/>
                  <a:gd name="T25" fmla="*/ 236 h 271"/>
                  <a:gd name="T26" fmla="*/ 16 w 20"/>
                  <a:gd name="T27" fmla="*/ 0 h 271"/>
                  <a:gd name="T28" fmla="*/ 12 w 20"/>
                  <a:gd name="T29" fmla="*/ 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71">
                    <a:moveTo>
                      <a:pt x="12" y="1"/>
                    </a:moveTo>
                    <a:cubicBezTo>
                      <a:pt x="16" y="236"/>
                      <a:pt x="16" y="236"/>
                      <a:pt x="16" y="236"/>
                    </a:cubicBezTo>
                    <a:cubicBezTo>
                      <a:pt x="18" y="236"/>
                      <a:pt x="18" y="236"/>
                      <a:pt x="18" y="236"/>
                    </a:cubicBezTo>
                    <a:cubicBezTo>
                      <a:pt x="16" y="236"/>
                      <a:pt x="16" y="236"/>
                      <a:pt x="16" y="236"/>
                    </a:cubicBezTo>
                    <a:cubicBezTo>
                      <a:pt x="16" y="236"/>
                      <a:pt x="15" y="236"/>
                      <a:pt x="15" y="237"/>
                    </a:cubicBezTo>
                    <a:cubicBezTo>
                      <a:pt x="15" y="240"/>
                      <a:pt x="14" y="247"/>
                      <a:pt x="11" y="253"/>
                    </a:cubicBezTo>
                    <a:cubicBezTo>
                      <a:pt x="10" y="257"/>
                      <a:pt x="8" y="260"/>
                      <a:pt x="6" y="262"/>
                    </a:cubicBezTo>
                    <a:cubicBezTo>
                      <a:pt x="4" y="265"/>
                      <a:pt x="2" y="266"/>
                      <a:pt x="0" y="267"/>
                    </a:cubicBezTo>
                    <a:cubicBezTo>
                      <a:pt x="0" y="271"/>
                      <a:pt x="0" y="271"/>
                      <a:pt x="0" y="271"/>
                    </a:cubicBezTo>
                    <a:cubicBezTo>
                      <a:pt x="5" y="270"/>
                      <a:pt x="8" y="267"/>
                      <a:pt x="10" y="264"/>
                    </a:cubicBezTo>
                    <a:cubicBezTo>
                      <a:pt x="14" y="258"/>
                      <a:pt x="16" y="252"/>
                      <a:pt x="18" y="246"/>
                    </a:cubicBezTo>
                    <a:cubicBezTo>
                      <a:pt x="19" y="240"/>
                      <a:pt x="19" y="236"/>
                      <a:pt x="19" y="236"/>
                    </a:cubicBezTo>
                    <a:cubicBezTo>
                      <a:pt x="20" y="236"/>
                      <a:pt x="20" y="236"/>
                      <a:pt x="20" y="236"/>
                    </a:cubicBezTo>
                    <a:cubicBezTo>
                      <a:pt x="16" y="0"/>
                      <a:pt x="16" y="0"/>
                      <a:pt x="16" y="0"/>
                    </a:cubicBezTo>
                    <a:lnTo>
                      <a:pt x="12" y="1"/>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116" name="Freeform 45">
                <a:extLst>
                  <a:ext uri="{FF2B5EF4-FFF2-40B4-BE49-F238E27FC236}">
                    <a16:creationId xmlns:a16="http://schemas.microsoft.com/office/drawing/2014/main" id="{E80A03EA-0793-46B9-846A-2878A9A662EE}"/>
                  </a:ext>
                </a:extLst>
              </p:cNvPr>
              <p:cNvSpPr>
                <a:spLocks/>
              </p:cNvSpPr>
              <p:nvPr/>
            </p:nvSpPr>
            <p:spPr bwMode="auto">
              <a:xfrm>
                <a:off x="1695" y="1674"/>
                <a:ext cx="140" cy="222"/>
              </a:xfrm>
              <a:custGeom>
                <a:avLst/>
                <a:gdLst>
                  <a:gd name="T0" fmla="*/ 103 w 168"/>
                  <a:gd name="T1" fmla="*/ 4 h 266"/>
                  <a:gd name="T2" fmla="*/ 164 w 168"/>
                  <a:gd name="T3" fmla="*/ 105 h 266"/>
                  <a:gd name="T4" fmla="*/ 121 w 168"/>
                  <a:gd name="T5" fmla="*/ 191 h 266"/>
                  <a:gd name="T6" fmla="*/ 0 w 168"/>
                  <a:gd name="T7" fmla="*/ 262 h 266"/>
                  <a:gd name="T8" fmla="*/ 2 w 168"/>
                  <a:gd name="T9" fmla="*/ 266 h 266"/>
                  <a:gd name="T10" fmla="*/ 123 w 168"/>
                  <a:gd name="T11" fmla="*/ 193 h 266"/>
                  <a:gd name="T12" fmla="*/ 168 w 168"/>
                  <a:gd name="T13" fmla="*/ 105 h 266"/>
                  <a:gd name="T14" fmla="*/ 105 w 168"/>
                  <a:gd name="T15" fmla="*/ 0 h 266"/>
                  <a:gd name="T16" fmla="*/ 103 w 168"/>
                  <a:gd name="T17" fmla="*/ 4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8" h="266">
                    <a:moveTo>
                      <a:pt x="103" y="4"/>
                    </a:moveTo>
                    <a:cubicBezTo>
                      <a:pt x="142" y="34"/>
                      <a:pt x="164" y="69"/>
                      <a:pt x="164" y="105"/>
                    </a:cubicBezTo>
                    <a:cubicBezTo>
                      <a:pt x="164" y="135"/>
                      <a:pt x="149" y="164"/>
                      <a:pt x="121" y="191"/>
                    </a:cubicBezTo>
                    <a:cubicBezTo>
                      <a:pt x="92" y="217"/>
                      <a:pt x="51" y="241"/>
                      <a:pt x="0" y="262"/>
                    </a:cubicBezTo>
                    <a:cubicBezTo>
                      <a:pt x="2" y="266"/>
                      <a:pt x="2" y="266"/>
                      <a:pt x="2" y="266"/>
                    </a:cubicBezTo>
                    <a:cubicBezTo>
                      <a:pt x="53" y="245"/>
                      <a:pt x="95" y="221"/>
                      <a:pt x="123" y="193"/>
                    </a:cubicBezTo>
                    <a:cubicBezTo>
                      <a:pt x="152" y="166"/>
                      <a:pt x="168" y="136"/>
                      <a:pt x="168" y="105"/>
                    </a:cubicBezTo>
                    <a:cubicBezTo>
                      <a:pt x="168" y="67"/>
                      <a:pt x="145" y="32"/>
                      <a:pt x="105" y="0"/>
                    </a:cubicBezTo>
                    <a:lnTo>
                      <a:pt x="103" y="4"/>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117" name="Freeform 46">
                <a:extLst>
                  <a:ext uri="{FF2B5EF4-FFF2-40B4-BE49-F238E27FC236}">
                    <a16:creationId xmlns:a16="http://schemas.microsoft.com/office/drawing/2014/main" id="{03731FC0-731E-4850-BF52-AE7990CE61E4}"/>
                  </a:ext>
                </a:extLst>
              </p:cNvPr>
              <p:cNvSpPr>
                <a:spLocks/>
              </p:cNvSpPr>
              <p:nvPr/>
            </p:nvSpPr>
            <p:spPr bwMode="auto">
              <a:xfrm>
                <a:off x="850" y="1664"/>
                <a:ext cx="748" cy="290"/>
              </a:xfrm>
              <a:custGeom>
                <a:avLst/>
                <a:gdLst>
                  <a:gd name="T0" fmla="*/ 896 w 897"/>
                  <a:gd name="T1" fmla="*/ 310 h 348"/>
                  <a:gd name="T2" fmla="*/ 591 w 897"/>
                  <a:gd name="T3" fmla="*/ 344 h 348"/>
                  <a:gd name="T4" fmla="*/ 175 w 897"/>
                  <a:gd name="T5" fmla="*/ 277 h 348"/>
                  <a:gd name="T6" fmla="*/ 50 w 897"/>
                  <a:gd name="T7" fmla="*/ 204 h 348"/>
                  <a:gd name="T8" fmla="*/ 4 w 897"/>
                  <a:gd name="T9" fmla="*/ 117 h 348"/>
                  <a:gd name="T10" fmla="*/ 25 w 897"/>
                  <a:gd name="T11" fmla="*/ 58 h 348"/>
                  <a:gd name="T12" fmla="*/ 83 w 897"/>
                  <a:gd name="T13" fmla="*/ 4 h 348"/>
                  <a:gd name="T14" fmla="*/ 80 w 897"/>
                  <a:gd name="T15" fmla="*/ 0 h 348"/>
                  <a:gd name="T16" fmla="*/ 21 w 897"/>
                  <a:gd name="T17" fmla="*/ 55 h 348"/>
                  <a:gd name="T18" fmla="*/ 0 w 897"/>
                  <a:gd name="T19" fmla="*/ 117 h 348"/>
                  <a:gd name="T20" fmla="*/ 47 w 897"/>
                  <a:gd name="T21" fmla="*/ 207 h 348"/>
                  <a:gd name="T22" fmla="*/ 261 w 897"/>
                  <a:gd name="T23" fmla="*/ 308 h 348"/>
                  <a:gd name="T24" fmla="*/ 591 w 897"/>
                  <a:gd name="T25" fmla="*/ 348 h 348"/>
                  <a:gd name="T26" fmla="*/ 897 w 897"/>
                  <a:gd name="T27" fmla="*/ 314 h 348"/>
                  <a:gd name="T28" fmla="*/ 896 w 897"/>
                  <a:gd name="T29" fmla="*/ 31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7" h="348">
                    <a:moveTo>
                      <a:pt x="896" y="310"/>
                    </a:moveTo>
                    <a:cubicBezTo>
                      <a:pt x="807" y="331"/>
                      <a:pt x="703" y="344"/>
                      <a:pt x="591" y="344"/>
                    </a:cubicBezTo>
                    <a:cubicBezTo>
                      <a:pt x="429" y="344"/>
                      <a:pt x="282" y="318"/>
                      <a:pt x="175" y="277"/>
                    </a:cubicBezTo>
                    <a:cubicBezTo>
                      <a:pt x="122" y="256"/>
                      <a:pt x="79" y="232"/>
                      <a:pt x="50" y="204"/>
                    </a:cubicBezTo>
                    <a:cubicBezTo>
                      <a:pt x="20" y="177"/>
                      <a:pt x="4" y="148"/>
                      <a:pt x="4" y="117"/>
                    </a:cubicBezTo>
                    <a:cubicBezTo>
                      <a:pt x="4" y="96"/>
                      <a:pt x="11" y="77"/>
                      <a:pt x="25" y="58"/>
                    </a:cubicBezTo>
                    <a:cubicBezTo>
                      <a:pt x="38" y="39"/>
                      <a:pt x="58" y="20"/>
                      <a:pt x="83" y="4"/>
                    </a:cubicBezTo>
                    <a:cubicBezTo>
                      <a:pt x="80" y="0"/>
                      <a:pt x="80" y="0"/>
                      <a:pt x="80" y="0"/>
                    </a:cubicBezTo>
                    <a:cubicBezTo>
                      <a:pt x="55" y="17"/>
                      <a:pt x="35" y="36"/>
                      <a:pt x="21" y="55"/>
                    </a:cubicBezTo>
                    <a:cubicBezTo>
                      <a:pt x="8" y="75"/>
                      <a:pt x="0" y="95"/>
                      <a:pt x="0" y="117"/>
                    </a:cubicBezTo>
                    <a:cubicBezTo>
                      <a:pt x="0" y="149"/>
                      <a:pt x="17" y="180"/>
                      <a:pt x="47" y="207"/>
                    </a:cubicBezTo>
                    <a:cubicBezTo>
                      <a:pt x="92" y="249"/>
                      <a:pt x="167" y="284"/>
                      <a:pt x="261" y="308"/>
                    </a:cubicBezTo>
                    <a:cubicBezTo>
                      <a:pt x="355" y="333"/>
                      <a:pt x="469" y="348"/>
                      <a:pt x="591" y="348"/>
                    </a:cubicBezTo>
                    <a:cubicBezTo>
                      <a:pt x="703" y="348"/>
                      <a:pt x="808" y="335"/>
                      <a:pt x="897" y="314"/>
                    </a:cubicBezTo>
                    <a:lnTo>
                      <a:pt x="896" y="310"/>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118" name="Freeform 47">
                <a:extLst>
                  <a:ext uri="{FF2B5EF4-FFF2-40B4-BE49-F238E27FC236}">
                    <a16:creationId xmlns:a16="http://schemas.microsoft.com/office/drawing/2014/main" id="{54E98733-8397-466A-9A02-D1DED715B2FE}"/>
                  </a:ext>
                </a:extLst>
              </p:cNvPr>
              <p:cNvSpPr>
                <a:spLocks/>
              </p:cNvSpPr>
              <p:nvPr/>
            </p:nvSpPr>
            <p:spPr bwMode="auto">
              <a:xfrm>
                <a:off x="927" y="1789"/>
                <a:ext cx="834" cy="129"/>
              </a:xfrm>
              <a:custGeom>
                <a:avLst/>
                <a:gdLst>
                  <a:gd name="T0" fmla="*/ 0 w 1001"/>
                  <a:gd name="T1" fmla="*/ 0 h 155"/>
                  <a:gd name="T2" fmla="*/ 61 w 1001"/>
                  <a:gd name="T3" fmla="*/ 68 h 155"/>
                  <a:gd name="T4" fmla="*/ 414 w 1001"/>
                  <a:gd name="T5" fmla="*/ 152 h 155"/>
                  <a:gd name="T6" fmla="*/ 499 w 1001"/>
                  <a:gd name="T7" fmla="*/ 155 h 155"/>
                  <a:gd name="T8" fmla="*/ 869 w 1001"/>
                  <a:gd name="T9" fmla="*/ 92 h 155"/>
                  <a:gd name="T10" fmla="*/ 962 w 1001"/>
                  <a:gd name="T11" fmla="*/ 43 h 155"/>
                  <a:gd name="T12" fmla="*/ 988 w 1001"/>
                  <a:gd name="T13" fmla="*/ 23 h 155"/>
                  <a:gd name="T14" fmla="*/ 1001 w 1001"/>
                  <a:gd name="T15" fmla="*/ 10 h 155"/>
                  <a:gd name="T16" fmla="*/ 997 w 1001"/>
                  <a:gd name="T17" fmla="*/ 8 h 155"/>
                  <a:gd name="T18" fmla="*/ 985 w 1001"/>
                  <a:gd name="T19" fmla="*/ 20 h 155"/>
                  <a:gd name="T20" fmla="*/ 835 w 1001"/>
                  <a:gd name="T21" fmla="*/ 100 h 155"/>
                  <a:gd name="T22" fmla="*/ 499 w 1001"/>
                  <a:gd name="T23" fmla="*/ 151 h 155"/>
                  <a:gd name="T24" fmla="*/ 414 w 1001"/>
                  <a:gd name="T25" fmla="*/ 148 h 155"/>
                  <a:gd name="T26" fmla="*/ 63 w 1001"/>
                  <a:gd name="T27" fmla="*/ 65 h 155"/>
                  <a:gd name="T28" fmla="*/ 13 w 1001"/>
                  <a:gd name="T29" fmla="*/ 19 h 155"/>
                  <a:gd name="T30" fmla="*/ 6 w 1001"/>
                  <a:gd name="T31" fmla="*/ 5 h 155"/>
                  <a:gd name="T32" fmla="*/ 4 w 1001"/>
                  <a:gd name="T33" fmla="*/ 1 h 155"/>
                  <a:gd name="T34" fmla="*/ 4 w 1001"/>
                  <a:gd name="T35" fmla="*/ 0 h 155"/>
                  <a:gd name="T36" fmla="*/ 4 w 1001"/>
                  <a:gd name="T37" fmla="*/ 0 h 155"/>
                  <a:gd name="T38" fmla="*/ 4 w 1001"/>
                  <a:gd name="T39" fmla="*/ 0 h 155"/>
                  <a:gd name="T40" fmla="*/ 0 w 1001"/>
                  <a:gd name="T41"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01" h="155">
                    <a:moveTo>
                      <a:pt x="0" y="0"/>
                    </a:moveTo>
                    <a:cubicBezTo>
                      <a:pt x="0" y="1"/>
                      <a:pt x="6" y="33"/>
                      <a:pt x="61" y="68"/>
                    </a:cubicBezTo>
                    <a:cubicBezTo>
                      <a:pt x="115" y="103"/>
                      <a:pt x="219" y="141"/>
                      <a:pt x="414" y="152"/>
                    </a:cubicBezTo>
                    <a:cubicBezTo>
                      <a:pt x="444" y="154"/>
                      <a:pt x="472" y="155"/>
                      <a:pt x="499" y="155"/>
                    </a:cubicBezTo>
                    <a:cubicBezTo>
                      <a:pt x="665" y="155"/>
                      <a:pt x="787" y="125"/>
                      <a:pt x="869" y="92"/>
                    </a:cubicBezTo>
                    <a:cubicBezTo>
                      <a:pt x="909" y="75"/>
                      <a:pt x="941" y="58"/>
                      <a:pt x="962" y="43"/>
                    </a:cubicBezTo>
                    <a:cubicBezTo>
                      <a:pt x="973" y="36"/>
                      <a:pt x="982" y="29"/>
                      <a:pt x="988" y="23"/>
                    </a:cubicBezTo>
                    <a:cubicBezTo>
                      <a:pt x="994" y="18"/>
                      <a:pt x="999" y="13"/>
                      <a:pt x="1001" y="10"/>
                    </a:cubicBezTo>
                    <a:cubicBezTo>
                      <a:pt x="997" y="8"/>
                      <a:pt x="997" y="8"/>
                      <a:pt x="997" y="8"/>
                    </a:cubicBezTo>
                    <a:cubicBezTo>
                      <a:pt x="996" y="10"/>
                      <a:pt x="992" y="15"/>
                      <a:pt x="985" y="20"/>
                    </a:cubicBezTo>
                    <a:cubicBezTo>
                      <a:pt x="964" y="40"/>
                      <a:pt x="915" y="72"/>
                      <a:pt x="835" y="100"/>
                    </a:cubicBezTo>
                    <a:cubicBezTo>
                      <a:pt x="755" y="128"/>
                      <a:pt x="644" y="151"/>
                      <a:pt x="499" y="151"/>
                    </a:cubicBezTo>
                    <a:cubicBezTo>
                      <a:pt x="472" y="151"/>
                      <a:pt x="444" y="150"/>
                      <a:pt x="414" y="148"/>
                    </a:cubicBezTo>
                    <a:cubicBezTo>
                      <a:pt x="219" y="137"/>
                      <a:pt x="117" y="99"/>
                      <a:pt x="63" y="65"/>
                    </a:cubicBezTo>
                    <a:cubicBezTo>
                      <a:pt x="36" y="48"/>
                      <a:pt x="21" y="31"/>
                      <a:pt x="13" y="19"/>
                    </a:cubicBezTo>
                    <a:cubicBezTo>
                      <a:pt x="9" y="13"/>
                      <a:pt x="7" y="8"/>
                      <a:pt x="6" y="5"/>
                    </a:cubicBezTo>
                    <a:cubicBezTo>
                      <a:pt x="5" y="3"/>
                      <a:pt x="5" y="2"/>
                      <a:pt x="4" y="1"/>
                    </a:cubicBezTo>
                    <a:cubicBezTo>
                      <a:pt x="4" y="0"/>
                      <a:pt x="4" y="0"/>
                      <a:pt x="4" y="0"/>
                    </a:cubicBezTo>
                    <a:cubicBezTo>
                      <a:pt x="4" y="0"/>
                      <a:pt x="4" y="0"/>
                      <a:pt x="4" y="0"/>
                    </a:cubicBezTo>
                    <a:cubicBezTo>
                      <a:pt x="4" y="0"/>
                      <a:pt x="4" y="0"/>
                      <a:pt x="4" y="0"/>
                    </a:cubicBezTo>
                    <a:cubicBezTo>
                      <a:pt x="0" y="0"/>
                      <a:pt x="0" y="0"/>
                      <a:pt x="0" y="0"/>
                    </a:cubicBez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119" name="Freeform 48">
                <a:extLst>
                  <a:ext uri="{FF2B5EF4-FFF2-40B4-BE49-F238E27FC236}">
                    <a16:creationId xmlns:a16="http://schemas.microsoft.com/office/drawing/2014/main" id="{6C859F98-EF46-4F4B-921E-04707E24F9DF}"/>
                  </a:ext>
                </a:extLst>
              </p:cNvPr>
              <p:cNvSpPr>
                <a:spLocks/>
              </p:cNvSpPr>
              <p:nvPr/>
            </p:nvSpPr>
            <p:spPr bwMode="auto">
              <a:xfrm>
                <a:off x="1603" y="2086"/>
                <a:ext cx="152" cy="30"/>
              </a:xfrm>
              <a:custGeom>
                <a:avLst/>
                <a:gdLst>
                  <a:gd name="T0" fmla="*/ 0 w 182"/>
                  <a:gd name="T1" fmla="*/ 5 h 36"/>
                  <a:gd name="T2" fmla="*/ 32 w 182"/>
                  <a:gd name="T3" fmla="*/ 27 h 36"/>
                  <a:gd name="T4" fmla="*/ 90 w 182"/>
                  <a:gd name="T5" fmla="*/ 36 h 36"/>
                  <a:gd name="T6" fmla="*/ 151 w 182"/>
                  <a:gd name="T7" fmla="*/ 26 h 36"/>
                  <a:gd name="T8" fmla="*/ 172 w 182"/>
                  <a:gd name="T9" fmla="*/ 15 h 36"/>
                  <a:gd name="T10" fmla="*/ 182 w 182"/>
                  <a:gd name="T11" fmla="*/ 1 h 36"/>
                  <a:gd name="T12" fmla="*/ 178 w 182"/>
                  <a:gd name="T13" fmla="*/ 0 h 36"/>
                  <a:gd name="T14" fmla="*/ 169 w 182"/>
                  <a:gd name="T15" fmla="*/ 12 h 36"/>
                  <a:gd name="T16" fmla="*/ 137 w 182"/>
                  <a:gd name="T17" fmla="*/ 26 h 36"/>
                  <a:gd name="T18" fmla="*/ 90 w 182"/>
                  <a:gd name="T19" fmla="*/ 32 h 36"/>
                  <a:gd name="T20" fmla="*/ 33 w 182"/>
                  <a:gd name="T21" fmla="*/ 23 h 36"/>
                  <a:gd name="T22" fmla="*/ 3 w 182"/>
                  <a:gd name="T23" fmla="*/ 3 h 36"/>
                  <a:gd name="T24" fmla="*/ 0 w 182"/>
                  <a:gd name="T25"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36">
                    <a:moveTo>
                      <a:pt x="0" y="5"/>
                    </a:moveTo>
                    <a:cubicBezTo>
                      <a:pt x="4" y="14"/>
                      <a:pt x="16" y="22"/>
                      <a:pt x="32" y="27"/>
                    </a:cubicBezTo>
                    <a:cubicBezTo>
                      <a:pt x="48" y="33"/>
                      <a:pt x="68" y="36"/>
                      <a:pt x="90" y="36"/>
                    </a:cubicBezTo>
                    <a:cubicBezTo>
                      <a:pt x="114" y="36"/>
                      <a:pt x="135" y="32"/>
                      <a:pt x="151" y="26"/>
                    </a:cubicBezTo>
                    <a:cubicBezTo>
                      <a:pt x="160" y="23"/>
                      <a:pt x="166" y="19"/>
                      <a:pt x="172" y="15"/>
                    </a:cubicBezTo>
                    <a:cubicBezTo>
                      <a:pt x="177" y="11"/>
                      <a:pt x="180" y="6"/>
                      <a:pt x="182" y="1"/>
                    </a:cubicBezTo>
                    <a:cubicBezTo>
                      <a:pt x="178" y="0"/>
                      <a:pt x="178" y="0"/>
                      <a:pt x="178" y="0"/>
                    </a:cubicBezTo>
                    <a:cubicBezTo>
                      <a:pt x="177" y="4"/>
                      <a:pt x="174" y="8"/>
                      <a:pt x="169" y="12"/>
                    </a:cubicBezTo>
                    <a:cubicBezTo>
                      <a:pt x="162" y="18"/>
                      <a:pt x="151" y="23"/>
                      <a:pt x="137" y="26"/>
                    </a:cubicBezTo>
                    <a:cubicBezTo>
                      <a:pt x="124" y="30"/>
                      <a:pt x="107" y="32"/>
                      <a:pt x="90" y="32"/>
                    </a:cubicBezTo>
                    <a:cubicBezTo>
                      <a:pt x="68" y="32"/>
                      <a:pt x="49" y="29"/>
                      <a:pt x="33" y="23"/>
                    </a:cubicBezTo>
                    <a:cubicBezTo>
                      <a:pt x="18" y="18"/>
                      <a:pt x="7" y="11"/>
                      <a:pt x="3" y="3"/>
                    </a:cubicBezTo>
                    <a:cubicBezTo>
                      <a:pt x="0" y="5"/>
                      <a:pt x="0" y="5"/>
                      <a:pt x="0" y="5"/>
                    </a:cubicBez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120" name="Freeform 49">
                <a:extLst>
                  <a:ext uri="{FF2B5EF4-FFF2-40B4-BE49-F238E27FC236}">
                    <a16:creationId xmlns:a16="http://schemas.microsoft.com/office/drawing/2014/main" id="{6074CC84-32C7-46F0-95C1-6ADA8BD49595}"/>
                  </a:ext>
                </a:extLst>
              </p:cNvPr>
              <p:cNvSpPr>
                <a:spLocks/>
              </p:cNvSpPr>
              <p:nvPr/>
            </p:nvSpPr>
            <p:spPr bwMode="auto">
              <a:xfrm>
                <a:off x="761" y="2030"/>
                <a:ext cx="127" cy="19"/>
              </a:xfrm>
              <a:custGeom>
                <a:avLst/>
                <a:gdLst>
                  <a:gd name="T0" fmla="*/ 0 w 153"/>
                  <a:gd name="T1" fmla="*/ 3 h 22"/>
                  <a:gd name="T2" fmla="*/ 78 w 153"/>
                  <a:gd name="T3" fmla="*/ 22 h 22"/>
                  <a:gd name="T4" fmla="*/ 153 w 153"/>
                  <a:gd name="T5" fmla="*/ 5 h 22"/>
                  <a:gd name="T6" fmla="*/ 151 w 153"/>
                  <a:gd name="T7" fmla="*/ 1 h 22"/>
                  <a:gd name="T8" fmla="*/ 78 w 153"/>
                  <a:gd name="T9" fmla="*/ 18 h 22"/>
                  <a:gd name="T10" fmla="*/ 2 w 153"/>
                  <a:gd name="T11" fmla="*/ 0 h 22"/>
                  <a:gd name="T12" fmla="*/ 0 w 153"/>
                  <a:gd name="T13" fmla="*/ 3 h 22"/>
                </a:gdLst>
                <a:ahLst/>
                <a:cxnLst>
                  <a:cxn ang="0">
                    <a:pos x="T0" y="T1"/>
                  </a:cxn>
                  <a:cxn ang="0">
                    <a:pos x="T2" y="T3"/>
                  </a:cxn>
                  <a:cxn ang="0">
                    <a:pos x="T4" y="T5"/>
                  </a:cxn>
                  <a:cxn ang="0">
                    <a:pos x="T6" y="T7"/>
                  </a:cxn>
                  <a:cxn ang="0">
                    <a:pos x="T8" y="T9"/>
                  </a:cxn>
                  <a:cxn ang="0">
                    <a:pos x="T10" y="T11"/>
                  </a:cxn>
                  <a:cxn ang="0">
                    <a:pos x="T12" y="T13"/>
                  </a:cxn>
                </a:cxnLst>
                <a:rect l="0" t="0" r="r" b="b"/>
                <a:pathLst>
                  <a:path w="153" h="22">
                    <a:moveTo>
                      <a:pt x="0" y="3"/>
                    </a:moveTo>
                    <a:cubicBezTo>
                      <a:pt x="16" y="14"/>
                      <a:pt x="45" y="21"/>
                      <a:pt x="78" y="22"/>
                    </a:cubicBezTo>
                    <a:cubicBezTo>
                      <a:pt x="109" y="21"/>
                      <a:pt x="137" y="15"/>
                      <a:pt x="153" y="5"/>
                    </a:cubicBezTo>
                    <a:cubicBezTo>
                      <a:pt x="151" y="1"/>
                      <a:pt x="151" y="1"/>
                      <a:pt x="151" y="1"/>
                    </a:cubicBezTo>
                    <a:cubicBezTo>
                      <a:pt x="136" y="11"/>
                      <a:pt x="108" y="18"/>
                      <a:pt x="78" y="18"/>
                    </a:cubicBezTo>
                    <a:cubicBezTo>
                      <a:pt x="45" y="18"/>
                      <a:pt x="17" y="10"/>
                      <a:pt x="2" y="0"/>
                    </a:cubicBezTo>
                    <a:lnTo>
                      <a:pt x="0" y="3"/>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121" name="Freeform 50">
                <a:extLst>
                  <a:ext uri="{FF2B5EF4-FFF2-40B4-BE49-F238E27FC236}">
                    <a16:creationId xmlns:a16="http://schemas.microsoft.com/office/drawing/2014/main" id="{069D3F99-C353-448F-8B96-FB79AA2D25F4}"/>
                  </a:ext>
                </a:extLst>
              </p:cNvPr>
              <p:cNvSpPr>
                <a:spLocks/>
              </p:cNvSpPr>
              <p:nvPr/>
            </p:nvSpPr>
            <p:spPr bwMode="auto">
              <a:xfrm>
                <a:off x="975" y="1465"/>
                <a:ext cx="735" cy="189"/>
              </a:xfrm>
              <a:custGeom>
                <a:avLst/>
                <a:gdLst>
                  <a:gd name="T0" fmla="*/ 812 w 881"/>
                  <a:gd name="T1" fmla="*/ 5 h 227"/>
                  <a:gd name="T2" fmla="*/ 860 w 881"/>
                  <a:gd name="T3" fmla="*/ 41 h 227"/>
                  <a:gd name="T4" fmla="*/ 877 w 881"/>
                  <a:gd name="T5" fmla="*/ 80 h 227"/>
                  <a:gd name="T6" fmla="*/ 843 w 881"/>
                  <a:gd name="T7" fmla="*/ 135 h 227"/>
                  <a:gd name="T8" fmla="*/ 685 w 881"/>
                  <a:gd name="T9" fmla="*/ 198 h 227"/>
                  <a:gd name="T10" fmla="*/ 440 w 881"/>
                  <a:gd name="T11" fmla="*/ 223 h 227"/>
                  <a:gd name="T12" fmla="*/ 131 w 881"/>
                  <a:gd name="T13" fmla="*/ 180 h 227"/>
                  <a:gd name="T14" fmla="*/ 38 w 881"/>
                  <a:gd name="T15" fmla="*/ 135 h 227"/>
                  <a:gd name="T16" fmla="*/ 4 w 881"/>
                  <a:gd name="T17" fmla="*/ 80 h 227"/>
                  <a:gd name="T18" fmla="*/ 22 w 881"/>
                  <a:gd name="T19" fmla="*/ 40 h 227"/>
                  <a:gd name="T20" fmla="*/ 73 w 881"/>
                  <a:gd name="T21" fmla="*/ 3 h 227"/>
                  <a:gd name="T22" fmla="*/ 71 w 881"/>
                  <a:gd name="T23" fmla="*/ 0 h 227"/>
                  <a:gd name="T24" fmla="*/ 19 w 881"/>
                  <a:gd name="T25" fmla="*/ 37 h 227"/>
                  <a:gd name="T26" fmla="*/ 0 w 881"/>
                  <a:gd name="T27" fmla="*/ 80 h 227"/>
                  <a:gd name="T28" fmla="*/ 35 w 881"/>
                  <a:gd name="T29" fmla="*/ 138 h 227"/>
                  <a:gd name="T30" fmla="*/ 195 w 881"/>
                  <a:gd name="T31" fmla="*/ 202 h 227"/>
                  <a:gd name="T32" fmla="*/ 440 w 881"/>
                  <a:gd name="T33" fmla="*/ 227 h 227"/>
                  <a:gd name="T34" fmla="*/ 751 w 881"/>
                  <a:gd name="T35" fmla="*/ 184 h 227"/>
                  <a:gd name="T36" fmla="*/ 846 w 881"/>
                  <a:gd name="T37" fmla="*/ 138 h 227"/>
                  <a:gd name="T38" fmla="*/ 881 w 881"/>
                  <a:gd name="T39" fmla="*/ 80 h 227"/>
                  <a:gd name="T40" fmla="*/ 863 w 881"/>
                  <a:gd name="T41" fmla="*/ 38 h 227"/>
                  <a:gd name="T42" fmla="*/ 814 w 881"/>
                  <a:gd name="T43" fmla="*/ 2 h 227"/>
                  <a:gd name="T44" fmla="*/ 812 w 881"/>
                  <a:gd name="T45" fmla="*/ 5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81" h="227">
                    <a:moveTo>
                      <a:pt x="812" y="5"/>
                    </a:moveTo>
                    <a:cubicBezTo>
                      <a:pt x="833" y="16"/>
                      <a:pt x="849" y="28"/>
                      <a:pt x="860" y="41"/>
                    </a:cubicBezTo>
                    <a:cubicBezTo>
                      <a:pt x="871" y="53"/>
                      <a:pt x="877" y="66"/>
                      <a:pt x="877" y="80"/>
                    </a:cubicBezTo>
                    <a:cubicBezTo>
                      <a:pt x="877" y="99"/>
                      <a:pt x="865" y="118"/>
                      <a:pt x="843" y="135"/>
                    </a:cubicBezTo>
                    <a:cubicBezTo>
                      <a:pt x="810" y="160"/>
                      <a:pt x="755" y="182"/>
                      <a:pt x="685" y="198"/>
                    </a:cubicBezTo>
                    <a:cubicBezTo>
                      <a:pt x="615" y="214"/>
                      <a:pt x="531" y="223"/>
                      <a:pt x="440" y="223"/>
                    </a:cubicBezTo>
                    <a:cubicBezTo>
                      <a:pt x="320" y="223"/>
                      <a:pt x="210" y="207"/>
                      <a:pt x="131" y="180"/>
                    </a:cubicBezTo>
                    <a:cubicBezTo>
                      <a:pt x="92" y="167"/>
                      <a:pt x="60" y="152"/>
                      <a:pt x="38" y="135"/>
                    </a:cubicBezTo>
                    <a:cubicBezTo>
                      <a:pt x="16" y="118"/>
                      <a:pt x="4" y="99"/>
                      <a:pt x="4" y="80"/>
                    </a:cubicBezTo>
                    <a:cubicBezTo>
                      <a:pt x="4" y="66"/>
                      <a:pt x="10" y="53"/>
                      <a:pt x="22" y="40"/>
                    </a:cubicBezTo>
                    <a:cubicBezTo>
                      <a:pt x="34" y="27"/>
                      <a:pt x="51" y="14"/>
                      <a:pt x="73" y="3"/>
                    </a:cubicBezTo>
                    <a:cubicBezTo>
                      <a:pt x="71" y="0"/>
                      <a:pt x="71" y="0"/>
                      <a:pt x="71" y="0"/>
                    </a:cubicBezTo>
                    <a:cubicBezTo>
                      <a:pt x="49" y="11"/>
                      <a:pt x="31" y="24"/>
                      <a:pt x="19" y="37"/>
                    </a:cubicBezTo>
                    <a:cubicBezTo>
                      <a:pt x="7" y="50"/>
                      <a:pt x="0" y="65"/>
                      <a:pt x="0" y="80"/>
                    </a:cubicBezTo>
                    <a:cubicBezTo>
                      <a:pt x="0" y="101"/>
                      <a:pt x="13" y="120"/>
                      <a:pt x="35" y="138"/>
                    </a:cubicBezTo>
                    <a:cubicBezTo>
                      <a:pt x="69" y="164"/>
                      <a:pt x="125" y="186"/>
                      <a:pt x="195" y="202"/>
                    </a:cubicBezTo>
                    <a:cubicBezTo>
                      <a:pt x="265" y="218"/>
                      <a:pt x="350" y="227"/>
                      <a:pt x="440" y="227"/>
                    </a:cubicBezTo>
                    <a:cubicBezTo>
                      <a:pt x="562" y="227"/>
                      <a:pt x="672" y="210"/>
                      <a:pt x="751" y="184"/>
                    </a:cubicBezTo>
                    <a:cubicBezTo>
                      <a:pt x="791" y="171"/>
                      <a:pt x="823" y="155"/>
                      <a:pt x="846" y="138"/>
                    </a:cubicBezTo>
                    <a:cubicBezTo>
                      <a:pt x="868" y="120"/>
                      <a:pt x="881" y="101"/>
                      <a:pt x="881" y="80"/>
                    </a:cubicBezTo>
                    <a:cubicBezTo>
                      <a:pt x="881" y="65"/>
                      <a:pt x="875" y="51"/>
                      <a:pt x="863" y="38"/>
                    </a:cubicBezTo>
                    <a:cubicBezTo>
                      <a:pt x="852" y="25"/>
                      <a:pt x="835" y="13"/>
                      <a:pt x="814" y="2"/>
                    </a:cubicBezTo>
                    <a:lnTo>
                      <a:pt x="812" y="5"/>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122" name="Freeform 51">
                <a:extLst>
                  <a:ext uri="{FF2B5EF4-FFF2-40B4-BE49-F238E27FC236}">
                    <a16:creationId xmlns:a16="http://schemas.microsoft.com/office/drawing/2014/main" id="{4FB587B6-333D-40F3-8FE0-FF3E003A8A5A}"/>
                  </a:ext>
                </a:extLst>
              </p:cNvPr>
              <p:cNvSpPr>
                <a:spLocks/>
              </p:cNvSpPr>
              <p:nvPr/>
            </p:nvSpPr>
            <p:spPr bwMode="auto">
              <a:xfrm>
                <a:off x="962" y="1481"/>
                <a:ext cx="761" cy="187"/>
              </a:xfrm>
              <a:custGeom>
                <a:avLst/>
                <a:gdLst>
                  <a:gd name="T0" fmla="*/ 855 w 913"/>
                  <a:gd name="T1" fmla="*/ 3 h 225"/>
                  <a:gd name="T2" fmla="*/ 895 w 913"/>
                  <a:gd name="T3" fmla="*/ 37 h 225"/>
                  <a:gd name="T4" fmla="*/ 909 w 913"/>
                  <a:gd name="T5" fmla="*/ 73 h 225"/>
                  <a:gd name="T6" fmla="*/ 900 w 913"/>
                  <a:gd name="T7" fmla="*/ 102 h 225"/>
                  <a:gd name="T8" fmla="*/ 844 w 913"/>
                  <a:gd name="T9" fmla="*/ 149 h 225"/>
                  <a:gd name="T10" fmla="*/ 456 w 913"/>
                  <a:gd name="T11" fmla="*/ 221 h 225"/>
                  <a:gd name="T12" fmla="*/ 136 w 913"/>
                  <a:gd name="T13" fmla="*/ 177 h 225"/>
                  <a:gd name="T14" fmla="*/ 39 w 913"/>
                  <a:gd name="T15" fmla="*/ 130 h 225"/>
                  <a:gd name="T16" fmla="*/ 13 w 913"/>
                  <a:gd name="T17" fmla="*/ 102 h 225"/>
                  <a:gd name="T18" fmla="*/ 4 w 913"/>
                  <a:gd name="T19" fmla="*/ 73 h 225"/>
                  <a:gd name="T20" fmla="*/ 18 w 913"/>
                  <a:gd name="T21" fmla="*/ 37 h 225"/>
                  <a:gd name="T22" fmla="*/ 56 w 913"/>
                  <a:gd name="T23" fmla="*/ 4 h 225"/>
                  <a:gd name="T24" fmla="*/ 54 w 913"/>
                  <a:gd name="T25" fmla="*/ 1 h 225"/>
                  <a:gd name="T26" fmla="*/ 14 w 913"/>
                  <a:gd name="T27" fmla="*/ 35 h 225"/>
                  <a:gd name="T28" fmla="*/ 0 w 913"/>
                  <a:gd name="T29" fmla="*/ 73 h 225"/>
                  <a:gd name="T30" fmla="*/ 10 w 913"/>
                  <a:gd name="T31" fmla="*/ 104 h 225"/>
                  <a:gd name="T32" fmla="*/ 67 w 913"/>
                  <a:gd name="T33" fmla="*/ 152 h 225"/>
                  <a:gd name="T34" fmla="*/ 456 w 913"/>
                  <a:gd name="T35" fmla="*/ 225 h 225"/>
                  <a:gd name="T36" fmla="*/ 778 w 913"/>
                  <a:gd name="T37" fmla="*/ 181 h 225"/>
                  <a:gd name="T38" fmla="*/ 876 w 913"/>
                  <a:gd name="T39" fmla="*/ 133 h 225"/>
                  <a:gd name="T40" fmla="*/ 903 w 913"/>
                  <a:gd name="T41" fmla="*/ 104 h 225"/>
                  <a:gd name="T42" fmla="*/ 913 w 913"/>
                  <a:gd name="T43" fmla="*/ 73 h 225"/>
                  <a:gd name="T44" fmla="*/ 898 w 913"/>
                  <a:gd name="T45" fmla="*/ 34 h 225"/>
                  <a:gd name="T46" fmla="*/ 857 w 913"/>
                  <a:gd name="T47" fmla="*/ 0 h 225"/>
                  <a:gd name="T48" fmla="*/ 855 w 913"/>
                  <a:gd name="T49" fmla="*/ 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13" h="225">
                    <a:moveTo>
                      <a:pt x="855" y="3"/>
                    </a:moveTo>
                    <a:cubicBezTo>
                      <a:pt x="872" y="14"/>
                      <a:pt x="886" y="25"/>
                      <a:pt x="895" y="37"/>
                    </a:cubicBezTo>
                    <a:cubicBezTo>
                      <a:pt x="904" y="48"/>
                      <a:pt x="909" y="60"/>
                      <a:pt x="909" y="73"/>
                    </a:cubicBezTo>
                    <a:cubicBezTo>
                      <a:pt x="909" y="83"/>
                      <a:pt x="906" y="93"/>
                      <a:pt x="900" y="102"/>
                    </a:cubicBezTo>
                    <a:cubicBezTo>
                      <a:pt x="890" y="119"/>
                      <a:pt x="871" y="135"/>
                      <a:pt x="844" y="149"/>
                    </a:cubicBezTo>
                    <a:cubicBezTo>
                      <a:pt x="765" y="192"/>
                      <a:pt x="621" y="221"/>
                      <a:pt x="456" y="221"/>
                    </a:cubicBezTo>
                    <a:cubicBezTo>
                      <a:pt x="331" y="221"/>
                      <a:pt x="218" y="204"/>
                      <a:pt x="136" y="177"/>
                    </a:cubicBezTo>
                    <a:cubicBezTo>
                      <a:pt x="95" y="164"/>
                      <a:pt x="62" y="147"/>
                      <a:pt x="39" y="130"/>
                    </a:cubicBezTo>
                    <a:cubicBezTo>
                      <a:pt x="28" y="121"/>
                      <a:pt x="19" y="112"/>
                      <a:pt x="13" y="102"/>
                    </a:cubicBezTo>
                    <a:cubicBezTo>
                      <a:pt x="7" y="93"/>
                      <a:pt x="4" y="83"/>
                      <a:pt x="4" y="73"/>
                    </a:cubicBezTo>
                    <a:cubicBezTo>
                      <a:pt x="4" y="61"/>
                      <a:pt x="9" y="49"/>
                      <a:pt x="18" y="37"/>
                    </a:cubicBezTo>
                    <a:cubicBezTo>
                      <a:pt x="26" y="26"/>
                      <a:pt x="40" y="14"/>
                      <a:pt x="56" y="4"/>
                    </a:cubicBezTo>
                    <a:cubicBezTo>
                      <a:pt x="54" y="1"/>
                      <a:pt x="54" y="1"/>
                      <a:pt x="54" y="1"/>
                    </a:cubicBezTo>
                    <a:cubicBezTo>
                      <a:pt x="37" y="11"/>
                      <a:pt x="24" y="23"/>
                      <a:pt x="14" y="35"/>
                    </a:cubicBezTo>
                    <a:cubicBezTo>
                      <a:pt x="5" y="47"/>
                      <a:pt x="0" y="60"/>
                      <a:pt x="0" y="73"/>
                    </a:cubicBezTo>
                    <a:cubicBezTo>
                      <a:pt x="0" y="84"/>
                      <a:pt x="3" y="94"/>
                      <a:pt x="10" y="104"/>
                    </a:cubicBezTo>
                    <a:cubicBezTo>
                      <a:pt x="20" y="122"/>
                      <a:pt x="40" y="138"/>
                      <a:pt x="67" y="152"/>
                    </a:cubicBezTo>
                    <a:cubicBezTo>
                      <a:pt x="147" y="196"/>
                      <a:pt x="292" y="225"/>
                      <a:pt x="456" y="225"/>
                    </a:cubicBezTo>
                    <a:cubicBezTo>
                      <a:pt x="582" y="225"/>
                      <a:pt x="696" y="208"/>
                      <a:pt x="778" y="181"/>
                    </a:cubicBezTo>
                    <a:cubicBezTo>
                      <a:pt x="820" y="167"/>
                      <a:pt x="853" y="151"/>
                      <a:pt x="876" y="133"/>
                    </a:cubicBezTo>
                    <a:cubicBezTo>
                      <a:pt x="888" y="124"/>
                      <a:pt x="897" y="114"/>
                      <a:pt x="903" y="104"/>
                    </a:cubicBezTo>
                    <a:cubicBezTo>
                      <a:pt x="910" y="94"/>
                      <a:pt x="913" y="84"/>
                      <a:pt x="913" y="73"/>
                    </a:cubicBezTo>
                    <a:cubicBezTo>
                      <a:pt x="913" y="59"/>
                      <a:pt x="908" y="46"/>
                      <a:pt x="898" y="34"/>
                    </a:cubicBezTo>
                    <a:cubicBezTo>
                      <a:pt x="889" y="22"/>
                      <a:pt x="875" y="10"/>
                      <a:pt x="857" y="0"/>
                    </a:cubicBezTo>
                    <a:cubicBezTo>
                      <a:pt x="855" y="3"/>
                      <a:pt x="855" y="3"/>
                      <a:pt x="855" y="3"/>
                    </a:cubicBez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123" name="Freeform 52">
                <a:extLst>
                  <a:ext uri="{FF2B5EF4-FFF2-40B4-BE49-F238E27FC236}">
                    <a16:creationId xmlns:a16="http://schemas.microsoft.com/office/drawing/2014/main" id="{4C070A69-8917-482C-A4F1-AFF82DDE3BC3}"/>
                  </a:ext>
                </a:extLst>
              </p:cNvPr>
              <p:cNvSpPr>
                <a:spLocks/>
              </p:cNvSpPr>
              <p:nvPr/>
            </p:nvSpPr>
            <p:spPr bwMode="auto">
              <a:xfrm>
                <a:off x="962" y="1541"/>
                <a:ext cx="761" cy="251"/>
              </a:xfrm>
              <a:custGeom>
                <a:avLst/>
                <a:gdLst>
                  <a:gd name="T0" fmla="*/ 0 w 913"/>
                  <a:gd name="T1" fmla="*/ 0 h 300"/>
                  <a:gd name="T2" fmla="*/ 0 w 913"/>
                  <a:gd name="T3" fmla="*/ 131 h 300"/>
                  <a:gd name="T4" fmla="*/ 36 w 913"/>
                  <a:gd name="T5" fmla="*/ 197 h 300"/>
                  <a:gd name="T6" fmla="*/ 202 w 913"/>
                  <a:gd name="T7" fmla="*/ 271 h 300"/>
                  <a:gd name="T8" fmla="*/ 456 w 913"/>
                  <a:gd name="T9" fmla="*/ 300 h 300"/>
                  <a:gd name="T10" fmla="*/ 779 w 913"/>
                  <a:gd name="T11" fmla="*/ 251 h 300"/>
                  <a:gd name="T12" fmla="*/ 877 w 913"/>
                  <a:gd name="T13" fmla="*/ 197 h 300"/>
                  <a:gd name="T14" fmla="*/ 913 w 913"/>
                  <a:gd name="T15" fmla="*/ 131 h 300"/>
                  <a:gd name="T16" fmla="*/ 913 w 913"/>
                  <a:gd name="T17" fmla="*/ 0 h 300"/>
                  <a:gd name="T18" fmla="*/ 909 w 913"/>
                  <a:gd name="T19" fmla="*/ 0 h 300"/>
                  <a:gd name="T20" fmla="*/ 909 w 913"/>
                  <a:gd name="T21" fmla="*/ 131 h 300"/>
                  <a:gd name="T22" fmla="*/ 874 w 913"/>
                  <a:gd name="T23" fmla="*/ 194 h 300"/>
                  <a:gd name="T24" fmla="*/ 710 w 913"/>
                  <a:gd name="T25" fmla="*/ 267 h 300"/>
                  <a:gd name="T26" fmla="*/ 456 w 913"/>
                  <a:gd name="T27" fmla="*/ 295 h 300"/>
                  <a:gd name="T28" fmla="*/ 136 w 913"/>
                  <a:gd name="T29" fmla="*/ 247 h 300"/>
                  <a:gd name="T30" fmla="*/ 39 w 913"/>
                  <a:gd name="T31" fmla="*/ 194 h 300"/>
                  <a:gd name="T32" fmla="*/ 4 w 913"/>
                  <a:gd name="T33" fmla="*/ 131 h 300"/>
                  <a:gd name="T34" fmla="*/ 4 w 913"/>
                  <a:gd name="T35" fmla="*/ 0 h 300"/>
                  <a:gd name="T36" fmla="*/ 0 w 913"/>
                  <a:gd name="T37"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3" h="300">
                    <a:moveTo>
                      <a:pt x="0" y="0"/>
                    </a:moveTo>
                    <a:cubicBezTo>
                      <a:pt x="0" y="131"/>
                      <a:pt x="0" y="131"/>
                      <a:pt x="0" y="131"/>
                    </a:cubicBezTo>
                    <a:cubicBezTo>
                      <a:pt x="0" y="155"/>
                      <a:pt x="13" y="177"/>
                      <a:pt x="36" y="197"/>
                    </a:cubicBezTo>
                    <a:cubicBezTo>
                      <a:pt x="71" y="227"/>
                      <a:pt x="129" y="253"/>
                      <a:pt x="202" y="271"/>
                    </a:cubicBezTo>
                    <a:cubicBezTo>
                      <a:pt x="275" y="289"/>
                      <a:pt x="362" y="300"/>
                      <a:pt x="456" y="300"/>
                    </a:cubicBezTo>
                    <a:cubicBezTo>
                      <a:pt x="582" y="300"/>
                      <a:pt x="696" y="281"/>
                      <a:pt x="779" y="251"/>
                    </a:cubicBezTo>
                    <a:cubicBezTo>
                      <a:pt x="820" y="235"/>
                      <a:pt x="853" y="217"/>
                      <a:pt x="877" y="197"/>
                    </a:cubicBezTo>
                    <a:cubicBezTo>
                      <a:pt x="900" y="177"/>
                      <a:pt x="913" y="155"/>
                      <a:pt x="913" y="131"/>
                    </a:cubicBezTo>
                    <a:cubicBezTo>
                      <a:pt x="913" y="0"/>
                      <a:pt x="913" y="0"/>
                      <a:pt x="913" y="0"/>
                    </a:cubicBezTo>
                    <a:cubicBezTo>
                      <a:pt x="909" y="0"/>
                      <a:pt x="909" y="0"/>
                      <a:pt x="909" y="0"/>
                    </a:cubicBezTo>
                    <a:cubicBezTo>
                      <a:pt x="909" y="131"/>
                      <a:pt x="909" y="131"/>
                      <a:pt x="909" y="131"/>
                    </a:cubicBezTo>
                    <a:cubicBezTo>
                      <a:pt x="909" y="153"/>
                      <a:pt x="897" y="174"/>
                      <a:pt x="874" y="194"/>
                    </a:cubicBezTo>
                    <a:cubicBezTo>
                      <a:pt x="840" y="223"/>
                      <a:pt x="782" y="249"/>
                      <a:pt x="710" y="267"/>
                    </a:cubicBezTo>
                    <a:cubicBezTo>
                      <a:pt x="638" y="285"/>
                      <a:pt x="550" y="295"/>
                      <a:pt x="456" y="295"/>
                    </a:cubicBezTo>
                    <a:cubicBezTo>
                      <a:pt x="331" y="295"/>
                      <a:pt x="218" y="277"/>
                      <a:pt x="136" y="247"/>
                    </a:cubicBezTo>
                    <a:cubicBezTo>
                      <a:pt x="95" y="232"/>
                      <a:pt x="62" y="214"/>
                      <a:pt x="39" y="194"/>
                    </a:cubicBezTo>
                    <a:cubicBezTo>
                      <a:pt x="16" y="174"/>
                      <a:pt x="4" y="153"/>
                      <a:pt x="4" y="131"/>
                    </a:cubicBezTo>
                    <a:cubicBezTo>
                      <a:pt x="4" y="0"/>
                      <a:pt x="4" y="0"/>
                      <a:pt x="4" y="0"/>
                    </a:cubicBezTo>
                    <a:lnTo>
                      <a:pt x="0" y="0"/>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124" name="Freeform 53">
                <a:extLst>
                  <a:ext uri="{FF2B5EF4-FFF2-40B4-BE49-F238E27FC236}">
                    <a16:creationId xmlns:a16="http://schemas.microsoft.com/office/drawing/2014/main" id="{F66DFB08-E4CC-4F5D-9726-91F751EFDCDD}"/>
                  </a:ext>
                </a:extLst>
              </p:cNvPr>
              <p:cNvSpPr>
                <a:spLocks/>
              </p:cNvSpPr>
              <p:nvPr/>
            </p:nvSpPr>
            <p:spPr bwMode="auto">
              <a:xfrm>
                <a:off x="1272" y="1786"/>
                <a:ext cx="31" cy="72"/>
              </a:xfrm>
              <a:custGeom>
                <a:avLst/>
                <a:gdLst>
                  <a:gd name="T0" fmla="*/ 33 w 37"/>
                  <a:gd name="T1" fmla="*/ 3 h 86"/>
                  <a:gd name="T2" fmla="*/ 33 w 37"/>
                  <a:gd name="T3" fmla="*/ 72 h 86"/>
                  <a:gd name="T4" fmla="*/ 24 w 37"/>
                  <a:gd name="T5" fmla="*/ 81 h 86"/>
                  <a:gd name="T6" fmla="*/ 13 w 37"/>
                  <a:gd name="T7" fmla="*/ 81 h 86"/>
                  <a:gd name="T8" fmla="*/ 4 w 37"/>
                  <a:gd name="T9" fmla="*/ 72 h 86"/>
                  <a:gd name="T10" fmla="*/ 4 w 37"/>
                  <a:gd name="T11" fmla="*/ 0 h 86"/>
                  <a:gd name="T12" fmla="*/ 0 w 37"/>
                  <a:gd name="T13" fmla="*/ 0 h 86"/>
                  <a:gd name="T14" fmla="*/ 0 w 37"/>
                  <a:gd name="T15" fmla="*/ 72 h 86"/>
                  <a:gd name="T16" fmla="*/ 13 w 37"/>
                  <a:gd name="T17" fmla="*/ 86 h 86"/>
                  <a:gd name="T18" fmla="*/ 24 w 37"/>
                  <a:gd name="T19" fmla="*/ 86 h 86"/>
                  <a:gd name="T20" fmla="*/ 37 w 37"/>
                  <a:gd name="T21" fmla="*/ 72 h 86"/>
                  <a:gd name="T22" fmla="*/ 37 w 37"/>
                  <a:gd name="T23" fmla="*/ 3 h 86"/>
                  <a:gd name="T24" fmla="*/ 33 w 37"/>
                  <a:gd name="T25" fmla="*/ 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86">
                    <a:moveTo>
                      <a:pt x="33" y="3"/>
                    </a:moveTo>
                    <a:cubicBezTo>
                      <a:pt x="33" y="72"/>
                      <a:pt x="33" y="72"/>
                      <a:pt x="33" y="72"/>
                    </a:cubicBezTo>
                    <a:cubicBezTo>
                      <a:pt x="33" y="77"/>
                      <a:pt x="29" y="81"/>
                      <a:pt x="24" y="81"/>
                    </a:cubicBezTo>
                    <a:cubicBezTo>
                      <a:pt x="13" y="81"/>
                      <a:pt x="13" y="81"/>
                      <a:pt x="13" y="81"/>
                    </a:cubicBezTo>
                    <a:cubicBezTo>
                      <a:pt x="8" y="81"/>
                      <a:pt x="4" y="77"/>
                      <a:pt x="4" y="72"/>
                    </a:cubicBezTo>
                    <a:cubicBezTo>
                      <a:pt x="4" y="0"/>
                      <a:pt x="4" y="0"/>
                      <a:pt x="4" y="0"/>
                    </a:cubicBezTo>
                    <a:cubicBezTo>
                      <a:pt x="0" y="0"/>
                      <a:pt x="0" y="0"/>
                      <a:pt x="0" y="0"/>
                    </a:cubicBezTo>
                    <a:cubicBezTo>
                      <a:pt x="0" y="72"/>
                      <a:pt x="0" y="72"/>
                      <a:pt x="0" y="72"/>
                    </a:cubicBezTo>
                    <a:cubicBezTo>
                      <a:pt x="0" y="80"/>
                      <a:pt x="6" y="86"/>
                      <a:pt x="13" y="86"/>
                    </a:cubicBezTo>
                    <a:cubicBezTo>
                      <a:pt x="24" y="86"/>
                      <a:pt x="24" y="86"/>
                      <a:pt x="24" y="86"/>
                    </a:cubicBezTo>
                    <a:cubicBezTo>
                      <a:pt x="31" y="86"/>
                      <a:pt x="37" y="80"/>
                      <a:pt x="37" y="72"/>
                    </a:cubicBezTo>
                    <a:cubicBezTo>
                      <a:pt x="37" y="3"/>
                      <a:pt x="37" y="3"/>
                      <a:pt x="37" y="3"/>
                    </a:cubicBezTo>
                    <a:lnTo>
                      <a:pt x="33" y="3"/>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125" name="Freeform 54">
                <a:extLst>
                  <a:ext uri="{FF2B5EF4-FFF2-40B4-BE49-F238E27FC236}">
                    <a16:creationId xmlns:a16="http://schemas.microsoft.com/office/drawing/2014/main" id="{00B771B2-34B7-415C-A6C6-86701034CC20}"/>
                  </a:ext>
                </a:extLst>
              </p:cNvPr>
              <p:cNvSpPr>
                <a:spLocks/>
              </p:cNvSpPr>
              <p:nvPr/>
            </p:nvSpPr>
            <p:spPr bwMode="auto">
              <a:xfrm>
                <a:off x="1464" y="1777"/>
                <a:ext cx="30" cy="71"/>
              </a:xfrm>
              <a:custGeom>
                <a:avLst/>
                <a:gdLst>
                  <a:gd name="T0" fmla="*/ 33 w 37"/>
                  <a:gd name="T1" fmla="*/ 0 h 85"/>
                  <a:gd name="T2" fmla="*/ 33 w 37"/>
                  <a:gd name="T3" fmla="*/ 71 h 85"/>
                  <a:gd name="T4" fmla="*/ 24 w 37"/>
                  <a:gd name="T5" fmla="*/ 81 h 85"/>
                  <a:gd name="T6" fmla="*/ 14 w 37"/>
                  <a:gd name="T7" fmla="*/ 81 h 85"/>
                  <a:gd name="T8" fmla="*/ 4 w 37"/>
                  <a:gd name="T9" fmla="*/ 71 h 85"/>
                  <a:gd name="T10" fmla="*/ 4 w 37"/>
                  <a:gd name="T11" fmla="*/ 6 h 85"/>
                  <a:gd name="T12" fmla="*/ 0 w 37"/>
                  <a:gd name="T13" fmla="*/ 6 h 85"/>
                  <a:gd name="T14" fmla="*/ 0 w 37"/>
                  <a:gd name="T15" fmla="*/ 71 h 85"/>
                  <a:gd name="T16" fmla="*/ 14 w 37"/>
                  <a:gd name="T17" fmla="*/ 85 h 85"/>
                  <a:gd name="T18" fmla="*/ 24 w 37"/>
                  <a:gd name="T19" fmla="*/ 85 h 85"/>
                  <a:gd name="T20" fmla="*/ 37 w 37"/>
                  <a:gd name="T21" fmla="*/ 71 h 85"/>
                  <a:gd name="T22" fmla="*/ 37 w 37"/>
                  <a:gd name="T23" fmla="*/ 0 h 85"/>
                  <a:gd name="T24" fmla="*/ 33 w 37"/>
                  <a:gd name="T2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85">
                    <a:moveTo>
                      <a:pt x="33" y="0"/>
                    </a:moveTo>
                    <a:cubicBezTo>
                      <a:pt x="33" y="71"/>
                      <a:pt x="33" y="71"/>
                      <a:pt x="33" y="71"/>
                    </a:cubicBezTo>
                    <a:cubicBezTo>
                      <a:pt x="33" y="77"/>
                      <a:pt x="29" y="81"/>
                      <a:pt x="24" y="81"/>
                    </a:cubicBezTo>
                    <a:cubicBezTo>
                      <a:pt x="14" y="81"/>
                      <a:pt x="14" y="81"/>
                      <a:pt x="14" y="81"/>
                    </a:cubicBezTo>
                    <a:cubicBezTo>
                      <a:pt x="9" y="81"/>
                      <a:pt x="4" y="77"/>
                      <a:pt x="4" y="71"/>
                    </a:cubicBezTo>
                    <a:cubicBezTo>
                      <a:pt x="4" y="6"/>
                      <a:pt x="4" y="6"/>
                      <a:pt x="4" y="6"/>
                    </a:cubicBezTo>
                    <a:cubicBezTo>
                      <a:pt x="0" y="6"/>
                      <a:pt x="0" y="6"/>
                      <a:pt x="0" y="6"/>
                    </a:cubicBezTo>
                    <a:cubicBezTo>
                      <a:pt x="0" y="71"/>
                      <a:pt x="0" y="71"/>
                      <a:pt x="0" y="71"/>
                    </a:cubicBezTo>
                    <a:cubicBezTo>
                      <a:pt x="0" y="79"/>
                      <a:pt x="6" y="85"/>
                      <a:pt x="14" y="85"/>
                    </a:cubicBezTo>
                    <a:cubicBezTo>
                      <a:pt x="24" y="85"/>
                      <a:pt x="24" y="85"/>
                      <a:pt x="24" y="85"/>
                    </a:cubicBezTo>
                    <a:cubicBezTo>
                      <a:pt x="31" y="85"/>
                      <a:pt x="37" y="79"/>
                      <a:pt x="37" y="71"/>
                    </a:cubicBezTo>
                    <a:cubicBezTo>
                      <a:pt x="37" y="0"/>
                      <a:pt x="37" y="0"/>
                      <a:pt x="37" y="0"/>
                    </a:cubicBezTo>
                    <a:lnTo>
                      <a:pt x="33" y="0"/>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126" name="Freeform 55">
                <a:extLst>
                  <a:ext uri="{FF2B5EF4-FFF2-40B4-BE49-F238E27FC236}">
                    <a16:creationId xmlns:a16="http://schemas.microsoft.com/office/drawing/2014/main" id="{234D257D-4806-4249-A245-749A577981B6}"/>
                  </a:ext>
                </a:extLst>
              </p:cNvPr>
              <p:cNvSpPr>
                <a:spLocks/>
              </p:cNvSpPr>
              <p:nvPr/>
            </p:nvSpPr>
            <p:spPr bwMode="auto">
              <a:xfrm>
                <a:off x="1562" y="1755"/>
                <a:ext cx="31" cy="37"/>
              </a:xfrm>
              <a:custGeom>
                <a:avLst/>
                <a:gdLst>
                  <a:gd name="T0" fmla="*/ 33 w 37"/>
                  <a:gd name="T1" fmla="*/ 0 h 44"/>
                  <a:gd name="T2" fmla="*/ 33 w 37"/>
                  <a:gd name="T3" fmla="*/ 30 h 44"/>
                  <a:gd name="T4" fmla="*/ 24 w 37"/>
                  <a:gd name="T5" fmla="*/ 39 h 44"/>
                  <a:gd name="T6" fmla="*/ 13 w 37"/>
                  <a:gd name="T7" fmla="*/ 39 h 44"/>
                  <a:gd name="T8" fmla="*/ 4 w 37"/>
                  <a:gd name="T9" fmla="*/ 30 h 44"/>
                  <a:gd name="T10" fmla="*/ 4 w 37"/>
                  <a:gd name="T11" fmla="*/ 10 h 44"/>
                  <a:gd name="T12" fmla="*/ 0 w 37"/>
                  <a:gd name="T13" fmla="*/ 10 h 44"/>
                  <a:gd name="T14" fmla="*/ 0 w 37"/>
                  <a:gd name="T15" fmla="*/ 30 h 44"/>
                  <a:gd name="T16" fmla="*/ 13 w 37"/>
                  <a:gd name="T17" fmla="*/ 44 h 44"/>
                  <a:gd name="T18" fmla="*/ 24 w 37"/>
                  <a:gd name="T19" fmla="*/ 44 h 44"/>
                  <a:gd name="T20" fmla="*/ 37 w 37"/>
                  <a:gd name="T21" fmla="*/ 30 h 44"/>
                  <a:gd name="T22" fmla="*/ 37 w 37"/>
                  <a:gd name="T23" fmla="*/ 0 h 44"/>
                  <a:gd name="T24" fmla="*/ 33 w 37"/>
                  <a:gd name="T25"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44">
                    <a:moveTo>
                      <a:pt x="33" y="0"/>
                    </a:moveTo>
                    <a:cubicBezTo>
                      <a:pt x="33" y="30"/>
                      <a:pt x="33" y="30"/>
                      <a:pt x="33" y="30"/>
                    </a:cubicBezTo>
                    <a:cubicBezTo>
                      <a:pt x="33" y="35"/>
                      <a:pt x="29" y="39"/>
                      <a:pt x="24" y="39"/>
                    </a:cubicBezTo>
                    <a:cubicBezTo>
                      <a:pt x="13" y="39"/>
                      <a:pt x="13" y="39"/>
                      <a:pt x="13" y="39"/>
                    </a:cubicBezTo>
                    <a:cubicBezTo>
                      <a:pt x="8" y="39"/>
                      <a:pt x="4" y="35"/>
                      <a:pt x="4" y="30"/>
                    </a:cubicBezTo>
                    <a:cubicBezTo>
                      <a:pt x="4" y="10"/>
                      <a:pt x="4" y="10"/>
                      <a:pt x="4" y="10"/>
                    </a:cubicBezTo>
                    <a:cubicBezTo>
                      <a:pt x="0" y="10"/>
                      <a:pt x="0" y="10"/>
                      <a:pt x="0" y="10"/>
                    </a:cubicBezTo>
                    <a:cubicBezTo>
                      <a:pt x="0" y="30"/>
                      <a:pt x="0" y="30"/>
                      <a:pt x="0" y="30"/>
                    </a:cubicBezTo>
                    <a:cubicBezTo>
                      <a:pt x="0" y="37"/>
                      <a:pt x="6" y="44"/>
                      <a:pt x="13" y="44"/>
                    </a:cubicBezTo>
                    <a:cubicBezTo>
                      <a:pt x="24" y="44"/>
                      <a:pt x="24" y="44"/>
                      <a:pt x="24" y="44"/>
                    </a:cubicBezTo>
                    <a:cubicBezTo>
                      <a:pt x="31" y="44"/>
                      <a:pt x="37" y="37"/>
                      <a:pt x="37" y="30"/>
                    </a:cubicBezTo>
                    <a:cubicBezTo>
                      <a:pt x="37" y="0"/>
                      <a:pt x="37" y="0"/>
                      <a:pt x="37" y="0"/>
                    </a:cubicBezTo>
                    <a:lnTo>
                      <a:pt x="33" y="0"/>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127" name="Freeform 56">
                <a:extLst>
                  <a:ext uri="{FF2B5EF4-FFF2-40B4-BE49-F238E27FC236}">
                    <a16:creationId xmlns:a16="http://schemas.microsoft.com/office/drawing/2014/main" id="{130266BB-7589-4586-9178-BBBDB9EC173F}"/>
                  </a:ext>
                </a:extLst>
              </p:cNvPr>
              <p:cNvSpPr>
                <a:spLocks/>
              </p:cNvSpPr>
              <p:nvPr/>
            </p:nvSpPr>
            <p:spPr bwMode="auto">
              <a:xfrm>
                <a:off x="1118" y="1763"/>
                <a:ext cx="31" cy="59"/>
              </a:xfrm>
              <a:custGeom>
                <a:avLst/>
                <a:gdLst>
                  <a:gd name="T0" fmla="*/ 33 w 37"/>
                  <a:gd name="T1" fmla="*/ 8 h 71"/>
                  <a:gd name="T2" fmla="*/ 33 w 37"/>
                  <a:gd name="T3" fmla="*/ 57 h 71"/>
                  <a:gd name="T4" fmla="*/ 23 w 37"/>
                  <a:gd name="T5" fmla="*/ 67 h 71"/>
                  <a:gd name="T6" fmla="*/ 13 w 37"/>
                  <a:gd name="T7" fmla="*/ 67 h 71"/>
                  <a:gd name="T8" fmla="*/ 4 w 37"/>
                  <a:gd name="T9" fmla="*/ 57 h 71"/>
                  <a:gd name="T10" fmla="*/ 4 w 37"/>
                  <a:gd name="T11" fmla="*/ 0 h 71"/>
                  <a:gd name="T12" fmla="*/ 0 w 37"/>
                  <a:gd name="T13" fmla="*/ 0 h 71"/>
                  <a:gd name="T14" fmla="*/ 0 w 37"/>
                  <a:gd name="T15" fmla="*/ 57 h 71"/>
                  <a:gd name="T16" fmla="*/ 13 w 37"/>
                  <a:gd name="T17" fmla="*/ 71 h 71"/>
                  <a:gd name="T18" fmla="*/ 23 w 37"/>
                  <a:gd name="T19" fmla="*/ 71 h 71"/>
                  <a:gd name="T20" fmla="*/ 37 w 37"/>
                  <a:gd name="T21" fmla="*/ 57 h 71"/>
                  <a:gd name="T22" fmla="*/ 37 w 37"/>
                  <a:gd name="T23" fmla="*/ 8 h 71"/>
                  <a:gd name="T24" fmla="*/ 33 w 37"/>
                  <a:gd name="T25" fmla="*/ 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71">
                    <a:moveTo>
                      <a:pt x="33" y="8"/>
                    </a:moveTo>
                    <a:cubicBezTo>
                      <a:pt x="33" y="57"/>
                      <a:pt x="33" y="57"/>
                      <a:pt x="33" y="57"/>
                    </a:cubicBezTo>
                    <a:cubicBezTo>
                      <a:pt x="33" y="63"/>
                      <a:pt x="28" y="67"/>
                      <a:pt x="23" y="67"/>
                    </a:cubicBezTo>
                    <a:cubicBezTo>
                      <a:pt x="13" y="67"/>
                      <a:pt x="13" y="67"/>
                      <a:pt x="13" y="67"/>
                    </a:cubicBezTo>
                    <a:cubicBezTo>
                      <a:pt x="8" y="67"/>
                      <a:pt x="4" y="63"/>
                      <a:pt x="4" y="57"/>
                    </a:cubicBezTo>
                    <a:cubicBezTo>
                      <a:pt x="4" y="0"/>
                      <a:pt x="4" y="0"/>
                      <a:pt x="4" y="0"/>
                    </a:cubicBezTo>
                    <a:cubicBezTo>
                      <a:pt x="0" y="0"/>
                      <a:pt x="0" y="0"/>
                      <a:pt x="0" y="0"/>
                    </a:cubicBezTo>
                    <a:cubicBezTo>
                      <a:pt x="0" y="57"/>
                      <a:pt x="0" y="57"/>
                      <a:pt x="0" y="57"/>
                    </a:cubicBezTo>
                    <a:cubicBezTo>
                      <a:pt x="0" y="65"/>
                      <a:pt x="6" y="71"/>
                      <a:pt x="13" y="71"/>
                    </a:cubicBezTo>
                    <a:cubicBezTo>
                      <a:pt x="23" y="71"/>
                      <a:pt x="23" y="71"/>
                      <a:pt x="23" y="71"/>
                    </a:cubicBezTo>
                    <a:cubicBezTo>
                      <a:pt x="31" y="71"/>
                      <a:pt x="37" y="65"/>
                      <a:pt x="37" y="57"/>
                    </a:cubicBezTo>
                    <a:cubicBezTo>
                      <a:pt x="37" y="8"/>
                      <a:pt x="37" y="8"/>
                      <a:pt x="37" y="8"/>
                    </a:cubicBezTo>
                    <a:cubicBezTo>
                      <a:pt x="33" y="8"/>
                      <a:pt x="33" y="8"/>
                      <a:pt x="33" y="8"/>
                    </a:cubicBez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128" name="Freeform 57">
                <a:extLst>
                  <a:ext uri="{FF2B5EF4-FFF2-40B4-BE49-F238E27FC236}">
                    <a16:creationId xmlns:a16="http://schemas.microsoft.com/office/drawing/2014/main" id="{47E2782F-5BFC-49CF-B442-A16C1A5118C5}"/>
                  </a:ext>
                </a:extLst>
              </p:cNvPr>
              <p:cNvSpPr>
                <a:spLocks/>
              </p:cNvSpPr>
              <p:nvPr/>
            </p:nvSpPr>
            <p:spPr bwMode="auto">
              <a:xfrm>
                <a:off x="1025" y="1222"/>
                <a:ext cx="635" cy="417"/>
              </a:xfrm>
              <a:custGeom>
                <a:avLst/>
                <a:gdLst>
                  <a:gd name="T0" fmla="*/ 493 w 761"/>
                  <a:gd name="T1" fmla="*/ 3 h 500"/>
                  <a:gd name="T2" fmla="*/ 517 w 761"/>
                  <a:gd name="T3" fmla="*/ 11 h 500"/>
                  <a:gd name="T4" fmla="*/ 680 w 761"/>
                  <a:gd name="T5" fmla="*/ 135 h 500"/>
                  <a:gd name="T6" fmla="*/ 758 w 761"/>
                  <a:gd name="T7" fmla="*/ 367 h 500"/>
                  <a:gd name="T8" fmla="*/ 729 w 761"/>
                  <a:gd name="T9" fmla="*/ 417 h 500"/>
                  <a:gd name="T10" fmla="*/ 592 w 761"/>
                  <a:gd name="T11" fmla="*/ 474 h 500"/>
                  <a:gd name="T12" fmla="*/ 380 w 761"/>
                  <a:gd name="T13" fmla="*/ 496 h 500"/>
                  <a:gd name="T14" fmla="*/ 113 w 761"/>
                  <a:gd name="T15" fmla="*/ 458 h 500"/>
                  <a:gd name="T16" fmla="*/ 32 w 761"/>
                  <a:gd name="T17" fmla="*/ 417 h 500"/>
                  <a:gd name="T18" fmla="*/ 3 w 761"/>
                  <a:gd name="T19" fmla="*/ 367 h 500"/>
                  <a:gd name="T20" fmla="*/ 3 w 761"/>
                  <a:gd name="T21" fmla="*/ 367 h 500"/>
                  <a:gd name="T22" fmla="*/ 3 w 761"/>
                  <a:gd name="T23" fmla="*/ 366 h 500"/>
                  <a:gd name="T24" fmla="*/ 1 w 761"/>
                  <a:gd name="T25" fmla="*/ 367 h 500"/>
                  <a:gd name="T26" fmla="*/ 3 w 761"/>
                  <a:gd name="T27" fmla="*/ 367 h 500"/>
                  <a:gd name="T28" fmla="*/ 3 w 761"/>
                  <a:gd name="T29" fmla="*/ 366 h 500"/>
                  <a:gd name="T30" fmla="*/ 1 w 761"/>
                  <a:gd name="T31" fmla="*/ 367 h 500"/>
                  <a:gd name="T32" fmla="*/ 3 w 761"/>
                  <a:gd name="T33" fmla="*/ 367 h 500"/>
                  <a:gd name="T34" fmla="*/ 37 w 761"/>
                  <a:gd name="T35" fmla="*/ 222 h 500"/>
                  <a:gd name="T36" fmla="*/ 276 w 761"/>
                  <a:gd name="T37" fmla="*/ 11 h 500"/>
                  <a:gd name="T38" fmla="*/ 274 w 761"/>
                  <a:gd name="T39" fmla="*/ 7 h 500"/>
                  <a:gd name="T40" fmla="*/ 34 w 761"/>
                  <a:gd name="T41" fmla="*/ 220 h 500"/>
                  <a:gd name="T42" fmla="*/ 0 w 761"/>
                  <a:gd name="T43" fmla="*/ 367 h 500"/>
                  <a:gd name="T44" fmla="*/ 0 w 761"/>
                  <a:gd name="T45" fmla="*/ 368 h 500"/>
                  <a:gd name="T46" fmla="*/ 1 w 761"/>
                  <a:gd name="T47" fmla="*/ 367 h 500"/>
                  <a:gd name="T48" fmla="*/ 0 w 761"/>
                  <a:gd name="T49" fmla="*/ 367 h 500"/>
                  <a:gd name="T50" fmla="*/ 30 w 761"/>
                  <a:gd name="T51" fmla="*/ 420 h 500"/>
                  <a:gd name="T52" fmla="*/ 168 w 761"/>
                  <a:gd name="T53" fmla="*/ 477 h 500"/>
                  <a:gd name="T54" fmla="*/ 380 w 761"/>
                  <a:gd name="T55" fmla="*/ 500 h 500"/>
                  <a:gd name="T56" fmla="*/ 649 w 761"/>
                  <a:gd name="T57" fmla="*/ 461 h 500"/>
                  <a:gd name="T58" fmla="*/ 731 w 761"/>
                  <a:gd name="T59" fmla="*/ 420 h 500"/>
                  <a:gd name="T60" fmla="*/ 761 w 761"/>
                  <a:gd name="T61" fmla="*/ 367 h 500"/>
                  <a:gd name="T62" fmla="*/ 683 w 761"/>
                  <a:gd name="T63" fmla="*/ 133 h 500"/>
                  <a:gd name="T64" fmla="*/ 519 w 761"/>
                  <a:gd name="T65" fmla="*/ 7 h 500"/>
                  <a:gd name="T66" fmla="*/ 493 w 761"/>
                  <a:gd name="T67" fmla="*/ 0 h 500"/>
                  <a:gd name="T68" fmla="*/ 493 w 761"/>
                  <a:gd name="T69" fmla="*/ 3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1" h="500">
                    <a:moveTo>
                      <a:pt x="493" y="3"/>
                    </a:moveTo>
                    <a:cubicBezTo>
                      <a:pt x="501" y="5"/>
                      <a:pt x="509" y="8"/>
                      <a:pt x="517" y="11"/>
                    </a:cubicBezTo>
                    <a:cubicBezTo>
                      <a:pt x="574" y="31"/>
                      <a:pt x="634" y="74"/>
                      <a:pt x="680" y="135"/>
                    </a:cubicBezTo>
                    <a:cubicBezTo>
                      <a:pt x="726" y="196"/>
                      <a:pt x="758" y="276"/>
                      <a:pt x="758" y="367"/>
                    </a:cubicBezTo>
                    <a:cubicBezTo>
                      <a:pt x="758" y="385"/>
                      <a:pt x="748" y="401"/>
                      <a:pt x="729" y="417"/>
                    </a:cubicBezTo>
                    <a:cubicBezTo>
                      <a:pt x="700" y="440"/>
                      <a:pt x="652" y="460"/>
                      <a:pt x="592" y="474"/>
                    </a:cubicBezTo>
                    <a:cubicBezTo>
                      <a:pt x="532" y="488"/>
                      <a:pt x="459" y="496"/>
                      <a:pt x="380" y="496"/>
                    </a:cubicBezTo>
                    <a:cubicBezTo>
                      <a:pt x="276" y="496"/>
                      <a:pt x="181" y="482"/>
                      <a:pt x="113" y="458"/>
                    </a:cubicBezTo>
                    <a:cubicBezTo>
                      <a:pt x="79" y="446"/>
                      <a:pt x="51" y="432"/>
                      <a:pt x="32" y="417"/>
                    </a:cubicBezTo>
                    <a:cubicBezTo>
                      <a:pt x="13" y="401"/>
                      <a:pt x="3" y="385"/>
                      <a:pt x="3" y="367"/>
                    </a:cubicBezTo>
                    <a:cubicBezTo>
                      <a:pt x="3" y="367"/>
                      <a:pt x="3" y="367"/>
                      <a:pt x="3" y="367"/>
                    </a:cubicBezTo>
                    <a:cubicBezTo>
                      <a:pt x="3" y="366"/>
                      <a:pt x="3" y="366"/>
                      <a:pt x="3" y="366"/>
                    </a:cubicBezTo>
                    <a:cubicBezTo>
                      <a:pt x="1" y="367"/>
                      <a:pt x="1" y="367"/>
                      <a:pt x="1" y="367"/>
                    </a:cubicBezTo>
                    <a:cubicBezTo>
                      <a:pt x="3" y="367"/>
                      <a:pt x="3" y="367"/>
                      <a:pt x="3" y="367"/>
                    </a:cubicBezTo>
                    <a:cubicBezTo>
                      <a:pt x="3" y="367"/>
                      <a:pt x="3" y="367"/>
                      <a:pt x="3" y="366"/>
                    </a:cubicBezTo>
                    <a:cubicBezTo>
                      <a:pt x="1" y="367"/>
                      <a:pt x="1" y="367"/>
                      <a:pt x="1" y="367"/>
                    </a:cubicBezTo>
                    <a:cubicBezTo>
                      <a:pt x="3" y="367"/>
                      <a:pt x="3" y="367"/>
                      <a:pt x="3" y="367"/>
                    </a:cubicBezTo>
                    <a:cubicBezTo>
                      <a:pt x="3" y="367"/>
                      <a:pt x="3" y="300"/>
                      <a:pt x="37" y="222"/>
                    </a:cubicBezTo>
                    <a:cubicBezTo>
                      <a:pt x="71" y="144"/>
                      <a:pt x="139" y="55"/>
                      <a:pt x="276" y="11"/>
                    </a:cubicBezTo>
                    <a:cubicBezTo>
                      <a:pt x="274" y="7"/>
                      <a:pt x="274" y="7"/>
                      <a:pt x="274" y="7"/>
                    </a:cubicBezTo>
                    <a:cubicBezTo>
                      <a:pt x="137" y="52"/>
                      <a:pt x="68" y="142"/>
                      <a:pt x="34" y="220"/>
                    </a:cubicBezTo>
                    <a:cubicBezTo>
                      <a:pt x="0" y="299"/>
                      <a:pt x="0" y="367"/>
                      <a:pt x="0" y="367"/>
                    </a:cubicBezTo>
                    <a:cubicBezTo>
                      <a:pt x="0" y="368"/>
                      <a:pt x="0" y="368"/>
                      <a:pt x="0" y="368"/>
                    </a:cubicBezTo>
                    <a:cubicBezTo>
                      <a:pt x="1" y="367"/>
                      <a:pt x="1" y="367"/>
                      <a:pt x="1" y="367"/>
                    </a:cubicBezTo>
                    <a:cubicBezTo>
                      <a:pt x="0" y="367"/>
                      <a:pt x="0" y="367"/>
                      <a:pt x="0" y="367"/>
                    </a:cubicBezTo>
                    <a:cubicBezTo>
                      <a:pt x="0" y="386"/>
                      <a:pt x="11" y="404"/>
                      <a:pt x="30" y="420"/>
                    </a:cubicBezTo>
                    <a:cubicBezTo>
                      <a:pt x="59" y="443"/>
                      <a:pt x="107" y="463"/>
                      <a:pt x="168" y="477"/>
                    </a:cubicBezTo>
                    <a:cubicBezTo>
                      <a:pt x="229" y="492"/>
                      <a:pt x="302" y="500"/>
                      <a:pt x="380" y="500"/>
                    </a:cubicBezTo>
                    <a:cubicBezTo>
                      <a:pt x="485" y="500"/>
                      <a:pt x="580" y="485"/>
                      <a:pt x="649" y="461"/>
                    </a:cubicBezTo>
                    <a:cubicBezTo>
                      <a:pt x="684" y="450"/>
                      <a:pt x="712" y="435"/>
                      <a:pt x="731" y="420"/>
                    </a:cubicBezTo>
                    <a:cubicBezTo>
                      <a:pt x="750" y="404"/>
                      <a:pt x="761" y="386"/>
                      <a:pt x="761" y="367"/>
                    </a:cubicBezTo>
                    <a:cubicBezTo>
                      <a:pt x="761" y="275"/>
                      <a:pt x="729" y="195"/>
                      <a:pt x="683" y="133"/>
                    </a:cubicBezTo>
                    <a:cubicBezTo>
                      <a:pt x="636" y="71"/>
                      <a:pt x="575" y="28"/>
                      <a:pt x="519" y="7"/>
                    </a:cubicBezTo>
                    <a:cubicBezTo>
                      <a:pt x="510" y="4"/>
                      <a:pt x="502" y="2"/>
                      <a:pt x="493" y="0"/>
                    </a:cubicBezTo>
                    <a:lnTo>
                      <a:pt x="493" y="3"/>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129" name="Freeform 58">
                <a:extLst>
                  <a:ext uri="{FF2B5EF4-FFF2-40B4-BE49-F238E27FC236}">
                    <a16:creationId xmlns:a16="http://schemas.microsoft.com/office/drawing/2014/main" id="{96044AA9-2797-4961-B7DE-5D6BDB53C2CB}"/>
                  </a:ext>
                </a:extLst>
              </p:cNvPr>
              <p:cNvSpPr>
                <a:spLocks/>
              </p:cNvSpPr>
              <p:nvPr/>
            </p:nvSpPr>
            <p:spPr bwMode="auto">
              <a:xfrm>
                <a:off x="1223" y="1229"/>
                <a:ext cx="244" cy="76"/>
              </a:xfrm>
              <a:custGeom>
                <a:avLst/>
                <a:gdLst>
                  <a:gd name="T0" fmla="*/ 254 w 292"/>
                  <a:gd name="T1" fmla="*/ 4 h 91"/>
                  <a:gd name="T2" fmla="*/ 280 w 292"/>
                  <a:gd name="T3" fmla="*/ 19 h 91"/>
                  <a:gd name="T4" fmla="*/ 289 w 292"/>
                  <a:gd name="T5" fmla="*/ 37 h 91"/>
                  <a:gd name="T6" fmla="*/ 278 w 292"/>
                  <a:gd name="T7" fmla="*/ 56 h 91"/>
                  <a:gd name="T8" fmla="*/ 226 w 292"/>
                  <a:gd name="T9" fmla="*/ 78 h 91"/>
                  <a:gd name="T10" fmla="*/ 146 w 292"/>
                  <a:gd name="T11" fmla="*/ 87 h 91"/>
                  <a:gd name="T12" fmla="*/ 44 w 292"/>
                  <a:gd name="T13" fmla="*/ 72 h 91"/>
                  <a:gd name="T14" fmla="*/ 14 w 292"/>
                  <a:gd name="T15" fmla="*/ 56 h 91"/>
                  <a:gd name="T16" fmla="*/ 3 w 292"/>
                  <a:gd name="T17" fmla="*/ 37 h 91"/>
                  <a:gd name="T18" fmla="*/ 12 w 292"/>
                  <a:gd name="T19" fmla="*/ 19 h 91"/>
                  <a:gd name="T20" fmla="*/ 38 w 292"/>
                  <a:gd name="T21" fmla="*/ 4 h 91"/>
                  <a:gd name="T22" fmla="*/ 37 w 292"/>
                  <a:gd name="T23" fmla="*/ 0 h 91"/>
                  <a:gd name="T24" fmla="*/ 10 w 292"/>
                  <a:gd name="T25" fmla="*/ 16 h 91"/>
                  <a:gd name="T26" fmla="*/ 0 w 292"/>
                  <a:gd name="T27" fmla="*/ 37 h 91"/>
                  <a:gd name="T28" fmla="*/ 12 w 292"/>
                  <a:gd name="T29" fmla="*/ 58 h 91"/>
                  <a:gd name="T30" fmla="*/ 65 w 292"/>
                  <a:gd name="T31" fmla="*/ 82 h 91"/>
                  <a:gd name="T32" fmla="*/ 146 w 292"/>
                  <a:gd name="T33" fmla="*/ 91 h 91"/>
                  <a:gd name="T34" fmla="*/ 249 w 292"/>
                  <a:gd name="T35" fmla="*/ 75 h 91"/>
                  <a:gd name="T36" fmla="*/ 280 w 292"/>
                  <a:gd name="T37" fmla="*/ 58 h 91"/>
                  <a:gd name="T38" fmla="*/ 292 w 292"/>
                  <a:gd name="T39" fmla="*/ 37 h 91"/>
                  <a:gd name="T40" fmla="*/ 282 w 292"/>
                  <a:gd name="T41" fmla="*/ 16 h 91"/>
                  <a:gd name="T42" fmla="*/ 255 w 292"/>
                  <a:gd name="T43" fmla="*/ 0 h 91"/>
                  <a:gd name="T44" fmla="*/ 254 w 292"/>
                  <a:gd name="T45" fmla="*/ 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2" h="91">
                    <a:moveTo>
                      <a:pt x="254" y="4"/>
                    </a:moveTo>
                    <a:cubicBezTo>
                      <a:pt x="265" y="8"/>
                      <a:pt x="274" y="13"/>
                      <a:pt x="280" y="19"/>
                    </a:cubicBezTo>
                    <a:cubicBezTo>
                      <a:pt x="286" y="25"/>
                      <a:pt x="289" y="31"/>
                      <a:pt x="289" y="37"/>
                    </a:cubicBezTo>
                    <a:cubicBezTo>
                      <a:pt x="289" y="43"/>
                      <a:pt x="285" y="49"/>
                      <a:pt x="278" y="56"/>
                    </a:cubicBezTo>
                    <a:cubicBezTo>
                      <a:pt x="267" y="65"/>
                      <a:pt x="249" y="73"/>
                      <a:pt x="226" y="78"/>
                    </a:cubicBezTo>
                    <a:cubicBezTo>
                      <a:pt x="203" y="84"/>
                      <a:pt x="176" y="87"/>
                      <a:pt x="146" y="87"/>
                    </a:cubicBezTo>
                    <a:cubicBezTo>
                      <a:pt x="106" y="87"/>
                      <a:pt x="70" y="81"/>
                      <a:pt x="44" y="72"/>
                    </a:cubicBezTo>
                    <a:cubicBezTo>
                      <a:pt x="32" y="67"/>
                      <a:pt x="21" y="62"/>
                      <a:pt x="14" y="56"/>
                    </a:cubicBezTo>
                    <a:cubicBezTo>
                      <a:pt x="7" y="49"/>
                      <a:pt x="3" y="43"/>
                      <a:pt x="3" y="37"/>
                    </a:cubicBezTo>
                    <a:cubicBezTo>
                      <a:pt x="3" y="31"/>
                      <a:pt x="6" y="25"/>
                      <a:pt x="12" y="19"/>
                    </a:cubicBezTo>
                    <a:cubicBezTo>
                      <a:pt x="18" y="13"/>
                      <a:pt x="27" y="8"/>
                      <a:pt x="38" y="4"/>
                    </a:cubicBezTo>
                    <a:cubicBezTo>
                      <a:pt x="37" y="0"/>
                      <a:pt x="37" y="0"/>
                      <a:pt x="37" y="0"/>
                    </a:cubicBezTo>
                    <a:cubicBezTo>
                      <a:pt x="25" y="5"/>
                      <a:pt x="16" y="10"/>
                      <a:pt x="10" y="16"/>
                    </a:cubicBezTo>
                    <a:cubicBezTo>
                      <a:pt x="3" y="22"/>
                      <a:pt x="0" y="29"/>
                      <a:pt x="0" y="37"/>
                    </a:cubicBezTo>
                    <a:cubicBezTo>
                      <a:pt x="0" y="44"/>
                      <a:pt x="4" y="52"/>
                      <a:pt x="12" y="58"/>
                    </a:cubicBezTo>
                    <a:cubicBezTo>
                      <a:pt x="23" y="68"/>
                      <a:pt x="42" y="76"/>
                      <a:pt x="65" y="82"/>
                    </a:cubicBezTo>
                    <a:cubicBezTo>
                      <a:pt x="88" y="87"/>
                      <a:pt x="116" y="91"/>
                      <a:pt x="146" y="91"/>
                    </a:cubicBezTo>
                    <a:cubicBezTo>
                      <a:pt x="186" y="91"/>
                      <a:pt x="222" y="85"/>
                      <a:pt x="249" y="75"/>
                    </a:cubicBezTo>
                    <a:cubicBezTo>
                      <a:pt x="262" y="71"/>
                      <a:pt x="273" y="65"/>
                      <a:pt x="280" y="58"/>
                    </a:cubicBezTo>
                    <a:cubicBezTo>
                      <a:pt x="288" y="52"/>
                      <a:pt x="292" y="44"/>
                      <a:pt x="292" y="37"/>
                    </a:cubicBezTo>
                    <a:cubicBezTo>
                      <a:pt x="292" y="29"/>
                      <a:pt x="288" y="22"/>
                      <a:pt x="282" y="16"/>
                    </a:cubicBezTo>
                    <a:cubicBezTo>
                      <a:pt x="276" y="10"/>
                      <a:pt x="267" y="5"/>
                      <a:pt x="255" y="0"/>
                    </a:cubicBezTo>
                    <a:lnTo>
                      <a:pt x="254" y="4"/>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130" name="Freeform 59">
                <a:extLst>
                  <a:ext uri="{FF2B5EF4-FFF2-40B4-BE49-F238E27FC236}">
                    <a16:creationId xmlns:a16="http://schemas.microsoft.com/office/drawing/2014/main" id="{0C0C1CFD-3A5D-4242-A83E-2D80802B9457}"/>
                  </a:ext>
                </a:extLst>
              </p:cNvPr>
              <p:cNvSpPr>
                <a:spLocks/>
              </p:cNvSpPr>
              <p:nvPr/>
            </p:nvSpPr>
            <p:spPr bwMode="auto">
              <a:xfrm>
                <a:off x="927" y="1700"/>
                <a:ext cx="63" cy="74"/>
              </a:xfrm>
              <a:custGeom>
                <a:avLst/>
                <a:gdLst>
                  <a:gd name="T0" fmla="*/ 74 w 76"/>
                  <a:gd name="T1" fmla="*/ 0 h 89"/>
                  <a:gd name="T2" fmla="*/ 37 w 76"/>
                  <a:gd name="T3" fmla="*/ 25 h 89"/>
                  <a:gd name="T4" fmla="*/ 12 w 76"/>
                  <a:gd name="T5" fmla="*/ 54 h 89"/>
                  <a:gd name="T6" fmla="*/ 0 w 76"/>
                  <a:gd name="T7" fmla="*/ 89 h 89"/>
                  <a:gd name="T8" fmla="*/ 3 w 76"/>
                  <a:gd name="T9" fmla="*/ 89 h 89"/>
                  <a:gd name="T10" fmla="*/ 15 w 76"/>
                  <a:gd name="T11" fmla="*/ 56 h 89"/>
                  <a:gd name="T12" fmla="*/ 53 w 76"/>
                  <a:gd name="T13" fmla="*/ 18 h 89"/>
                  <a:gd name="T14" fmla="*/ 69 w 76"/>
                  <a:gd name="T15" fmla="*/ 7 h 89"/>
                  <a:gd name="T16" fmla="*/ 74 w 76"/>
                  <a:gd name="T17" fmla="*/ 4 h 89"/>
                  <a:gd name="T18" fmla="*/ 76 w 76"/>
                  <a:gd name="T19" fmla="*/ 3 h 89"/>
                  <a:gd name="T20" fmla="*/ 74 w 76"/>
                  <a:gd name="T2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89">
                    <a:moveTo>
                      <a:pt x="74" y="0"/>
                    </a:moveTo>
                    <a:cubicBezTo>
                      <a:pt x="74" y="0"/>
                      <a:pt x="56" y="10"/>
                      <a:pt x="37" y="25"/>
                    </a:cubicBezTo>
                    <a:cubicBezTo>
                      <a:pt x="28" y="33"/>
                      <a:pt x="19" y="43"/>
                      <a:pt x="12" y="54"/>
                    </a:cubicBezTo>
                    <a:cubicBezTo>
                      <a:pt x="5" y="65"/>
                      <a:pt x="0" y="77"/>
                      <a:pt x="0" y="89"/>
                    </a:cubicBezTo>
                    <a:cubicBezTo>
                      <a:pt x="3" y="89"/>
                      <a:pt x="3" y="89"/>
                      <a:pt x="3" y="89"/>
                    </a:cubicBezTo>
                    <a:cubicBezTo>
                      <a:pt x="3" y="78"/>
                      <a:pt x="8" y="66"/>
                      <a:pt x="15" y="56"/>
                    </a:cubicBezTo>
                    <a:cubicBezTo>
                      <a:pt x="25" y="40"/>
                      <a:pt x="40" y="27"/>
                      <a:pt x="53" y="18"/>
                    </a:cubicBezTo>
                    <a:cubicBezTo>
                      <a:pt x="59" y="13"/>
                      <a:pt x="65" y="9"/>
                      <a:pt x="69" y="7"/>
                    </a:cubicBezTo>
                    <a:cubicBezTo>
                      <a:pt x="71" y="6"/>
                      <a:pt x="73" y="5"/>
                      <a:pt x="74" y="4"/>
                    </a:cubicBezTo>
                    <a:cubicBezTo>
                      <a:pt x="75" y="3"/>
                      <a:pt x="76" y="3"/>
                      <a:pt x="76" y="3"/>
                    </a:cubicBezTo>
                    <a:lnTo>
                      <a:pt x="74" y="0"/>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sp>
            <p:nvSpPr>
              <p:cNvPr id="131" name="Freeform 60">
                <a:extLst>
                  <a:ext uri="{FF2B5EF4-FFF2-40B4-BE49-F238E27FC236}">
                    <a16:creationId xmlns:a16="http://schemas.microsoft.com/office/drawing/2014/main" id="{67C83B9E-0911-4A70-A03E-E143EDFAAA3A}"/>
                  </a:ext>
                </a:extLst>
              </p:cNvPr>
              <p:cNvSpPr>
                <a:spLocks/>
              </p:cNvSpPr>
              <p:nvPr/>
            </p:nvSpPr>
            <p:spPr bwMode="auto">
              <a:xfrm>
                <a:off x="1707" y="1686"/>
                <a:ext cx="54" cy="34"/>
              </a:xfrm>
              <a:custGeom>
                <a:avLst/>
                <a:gdLst>
                  <a:gd name="T0" fmla="*/ 0 w 64"/>
                  <a:gd name="T1" fmla="*/ 3 h 41"/>
                  <a:gd name="T2" fmla="*/ 2 w 64"/>
                  <a:gd name="T3" fmla="*/ 4 h 41"/>
                  <a:gd name="T4" fmla="*/ 61 w 64"/>
                  <a:gd name="T5" fmla="*/ 41 h 41"/>
                  <a:gd name="T6" fmla="*/ 64 w 64"/>
                  <a:gd name="T7" fmla="*/ 39 h 41"/>
                  <a:gd name="T8" fmla="*/ 2 w 64"/>
                  <a:gd name="T9" fmla="*/ 0 h 41"/>
                  <a:gd name="T10" fmla="*/ 0 w 64"/>
                  <a:gd name="T11" fmla="*/ 3 h 41"/>
                </a:gdLst>
                <a:ahLst/>
                <a:cxnLst>
                  <a:cxn ang="0">
                    <a:pos x="T0" y="T1"/>
                  </a:cxn>
                  <a:cxn ang="0">
                    <a:pos x="T2" y="T3"/>
                  </a:cxn>
                  <a:cxn ang="0">
                    <a:pos x="T4" y="T5"/>
                  </a:cxn>
                  <a:cxn ang="0">
                    <a:pos x="T6" y="T7"/>
                  </a:cxn>
                  <a:cxn ang="0">
                    <a:pos x="T8" y="T9"/>
                  </a:cxn>
                  <a:cxn ang="0">
                    <a:pos x="T10" y="T11"/>
                  </a:cxn>
                </a:cxnLst>
                <a:rect l="0" t="0" r="r" b="b"/>
                <a:pathLst>
                  <a:path w="64" h="41">
                    <a:moveTo>
                      <a:pt x="0" y="3"/>
                    </a:moveTo>
                    <a:cubicBezTo>
                      <a:pt x="0" y="3"/>
                      <a:pt x="1" y="3"/>
                      <a:pt x="2" y="4"/>
                    </a:cubicBezTo>
                    <a:cubicBezTo>
                      <a:pt x="10" y="6"/>
                      <a:pt x="42" y="18"/>
                      <a:pt x="61" y="41"/>
                    </a:cubicBezTo>
                    <a:cubicBezTo>
                      <a:pt x="64" y="39"/>
                      <a:pt x="64" y="39"/>
                      <a:pt x="64" y="39"/>
                    </a:cubicBezTo>
                    <a:cubicBezTo>
                      <a:pt x="41" y="12"/>
                      <a:pt x="2" y="0"/>
                      <a:pt x="2" y="0"/>
                    </a:cubicBezTo>
                    <a:cubicBezTo>
                      <a:pt x="0" y="3"/>
                      <a:pt x="0" y="3"/>
                      <a:pt x="0" y="3"/>
                    </a:cubicBez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solidFill>
                  <a:latin typeface="Arial"/>
                </a:endParaRPr>
              </a:p>
            </p:txBody>
          </p:sp>
        </p:grpSp>
        <p:sp>
          <p:nvSpPr>
            <p:cNvPr id="77" name="Freeform 6">
              <a:extLst>
                <a:ext uri="{FF2B5EF4-FFF2-40B4-BE49-F238E27FC236}">
                  <a16:creationId xmlns:a16="http://schemas.microsoft.com/office/drawing/2014/main" id="{8257B440-71E6-4629-82A1-EAE3B0D5363C}"/>
                </a:ext>
              </a:extLst>
            </p:cNvPr>
            <p:cNvSpPr>
              <a:spLocks/>
            </p:cNvSpPr>
            <p:nvPr/>
          </p:nvSpPr>
          <p:spPr bwMode="auto">
            <a:xfrm>
              <a:off x="7064586" y="2609559"/>
              <a:ext cx="876120" cy="781502"/>
            </a:xfrm>
            <a:custGeom>
              <a:avLst/>
              <a:gdLst>
                <a:gd name="T0" fmla="*/ 729 w 1455"/>
                <a:gd name="T1" fmla="*/ 0 h 1298"/>
                <a:gd name="T2" fmla="*/ 559 w 1455"/>
                <a:gd name="T3" fmla="*/ 34 h 1298"/>
                <a:gd name="T4" fmla="*/ 262 w 1455"/>
                <a:gd name="T5" fmla="*/ 310 h 1298"/>
                <a:gd name="T6" fmla="*/ 234 w 1455"/>
                <a:gd name="T7" fmla="*/ 364 h 1298"/>
                <a:gd name="T8" fmla="*/ 240 w 1455"/>
                <a:gd name="T9" fmla="*/ 649 h 1298"/>
                <a:gd name="T10" fmla="*/ 0 w 1455"/>
                <a:gd name="T11" fmla="*/ 927 h 1298"/>
                <a:gd name="T12" fmla="*/ 0 w 1455"/>
                <a:gd name="T13" fmla="*/ 1050 h 1298"/>
                <a:gd name="T14" fmla="*/ 45 w 1455"/>
                <a:gd name="T15" fmla="*/ 1083 h 1298"/>
                <a:gd name="T16" fmla="*/ 95 w 1455"/>
                <a:gd name="T17" fmla="*/ 1110 h 1298"/>
                <a:gd name="T18" fmla="*/ 100 w 1455"/>
                <a:gd name="T19" fmla="*/ 1182 h 1298"/>
                <a:gd name="T20" fmla="*/ 105 w 1455"/>
                <a:gd name="T21" fmla="*/ 1186 h 1298"/>
                <a:gd name="T22" fmla="*/ 117 w 1455"/>
                <a:gd name="T23" fmla="*/ 1208 h 1298"/>
                <a:gd name="T24" fmla="*/ 603 w 1455"/>
                <a:gd name="T25" fmla="*/ 1241 h 1298"/>
                <a:gd name="T26" fmla="*/ 609 w 1455"/>
                <a:gd name="T27" fmla="*/ 1249 h 1298"/>
                <a:gd name="T28" fmla="*/ 642 w 1455"/>
                <a:gd name="T29" fmla="*/ 1252 h 1298"/>
                <a:gd name="T30" fmla="*/ 649 w 1455"/>
                <a:gd name="T31" fmla="*/ 1244 h 1298"/>
                <a:gd name="T32" fmla="*/ 676 w 1455"/>
                <a:gd name="T33" fmla="*/ 1247 h 1298"/>
                <a:gd name="T34" fmla="*/ 682 w 1455"/>
                <a:gd name="T35" fmla="*/ 1256 h 1298"/>
                <a:gd name="T36" fmla="*/ 711 w 1455"/>
                <a:gd name="T37" fmla="*/ 1259 h 1298"/>
                <a:gd name="T38" fmla="*/ 716 w 1455"/>
                <a:gd name="T39" fmla="*/ 1251 h 1298"/>
                <a:gd name="T40" fmla="*/ 743 w 1455"/>
                <a:gd name="T41" fmla="*/ 1253 h 1298"/>
                <a:gd name="T42" fmla="*/ 747 w 1455"/>
                <a:gd name="T43" fmla="*/ 1263 h 1298"/>
                <a:gd name="T44" fmla="*/ 782 w 1455"/>
                <a:gd name="T45" fmla="*/ 1265 h 1298"/>
                <a:gd name="T46" fmla="*/ 786 w 1455"/>
                <a:gd name="T47" fmla="*/ 1255 h 1298"/>
                <a:gd name="T48" fmla="*/ 814 w 1455"/>
                <a:gd name="T49" fmla="*/ 1259 h 1298"/>
                <a:gd name="T50" fmla="*/ 815 w 1455"/>
                <a:gd name="T51" fmla="*/ 1268 h 1298"/>
                <a:gd name="T52" fmla="*/ 852 w 1455"/>
                <a:gd name="T53" fmla="*/ 1272 h 1298"/>
                <a:gd name="T54" fmla="*/ 859 w 1455"/>
                <a:gd name="T55" fmla="*/ 1263 h 1298"/>
                <a:gd name="T56" fmla="*/ 883 w 1455"/>
                <a:gd name="T57" fmla="*/ 1266 h 1298"/>
                <a:gd name="T58" fmla="*/ 885 w 1455"/>
                <a:gd name="T59" fmla="*/ 1274 h 1298"/>
                <a:gd name="T60" fmla="*/ 923 w 1455"/>
                <a:gd name="T61" fmla="*/ 1277 h 1298"/>
                <a:gd name="T62" fmla="*/ 928 w 1455"/>
                <a:gd name="T63" fmla="*/ 1269 h 1298"/>
                <a:gd name="T64" fmla="*/ 953 w 1455"/>
                <a:gd name="T65" fmla="*/ 1272 h 1298"/>
                <a:gd name="T66" fmla="*/ 956 w 1455"/>
                <a:gd name="T67" fmla="*/ 1282 h 1298"/>
                <a:gd name="T68" fmla="*/ 994 w 1455"/>
                <a:gd name="T69" fmla="*/ 1283 h 1298"/>
                <a:gd name="T70" fmla="*/ 998 w 1455"/>
                <a:gd name="T71" fmla="*/ 1279 h 1298"/>
                <a:gd name="T72" fmla="*/ 1230 w 1455"/>
                <a:gd name="T73" fmla="*/ 1298 h 1298"/>
                <a:gd name="T74" fmla="*/ 1233 w 1455"/>
                <a:gd name="T75" fmla="*/ 1298 h 1298"/>
                <a:gd name="T76" fmla="*/ 1252 w 1455"/>
                <a:gd name="T77" fmla="*/ 1284 h 1298"/>
                <a:gd name="T78" fmla="*/ 1384 w 1455"/>
                <a:gd name="T79" fmla="*/ 1018 h 1298"/>
                <a:gd name="T80" fmla="*/ 1384 w 1455"/>
                <a:gd name="T81" fmla="*/ 888 h 1298"/>
                <a:gd name="T82" fmla="*/ 1450 w 1455"/>
                <a:gd name="T83" fmla="*/ 767 h 1298"/>
                <a:gd name="T84" fmla="*/ 1453 w 1455"/>
                <a:gd name="T85" fmla="*/ 747 h 1298"/>
                <a:gd name="T86" fmla="*/ 1453 w 1455"/>
                <a:gd name="T87" fmla="*/ 650 h 1298"/>
                <a:gd name="T88" fmla="*/ 1435 w 1455"/>
                <a:gd name="T89" fmla="*/ 602 h 1298"/>
                <a:gd name="T90" fmla="*/ 1378 w 1455"/>
                <a:gd name="T91" fmla="*/ 578 h 1298"/>
                <a:gd name="T92" fmla="*/ 1270 w 1455"/>
                <a:gd name="T93" fmla="*/ 565 h 1298"/>
                <a:gd name="T94" fmla="*/ 1268 w 1455"/>
                <a:gd name="T95" fmla="*/ 503 h 1298"/>
                <a:gd name="T96" fmla="*/ 1277 w 1455"/>
                <a:gd name="T97" fmla="*/ 413 h 1298"/>
                <a:gd name="T98" fmla="*/ 1263 w 1455"/>
                <a:gd name="T99" fmla="*/ 346 h 1298"/>
                <a:gd name="T100" fmla="*/ 1223 w 1455"/>
                <a:gd name="T101" fmla="*/ 302 h 1298"/>
                <a:gd name="T102" fmla="*/ 946 w 1455"/>
                <a:gd name="T103" fmla="*/ 53 h 1298"/>
                <a:gd name="T104" fmla="*/ 795 w 1455"/>
                <a:gd name="T105" fmla="*/ 2 h 1298"/>
                <a:gd name="T106" fmla="*/ 729 w 1455"/>
                <a:gd name="T107" fmla="*/ 0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55" h="1298">
                  <a:moveTo>
                    <a:pt x="729" y="0"/>
                  </a:moveTo>
                  <a:cubicBezTo>
                    <a:pt x="640" y="0"/>
                    <a:pt x="588" y="14"/>
                    <a:pt x="559" y="34"/>
                  </a:cubicBezTo>
                  <a:cubicBezTo>
                    <a:pt x="523" y="58"/>
                    <a:pt x="262" y="310"/>
                    <a:pt x="262" y="310"/>
                  </a:cubicBezTo>
                  <a:cubicBezTo>
                    <a:pt x="262" y="310"/>
                    <a:pt x="234" y="333"/>
                    <a:pt x="234" y="364"/>
                  </a:cubicBezTo>
                  <a:cubicBezTo>
                    <a:pt x="234" y="398"/>
                    <a:pt x="240" y="649"/>
                    <a:pt x="240" y="649"/>
                  </a:cubicBezTo>
                  <a:cubicBezTo>
                    <a:pt x="0" y="927"/>
                    <a:pt x="0" y="927"/>
                    <a:pt x="0" y="927"/>
                  </a:cubicBezTo>
                  <a:cubicBezTo>
                    <a:pt x="0" y="1050"/>
                    <a:pt x="0" y="1050"/>
                    <a:pt x="0" y="1050"/>
                  </a:cubicBezTo>
                  <a:cubicBezTo>
                    <a:pt x="45" y="1083"/>
                    <a:pt x="45" y="1083"/>
                    <a:pt x="45" y="1083"/>
                  </a:cubicBezTo>
                  <a:cubicBezTo>
                    <a:pt x="45" y="1083"/>
                    <a:pt x="53" y="1105"/>
                    <a:pt x="95" y="1110"/>
                  </a:cubicBezTo>
                  <a:cubicBezTo>
                    <a:pt x="100" y="1182"/>
                    <a:pt x="100" y="1182"/>
                    <a:pt x="100" y="1182"/>
                  </a:cubicBezTo>
                  <a:cubicBezTo>
                    <a:pt x="105" y="1186"/>
                    <a:pt x="105" y="1186"/>
                    <a:pt x="105" y="1186"/>
                  </a:cubicBezTo>
                  <a:cubicBezTo>
                    <a:pt x="105" y="1186"/>
                    <a:pt x="107" y="1207"/>
                    <a:pt x="117" y="1208"/>
                  </a:cubicBezTo>
                  <a:cubicBezTo>
                    <a:pt x="127" y="1209"/>
                    <a:pt x="603" y="1241"/>
                    <a:pt x="603" y="1241"/>
                  </a:cubicBezTo>
                  <a:cubicBezTo>
                    <a:pt x="609" y="1249"/>
                    <a:pt x="609" y="1249"/>
                    <a:pt x="609" y="1249"/>
                  </a:cubicBezTo>
                  <a:cubicBezTo>
                    <a:pt x="642" y="1252"/>
                    <a:pt x="642" y="1252"/>
                    <a:pt x="642" y="1252"/>
                  </a:cubicBezTo>
                  <a:cubicBezTo>
                    <a:pt x="649" y="1244"/>
                    <a:pt x="649" y="1244"/>
                    <a:pt x="649" y="1244"/>
                  </a:cubicBezTo>
                  <a:cubicBezTo>
                    <a:pt x="676" y="1247"/>
                    <a:pt x="676" y="1247"/>
                    <a:pt x="676" y="1247"/>
                  </a:cubicBezTo>
                  <a:cubicBezTo>
                    <a:pt x="682" y="1256"/>
                    <a:pt x="682" y="1256"/>
                    <a:pt x="682" y="1256"/>
                  </a:cubicBezTo>
                  <a:cubicBezTo>
                    <a:pt x="711" y="1259"/>
                    <a:pt x="711" y="1259"/>
                    <a:pt x="711" y="1259"/>
                  </a:cubicBezTo>
                  <a:cubicBezTo>
                    <a:pt x="716" y="1251"/>
                    <a:pt x="716" y="1251"/>
                    <a:pt x="716" y="1251"/>
                  </a:cubicBezTo>
                  <a:cubicBezTo>
                    <a:pt x="743" y="1253"/>
                    <a:pt x="743" y="1253"/>
                    <a:pt x="743" y="1253"/>
                  </a:cubicBezTo>
                  <a:cubicBezTo>
                    <a:pt x="747" y="1263"/>
                    <a:pt x="747" y="1263"/>
                    <a:pt x="747" y="1263"/>
                  </a:cubicBezTo>
                  <a:cubicBezTo>
                    <a:pt x="782" y="1265"/>
                    <a:pt x="782" y="1265"/>
                    <a:pt x="782" y="1265"/>
                  </a:cubicBezTo>
                  <a:cubicBezTo>
                    <a:pt x="786" y="1255"/>
                    <a:pt x="786" y="1255"/>
                    <a:pt x="786" y="1255"/>
                  </a:cubicBezTo>
                  <a:cubicBezTo>
                    <a:pt x="814" y="1259"/>
                    <a:pt x="814" y="1259"/>
                    <a:pt x="814" y="1259"/>
                  </a:cubicBezTo>
                  <a:cubicBezTo>
                    <a:pt x="815" y="1268"/>
                    <a:pt x="815" y="1268"/>
                    <a:pt x="815" y="1268"/>
                  </a:cubicBezTo>
                  <a:cubicBezTo>
                    <a:pt x="852" y="1272"/>
                    <a:pt x="852" y="1272"/>
                    <a:pt x="852" y="1272"/>
                  </a:cubicBezTo>
                  <a:cubicBezTo>
                    <a:pt x="859" y="1263"/>
                    <a:pt x="859" y="1263"/>
                    <a:pt x="859" y="1263"/>
                  </a:cubicBezTo>
                  <a:cubicBezTo>
                    <a:pt x="883" y="1266"/>
                    <a:pt x="883" y="1266"/>
                    <a:pt x="883" y="1266"/>
                  </a:cubicBezTo>
                  <a:cubicBezTo>
                    <a:pt x="885" y="1274"/>
                    <a:pt x="885" y="1274"/>
                    <a:pt x="885" y="1274"/>
                  </a:cubicBezTo>
                  <a:cubicBezTo>
                    <a:pt x="923" y="1277"/>
                    <a:pt x="923" y="1277"/>
                    <a:pt x="923" y="1277"/>
                  </a:cubicBezTo>
                  <a:cubicBezTo>
                    <a:pt x="928" y="1269"/>
                    <a:pt x="928" y="1269"/>
                    <a:pt x="928" y="1269"/>
                  </a:cubicBezTo>
                  <a:cubicBezTo>
                    <a:pt x="953" y="1272"/>
                    <a:pt x="953" y="1272"/>
                    <a:pt x="953" y="1272"/>
                  </a:cubicBezTo>
                  <a:cubicBezTo>
                    <a:pt x="956" y="1282"/>
                    <a:pt x="956" y="1282"/>
                    <a:pt x="956" y="1282"/>
                  </a:cubicBezTo>
                  <a:cubicBezTo>
                    <a:pt x="994" y="1283"/>
                    <a:pt x="994" y="1283"/>
                    <a:pt x="994" y="1283"/>
                  </a:cubicBezTo>
                  <a:cubicBezTo>
                    <a:pt x="998" y="1279"/>
                    <a:pt x="998" y="1279"/>
                    <a:pt x="998" y="1279"/>
                  </a:cubicBezTo>
                  <a:cubicBezTo>
                    <a:pt x="1230" y="1298"/>
                    <a:pt x="1230" y="1298"/>
                    <a:pt x="1230" y="1298"/>
                  </a:cubicBezTo>
                  <a:cubicBezTo>
                    <a:pt x="1230" y="1298"/>
                    <a:pt x="1231" y="1298"/>
                    <a:pt x="1233" y="1298"/>
                  </a:cubicBezTo>
                  <a:cubicBezTo>
                    <a:pt x="1237" y="1298"/>
                    <a:pt x="1246" y="1297"/>
                    <a:pt x="1252" y="1284"/>
                  </a:cubicBezTo>
                  <a:cubicBezTo>
                    <a:pt x="1260" y="1266"/>
                    <a:pt x="1384" y="1018"/>
                    <a:pt x="1384" y="1018"/>
                  </a:cubicBezTo>
                  <a:cubicBezTo>
                    <a:pt x="1384" y="888"/>
                    <a:pt x="1384" y="888"/>
                    <a:pt x="1384" y="888"/>
                  </a:cubicBezTo>
                  <a:cubicBezTo>
                    <a:pt x="1450" y="767"/>
                    <a:pt x="1450" y="767"/>
                    <a:pt x="1450" y="767"/>
                  </a:cubicBezTo>
                  <a:cubicBezTo>
                    <a:pt x="1450" y="767"/>
                    <a:pt x="1453" y="762"/>
                    <a:pt x="1453" y="747"/>
                  </a:cubicBezTo>
                  <a:cubicBezTo>
                    <a:pt x="1453" y="732"/>
                    <a:pt x="1453" y="650"/>
                    <a:pt x="1453" y="650"/>
                  </a:cubicBezTo>
                  <a:cubicBezTo>
                    <a:pt x="1453" y="650"/>
                    <a:pt x="1455" y="623"/>
                    <a:pt x="1435" y="602"/>
                  </a:cubicBezTo>
                  <a:cubicBezTo>
                    <a:pt x="1415" y="582"/>
                    <a:pt x="1397" y="580"/>
                    <a:pt x="1378" y="578"/>
                  </a:cubicBezTo>
                  <a:cubicBezTo>
                    <a:pt x="1360" y="575"/>
                    <a:pt x="1270" y="565"/>
                    <a:pt x="1270" y="565"/>
                  </a:cubicBezTo>
                  <a:cubicBezTo>
                    <a:pt x="1268" y="503"/>
                    <a:pt x="1268" y="503"/>
                    <a:pt x="1268" y="503"/>
                  </a:cubicBezTo>
                  <a:cubicBezTo>
                    <a:pt x="1268" y="503"/>
                    <a:pt x="1285" y="462"/>
                    <a:pt x="1277" y="413"/>
                  </a:cubicBezTo>
                  <a:cubicBezTo>
                    <a:pt x="1269" y="364"/>
                    <a:pt x="1263" y="346"/>
                    <a:pt x="1263" y="346"/>
                  </a:cubicBezTo>
                  <a:cubicBezTo>
                    <a:pt x="1263" y="346"/>
                    <a:pt x="1257" y="331"/>
                    <a:pt x="1223" y="302"/>
                  </a:cubicBezTo>
                  <a:cubicBezTo>
                    <a:pt x="1189" y="273"/>
                    <a:pt x="946" y="53"/>
                    <a:pt x="946" y="53"/>
                  </a:cubicBezTo>
                  <a:cubicBezTo>
                    <a:pt x="946" y="53"/>
                    <a:pt x="914" y="9"/>
                    <a:pt x="795" y="2"/>
                  </a:cubicBezTo>
                  <a:cubicBezTo>
                    <a:pt x="771" y="1"/>
                    <a:pt x="749" y="0"/>
                    <a:pt x="729" y="0"/>
                  </a:cubicBezTo>
                </a:path>
              </a:pathLst>
            </a:custGeom>
            <a:solidFill>
              <a:schemeClr val="accent1">
                <a:alpha val="25000"/>
              </a:schemeClr>
            </a:solid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1219170">
                <a:defRPr/>
              </a:pPr>
              <a:endParaRPr lang="fr-FR" sz="2400">
                <a:ln>
                  <a:solidFill>
                    <a:sysClr val="windowText" lastClr="000000"/>
                  </a:solidFill>
                </a:ln>
                <a:solidFill>
                  <a:srgbClr val="000000">
                    <a:alpha val="52000"/>
                  </a:srgbClr>
                </a:solidFill>
                <a:latin typeface="Arial"/>
              </a:endParaRPr>
            </a:p>
          </p:txBody>
        </p:sp>
      </p:grpSp>
      <p:sp>
        <p:nvSpPr>
          <p:cNvPr id="134" name="Espace réservé du contenu 1"/>
          <p:cNvSpPr txBox="1">
            <a:spLocks/>
          </p:cNvSpPr>
          <p:nvPr/>
        </p:nvSpPr>
        <p:spPr bwMode="gray">
          <a:xfrm>
            <a:off x="5327601" y="1563149"/>
            <a:ext cx="6700623" cy="4602704"/>
          </a:xfrm>
          <a:prstGeom prst="rect">
            <a:avLst/>
          </a:prstGeom>
        </p:spPr>
        <p:txBody>
          <a:bodyPr vert="horz" lIns="0" tIns="0" rIns="0" bIns="0" rtlCol="0" anchor="t" anchorCtr="0">
            <a:noAutofit/>
          </a:bodyPr>
          <a:lstStyle>
            <a:lvl1pPr marL="0" indent="0" algn="l" defTabSz="914378" rtl="0" eaLnBrk="1" latinLnBrk="0" hangingPunct="1">
              <a:lnSpc>
                <a:spcPct val="100000"/>
              </a:lnSpc>
              <a:spcBef>
                <a:spcPts val="1800"/>
              </a:spcBef>
              <a:spcAft>
                <a:spcPts val="600"/>
              </a:spcAft>
              <a:buFont typeface="Arial" pitchFamily="34" charset="0"/>
              <a:buNone/>
              <a:defRPr sz="1800" b="1" kern="1200">
                <a:solidFill>
                  <a:schemeClr val="accent1"/>
                </a:solidFill>
                <a:latin typeface="+mn-lt"/>
                <a:ea typeface="+mn-ea"/>
                <a:cs typeface="+mn-cs"/>
              </a:defRPr>
            </a:lvl1pPr>
            <a:lvl2pPr marL="0" indent="0" algn="l" defTabSz="914378" rtl="0" eaLnBrk="1" latinLnBrk="0" hangingPunct="1">
              <a:lnSpc>
                <a:spcPct val="100000"/>
              </a:lnSpc>
              <a:spcBef>
                <a:spcPts val="600"/>
              </a:spcBef>
              <a:spcAft>
                <a:spcPts val="600"/>
              </a:spcAft>
              <a:buClr>
                <a:srgbClr val="00B0F0"/>
              </a:buClr>
              <a:buSzPct val="120000"/>
              <a:buFont typeface="Wingdings 2" panose="05020102010507070707" pitchFamily="18" charset="2"/>
              <a:buNone/>
              <a:defRPr sz="1400" b="0" kern="1200">
                <a:solidFill>
                  <a:schemeClr val="accent2"/>
                </a:solidFill>
                <a:latin typeface="+mn-lt"/>
                <a:ea typeface="+mn-ea"/>
                <a:cs typeface="+mn-cs"/>
              </a:defRPr>
            </a:lvl2pPr>
            <a:lvl3pPr marL="143996" indent="-143996" algn="l" defTabSz="914378" rtl="0" eaLnBrk="1" latinLnBrk="0" hangingPunct="1">
              <a:lnSpc>
                <a:spcPct val="100000"/>
              </a:lnSpc>
              <a:spcBef>
                <a:spcPts val="600"/>
              </a:spcBef>
              <a:spcAft>
                <a:spcPts val="600"/>
              </a:spcAft>
              <a:buClr>
                <a:schemeClr val="accent3"/>
              </a:buClr>
              <a:buSzPct val="100000"/>
              <a:buFont typeface="Wingdings 2" panose="05020102010507070707" pitchFamily="18" charset="2"/>
              <a:buChar char="¿"/>
              <a:defRPr sz="1100" kern="1200">
                <a:solidFill>
                  <a:schemeClr val="accent2"/>
                </a:solidFill>
                <a:latin typeface="+mn-lt"/>
                <a:ea typeface="+mn-ea"/>
                <a:cs typeface="+mn-cs"/>
              </a:defRPr>
            </a:lvl3pPr>
            <a:lvl4pPr marL="359991" indent="-143996" algn="l" defTabSz="914378" rtl="0" eaLnBrk="1" latinLnBrk="0" hangingPunct="1">
              <a:lnSpc>
                <a:spcPct val="120000"/>
              </a:lnSpc>
              <a:spcBef>
                <a:spcPts val="0"/>
              </a:spcBef>
              <a:buClr>
                <a:schemeClr val="accent3"/>
              </a:buClr>
              <a:buSzPct val="100000"/>
              <a:buFont typeface="Arial Black" panose="020B0A04020102020204" pitchFamily="34" charset="0"/>
              <a:buChar char="&gt;"/>
              <a:defRPr sz="1100" kern="1200" baseline="0">
                <a:solidFill>
                  <a:schemeClr val="accent2"/>
                </a:solidFill>
                <a:latin typeface="+mn-lt"/>
                <a:ea typeface="+mn-ea"/>
                <a:cs typeface="+mn-cs"/>
              </a:defRPr>
            </a:lvl4pPr>
            <a:lvl5pPr marL="611985" indent="-143996" algn="l" defTabSz="914378" rtl="0" eaLnBrk="1" latinLnBrk="0" hangingPunct="1">
              <a:lnSpc>
                <a:spcPct val="120000"/>
              </a:lnSpc>
              <a:spcBef>
                <a:spcPts val="0"/>
              </a:spcBef>
              <a:buClr>
                <a:schemeClr val="accent3"/>
              </a:buClr>
              <a:buSzPct val="100000"/>
              <a:buFont typeface="Wingdings" panose="05000000000000000000" pitchFamily="2" charset="2"/>
              <a:buChar char="w"/>
              <a:defRPr sz="1100" kern="1200">
                <a:solidFill>
                  <a:schemeClr val="accent2"/>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defTabSz="1219140">
              <a:spcBef>
                <a:spcPts val="2400"/>
              </a:spcBef>
              <a:spcAft>
                <a:spcPts val="800"/>
              </a:spcAft>
              <a:defRPr/>
            </a:pPr>
            <a:r>
              <a:rPr lang="fr-FR" sz="2400" dirty="0">
                <a:solidFill>
                  <a:srgbClr val="014491"/>
                </a:solidFill>
                <a:latin typeface="Arial"/>
              </a:rPr>
              <a:t>Des performances inertielles exceptionnelles</a:t>
            </a:r>
          </a:p>
          <a:p>
            <a:pPr lvl="1" algn="just" defTabSz="1219140">
              <a:spcBef>
                <a:spcPts val="800"/>
              </a:spcBef>
              <a:spcAft>
                <a:spcPts val="800"/>
              </a:spcAft>
              <a:defRPr/>
            </a:pPr>
            <a:r>
              <a:rPr lang="fr-FR" sz="1600" dirty="0">
                <a:solidFill>
                  <a:srgbClr val="525668"/>
                </a:solidFill>
                <a:latin typeface="Arial"/>
              </a:rPr>
              <a:t>Ce succès permet de sécuriser le développement d’une navigation inertielle très haute performance s’appuyant sur l’introduction d’un </a:t>
            </a:r>
            <a:r>
              <a:rPr lang="fr-FR" sz="1600" b="1" dirty="0">
                <a:solidFill>
                  <a:srgbClr val="525668"/>
                </a:solidFill>
                <a:latin typeface="Arial"/>
              </a:rPr>
              <a:t>bloc senseur Multi-HRG </a:t>
            </a:r>
            <a:r>
              <a:rPr lang="fr-FR" sz="1600" dirty="0">
                <a:solidFill>
                  <a:srgbClr val="525668"/>
                </a:solidFill>
                <a:latin typeface="Arial"/>
              </a:rPr>
              <a:t>améliorant la performance Inertie Pure et répondant aux enjeux des missions spéciales dès la tranche de production 5T du RAFALE. </a:t>
            </a:r>
          </a:p>
          <a:p>
            <a:pPr lvl="1" algn="just" defTabSz="1219140">
              <a:spcBef>
                <a:spcPts val="800"/>
              </a:spcBef>
              <a:spcAft>
                <a:spcPts val="800"/>
              </a:spcAft>
              <a:defRPr/>
            </a:pPr>
            <a:r>
              <a:rPr lang="fr-FR" sz="1600" dirty="0">
                <a:solidFill>
                  <a:srgbClr val="525668"/>
                </a:solidFill>
                <a:latin typeface="Arial"/>
              </a:rPr>
              <a:t>Il s’agit d’une avancée mondiale dans la précision et l’autonomie de position sur des vols longue durée du Rafale pour renforcer </a:t>
            </a:r>
            <a:r>
              <a:rPr lang="fr-FR" sz="1600" b="1" dirty="0">
                <a:solidFill>
                  <a:srgbClr val="525668"/>
                </a:solidFill>
                <a:latin typeface="Arial"/>
              </a:rPr>
              <a:t>la </a:t>
            </a:r>
            <a:r>
              <a:rPr lang="fr-FR" sz="1867" b="1" dirty="0">
                <a:solidFill>
                  <a:srgbClr val="525668"/>
                </a:solidFill>
                <a:latin typeface="Arial"/>
              </a:rPr>
              <a:t>supériorité technologique et la souveraineté de la France</a:t>
            </a:r>
            <a:r>
              <a:rPr lang="fr-FR" sz="1867" dirty="0">
                <a:solidFill>
                  <a:srgbClr val="525668"/>
                </a:solidFill>
                <a:latin typeface="Arial"/>
              </a:rPr>
              <a:t> </a:t>
            </a:r>
            <a:r>
              <a:rPr lang="fr-FR" sz="1600" dirty="0">
                <a:solidFill>
                  <a:srgbClr val="525668"/>
                </a:solidFill>
                <a:latin typeface="Arial"/>
              </a:rPr>
              <a:t>dans ce domaine.</a:t>
            </a:r>
          </a:p>
          <a:p>
            <a:pPr lvl="1" algn="just" defTabSz="1219140">
              <a:spcBef>
                <a:spcPts val="800"/>
              </a:spcBef>
              <a:spcAft>
                <a:spcPts val="800"/>
              </a:spcAft>
              <a:defRPr/>
            </a:pPr>
            <a:endParaRPr lang="fr-FR" sz="1600" dirty="0">
              <a:solidFill>
                <a:srgbClr val="525668"/>
              </a:solidFill>
              <a:latin typeface="Arial"/>
            </a:endParaRPr>
          </a:p>
        </p:txBody>
      </p:sp>
      <p:sp>
        <p:nvSpPr>
          <p:cNvPr id="135" name="ZoneTexte 134"/>
          <p:cNvSpPr txBox="1"/>
          <p:nvPr/>
        </p:nvSpPr>
        <p:spPr>
          <a:xfrm>
            <a:off x="6686545" y="6332910"/>
            <a:ext cx="3325398" cy="276999"/>
          </a:xfrm>
          <a:prstGeom prst="rect">
            <a:avLst/>
          </a:prstGeom>
          <a:noFill/>
        </p:spPr>
        <p:txBody>
          <a:bodyPr wrap="none" rtlCol="0">
            <a:spAutoFit/>
          </a:bodyPr>
          <a:lstStyle/>
          <a:p>
            <a:pPr algn="ctr" defTabSz="914354">
              <a:defRPr/>
            </a:pPr>
            <a:r>
              <a:rPr lang="fr-FR" sz="1200" b="1" dirty="0">
                <a:solidFill>
                  <a:srgbClr val="FF0000"/>
                </a:solidFill>
                <a:latin typeface="Calibri"/>
              </a:rPr>
              <a:t>SAFRAN ELECTRONICS &amp; DEFENSE CONFIDENTIAL</a:t>
            </a:r>
          </a:p>
        </p:txBody>
      </p:sp>
      <p:sp>
        <p:nvSpPr>
          <p:cNvPr id="136" name="Ellipse 135"/>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2430746523"/>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 69"/>
          <p:cNvPicPr>
            <a:picLocks noChangeAspect="1"/>
          </p:cNvPicPr>
          <p:nvPr/>
        </p:nvPicPr>
        <p:blipFill>
          <a:blip r:embed="rId2" cstate="email">
            <a:duotone>
              <a:srgbClr val="00C18B">
                <a:shade val="45000"/>
                <a:satMod val="135000"/>
              </a:srgbClr>
              <a:prstClr val="white"/>
            </a:duotone>
            <a:extLst>
              <a:ext uri="{28A0092B-C50C-407E-A947-70E740481C1C}">
                <a14:useLocalDpi xmlns:a14="http://schemas.microsoft.com/office/drawing/2010/main"/>
              </a:ext>
            </a:extLst>
          </a:blip>
          <a:stretch>
            <a:fillRect/>
          </a:stretch>
        </p:blipFill>
        <p:spPr>
          <a:xfrm>
            <a:off x="0" y="1"/>
            <a:ext cx="9927771" cy="6204857"/>
          </a:xfrm>
          <a:prstGeom prst="rect">
            <a:avLst/>
          </a:prstGeom>
        </p:spPr>
      </p:pic>
      <p:sp>
        <p:nvSpPr>
          <p:cNvPr id="8" name="Titre 7"/>
          <p:cNvSpPr>
            <a:spLocks noGrp="1"/>
          </p:cNvSpPr>
          <p:nvPr>
            <p:ph type="title"/>
          </p:nvPr>
        </p:nvSpPr>
        <p:spPr>
          <a:xfrm>
            <a:off x="243841" y="271134"/>
            <a:ext cx="11704323" cy="502766"/>
          </a:xfrm>
        </p:spPr>
        <p:txBody>
          <a:bodyPr/>
          <a:lstStyle/>
          <a:p>
            <a:r>
              <a:rPr lang="fr-FR" sz="2667" dirty="0">
                <a:solidFill>
                  <a:srgbClr val="112753"/>
                </a:solidFill>
                <a:cs typeface="Arial" pitchFamily="34" charset="0"/>
              </a:rPr>
              <a:t>GEONYX SOLUTIONS POUR LES FORCES SPECIALES</a:t>
            </a:r>
            <a:endParaRPr lang="fr-FR" sz="2800" dirty="0"/>
          </a:p>
        </p:txBody>
      </p:sp>
      <p:grpSp>
        <p:nvGrpSpPr>
          <p:cNvPr id="67" name="Groupe 66">
            <a:extLst>
              <a:ext uri="{FF2B5EF4-FFF2-40B4-BE49-F238E27FC236}">
                <a16:creationId xmlns:a16="http://schemas.microsoft.com/office/drawing/2014/main" id="{F9FFDC42-125C-4054-A929-D2AEC3063789}"/>
              </a:ext>
            </a:extLst>
          </p:cNvPr>
          <p:cNvGrpSpPr/>
          <p:nvPr/>
        </p:nvGrpSpPr>
        <p:grpSpPr>
          <a:xfrm>
            <a:off x="393638" y="885851"/>
            <a:ext cx="1327481" cy="95981"/>
            <a:chOff x="479376" y="980728"/>
            <a:chExt cx="995611" cy="72008"/>
          </a:xfrm>
        </p:grpSpPr>
        <p:cxnSp>
          <p:nvCxnSpPr>
            <p:cNvPr id="68" name="Connecteur droit 67">
              <a:extLst>
                <a:ext uri="{FF2B5EF4-FFF2-40B4-BE49-F238E27FC236}">
                  <a16:creationId xmlns:a16="http://schemas.microsoft.com/office/drawing/2014/main" id="{680F81FB-0C3F-4ACC-8152-C73B0FC424CC}"/>
                </a:ext>
              </a:extLst>
            </p:cNvPr>
            <p:cNvCxnSpPr>
              <a:cxnSpLocks/>
            </p:cNvCxnSpPr>
            <p:nvPr userDrawn="1"/>
          </p:nvCxnSpPr>
          <p:spPr>
            <a:xfrm>
              <a:off x="479376" y="1047118"/>
              <a:ext cx="995611" cy="0"/>
            </a:xfrm>
            <a:prstGeom prst="line">
              <a:avLst/>
            </a:prstGeom>
            <a:noFill/>
            <a:ln w="12700" cap="flat" cmpd="sng" algn="ctr">
              <a:solidFill>
                <a:schemeClr val="accent2"/>
              </a:solidFill>
              <a:prstDash val="solid"/>
              <a:miter lim="800000"/>
            </a:ln>
            <a:effectLst/>
          </p:spPr>
        </p:cxnSp>
        <p:sp>
          <p:nvSpPr>
            <p:cNvPr id="69" name="Rectangle 68">
              <a:extLst>
                <a:ext uri="{FF2B5EF4-FFF2-40B4-BE49-F238E27FC236}">
                  <a16:creationId xmlns:a16="http://schemas.microsoft.com/office/drawing/2014/main" id="{F0F322F3-DC27-4466-81D1-86ACB0ECF7A9}"/>
                </a:ext>
              </a:extLst>
            </p:cNvPr>
            <p:cNvSpPr/>
            <p:nvPr userDrawn="1"/>
          </p:nvSpPr>
          <p:spPr>
            <a:xfrm>
              <a:off x="479376" y="980728"/>
              <a:ext cx="504056" cy="72008"/>
            </a:xfrm>
            <a:prstGeom prst="rect">
              <a:avLst/>
            </a:prstGeom>
            <a:gradFill>
              <a:gsLst>
                <a:gs pos="0">
                  <a:schemeClr val="accent1"/>
                </a:gs>
                <a:gs pos="100000">
                  <a:schemeClr val="accent2"/>
                </a:gs>
              </a:gsLst>
              <a:lin ang="0" scaled="0"/>
            </a:gradFill>
            <a:ln w="12700" cap="flat" cmpd="sng" algn="ctr">
              <a:noFill/>
              <a:prstDash val="solid"/>
              <a:miter lim="800000"/>
            </a:ln>
            <a:effectLst/>
          </p:spPr>
          <p:txBody>
            <a:bodyPr rtlCol="0" anchor="ctr"/>
            <a:lstStyle/>
            <a:p>
              <a:pPr algn="ctr" defTabSz="1218774">
                <a:defRPr/>
              </a:pPr>
              <a:endParaRPr lang="fr-FR" sz="2399" kern="0">
                <a:solidFill>
                  <a:srgbClr val="FFFFFF"/>
                </a:solidFill>
                <a:latin typeface="Segoe UI"/>
              </a:endParaRPr>
            </a:p>
          </p:txBody>
        </p:sp>
      </p:grpSp>
      <p:pic>
        <p:nvPicPr>
          <p:cNvPr id="71" name="Image 7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1759" y="120986"/>
            <a:ext cx="1568672" cy="1349196"/>
          </a:xfrm>
          <a:prstGeom prst="rect">
            <a:avLst/>
          </a:prstGeom>
        </p:spPr>
      </p:pic>
      <p:sp>
        <p:nvSpPr>
          <p:cNvPr id="72" name="Espace réservé du contenu 1"/>
          <p:cNvSpPr txBox="1">
            <a:spLocks/>
          </p:cNvSpPr>
          <p:nvPr/>
        </p:nvSpPr>
        <p:spPr bwMode="gray">
          <a:xfrm>
            <a:off x="5884673" y="1515583"/>
            <a:ext cx="5972895" cy="4650269"/>
          </a:xfrm>
          <a:prstGeom prst="rect">
            <a:avLst/>
          </a:prstGeom>
        </p:spPr>
        <p:txBody>
          <a:bodyPr vert="horz" lIns="0" tIns="0" rIns="0" bIns="0" rtlCol="0" anchor="t" anchorCtr="0">
            <a:noAutofit/>
          </a:bodyPr>
          <a:lstStyle>
            <a:lvl1pPr marL="0" indent="0" algn="l" defTabSz="914378" rtl="0" eaLnBrk="1" latinLnBrk="0" hangingPunct="1">
              <a:lnSpc>
                <a:spcPct val="100000"/>
              </a:lnSpc>
              <a:spcBef>
                <a:spcPts val="1800"/>
              </a:spcBef>
              <a:spcAft>
                <a:spcPts val="600"/>
              </a:spcAft>
              <a:buFont typeface="Arial" pitchFamily="34" charset="0"/>
              <a:buNone/>
              <a:defRPr sz="1450" b="1" kern="1200">
                <a:solidFill>
                  <a:schemeClr val="accent6">
                    <a:lumMod val="50000"/>
                  </a:schemeClr>
                </a:solidFill>
                <a:latin typeface="+mn-lt"/>
                <a:ea typeface="+mn-ea"/>
                <a:cs typeface="+mn-cs"/>
              </a:defRPr>
            </a:lvl1pPr>
            <a:lvl2pPr marL="0" indent="0" algn="l" defTabSz="914378" rtl="0" eaLnBrk="1" latinLnBrk="0" hangingPunct="1">
              <a:lnSpc>
                <a:spcPct val="100000"/>
              </a:lnSpc>
              <a:spcBef>
                <a:spcPts val="600"/>
              </a:spcBef>
              <a:spcAft>
                <a:spcPts val="600"/>
              </a:spcAft>
              <a:buClr>
                <a:schemeClr val="accent6">
                  <a:lumMod val="75000"/>
                </a:schemeClr>
              </a:buClr>
              <a:buSzPct val="120000"/>
              <a:buFont typeface="Wingdings 2" panose="05020102010507070707" pitchFamily="18" charset="2"/>
              <a:buNone/>
              <a:defRPr sz="1400" b="0" kern="1200">
                <a:solidFill>
                  <a:srgbClr val="525668"/>
                </a:solidFill>
                <a:latin typeface="+mn-lt"/>
                <a:ea typeface="+mn-ea"/>
                <a:cs typeface="+mn-cs"/>
              </a:defRPr>
            </a:lvl2pPr>
            <a:lvl3pPr marL="143996" indent="-143996" algn="l" defTabSz="914378" rtl="0" eaLnBrk="1" latinLnBrk="0" hangingPunct="1">
              <a:lnSpc>
                <a:spcPct val="100000"/>
              </a:lnSpc>
              <a:spcBef>
                <a:spcPts val="600"/>
              </a:spcBef>
              <a:spcAft>
                <a:spcPts val="600"/>
              </a:spcAft>
              <a:buClr>
                <a:schemeClr val="accent3"/>
              </a:buClr>
              <a:buSzPct val="100000"/>
              <a:buFont typeface="Wingdings 2" panose="05020102010507070707" pitchFamily="18" charset="2"/>
              <a:buChar char="¿"/>
              <a:defRPr sz="1100" kern="1200">
                <a:solidFill>
                  <a:srgbClr val="525668"/>
                </a:solidFill>
                <a:latin typeface="+mn-lt"/>
                <a:ea typeface="+mn-ea"/>
                <a:cs typeface="+mn-cs"/>
              </a:defRPr>
            </a:lvl3pPr>
            <a:lvl4pPr marL="359991" indent="-143996" algn="l" defTabSz="914378" rtl="0" eaLnBrk="1" latinLnBrk="0" hangingPunct="1">
              <a:lnSpc>
                <a:spcPct val="120000"/>
              </a:lnSpc>
              <a:spcBef>
                <a:spcPts val="0"/>
              </a:spcBef>
              <a:buClr>
                <a:schemeClr val="accent3"/>
              </a:buClr>
              <a:buSzPct val="100000"/>
              <a:buFont typeface="Arial Black" panose="020B0A04020102020204" pitchFamily="34" charset="0"/>
              <a:buChar char="&gt;"/>
              <a:defRPr sz="1100" kern="1200" baseline="0">
                <a:solidFill>
                  <a:srgbClr val="525668"/>
                </a:solidFill>
                <a:latin typeface="+mn-lt"/>
                <a:ea typeface="+mn-ea"/>
                <a:cs typeface="+mn-cs"/>
              </a:defRPr>
            </a:lvl4pPr>
            <a:lvl5pPr marL="611985" indent="-143996" algn="l" defTabSz="914378" rtl="0" eaLnBrk="1" latinLnBrk="0" hangingPunct="1">
              <a:lnSpc>
                <a:spcPct val="120000"/>
              </a:lnSpc>
              <a:spcBef>
                <a:spcPts val="0"/>
              </a:spcBef>
              <a:buClr>
                <a:schemeClr val="accent3"/>
              </a:buClr>
              <a:buSzPct val="100000"/>
              <a:buFont typeface="Wingdings" panose="05000000000000000000" pitchFamily="2" charset="2"/>
              <a:buChar char="w"/>
              <a:defRPr sz="1100" kern="1200">
                <a:solidFill>
                  <a:schemeClr val="accent2"/>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1219140">
              <a:spcBef>
                <a:spcPts val="2400"/>
              </a:spcBef>
              <a:spcAft>
                <a:spcPts val="800"/>
              </a:spcAft>
              <a:defRPr/>
            </a:pPr>
            <a:r>
              <a:rPr lang="fr-FR" sz="2400" dirty="0">
                <a:solidFill>
                  <a:srgbClr val="00C18B">
                    <a:lumMod val="50000"/>
                  </a:srgbClr>
                </a:solidFill>
                <a:latin typeface="Arial"/>
              </a:rPr>
              <a:t>Innovation / GEONYX-M</a:t>
            </a:r>
          </a:p>
          <a:p>
            <a:pPr lvl="1" algn="just" defTabSz="1219140">
              <a:spcBef>
                <a:spcPts val="800"/>
              </a:spcBef>
              <a:spcAft>
                <a:spcPts val="800"/>
              </a:spcAft>
              <a:buClr>
                <a:srgbClr val="00C18B">
                  <a:lumMod val="75000"/>
                </a:srgbClr>
              </a:buClr>
              <a:defRPr/>
            </a:pPr>
            <a:r>
              <a:rPr lang="fr-FR" sz="1867" dirty="0">
                <a:latin typeface="Arial"/>
              </a:rPr>
              <a:t> Le 29 juin 2021, à SOFINS, Safran Electronics &amp; </a:t>
            </a:r>
            <a:r>
              <a:rPr lang="fr-FR" sz="1867" dirty="0" err="1">
                <a:latin typeface="Arial"/>
              </a:rPr>
              <a:t>Defense</a:t>
            </a:r>
            <a:r>
              <a:rPr lang="fr-FR" sz="1867" dirty="0">
                <a:latin typeface="Arial"/>
              </a:rPr>
              <a:t>, leader historique de l’inertie, a dévoilé GEONYX™ M, sa première centrale de navigation inertielle amphibie, conçue pour et avec les commandos marine. Une première française !</a:t>
            </a:r>
          </a:p>
          <a:p>
            <a:pPr lvl="1" algn="just" defTabSz="1219140">
              <a:spcBef>
                <a:spcPts val="800"/>
              </a:spcBef>
              <a:spcAft>
                <a:spcPts val="800"/>
              </a:spcAft>
              <a:buClr>
                <a:srgbClr val="00C18B">
                  <a:lumMod val="75000"/>
                </a:srgbClr>
              </a:buClr>
              <a:defRPr/>
            </a:pPr>
            <a:r>
              <a:rPr lang="fr-FR" sz="1867" dirty="0">
                <a:latin typeface="Arial"/>
              </a:rPr>
              <a:t> Pour répondre aux </a:t>
            </a:r>
            <a:r>
              <a:rPr lang="fr-FR" sz="1867" b="1" dirty="0">
                <a:latin typeface="Arial"/>
              </a:rPr>
              <a:t>besoins spécifiques des commandos marine, amenés à évoluer à la fois en mer et sur terre</a:t>
            </a:r>
            <a:r>
              <a:rPr lang="fr-FR" sz="1867" dirty="0">
                <a:latin typeface="Arial"/>
              </a:rPr>
              <a:t>, Safran Electronics &amp; </a:t>
            </a:r>
            <a:r>
              <a:rPr lang="fr-FR" sz="1867" dirty="0" err="1">
                <a:latin typeface="Arial"/>
              </a:rPr>
              <a:t>Defense</a:t>
            </a:r>
            <a:r>
              <a:rPr lang="fr-FR" sz="1867" dirty="0">
                <a:latin typeface="Arial"/>
              </a:rPr>
              <a:t> a conçu, en partenariat avec le </a:t>
            </a:r>
            <a:r>
              <a:rPr lang="fr-FR" sz="1867" b="1" dirty="0">
                <a:latin typeface="Arial"/>
              </a:rPr>
              <a:t>FUSCOL@B</a:t>
            </a:r>
            <a:r>
              <a:rPr lang="fr-FR" sz="1867" dirty="0">
                <a:latin typeface="Arial"/>
              </a:rPr>
              <a:t> (le laboratoire d'innovation d'ALFUSCO des fusiliers marins français), </a:t>
            </a:r>
            <a:r>
              <a:rPr lang="fr-FR" sz="1867" b="1" dirty="0">
                <a:latin typeface="Arial"/>
              </a:rPr>
              <a:t>une centrale de navigation hybride</a:t>
            </a:r>
            <a:endParaRPr lang="fr-FR" sz="1867" dirty="0">
              <a:latin typeface="Arial"/>
            </a:endParaRPr>
          </a:p>
        </p:txBody>
      </p:sp>
      <p:pic>
        <p:nvPicPr>
          <p:cNvPr id="73" name="Image 7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2640" y="1673178"/>
            <a:ext cx="4697121" cy="3517645"/>
          </a:xfrm>
          <a:prstGeom prst="rect">
            <a:avLst/>
          </a:prstGeom>
          <a:ln w="57150">
            <a:solidFill>
              <a:sysClr val="window" lastClr="FFFFFF"/>
            </a:solidFill>
          </a:ln>
        </p:spPr>
      </p:pic>
      <p:pic>
        <p:nvPicPr>
          <p:cNvPr id="74" name="Image 7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7728" y="3714460"/>
            <a:ext cx="2420865" cy="2451389"/>
          </a:xfrm>
          <a:prstGeom prst="rect">
            <a:avLst/>
          </a:prstGeom>
        </p:spPr>
      </p:pic>
      <p:sp>
        <p:nvSpPr>
          <p:cNvPr id="75" name="ZoneTexte 74"/>
          <p:cNvSpPr txBox="1"/>
          <p:nvPr/>
        </p:nvSpPr>
        <p:spPr>
          <a:xfrm>
            <a:off x="6686545" y="6332910"/>
            <a:ext cx="3325398" cy="276999"/>
          </a:xfrm>
          <a:prstGeom prst="rect">
            <a:avLst/>
          </a:prstGeom>
          <a:noFill/>
        </p:spPr>
        <p:txBody>
          <a:bodyPr wrap="none" rtlCol="0">
            <a:spAutoFit/>
          </a:bodyPr>
          <a:lstStyle/>
          <a:p>
            <a:pPr algn="ctr" defTabSz="914354">
              <a:defRPr/>
            </a:pPr>
            <a:r>
              <a:rPr lang="fr-FR" sz="1200" b="1" dirty="0">
                <a:solidFill>
                  <a:srgbClr val="FF0000"/>
                </a:solidFill>
                <a:latin typeface="Calibri"/>
              </a:rPr>
              <a:t>SAFRAN ELECTRONICS &amp; DEFENSE CONFIDENTIAL</a:t>
            </a:r>
          </a:p>
        </p:txBody>
      </p:sp>
      <p:sp>
        <p:nvSpPr>
          <p:cNvPr id="12" name="Ellipse 11"/>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402866120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9"/>
          <p:cNvSpPr txBox="1"/>
          <p:nvPr>
            <p:custDataLst>
              <p:tags r:id="rId1"/>
            </p:custDataLst>
          </p:nvPr>
        </p:nvSpPr>
        <p:spPr>
          <a:xfrm>
            <a:off x="1273616" y="4327"/>
            <a:ext cx="9646920" cy="91440"/>
          </a:xfrm>
          <a:prstGeom prst="rect">
            <a:avLst/>
          </a:prstGeom>
          <a:noFill/>
          <a:ln>
            <a:noFill/>
          </a:ln>
          <a:effectLst/>
        </p:spPr>
        <p:txBody>
          <a:bodyPr vert="horz" wrap="square" lIns="91440" tIns="2743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990">
              <a:defRPr/>
            </a:pPr>
            <a:endParaRPr lang="en-GB" sz="2400" b="1" cap="all" dirty="0">
              <a:solidFill>
                <a:srgbClr val="FFFFFF"/>
              </a:solidFill>
              <a:latin typeface="Segoe UI"/>
            </a:endParaRPr>
          </a:p>
        </p:txBody>
      </p:sp>
      <p:sp>
        <p:nvSpPr>
          <p:cNvPr id="12" name="ZoneTexte 11"/>
          <p:cNvSpPr txBox="1"/>
          <p:nvPr/>
        </p:nvSpPr>
        <p:spPr>
          <a:xfrm>
            <a:off x="11124165" y="344315"/>
            <a:ext cx="881027" cy="318100"/>
          </a:xfrm>
          <a:prstGeom prst="rect">
            <a:avLst/>
          </a:prstGeom>
          <a:noFill/>
        </p:spPr>
        <p:txBody>
          <a:bodyPr wrap="square" rtlCol="0">
            <a:spAutoFit/>
          </a:bodyPr>
          <a:lstStyle/>
          <a:p>
            <a:pPr>
              <a:defRPr/>
            </a:pPr>
            <a:r>
              <a:rPr lang="en-US" sz="1467" b="1" dirty="0">
                <a:solidFill>
                  <a:srgbClr val="070E1D"/>
                </a:solidFill>
                <a:latin typeface="Segoe UI"/>
              </a:rPr>
              <a:t>N</a:t>
            </a:r>
            <a:r>
              <a:rPr lang="en-US" sz="667" b="1" dirty="0">
                <a:solidFill>
                  <a:srgbClr val="070E1D"/>
                </a:solidFill>
                <a:latin typeface="Segoe UI"/>
              </a:rPr>
              <a:t>avigation</a:t>
            </a:r>
            <a:endParaRPr lang="en-US" sz="667" dirty="0">
              <a:solidFill>
                <a:srgbClr val="070E1D"/>
              </a:solidFill>
              <a:latin typeface="Segoe UI"/>
            </a:endParaRPr>
          </a:p>
        </p:txBody>
      </p:sp>
      <p:sp>
        <p:nvSpPr>
          <p:cNvPr id="13" name="ZoneTexte 12"/>
          <p:cNvSpPr txBox="1"/>
          <p:nvPr/>
        </p:nvSpPr>
        <p:spPr>
          <a:xfrm>
            <a:off x="11120852" y="140544"/>
            <a:ext cx="884341" cy="318100"/>
          </a:xfrm>
          <a:prstGeom prst="rect">
            <a:avLst/>
          </a:prstGeom>
          <a:noFill/>
        </p:spPr>
        <p:txBody>
          <a:bodyPr wrap="square" rtlCol="0">
            <a:spAutoFit/>
          </a:bodyPr>
          <a:lstStyle/>
          <a:p>
            <a:pPr>
              <a:defRPr/>
            </a:pPr>
            <a:r>
              <a:rPr lang="en-US" sz="1467" b="1" dirty="0">
                <a:solidFill>
                  <a:srgbClr val="070E1D"/>
                </a:solidFill>
                <a:latin typeface="Segoe UI"/>
              </a:rPr>
              <a:t>P</a:t>
            </a:r>
            <a:r>
              <a:rPr lang="en-US" sz="667" b="1" dirty="0">
                <a:solidFill>
                  <a:srgbClr val="070E1D"/>
                </a:solidFill>
                <a:latin typeface="Segoe UI"/>
              </a:rPr>
              <a:t>ositioning</a:t>
            </a:r>
          </a:p>
        </p:txBody>
      </p:sp>
      <p:sp>
        <p:nvSpPr>
          <p:cNvPr id="14" name="ZoneTexte 13"/>
          <p:cNvSpPr txBox="1"/>
          <p:nvPr/>
        </p:nvSpPr>
        <p:spPr>
          <a:xfrm>
            <a:off x="11132816" y="570276"/>
            <a:ext cx="632969" cy="318100"/>
          </a:xfrm>
          <a:prstGeom prst="rect">
            <a:avLst/>
          </a:prstGeom>
          <a:noFill/>
        </p:spPr>
        <p:txBody>
          <a:bodyPr wrap="square" rtlCol="0">
            <a:spAutoFit/>
          </a:bodyPr>
          <a:lstStyle/>
          <a:p>
            <a:pPr>
              <a:defRPr/>
            </a:pPr>
            <a:r>
              <a:rPr lang="en-US" sz="1467" b="1" dirty="0">
                <a:solidFill>
                  <a:srgbClr val="070E1D"/>
                </a:solidFill>
                <a:latin typeface="Segoe UI"/>
              </a:rPr>
              <a:t>T</a:t>
            </a:r>
            <a:r>
              <a:rPr lang="en-US" sz="667" b="1" dirty="0">
                <a:solidFill>
                  <a:srgbClr val="070E1D"/>
                </a:solidFill>
                <a:latin typeface="Segoe UI"/>
              </a:rPr>
              <a:t>iming</a:t>
            </a:r>
            <a:endParaRPr lang="en-US" sz="400" dirty="0">
              <a:solidFill>
                <a:srgbClr val="070E1D"/>
              </a:solidFill>
              <a:latin typeface="Segoe UI"/>
            </a:endParaRPr>
          </a:p>
        </p:txBody>
      </p:sp>
      <p:pic>
        <p:nvPicPr>
          <p:cNvPr id="17" name="Imag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69134" y="426781"/>
            <a:ext cx="215969" cy="215969"/>
          </a:xfrm>
          <a:prstGeom prst="rect">
            <a:avLst/>
          </a:prstGeom>
        </p:spPr>
      </p:pic>
      <p:pic>
        <p:nvPicPr>
          <p:cNvPr id="18" name="Image 17"/>
          <p:cNvPicPr>
            <a:picLocks noChangeAspect="1"/>
          </p:cNvPicPr>
          <p:nvPr/>
        </p:nvPicPr>
        <p:blipFill rotWithShape="1">
          <a:blip r:embed="rId5" cstate="screen">
            <a:extLst>
              <a:ext uri="{28A0092B-C50C-407E-A947-70E740481C1C}">
                <a14:useLocalDpi xmlns:a14="http://schemas.microsoft.com/office/drawing/2010/main"/>
              </a:ext>
            </a:extLst>
          </a:blip>
          <a:srcRect l="6874" t="11875" r="8751" b="10312"/>
          <a:stretch/>
        </p:blipFill>
        <p:spPr>
          <a:xfrm>
            <a:off x="10977062" y="654796"/>
            <a:ext cx="215425" cy="198669"/>
          </a:xfrm>
          <a:prstGeom prst="rect">
            <a:avLst/>
          </a:prstGeom>
        </p:spPr>
      </p:pic>
      <p:pic>
        <p:nvPicPr>
          <p:cNvPr id="19" name="Image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62879" y="194693"/>
            <a:ext cx="222216" cy="222216"/>
          </a:xfrm>
          <a:prstGeom prst="rect">
            <a:avLst/>
          </a:prstGeom>
        </p:spPr>
      </p:pic>
      <p:sp>
        <p:nvSpPr>
          <p:cNvPr id="237" name="Rectangle 236"/>
          <p:cNvSpPr/>
          <p:nvPr/>
        </p:nvSpPr>
        <p:spPr>
          <a:xfrm>
            <a:off x="2757577" y="3900986"/>
            <a:ext cx="6787817" cy="1692985"/>
          </a:xfrm>
          <a:prstGeom prst="rect">
            <a:avLst/>
          </a:prstGeom>
          <a:solidFill>
            <a:srgbClr val="112753"/>
          </a:solidFill>
          <a:ln w="25400" cap="flat" cmpd="sng" algn="ctr">
            <a:noFill/>
            <a:prstDash val="solid"/>
          </a:ln>
          <a:effectLst/>
        </p:spPr>
        <p:txBody>
          <a:bodyPr rtlCol="0" anchor="ctr"/>
          <a:lstStyle/>
          <a:p>
            <a:pPr algn="ctr">
              <a:defRPr/>
            </a:pPr>
            <a:endParaRPr lang="fr-FR" kern="0">
              <a:solidFill>
                <a:srgbClr val="FFFFFF"/>
              </a:solidFill>
              <a:latin typeface="Segoe UI"/>
            </a:endParaRPr>
          </a:p>
        </p:txBody>
      </p:sp>
      <p:grpSp>
        <p:nvGrpSpPr>
          <p:cNvPr id="238" name="Groupe 237"/>
          <p:cNvGrpSpPr/>
          <p:nvPr/>
        </p:nvGrpSpPr>
        <p:grpSpPr>
          <a:xfrm>
            <a:off x="3381088" y="1106330"/>
            <a:ext cx="5540781" cy="3490855"/>
            <a:chOff x="3378642" y="1466274"/>
            <a:chExt cx="5540781" cy="3613468"/>
          </a:xfrm>
          <a:solidFill>
            <a:schemeClr val="bg1">
              <a:lumMod val="85000"/>
            </a:schemeClr>
          </a:solidFill>
        </p:grpSpPr>
        <p:grpSp>
          <p:nvGrpSpPr>
            <p:cNvPr id="239" name="Groupe 238"/>
            <p:cNvGrpSpPr/>
            <p:nvPr/>
          </p:nvGrpSpPr>
          <p:grpSpPr>
            <a:xfrm>
              <a:off x="3378642" y="1466274"/>
              <a:ext cx="5540781" cy="3613468"/>
              <a:chOff x="3378642" y="1466274"/>
              <a:chExt cx="5540781" cy="3613468"/>
            </a:xfrm>
            <a:grpFill/>
          </p:grpSpPr>
          <p:sp>
            <p:nvSpPr>
              <p:cNvPr id="241" name="Rectangle 240"/>
              <p:cNvSpPr/>
              <p:nvPr/>
            </p:nvSpPr>
            <p:spPr>
              <a:xfrm>
                <a:off x="3383281" y="1466274"/>
                <a:ext cx="5536142" cy="3613468"/>
              </a:xfrm>
              <a:prstGeom prst="rect">
                <a:avLst/>
              </a:prstGeom>
              <a:grpFill/>
              <a:ln w="25400" cap="flat" cmpd="sng" algn="ctr">
                <a:noFill/>
                <a:prstDash val="solid"/>
              </a:ln>
              <a:effectLst/>
            </p:spPr>
            <p:txBody>
              <a:bodyPr rtlCol="0" anchor="ctr"/>
              <a:lstStyle/>
              <a:p>
                <a:pPr algn="ctr">
                  <a:defRPr/>
                </a:pPr>
                <a:endParaRPr lang="fr-FR" kern="0">
                  <a:solidFill>
                    <a:srgbClr val="FFFFFF"/>
                  </a:solidFill>
                  <a:latin typeface="Segoe UI"/>
                </a:endParaRPr>
              </a:p>
            </p:txBody>
          </p:sp>
          <p:sp>
            <p:nvSpPr>
              <p:cNvPr id="242" name="Triangle rectangle 241"/>
              <p:cNvSpPr/>
              <p:nvPr/>
            </p:nvSpPr>
            <p:spPr>
              <a:xfrm>
                <a:off x="3378642" y="1493250"/>
                <a:ext cx="1093699" cy="3586492"/>
              </a:xfrm>
              <a:prstGeom prst="rtTriangle">
                <a:avLst/>
              </a:prstGeom>
              <a:grpFill/>
              <a:ln w="25400" cap="flat" cmpd="sng" algn="ctr">
                <a:noFill/>
                <a:prstDash val="solid"/>
              </a:ln>
              <a:effectLst/>
            </p:spPr>
            <p:txBody>
              <a:bodyPr rtlCol="0" anchor="ctr"/>
              <a:lstStyle/>
              <a:p>
                <a:pPr algn="ctr">
                  <a:defRPr/>
                </a:pPr>
                <a:endParaRPr lang="fr-FR" kern="0">
                  <a:solidFill>
                    <a:srgbClr val="FFFFFF"/>
                  </a:solidFill>
                  <a:latin typeface="Segoe UI"/>
                </a:endParaRPr>
              </a:p>
            </p:txBody>
          </p:sp>
        </p:grpSp>
        <p:sp>
          <p:nvSpPr>
            <p:cNvPr id="240" name="Triangle rectangle 239"/>
            <p:cNvSpPr/>
            <p:nvPr/>
          </p:nvSpPr>
          <p:spPr>
            <a:xfrm flipH="1">
              <a:off x="7987007" y="1486550"/>
              <a:ext cx="931826" cy="3593191"/>
            </a:xfrm>
            <a:prstGeom prst="rtTriangle">
              <a:avLst/>
            </a:prstGeom>
            <a:grpFill/>
            <a:ln w="25400" cap="flat" cmpd="sng" algn="ctr">
              <a:noFill/>
              <a:prstDash val="solid"/>
            </a:ln>
            <a:effectLst/>
          </p:spPr>
          <p:txBody>
            <a:bodyPr rtlCol="0" anchor="ctr"/>
            <a:lstStyle/>
            <a:p>
              <a:pPr algn="ctr">
                <a:defRPr/>
              </a:pPr>
              <a:endParaRPr lang="fr-FR" kern="0">
                <a:solidFill>
                  <a:srgbClr val="FFFFFF"/>
                </a:solidFill>
                <a:latin typeface="Segoe UI"/>
              </a:endParaRPr>
            </a:p>
          </p:txBody>
        </p:sp>
      </p:grpSp>
      <p:sp>
        <p:nvSpPr>
          <p:cNvPr id="243" name="Organigramme : Données 11"/>
          <p:cNvSpPr/>
          <p:nvPr/>
        </p:nvSpPr>
        <p:spPr>
          <a:xfrm>
            <a:off x="7966561" y="1108347"/>
            <a:ext cx="4226417" cy="448561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719"/>
              <a:gd name="connsiteX1" fmla="*/ 2000 w 10000"/>
              <a:gd name="connsiteY1" fmla="*/ 0 h 10719"/>
              <a:gd name="connsiteX2" fmla="*/ 10000 w 10000"/>
              <a:gd name="connsiteY2" fmla="*/ 0 h 10719"/>
              <a:gd name="connsiteX3" fmla="*/ 3614 w 10000"/>
              <a:gd name="connsiteY3" fmla="*/ 10719 h 10719"/>
              <a:gd name="connsiteX4" fmla="*/ 0 w 10000"/>
              <a:gd name="connsiteY4" fmla="*/ 10000 h 10719"/>
              <a:gd name="connsiteX0" fmla="*/ 0 w 10287"/>
              <a:gd name="connsiteY0" fmla="*/ 10694 h 10719"/>
              <a:gd name="connsiteX1" fmla="*/ 2287 w 10287"/>
              <a:gd name="connsiteY1" fmla="*/ 0 h 10719"/>
              <a:gd name="connsiteX2" fmla="*/ 10287 w 10287"/>
              <a:gd name="connsiteY2" fmla="*/ 0 h 10719"/>
              <a:gd name="connsiteX3" fmla="*/ 3901 w 10287"/>
              <a:gd name="connsiteY3" fmla="*/ 10719 h 10719"/>
              <a:gd name="connsiteX4" fmla="*/ 0 w 10287"/>
              <a:gd name="connsiteY4" fmla="*/ 10694 h 10719"/>
              <a:gd name="connsiteX0" fmla="*/ 0 w 10287"/>
              <a:gd name="connsiteY0" fmla="*/ 10694 h 13818"/>
              <a:gd name="connsiteX1" fmla="*/ 2287 w 10287"/>
              <a:gd name="connsiteY1" fmla="*/ 0 h 13818"/>
              <a:gd name="connsiteX2" fmla="*/ 10287 w 10287"/>
              <a:gd name="connsiteY2" fmla="*/ 0 h 13818"/>
              <a:gd name="connsiteX3" fmla="*/ 3882 w 10287"/>
              <a:gd name="connsiteY3" fmla="*/ 13818 h 13818"/>
              <a:gd name="connsiteX4" fmla="*/ 0 w 10287"/>
              <a:gd name="connsiteY4" fmla="*/ 10694 h 13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 h="13818">
                <a:moveTo>
                  <a:pt x="0" y="10694"/>
                </a:moveTo>
                <a:lnTo>
                  <a:pt x="2287" y="0"/>
                </a:lnTo>
                <a:lnTo>
                  <a:pt x="10287" y="0"/>
                </a:lnTo>
                <a:lnTo>
                  <a:pt x="3882" y="13818"/>
                </a:lnTo>
                <a:lnTo>
                  <a:pt x="0" y="10694"/>
                </a:lnTo>
                <a:close/>
              </a:path>
            </a:pathLst>
          </a:custGeom>
          <a:solidFill>
            <a:schemeClr val="bg1">
              <a:lumMod val="75000"/>
            </a:schemeClr>
          </a:solidFill>
          <a:ln w="25400" cap="flat" cmpd="sng" algn="ctr">
            <a:noFill/>
            <a:prstDash val="solid"/>
          </a:ln>
          <a:effectLst/>
        </p:spPr>
        <p:txBody>
          <a:bodyPr rtlCol="0" anchor="ctr"/>
          <a:lstStyle/>
          <a:p>
            <a:pPr algn="ctr">
              <a:defRPr/>
            </a:pPr>
            <a:endParaRPr lang="fr-FR" kern="0">
              <a:solidFill>
                <a:srgbClr val="FFFFFF"/>
              </a:solidFill>
              <a:latin typeface="Segoe UI"/>
            </a:endParaRPr>
          </a:p>
        </p:txBody>
      </p:sp>
      <p:sp>
        <p:nvSpPr>
          <p:cNvPr id="244" name="Organigramme : Données 11"/>
          <p:cNvSpPr/>
          <p:nvPr/>
        </p:nvSpPr>
        <p:spPr>
          <a:xfrm flipH="1">
            <a:off x="10163" y="1108347"/>
            <a:ext cx="4470864" cy="448561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719"/>
              <a:gd name="connsiteX1" fmla="*/ 2000 w 10000"/>
              <a:gd name="connsiteY1" fmla="*/ 0 h 10719"/>
              <a:gd name="connsiteX2" fmla="*/ 10000 w 10000"/>
              <a:gd name="connsiteY2" fmla="*/ 0 h 10719"/>
              <a:gd name="connsiteX3" fmla="*/ 3614 w 10000"/>
              <a:gd name="connsiteY3" fmla="*/ 10719 h 10719"/>
              <a:gd name="connsiteX4" fmla="*/ 0 w 10000"/>
              <a:gd name="connsiteY4" fmla="*/ 10000 h 10719"/>
              <a:gd name="connsiteX0" fmla="*/ 0 w 10287"/>
              <a:gd name="connsiteY0" fmla="*/ 10694 h 10719"/>
              <a:gd name="connsiteX1" fmla="*/ 2287 w 10287"/>
              <a:gd name="connsiteY1" fmla="*/ 0 h 10719"/>
              <a:gd name="connsiteX2" fmla="*/ 10287 w 10287"/>
              <a:gd name="connsiteY2" fmla="*/ 0 h 10719"/>
              <a:gd name="connsiteX3" fmla="*/ 3901 w 10287"/>
              <a:gd name="connsiteY3" fmla="*/ 10719 h 10719"/>
              <a:gd name="connsiteX4" fmla="*/ 0 w 10287"/>
              <a:gd name="connsiteY4" fmla="*/ 10694 h 10719"/>
              <a:gd name="connsiteX0" fmla="*/ 0 w 10287"/>
              <a:gd name="connsiteY0" fmla="*/ 10694 h 13818"/>
              <a:gd name="connsiteX1" fmla="*/ 2287 w 10287"/>
              <a:gd name="connsiteY1" fmla="*/ 0 h 13818"/>
              <a:gd name="connsiteX2" fmla="*/ 10287 w 10287"/>
              <a:gd name="connsiteY2" fmla="*/ 0 h 13818"/>
              <a:gd name="connsiteX3" fmla="*/ 3882 w 10287"/>
              <a:gd name="connsiteY3" fmla="*/ 13818 h 13818"/>
              <a:gd name="connsiteX4" fmla="*/ 0 w 10287"/>
              <a:gd name="connsiteY4" fmla="*/ 10694 h 13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 h="13818">
                <a:moveTo>
                  <a:pt x="0" y="10694"/>
                </a:moveTo>
                <a:lnTo>
                  <a:pt x="2287" y="0"/>
                </a:lnTo>
                <a:lnTo>
                  <a:pt x="10287" y="0"/>
                </a:lnTo>
                <a:lnTo>
                  <a:pt x="3882" y="13818"/>
                </a:lnTo>
                <a:lnTo>
                  <a:pt x="0" y="10694"/>
                </a:lnTo>
                <a:close/>
              </a:path>
            </a:pathLst>
          </a:custGeom>
          <a:solidFill>
            <a:srgbClr val="E8E8E8"/>
          </a:solidFill>
          <a:ln w="25400" cap="flat" cmpd="sng" algn="ctr">
            <a:noFill/>
            <a:prstDash val="solid"/>
          </a:ln>
          <a:effectLst/>
        </p:spPr>
        <p:txBody>
          <a:bodyPr rtlCol="0" anchor="ctr"/>
          <a:lstStyle/>
          <a:p>
            <a:pPr algn="ctr">
              <a:defRPr/>
            </a:pPr>
            <a:endParaRPr lang="fr-FR" kern="0">
              <a:solidFill>
                <a:srgbClr val="FFFFFF"/>
              </a:solidFill>
              <a:latin typeface="Segoe UI"/>
            </a:endParaRPr>
          </a:p>
        </p:txBody>
      </p:sp>
      <p:sp>
        <p:nvSpPr>
          <p:cNvPr id="245" name="ZoneTexte 244"/>
          <p:cNvSpPr txBox="1"/>
          <p:nvPr/>
        </p:nvSpPr>
        <p:spPr>
          <a:xfrm>
            <a:off x="7817641" y="5207345"/>
            <a:ext cx="947731" cy="276999"/>
          </a:xfrm>
          <a:prstGeom prst="rect">
            <a:avLst/>
          </a:prstGeom>
          <a:noFill/>
        </p:spPr>
        <p:txBody>
          <a:bodyPr wrap="square" rtlCol="0">
            <a:spAutoFit/>
          </a:bodyPr>
          <a:lstStyle/>
          <a:p>
            <a:pPr algn="ctr">
              <a:defRPr/>
            </a:pPr>
            <a:r>
              <a:rPr lang="fr-FR" sz="1200" b="1" dirty="0">
                <a:solidFill>
                  <a:srgbClr val="FFFF00"/>
                </a:solidFill>
                <a:latin typeface="Segoe UI"/>
              </a:rPr>
              <a:t>INERTIA</a:t>
            </a:r>
          </a:p>
        </p:txBody>
      </p:sp>
      <p:sp>
        <p:nvSpPr>
          <p:cNvPr id="247" name="ZoneTexte 246"/>
          <p:cNvSpPr txBox="1"/>
          <p:nvPr/>
        </p:nvSpPr>
        <p:spPr>
          <a:xfrm>
            <a:off x="3678725" y="5207345"/>
            <a:ext cx="947731" cy="276999"/>
          </a:xfrm>
          <a:prstGeom prst="rect">
            <a:avLst/>
          </a:prstGeom>
          <a:noFill/>
        </p:spPr>
        <p:txBody>
          <a:bodyPr wrap="square" rtlCol="0">
            <a:spAutoFit/>
          </a:bodyPr>
          <a:lstStyle>
            <a:defPPr>
              <a:defRPr lang="fr-FR"/>
            </a:defPPr>
            <a:lvl1pPr algn="ctr">
              <a:defRPr sz="1200" b="1">
                <a:solidFill>
                  <a:srgbClr val="30508F"/>
                </a:solidFill>
              </a:defRPr>
            </a:lvl1pPr>
          </a:lstStyle>
          <a:p>
            <a:pPr>
              <a:defRPr/>
            </a:pPr>
            <a:r>
              <a:rPr lang="fr-FR" dirty="0">
                <a:solidFill>
                  <a:srgbClr val="FFFF00"/>
                </a:solidFill>
                <a:latin typeface="Segoe UI"/>
              </a:rPr>
              <a:t>TIMING</a:t>
            </a:r>
          </a:p>
        </p:txBody>
      </p:sp>
      <p:pic>
        <p:nvPicPr>
          <p:cNvPr id="248" name="Image 24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97680" y="5694802"/>
            <a:ext cx="535757" cy="568137"/>
          </a:xfrm>
          <a:prstGeom prst="ellipse">
            <a:avLst/>
          </a:prstGeom>
          <a:ln w="12700">
            <a:noFill/>
          </a:ln>
        </p:spPr>
      </p:pic>
      <p:pic>
        <p:nvPicPr>
          <p:cNvPr id="249" name="Image 24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899947" y="5694783"/>
            <a:ext cx="559296" cy="568175"/>
          </a:xfrm>
          <a:prstGeom prst="ellipse">
            <a:avLst/>
          </a:prstGeom>
          <a:ln w="12700">
            <a:noFill/>
          </a:ln>
        </p:spPr>
      </p:pic>
      <p:pic>
        <p:nvPicPr>
          <p:cNvPr id="250" name="Image 249"/>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802117" y="5667357"/>
            <a:ext cx="585375" cy="572895"/>
          </a:xfrm>
          <a:prstGeom prst="ellipse">
            <a:avLst/>
          </a:prstGeom>
          <a:ln w="12700">
            <a:noFill/>
          </a:ln>
        </p:spPr>
      </p:pic>
      <p:pic>
        <p:nvPicPr>
          <p:cNvPr id="251" name="Image 250"/>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525753" y="5694776"/>
            <a:ext cx="563635" cy="572581"/>
          </a:xfrm>
          <a:prstGeom prst="ellipse">
            <a:avLst/>
          </a:prstGeom>
          <a:ln w="12700">
            <a:noFill/>
          </a:ln>
        </p:spPr>
      </p:pic>
      <p:pic>
        <p:nvPicPr>
          <p:cNvPr id="252" name="Image 25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670665" y="5687728"/>
            <a:ext cx="560507" cy="569061"/>
          </a:xfrm>
          <a:prstGeom prst="ellipse">
            <a:avLst/>
          </a:prstGeom>
          <a:ln w="12700">
            <a:noFill/>
          </a:ln>
        </p:spPr>
      </p:pic>
      <p:pic>
        <p:nvPicPr>
          <p:cNvPr id="253" name="Image 252"/>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155905" y="5697137"/>
            <a:ext cx="579703" cy="563451"/>
          </a:xfrm>
          <a:prstGeom prst="ellipse">
            <a:avLst/>
          </a:prstGeom>
          <a:ln w="12700">
            <a:noFill/>
          </a:ln>
        </p:spPr>
      </p:pic>
      <p:sp>
        <p:nvSpPr>
          <p:cNvPr id="254" name="ZoneTexte 253"/>
          <p:cNvSpPr txBox="1"/>
          <p:nvPr/>
        </p:nvSpPr>
        <p:spPr>
          <a:xfrm>
            <a:off x="9932852" y="1497238"/>
            <a:ext cx="1170513" cy="338554"/>
          </a:xfrm>
          <a:prstGeom prst="rect">
            <a:avLst/>
          </a:prstGeom>
          <a:noFill/>
        </p:spPr>
        <p:txBody>
          <a:bodyPr wrap="none" rtlCol="0">
            <a:spAutoFit/>
          </a:bodyPr>
          <a:lstStyle/>
          <a:p>
            <a:pPr algn="ctr" defTabSz="914241">
              <a:defRPr/>
            </a:pPr>
            <a:r>
              <a:rPr lang="fr-FR" sz="800" b="1" dirty="0">
                <a:solidFill>
                  <a:srgbClr val="000000"/>
                </a:solidFill>
                <a:latin typeface="Segoe UI"/>
              </a:rPr>
              <a:t>LORAN/5G/IRIDIUM</a:t>
            </a:r>
          </a:p>
          <a:p>
            <a:pPr algn="ctr" defTabSz="914241">
              <a:defRPr/>
            </a:pPr>
            <a:endParaRPr lang="fr-FR" sz="800" b="1" dirty="0">
              <a:solidFill>
                <a:srgbClr val="000000"/>
              </a:solidFill>
              <a:latin typeface="Segoe UI"/>
            </a:endParaRPr>
          </a:p>
        </p:txBody>
      </p:sp>
      <p:grpSp>
        <p:nvGrpSpPr>
          <p:cNvPr id="255" name="Groupe 254"/>
          <p:cNvGrpSpPr/>
          <p:nvPr/>
        </p:nvGrpSpPr>
        <p:grpSpPr>
          <a:xfrm>
            <a:off x="6703917" y="2994614"/>
            <a:ext cx="1423515" cy="988881"/>
            <a:chOff x="6465442" y="2475868"/>
            <a:chExt cx="1423515" cy="988881"/>
          </a:xfrm>
        </p:grpSpPr>
        <p:sp>
          <p:nvSpPr>
            <p:cNvPr id="256" name="ZoneTexte 255"/>
            <p:cNvSpPr txBox="1"/>
            <p:nvPr/>
          </p:nvSpPr>
          <p:spPr>
            <a:xfrm>
              <a:off x="6465442" y="2475868"/>
              <a:ext cx="1423515" cy="338554"/>
            </a:xfrm>
            <a:prstGeom prst="rect">
              <a:avLst/>
            </a:prstGeom>
            <a:noFill/>
            <a:ln>
              <a:noFill/>
            </a:ln>
          </p:spPr>
          <p:txBody>
            <a:bodyPr wrap="square" rtlCol="0">
              <a:spAutoFit/>
            </a:bodyPr>
            <a:lstStyle/>
            <a:p>
              <a:pPr algn="ctr">
                <a:defRPr/>
              </a:pPr>
              <a:r>
                <a:rPr lang="fr-FR" sz="800" b="1" kern="0" dirty="0">
                  <a:solidFill>
                    <a:srgbClr val="112753"/>
                  </a:solidFill>
                  <a:latin typeface="Segoe UI"/>
                </a:rPr>
                <a:t>GRAVIMETRY,</a:t>
              </a:r>
            </a:p>
            <a:p>
              <a:pPr algn="ctr">
                <a:defRPr/>
              </a:pPr>
              <a:r>
                <a:rPr lang="fr-FR" sz="800" b="1" kern="0" dirty="0">
                  <a:solidFill>
                    <a:srgbClr val="112753"/>
                  </a:solidFill>
                  <a:latin typeface="Segoe UI"/>
                </a:rPr>
                <a:t>ALTIMETRY</a:t>
              </a:r>
            </a:p>
          </p:txBody>
        </p:sp>
        <p:sp>
          <p:nvSpPr>
            <p:cNvPr id="257" name="Ellipse 256"/>
            <p:cNvSpPr/>
            <p:nvPr/>
          </p:nvSpPr>
          <p:spPr>
            <a:xfrm>
              <a:off x="6834792" y="2787751"/>
              <a:ext cx="636377" cy="676998"/>
            </a:xfrm>
            <a:prstGeom prst="ellipse">
              <a:avLst/>
            </a:prstGeom>
            <a:solidFill>
              <a:srgbClr val="FFFFFF"/>
            </a:solidFill>
            <a:ln w="25400" cap="flat" cmpd="sng" algn="ctr">
              <a:noFill/>
              <a:prstDash val="solid"/>
            </a:ln>
            <a:effectLst/>
          </p:spPr>
          <p:txBody>
            <a:bodyPr rtlCol="0" anchor="ctr"/>
            <a:lstStyle/>
            <a:p>
              <a:pPr algn="ctr">
                <a:defRPr/>
              </a:pPr>
              <a:endParaRPr lang="fr-FR" sz="1051" kern="0">
                <a:solidFill>
                  <a:srgbClr val="FFFFFF"/>
                </a:solidFill>
                <a:latin typeface="Segoe UI"/>
              </a:endParaRPr>
            </a:p>
          </p:txBody>
        </p:sp>
        <p:pic>
          <p:nvPicPr>
            <p:cNvPr id="258" name="Image 257"/>
            <p:cNvPicPr>
              <a:picLocks noChangeAspect="1"/>
            </p:cNvPicPr>
            <p:nvPr/>
          </p:nvPicPr>
          <p:blipFill rotWithShape="1">
            <a:blip r:embed="rId13" cstate="screen">
              <a:extLst>
                <a:ext uri="{28A0092B-C50C-407E-A947-70E740481C1C}">
                  <a14:useLocalDpi xmlns:a14="http://schemas.microsoft.com/office/drawing/2010/main"/>
                </a:ext>
              </a:extLst>
            </a:blip>
            <a:srcRect b="19596"/>
            <a:stretch/>
          </p:blipFill>
          <p:spPr>
            <a:xfrm>
              <a:off x="6921230" y="2850792"/>
              <a:ext cx="511937" cy="438130"/>
            </a:xfrm>
            <a:prstGeom prst="rect">
              <a:avLst/>
            </a:prstGeom>
            <a:ln>
              <a:noFill/>
            </a:ln>
          </p:spPr>
        </p:pic>
      </p:grpSp>
      <p:grpSp>
        <p:nvGrpSpPr>
          <p:cNvPr id="259" name="Groupe 258"/>
          <p:cNvGrpSpPr/>
          <p:nvPr/>
        </p:nvGrpSpPr>
        <p:grpSpPr>
          <a:xfrm>
            <a:off x="5727910" y="2848677"/>
            <a:ext cx="845103" cy="978155"/>
            <a:chOff x="5772401" y="2486596"/>
            <a:chExt cx="845103" cy="978154"/>
          </a:xfrm>
        </p:grpSpPr>
        <p:sp>
          <p:nvSpPr>
            <p:cNvPr id="260" name="ZoneTexte 259"/>
            <p:cNvSpPr txBox="1"/>
            <p:nvPr/>
          </p:nvSpPr>
          <p:spPr>
            <a:xfrm>
              <a:off x="5772401" y="2486596"/>
              <a:ext cx="845103" cy="215444"/>
            </a:xfrm>
            <a:prstGeom prst="rect">
              <a:avLst/>
            </a:prstGeom>
            <a:noFill/>
            <a:ln>
              <a:noFill/>
            </a:ln>
          </p:spPr>
          <p:txBody>
            <a:bodyPr wrap="none" rtlCol="0">
              <a:spAutoFit/>
            </a:bodyPr>
            <a:lstStyle/>
            <a:p>
              <a:pPr algn="ctr" defTabSz="914241">
                <a:defRPr/>
              </a:pPr>
              <a:r>
                <a:rPr lang="fr-FR" sz="800" b="1" kern="0" dirty="0">
                  <a:solidFill>
                    <a:srgbClr val="112753"/>
                  </a:solidFill>
                  <a:latin typeface="Segoe UI"/>
                </a:rPr>
                <a:t>PSEUDOLITES</a:t>
              </a:r>
            </a:p>
          </p:txBody>
        </p:sp>
        <p:sp>
          <p:nvSpPr>
            <p:cNvPr id="261" name="Ellipse 260"/>
            <p:cNvSpPr/>
            <p:nvPr/>
          </p:nvSpPr>
          <p:spPr>
            <a:xfrm>
              <a:off x="5877750" y="2787751"/>
              <a:ext cx="636377" cy="676999"/>
            </a:xfrm>
            <a:prstGeom prst="ellipse">
              <a:avLst/>
            </a:prstGeom>
            <a:solidFill>
              <a:srgbClr val="FFFFFF"/>
            </a:solidFill>
            <a:ln w="25400" cap="flat" cmpd="sng" algn="ctr">
              <a:noFill/>
              <a:prstDash val="solid"/>
            </a:ln>
            <a:effectLst/>
          </p:spPr>
          <p:txBody>
            <a:bodyPr rtlCol="0" anchor="ctr"/>
            <a:lstStyle/>
            <a:p>
              <a:pPr algn="ctr">
                <a:defRPr/>
              </a:pPr>
              <a:endParaRPr lang="fr-FR" sz="1051" kern="0">
                <a:solidFill>
                  <a:srgbClr val="FFFFFF"/>
                </a:solidFill>
                <a:latin typeface="Segoe UI"/>
              </a:endParaRPr>
            </a:p>
          </p:txBody>
        </p:sp>
        <p:pic>
          <p:nvPicPr>
            <p:cNvPr id="262" name="Image 261"/>
            <p:cNvPicPr>
              <a:picLocks noChangeAspect="1"/>
            </p:cNvPicPr>
            <p:nvPr/>
          </p:nvPicPr>
          <p:blipFill rotWithShape="1">
            <a:blip r:embed="rId14" cstate="screen">
              <a:extLst>
                <a:ext uri="{28A0092B-C50C-407E-A947-70E740481C1C}">
                  <a14:useLocalDpi xmlns:a14="http://schemas.microsoft.com/office/drawing/2010/main"/>
                </a:ext>
              </a:extLst>
            </a:blip>
            <a:srcRect b="13056"/>
            <a:stretch/>
          </p:blipFill>
          <p:spPr>
            <a:xfrm>
              <a:off x="5952190" y="2884105"/>
              <a:ext cx="485522" cy="449323"/>
            </a:xfrm>
            <a:prstGeom prst="rect">
              <a:avLst/>
            </a:prstGeom>
            <a:ln>
              <a:noFill/>
            </a:ln>
          </p:spPr>
        </p:pic>
      </p:grpSp>
      <p:grpSp>
        <p:nvGrpSpPr>
          <p:cNvPr id="263" name="Groupe 262"/>
          <p:cNvGrpSpPr/>
          <p:nvPr/>
        </p:nvGrpSpPr>
        <p:grpSpPr>
          <a:xfrm>
            <a:off x="7301973" y="1773558"/>
            <a:ext cx="760144" cy="1027407"/>
            <a:chOff x="7184425" y="1449894"/>
            <a:chExt cx="760146" cy="1027407"/>
          </a:xfrm>
        </p:grpSpPr>
        <p:sp>
          <p:nvSpPr>
            <p:cNvPr id="264" name="ZoneTexte 263"/>
            <p:cNvSpPr txBox="1"/>
            <p:nvPr/>
          </p:nvSpPr>
          <p:spPr>
            <a:xfrm>
              <a:off x="7184425" y="1449894"/>
              <a:ext cx="760146" cy="338554"/>
            </a:xfrm>
            <a:prstGeom prst="rect">
              <a:avLst/>
            </a:prstGeom>
            <a:noFill/>
            <a:ln>
              <a:noFill/>
            </a:ln>
          </p:spPr>
          <p:txBody>
            <a:bodyPr wrap="none" rtlCol="0">
              <a:spAutoFit/>
            </a:bodyPr>
            <a:lstStyle/>
            <a:p>
              <a:pPr algn="ctr" defTabSz="914241">
                <a:defRPr/>
              </a:pPr>
              <a:r>
                <a:rPr lang="fr-FR" sz="800" b="1" kern="0" dirty="0">
                  <a:solidFill>
                    <a:srgbClr val="112753"/>
                  </a:solidFill>
                  <a:latin typeface="Segoe UI"/>
                </a:rPr>
                <a:t>ODOMETRY</a:t>
              </a:r>
            </a:p>
            <a:p>
              <a:pPr algn="ctr" defTabSz="914241">
                <a:defRPr/>
              </a:pPr>
              <a:endParaRPr lang="fr-FR" sz="800" b="1" kern="0" dirty="0">
                <a:solidFill>
                  <a:srgbClr val="112753"/>
                </a:solidFill>
                <a:latin typeface="Segoe UI"/>
              </a:endParaRPr>
            </a:p>
          </p:txBody>
        </p:sp>
        <p:sp>
          <p:nvSpPr>
            <p:cNvPr id="265" name="Ellipse 264"/>
            <p:cNvSpPr/>
            <p:nvPr/>
          </p:nvSpPr>
          <p:spPr>
            <a:xfrm>
              <a:off x="7252580" y="1800303"/>
              <a:ext cx="636377" cy="676998"/>
            </a:xfrm>
            <a:prstGeom prst="ellipse">
              <a:avLst/>
            </a:prstGeom>
            <a:solidFill>
              <a:srgbClr val="FFFFFF"/>
            </a:solidFill>
            <a:ln w="25400" cap="flat" cmpd="sng" algn="ctr">
              <a:noFill/>
              <a:prstDash val="solid"/>
            </a:ln>
            <a:effectLst/>
          </p:spPr>
          <p:txBody>
            <a:bodyPr rtlCol="0" anchor="ctr"/>
            <a:lstStyle/>
            <a:p>
              <a:pPr algn="ctr">
                <a:defRPr/>
              </a:pPr>
              <a:endParaRPr lang="fr-FR" sz="1051" kern="0">
                <a:solidFill>
                  <a:srgbClr val="FFFFFF"/>
                </a:solidFill>
                <a:latin typeface="Segoe UI"/>
              </a:endParaRPr>
            </a:p>
          </p:txBody>
        </p:sp>
        <p:pic>
          <p:nvPicPr>
            <p:cNvPr id="266" name="Image 265"/>
            <p:cNvPicPr>
              <a:picLocks noChangeAspect="1"/>
            </p:cNvPicPr>
            <p:nvPr/>
          </p:nvPicPr>
          <p:blipFill rotWithShape="1">
            <a:blip r:embed="rId15" cstate="screen">
              <a:extLst>
                <a:ext uri="{28A0092B-C50C-407E-A947-70E740481C1C}">
                  <a14:useLocalDpi xmlns:a14="http://schemas.microsoft.com/office/drawing/2010/main"/>
                </a:ext>
              </a:extLst>
            </a:blip>
            <a:srcRect b="30909"/>
            <a:stretch/>
          </p:blipFill>
          <p:spPr>
            <a:xfrm>
              <a:off x="7252580" y="1807168"/>
              <a:ext cx="653636" cy="480690"/>
            </a:xfrm>
            <a:prstGeom prst="rect">
              <a:avLst/>
            </a:prstGeom>
            <a:ln>
              <a:noFill/>
            </a:ln>
          </p:spPr>
        </p:pic>
      </p:grpSp>
      <p:grpSp>
        <p:nvGrpSpPr>
          <p:cNvPr id="267" name="Groupe 266"/>
          <p:cNvGrpSpPr/>
          <p:nvPr/>
        </p:nvGrpSpPr>
        <p:grpSpPr>
          <a:xfrm>
            <a:off x="4291582" y="1786473"/>
            <a:ext cx="707301" cy="1031560"/>
            <a:chOff x="5345809" y="1445741"/>
            <a:chExt cx="707301" cy="1031560"/>
          </a:xfrm>
        </p:grpSpPr>
        <p:sp>
          <p:nvSpPr>
            <p:cNvPr id="268" name="ZoneTexte 267"/>
            <p:cNvSpPr txBox="1"/>
            <p:nvPr/>
          </p:nvSpPr>
          <p:spPr>
            <a:xfrm>
              <a:off x="5345809" y="1445741"/>
              <a:ext cx="675185" cy="338554"/>
            </a:xfrm>
            <a:prstGeom prst="rect">
              <a:avLst/>
            </a:prstGeom>
            <a:noFill/>
            <a:ln>
              <a:noFill/>
            </a:ln>
          </p:spPr>
          <p:txBody>
            <a:bodyPr wrap="none" rtlCol="0">
              <a:spAutoFit/>
            </a:bodyPr>
            <a:lstStyle/>
            <a:p>
              <a:pPr algn="ctr" defTabSz="914241">
                <a:defRPr/>
              </a:pPr>
              <a:r>
                <a:rPr lang="fr-FR" sz="800" b="1" kern="0" dirty="0">
                  <a:solidFill>
                    <a:srgbClr val="112753"/>
                  </a:solidFill>
                  <a:latin typeface="Segoe UI"/>
                </a:rPr>
                <a:t>STELLAR</a:t>
              </a:r>
            </a:p>
            <a:p>
              <a:pPr algn="ctr" defTabSz="914241">
                <a:defRPr/>
              </a:pPr>
              <a:r>
                <a:rPr lang="fr-FR" sz="800" b="1" kern="0" dirty="0">
                  <a:solidFill>
                    <a:srgbClr val="112753"/>
                  </a:solidFill>
                  <a:latin typeface="Segoe UI"/>
                </a:rPr>
                <a:t>SIGHTING</a:t>
              </a:r>
            </a:p>
          </p:txBody>
        </p:sp>
        <p:sp>
          <p:nvSpPr>
            <p:cNvPr id="269" name="Ellipse 268"/>
            <p:cNvSpPr/>
            <p:nvPr/>
          </p:nvSpPr>
          <p:spPr>
            <a:xfrm>
              <a:off x="5365214" y="1800303"/>
              <a:ext cx="636377" cy="676998"/>
            </a:xfrm>
            <a:prstGeom prst="ellipse">
              <a:avLst/>
            </a:prstGeom>
            <a:solidFill>
              <a:srgbClr val="FFFFFF"/>
            </a:solidFill>
            <a:ln w="25400" cap="flat" cmpd="sng" algn="ctr">
              <a:noFill/>
              <a:prstDash val="solid"/>
            </a:ln>
            <a:effectLst/>
          </p:spPr>
          <p:txBody>
            <a:bodyPr rtlCol="0" anchor="ctr"/>
            <a:lstStyle/>
            <a:p>
              <a:pPr algn="ctr">
                <a:defRPr/>
              </a:pPr>
              <a:endParaRPr lang="fr-FR" sz="1051" kern="0">
                <a:solidFill>
                  <a:srgbClr val="FFFFFF"/>
                </a:solidFill>
                <a:latin typeface="Segoe UI"/>
              </a:endParaRPr>
            </a:p>
          </p:txBody>
        </p:sp>
        <p:pic>
          <p:nvPicPr>
            <p:cNvPr id="270" name="Image 269"/>
            <p:cNvPicPr>
              <a:picLocks noChangeAspect="1"/>
            </p:cNvPicPr>
            <p:nvPr/>
          </p:nvPicPr>
          <p:blipFill rotWithShape="1">
            <a:blip r:embed="rId16" cstate="screen">
              <a:extLst>
                <a:ext uri="{28A0092B-C50C-407E-A947-70E740481C1C}">
                  <a14:useLocalDpi xmlns:a14="http://schemas.microsoft.com/office/drawing/2010/main"/>
                </a:ext>
              </a:extLst>
            </a:blip>
            <a:srcRect b="26195"/>
            <a:stretch/>
          </p:blipFill>
          <p:spPr>
            <a:xfrm>
              <a:off x="5365759" y="1838957"/>
              <a:ext cx="687351" cy="539972"/>
            </a:xfrm>
            <a:prstGeom prst="rect">
              <a:avLst/>
            </a:prstGeom>
            <a:ln>
              <a:noFill/>
            </a:ln>
          </p:spPr>
        </p:pic>
      </p:grpSp>
      <p:grpSp>
        <p:nvGrpSpPr>
          <p:cNvPr id="271" name="Groupe 270"/>
          <p:cNvGrpSpPr/>
          <p:nvPr/>
        </p:nvGrpSpPr>
        <p:grpSpPr>
          <a:xfrm>
            <a:off x="5661368" y="1671337"/>
            <a:ext cx="980221" cy="1027407"/>
            <a:chOff x="6136975" y="1449894"/>
            <a:chExt cx="980221" cy="1027407"/>
          </a:xfrm>
        </p:grpSpPr>
        <p:sp>
          <p:nvSpPr>
            <p:cNvPr id="272" name="ZoneTexte 271"/>
            <p:cNvSpPr txBox="1"/>
            <p:nvPr/>
          </p:nvSpPr>
          <p:spPr>
            <a:xfrm>
              <a:off x="6136975" y="1449894"/>
              <a:ext cx="980221" cy="338554"/>
            </a:xfrm>
            <a:prstGeom prst="rect">
              <a:avLst/>
            </a:prstGeom>
            <a:noFill/>
            <a:ln>
              <a:noFill/>
            </a:ln>
          </p:spPr>
          <p:txBody>
            <a:bodyPr wrap="square" rtlCol="0">
              <a:spAutoFit/>
            </a:bodyPr>
            <a:lstStyle/>
            <a:p>
              <a:pPr algn="ctr" defTabSz="914241">
                <a:defRPr/>
              </a:pPr>
              <a:r>
                <a:rPr lang="fr-FR" sz="800" b="1" kern="0" dirty="0">
                  <a:solidFill>
                    <a:srgbClr val="112753"/>
                  </a:solidFill>
                  <a:latin typeface="Segoe UI"/>
                </a:rPr>
                <a:t>RADAR, LIDAR,</a:t>
              </a:r>
            </a:p>
            <a:p>
              <a:pPr algn="ctr" defTabSz="914241">
                <a:defRPr/>
              </a:pPr>
              <a:r>
                <a:rPr lang="fr-FR" sz="800" b="1" kern="0" dirty="0">
                  <a:solidFill>
                    <a:srgbClr val="112753"/>
                  </a:solidFill>
                  <a:latin typeface="Segoe UI"/>
                </a:rPr>
                <a:t>SONAR</a:t>
              </a:r>
            </a:p>
          </p:txBody>
        </p:sp>
        <p:sp>
          <p:nvSpPr>
            <p:cNvPr id="273" name="Ellipse 272"/>
            <p:cNvSpPr/>
            <p:nvPr/>
          </p:nvSpPr>
          <p:spPr>
            <a:xfrm>
              <a:off x="6308897" y="1800303"/>
              <a:ext cx="636378" cy="676998"/>
            </a:xfrm>
            <a:prstGeom prst="ellipse">
              <a:avLst/>
            </a:prstGeom>
            <a:solidFill>
              <a:srgbClr val="FFFFFF"/>
            </a:solidFill>
            <a:ln w="25400" cap="flat" cmpd="sng" algn="ctr">
              <a:noFill/>
              <a:prstDash val="solid"/>
            </a:ln>
            <a:effectLst/>
          </p:spPr>
          <p:txBody>
            <a:bodyPr rtlCol="0" anchor="ctr"/>
            <a:lstStyle/>
            <a:p>
              <a:pPr algn="ctr">
                <a:defRPr/>
              </a:pPr>
              <a:endParaRPr lang="fr-FR" sz="1051" kern="0">
                <a:solidFill>
                  <a:srgbClr val="FFFFFF"/>
                </a:solidFill>
                <a:latin typeface="Segoe UI"/>
              </a:endParaRPr>
            </a:p>
          </p:txBody>
        </p:sp>
        <p:pic>
          <p:nvPicPr>
            <p:cNvPr id="274" name="Image 273"/>
            <p:cNvPicPr>
              <a:picLocks noChangeAspect="1"/>
            </p:cNvPicPr>
            <p:nvPr/>
          </p:nvPicPr>
          <p:blipFill rotWithShape="1">
            <a:blip r:embed="rId17" cstate="screen">
              <a:extLst>
                <a:ext uri="{28A0092B-C50C-407E-A947-70E740481C1C}">
                  <a14:useLocalDpi xmlns:a14="http://schemas.microsoft.com/office/drawing/2010/main"/>
                </a:ext>
              </a:extLst>
            </a:blip>
            <a:srcRect b="13400"/>
            <a:stretch/>
          </p:blipFill>
          <p:spPr>
            <a:xfrm>
              <a:off x="6397512" y="1924237"/>
              <a:ext cx="455543" cy="419906"/>
            </a:xfrm>
            <a:prstGeom prst="rect">
              <a:avLst/>
            </a:prstGeom>
            <a:ln>
              <a:noFill/>
            </a:ln>
          </p:spPr>
        </p:pic>
      </p:grpSp>
      <p:grpSp>
        <p:nvGrpSpPr>
          <p:cNvPr id="275" name="Groupe 274"/>
          <p:cNvGrpSpPr/>
          <p:nvPr/>
        </p:nvGrpSpPr>
        <p:grpSpPr>
          <a:xfrm>
            <a:off x="4523440" y="2979046"/>
            <a:ext cx="850144" cy="1005223"/>
            <a:chOff x="4813824" y="2459527"/>
            <a:chExt cx="850144" cy="1005222"/>
          </a:xfrm>
        </p:grpSpPr>
        <p:sp>
          <p:nvSpPr>
            <p:cNvPr id="276" name="Ellipse 275"/>
            <p:cNvSpPr/>
            <p:nvPr/>
          </p:nvSpPr>
          <p:spPr>
            <a:xfrm>
              <a:off x="4920708" y="2787751"/>
              <a:ext cx="636377" cy="676998"/>
            </a:xfrm>
            <a:prstGeom prst="ellipse">
              <a:avLst/>
            </a:prstGeom>
            <a:solidFill>
              <a:srgbClr val="FFFFFF"/>
            </a:solidFill>
            <a:ln w="25400" cap="flat" cmpd="sng" algn="ctr">
              <a:noFill/>
              <a:prstDash val="solid"/>
            </a:ln>
            <a:effectLst/>
          </p:spPr>
          <p:txBody>
            <a:bodyPr rtlCol="0" anchor="ctr"/>
            <a:lstStyle/>
            <a:p>
              <a:pPr algn="ctr">
                <a:defRPr/>
              </a:pPr>
              <a:endParaRPr lang="fr-FR" sz="1051" kern="0">
                <a:solidFill>
                  <a:srgbClr val="FFFFFF"/>
                </a:solidFill>
                <a:latin typeface="Segoe UI"/>
              </a:endParaRPr>
            </a:p>
          </p:txBody>
        </p:sp>
        <p:sp>
          <p:nvSpPr>
            <p:cNvPr id="277" name="ZoneTexte 276"/>
            <p:cNvSpPr txBox="1"/>
            <p:nvPr/>
          </p:nvSpPr>
          <p:spPr>
            <a:xfrm>
              <a:off x="4813824" y="2459527"/>
              <a:ext cx="850144" cy="338554"/>
            </a:xfrm>
            <a:prstGeom prst="rect">
              <a:avLst/>
            </a:prstGeom>
            <a:noFill/>
            <a:ln>
              <a:noFill/>
            </a:ln>
          </p:spPr>
          <p:txBody>
            <a:bodyPr wrap="square" rtlCol="0">
              <a:spAutoFit/>
            </a:bodyPr>
            <a:lstStyle/>
            <a:p>
              <a:pPr algn="ctr" defTabSz="914241">
                <a:defRPr/>
              </a:pPr>
              <a:r>
                <a:rPr lang="fr-FR" sz="800" b="1" kern="0" dirty="0">
                  <a:solidFill>
                    <a:srgbClr val="112753"/>
                  </a:solidFill>
                  <a:latin typeface="Segoe UI"/>
                </a:rPr>
                <a:t>VISION, MAPPING</a:t>
              </a:r>
            </a:p>
          </p:txBody>
        </p:sp>
        <p:pic>
          <p:nvPicPr>
            <p:cNvPr id="278" name="Image 277"/>
            <p:cNvPicPr>
              <a:picLocks noChangeAspect="1"/>
            </p:cNvPicPr>
            <p:nvPr/>
          </p:nvPicPr>
          <p:blipFill rotWithShape="1">
            <a:blip r:embed="rId18" cstate="screen">
              <a:extLst>
                <a:ext uri="{28A0092B-C50C-407E-A947-70E740481C1C}">
                  <a14:useLocalDpi xmlns:a14="http://schemas.microsoft.com/office/drawing/2010/main"/>
                </a:ext>
              </a:extLst>
            </a:blip>
            <a:srcRect t="17778" b="32390"/>
            <a:stretch/>
          </p:blipFill>
          <p:spPr>
            <a:xfrm>
              <a:off x="4992846" y="2996863"/>
              <a:ext cx="497988" cy="258774"/>
            </a:xfrm>
            <a:prstGeom prst="rect">
              <a:avLst/>
            </a:prstGeom>
            <a:ln>
              <a:noFill/>
            </a:ln>
          </p:spPr>
        </p:pic>
      </p:grpSp>
      <p:pic>
        <p:nvPicPr>
          <p:cNvPr id="280" name="Image 279"/>
          <p:cNvPicPr>
            <a:picLocks noChangeAspect="1"/>
          </p:cNvPicPr>
          <p:nvPr/>
        </p:nvPicPr>
        <p:blipFill rotWithShape="1">
          <a:blip r:embed="rId19" cstate="screen">
            <a:extLst>
              <a:ext uri="{28A0092B-C50C-407E-A947-70E740481C1C}">
                <a14:useLocalDpi xmlns:a14="http://schemas.microsoft.com/office/drawing/2010/main"/>
              </a:ext>
            </a:extLst>
          </a:blip>
          <a:srcRect b="-174"/>
          <a:stretch/>
        </p:blipFill>
        <p:spPr>
          <a:xfrm>
            <a:off x="7453993" y="5673684"/>
            <a:ext cx="587235" cy="599664"/>
          </a:xfrm>
          <a:prstGeom prst="ellipse">
            <a:avLst/>
          </a:prstGeom>
          <a:ln w="12700">
            <a:noFill/>
          </a:ln>
        </p:spPr>
      </p:pic>
      <p:sp>
        <p:nvSpPr>
          <p:cNvPr id="281" name="ZoneTexte 280"/>
          <p:cNvSpPr txBox="1"/>
          <p:nvPr/>
        </p:nvSpPr>
        <p:spPr>
          <a:xfrm>
            <a:off x="1096279" y="1159564"/>
            <a:ext cx="1431802" cy="254044"/>
          </a:xfrm>
          <a:prstGeom prst="rect">
            <a:avLst/>
          </a:prstGeom>
          <a:noFill/>
        </p:spPr>
        <p:txBody>
          <a:bodyPr wrap="none" rtlCol="0">
            <a:spAutoFit/>
          </a:bodyPr>
          <a:lstStyle/>
          <a:p>
            <a:pPr algn="ctr">
              <a:defRPr/>
            </a:pPr>
            <a:r>
              <a:rPr lang="fr-FR" sz="1051" b="1" dirty="0">
                <a:solidFill>
                  <a:srgbClr val="070E1D"/>
                </a:solidFill>
                <a:latin typeface="Segoe UI"/>
              </a:rPr>
              <a:t>RESILIENCE LEVEL 1</a:t>
            </a:r>
          </a:p>
        </p:txBody>
      </p:sp>
      <p:sp>
        <p:nvSpPr>
          <p:cNvPr id="282" name="ZoneTexte 281"/>
          <p:cNvSpPr txBox="1"/>
          <p:nvPr/>
        </p:nvSpPr>
        <p:spPr>
          <a:xfrm>
            <a:off x="5011971" y="1176595"/>
            <a:ext cx="2303836" cy="415755"/>
          </a:xfrm>
          <a:prstGeom prst="rect">
            <a:avLst/>
          </a:prstGeom>
          <a:noFill/>
        </p:spPr>
        <p:txBody>
          <a:bodyPr wrap="none" rtlCol="0">
            <a:spAutoFit/>
          </a:bodyPr>
          <a:lstStyle/>
          <a:p>
            <a:pPr algn="ctr">
              <a:defRPr/>
            </a:pPr>
            <a:r>
              <a:rPr lang="fr-FR" sz="1051" b="1" dirty="0">
                <a:solidFill>
                  <a:srgbClr val="070E1D"/>
                </a:solidFill>
                <a:latin typeface="Segoe UI"/>
              </a:rPr>
              <a:t>RESILIENCE LEVEL 2</a:t>
            </a:r>
          </a:p>
          <a:p>
            <a:pPr algn="ctr">
              <a:defRPr/>
            </a:pPr>
            <a:r>
              <a:rPr lang="fr-FR" sz="1051" b="1" dirty="0">
                <a:solidFill>
                  <a:srgbClr val="070E1D"/>
                </a:solidFill>
                <a:latin typeface="Segoe UI"/>
              </a:rPr>
              <a:t>MULTI-SENSOR FUSION SIGNALS</a:t>
            </a:r>
          </a:p>
        </p:txBody>
      </p:sp>
      <p:sp>
        <p:nvSpPr>
          <p:cNvPr id="283" name="ZoneTexte 282"/>
          <p:cNvSpPr txBox="1"/>
          <p:nvPr/>
        </p:nvSpPr>
        <p:spPr>
          <a:xfrm>
            <a:off x="9451960" y="1159571"/>
            <a:ext cx="2132315" cy="415755"/>
          </a:xfrm>
          <a:prstGeom prst="rect">
            <a:avLst/>
          </a:prstGeom>
          <a:noFill/>
        </p:spPr>
        <p:txBody>
          <a:bodyPr wrap="none" rtlCol="0">
            <a:spAutoFit/>
          </a:bodyPr>
          <a:lstStyle/>
          <a:p>
            <a:pPr algn="ctr">
              <a:defRPr/>
            </a:pPr>
            <a:r>
              <a:rPr lang="fr-FR" sz="1051" b="1" dirty="0">
                <a:solidFill>
                  <a:srgbClr val="070E1D"/>
                </a:solidFill>
                <a:latin typeface="Segoe UI"/>
              </a:rPr>
              <a:t>RESILIENCE LEVEL 3</a:t>
            </a:r>
          </a:p>
          <a:p>
            <a:pPr algn="ctr">
              <a:defRPr/>
            </a:pPr>
            <a:r>
              <a:rPr lang="fr-FR" sz="1051" b="1" dirty="0">
                <a:solidFill>
                  <a:srgbClr val="070E1D"/>
                </a:solidFill>
                <a:latin typeface="Segoe UI"/>
              </a:rPr>
              <a:t>RF SIGNALS OF OPPORTUNITY</a:t>
            </a:r>
          </a:p>
        </p:txBody>
      </p:sp>
      <p:sp>
        <p:nvSpPr>
          <p:cNvPr id="284" name="Rectangle 283"/>
          <p:cNvSpPr/>
          <p:nvPr/>
        </p:nvSpPr>
        <p:spPr>
          <a:xfrm>
            <a:off x="600152" y="1326952"/>
            <a:ext cx="2424061" cy="254044"/>
          </a:xfrm>
          <a:prstGeom prst="rect">
            <a:avLst/>
          </a:prstGeom>
          <a:noFill/>
        </p:spPr>
        <p:txBody>
          <a:bodyPr wrap="none" rtlCol="0">
            <a:spAutoFit/>
          </a:bodyPr>
          <a:lstStyle/>
          <a:p>
            <a:pPr algn="ctr">
              <a:defRPr/>
            </a:pPr>
            <a:r>
              <a:rPr lang="fr-FR" sz="1051" b="1" dirty="0">
                <a:solidFill>
                  <a:srgbClr val="070E1D"/>
                </a:solidFill>
                <a:latin typeface="Segoe UI"/>
              </a:rPr>
              <a:t>TO ROBUSTIFY GNSS ACQUISITION</a:t>
            </a:r>
          </a:p>
        </p:txBody>
      </p:sp>
      <p:sp>
        <p:nvSpPr>
          <p:cNvPr id="285" name="Arc plein 284"/>
          <p:cNvSpPr/>
          <p:nvPr/>
        </p:nvSpPr>
        <p:spPr>
          <a:xfrm>
            <a:off x="2740836" y="4078680"/>
            <a:ext cx="6835400" cy="3034505"/>
          </a:xfrm>
          <a:prstGeom prst="blockArc">
            <a:avLst>
              <a:gd name="adj1" fmla="val 10799999"/>
              <a:gd name="adj2" fmla="val 0"/>
              <a:gd name="adj3" fmla="val 17411"/>
            </a:avLst>
          </a:prstGeom>
          <a:solidFill>
            <a:srgbClr val="959EBB"/>
          </a:solidFill>
          <a:ln w="25400" cap="flat" cmpd="sng" algn="ctr">
            <a:solidFill>
              <a:srgbClr val="FFFFFF"/>
            </a:solidFill>
            <a:prstDash val="solid"/>
          </a:ln>
          <a:effectLst/>
        </p:spPr>
        <p:txBody>
          <a:bodyPr rtlCol="0" anchor="ctr"/>
          <a:lstStyle/>
          <a:p>
            <a:pPr algn="ctr">
              <a:defRPr/>
            </a:pPr>
            <a:endParaRPr lang="fr-FR" kern="0" dirty="0">
              <a:solidFill>
                <a:srgbClr val="070E1D"/>
              </a:solidFill>
              <a:latin typeface="Segoe UI"/>
            </a:endParaRPr>
          </a:p>
        </p:txBody>
      </p:sp>
      <p:sp>
        <p:nvSpPr>
          <p:cNvPr id="286" name="ZoneTexte 285"/>
          <p:cNvSpPr txBox="1"/>
          <p:nvPr/>
        </p:nvSpPr>
        <p:spPr>
          <a:xfrm flipH="1">
            <a:off x="5180457" y="4719520"/>
            <a:ext cx="2005787" cy="830997"/>
          </a:xfrm>
          <a:prstGeom prst="rect">
            <a:avLst/>
          </a:prstGeom>
          <a:noFill/>
        </p:spPr>
        <p:txBody>
          <a:bodyPr wrap="square" rtlCol="0">
            <a:spAutoFit/>
          </a:bodyPr>
          <a:lstStyle/>
          <a:p>
            <a:pPr algn="ctr">
              <a:defRPr/>
            </a:pPr>
            <a:r>
              <a:rPr lang="fr-FR" sz="1200" b="1" dirty="0">
                <a:solidFill>
                  <a:srgbClr val="FFFFFF"/>
                </a:solidFill>
                <a:latin typeface="Segoe UI"/>
              </a:rPr>
              <a:t>ULTIMATE RESILENCE </a:t>
            </a:r>
          </a:p>
          <a:p>
            <a:pPr algn="ctr">
              <a:defRPr/>
            </a:pPr>
            <a:r>
              <a:rPr lang="fr-FR" sz="1200" b="1" dirty="0">
                <a:solidFill>
                  <a:srgbClr val="FFFFFF"/>
                </a:solidFill>
                <a:latin typeface="Segoe UI"/>
              </a:rPr>
              <a:t>FULL IMMUNE &amp; AUTONOMOUS SOLUTIONS</a:t>
            </a:r>
          </a:p>
        </p:txBody>
      </p:sp>
      <p:sp>
        <p:nvSpPr>
          <p:cNvPr id="288" name="Rectangle 287"/>
          <p:cNvSpPr/>
          <p:nvPr/>
        </p:nvSpPr>
        <p:spPr>
          <a:xfrm>
            <a:off x="3830437" y="4427141"/>
            <a:ext cx="4656217" cy="923331"/>
          </a:xfrm>
          <a:prstGeom prst="rect">
            <a:avLst/>
          </a:prstGeom>
          <a:noFill/>
        </p:spPr>
        <p:txBody>
          <a:bodyPr spcFirstLastPara="1" wrap="none" lIns="91440" tIns="45720" rIns="91440" bIns="45720" numCol="1">
            <a:prstTxWarp prst="textArchUp">
              <a:avLst>
                <a:gd name="adj" fmla="val 10813219"/>
              </a:avLst>
            </a:prstTxWarp>
            <a:spAutoFit/>
          </a:bodyPr>
          <a:lstStyle/>
          <a:p>
            <a:pPr algn="ctr">
              <a:defRPr/>
            </a:pPr>
            <a:r>
              <a:rPr lang="fr-FR" dirty="0">
                <a:ln w="0"/>
                <a:solidFill>
                  <a:srgbClr val="FFFFFF"/>
                </a:solidFill>
                <a:effectLst>
                  <a:outerShdw blurRad="38100" dist="19050" dir="2700000" algn="tl" rotWithShape="0">
                    <a:srgbClr val="070E1D">
                      <a:alpha val="40000"/>
                    </a:srgbClr>
                  </a:outerShdw>
                </a:effectLst>
                <a:latin typeface="Segoe UI"/>
              </a:rPr>
              <a:t>PROPRIETARY IDM ALGORYTHMS</a:t>
            </a:r>
          </a:p>
        </p:txBody>
      </p:sp>
      <p:grpSp>
        <p:nvGrpSpPr>
          <p:cNvPr id="289" name="Groupe 288"/>
          <p:cNvGrpSpPr/>
          <p:nvPr/>
        </p:nvGrpSpPr>
        <p:grpSpPr>
          <a:xfrm>
            <a:off x="931470" y="1983986"/>
            <a:ext cx="1292778" cy="1071081"/>
            <a:chOff x="2116911" y="3609807"/>
            <a:chExt cx="1292780" cy="1071082"/>
          </a:xfrm>
        </p:grpSpPr>
        <p:grpSp>
          <p:nvGrpSpPr>
            <p:cNvPr id="290" name="Groupe 289"/>
            <p:cNvGrpSpPr/>
            <p:nvPr/>
          </p:nvGrpSpPr>
          <p:grpSpPr>
            <a:xfrm>
              <a:off x="2165463" y="3609807"/>
              <a:ext cx="974947" cy="1031560"/>
              <a:chOff x="5195929" y="1445741"/>
              <a:chExt cx="974947" cy="1031560"/>
            </a:xfrm>
          </p:grpSpPr>
          <p:sp>
            <p:nvSpPr>
              <p:cNvPr id="292" name="ZoneTexte 291"/>
              <p:cNvSpPr txBox="1"/>
              <p:nvPr/>
            </p:nvSpPr>
            <p:spPr>
              <a:xfrm>
                <a:off x="5195929" y="1445741"/>
                <a:ext cx="974947" cy="338554"/>
              </a:xfrm>
              <a:prstGeom prst="rect">
                <a:avLst/>
              </a:prstGeom>
              <a:noFill/>
            </p:spPr>
            <p:txBody>
              <a:bodyPr wrap="none" rtlCol="0">
                <a:spAutoFit/>
              </a:bodyPr>
              <a:lstStyle/>
              <a:p>
                <a:pPr algn="ctr" defTabSz="914241">
                  <a:defRPr/>
                </a:pPr>
                <a:r>
                  <a:rPr lang="fr-FR" sz="800" b="1" kern="0" dirty="0">
                    <a:solidFill>
                      <a:srgbClr val="112753"/>
                    </a:solidFill>
                    <a:latin typeface="Segoe UI"/>
                  </a:rPr>
                  <a:t>ANTI-JAMMING</a:t>
                </a:r>
              </a:p>
              <a:p>
                <a:pPr algn="ctr" defTabSz="914241">
                  <a:defRPr/>
                </a:pPr>
                <a:r>
                  <a:rPr lang="fr-FR" sz="800" b="1" kern="0" dirty="0">
                    <a:solidFill>
                      <a:srgbClr val="112753"/>
                    </a:solidFill>
                    <a:latin typeface="Segoe UI"/>
                  </a:rPr>
                  <a:t>ANTENNA</a:t>
                </a:r>
              </a:p>
            </p:txBody>
          </p:sp>
          <p:sp>
            <p:nvSpPr>
              <p:cNvPr id="293" name="Ellipse 292"/>
              <p:cNvSpPr/>
              <p:nvPr/>
            </p:nvSpPr>
            <p:spPr>
              <a:xfrm>
                <a:off x="5365214" y="1800303"/>
                <a:ext cx="636377" cy="676998"/>
              </a:xfrm>
              <a:prstGeom prst="ellipse">
                <a:avLst/>
              </a:prstGeom>
              <a:solidFill>
                <a:srgbClr val="FFFFFF"/>
              </a:solidFill>
              <a:ln w="25400" cap="flat" cmpd="sng" algn="ctr">
                <a:noFill/>
                <a:prstDash val="solid"/>
              </a:ln>
              <a:effectLst/>
            </p:spPr>
            <p:txBody>
              <a:bodyPr rtlCol="0" anchor="ctr"/>
              <a:lstStyle/>
              <a:p>
                <a:pPr algn="ctr">
                  <a:defRPr/>
                </a:pPr>
                <a:endParaRPr lang="fr-FR" sz="1051" kern="0">
                  <a:solidFill>
                    <a:srgbClr val="FFFFFF"/>
                  </a:solidFill>
                  <a:latin typeface="Segoe UI"/>
                </a:endParaRPr>
              </a:p>
            </p:txBody>
          </p:sp>
        </p:grpSp>
        <p:pic>
          <p:nvPicPr>
            <p:cNvPr id="291" name="Image 290"/>
            <p:cNvPicPr>
              <a:picLocks noChangeAspect="1"/>
            </p:cNvPicPr>
            <p:nvPr/>
          </p:nvPicPr>
          <p:blipFill>
            <a:blip r:embed="rId20" cstate="screen">
              <a:biLevel thresh="50000"/>
              <a:extLst>
                <a:ext uri="{BEBA8EAE-BF5A-486C-A8C5-ECC9F3942E4B}">
                  <a14:imgProps xmlns:a14="http://schemas.microsoft.com/office/drawing/2010/main">
                    <a14:imgLayer r:embed="rId21">
                      <a14:imgEffect>
                        <a14:backgroundRemoval t="0" b="100000" l="0" r="100000">
                          <a14:backgroundMark x1="6956" y1="42943" x2="13810" y2="87387"/>
                          <a14:backgroundMark x1="77419" y1="51952" x2="97581" y2="84835"/>
                          <a14:backgroundMark x1="72883" y1="89790" x2="5343" y2="92793"/>
                          <a14:backgroundMark x1="35685" y1="66517" x2="35685" y2="66517"/>
                          <a14:backgroundMark x1="24597" y1="37688" x2="19254" y2="57658"/>
                          <a14:backgroundMark x1="73387" y1="10511" x2="54637" y2="37538"/>
                        </a14:backgroundRemoval>
                      </a14:imgEffect>
                    </a14:imgLayer>
                  </a14:imgProps>
                </a:ext>
                <a:ext uri="{28A0092B-C50C-407E-A947-70E740481C1C}">
                  <a14:useLocalDpi xmlns:a14="http://schemas.microsoft.com/office/drawing/2010/main"/>
                </a:ext>
              </a:extLst>
            </a:blip>
            <a:stretch>
              <a:fillRect/>
            </a:stretch>
          </p:blipFill>
          <p:spPr>
            <a:xfrm>
              <a:off x="2116911" y="3812955"/>
              <a:ext cx="1292780" cy="867934"/>
            </a:xfrm>
            <a:prstGeom prst="rect">
              <a:avLst/>
            </a:prstGeom>
            <a:ln>
              <a:noFill/>
            </a:ln>
          </p:spPr>
        </p:pic>
      </p:grpSp>
      <p:grpSp>
        <p:nvGrpSpPr>
          <p:cNvPr id="294" name="Groupe 293"/>
          <p:cNvGrpSpPr/>
          <p:nvPr/>
        </p:nvGrpSpPr>
        <p:grpSpPr>
          <a:xfrm>
            <a:off x="1915473" y="1739992"/>
            <a:ext cx="990976" cy="1031560"/>
            <a:chOff x="2928179" y="2878158"/>
            <a:chExt cx="990975" cy="1031560"/>
          </a:xfrm>
        </p:grpSpPr>
        <p:grpSp>
          <p:nvGrpSpPr>
            <p:cNvPr id="295" name="Groupe 294"/>
            <p:cNvGrpSpPr/>
            <p:nvPr/>
          </p:nvGrpSpPr>
          <p:grpSpPr>
            <a:xfrm>
              <a:off x="2928179" y="2878158"/>
              <a:ext cx="990975" cy="1031560"/>
              <a:chOff x="5187921" y="1445741"/>
              <a:chExt cx="990975" cy="1031560"/>
            </a:xfrm>
          </p:grpSpPr>
          <p:sp>
            <p:nvSpPr>
              <p:cNvPr id="297" name="ZoneTexte 296"/>
              <p:cNvSpPr txBox="1"/>
              <p:nvPr/>
            </p:nvSpPr>
            <p:spPr>
              <a:xfrm>
                <a:off x="5187921" y="1445741"/>
                <a:ext cx="990975" cy="338554"/>
              </a:xfrm>
              <a:prstGeom prst="rect">
                <a:avLst/>
              </a:prstGeom>
              <a:noFill/>
            </p:spPr>
            <p:txBody>
              <a:bodyPr wrap="none" rtlCol="0">
                <a:spAutoFit/>
              </a:bodyPr>
              <a:lstStyle/>
              <a:p>
                <a:pPr algn="ctr" defTabSz="914241">
                  <a:defRPr/>
                </a:pPr>
                <a:r>
                  <a:rPr lang="fr-FR" sz="800" b="1" kern="0" dirty="0">
                    <a:solidFill>
                      <a:srgbClr val="112753"/>
                    </a:solidFill>
                    <a:latin typeface="Segoe UI"/>
                  </a:rPr>
                  <a:t>ANTI-SPOOFING</a:t>
                </a:r>
              </a:p>
              <a:p>
                <a:pPr algn="ctr" defTabSz="914241">
                  <a:defRPr/>
                </a:pPr>
                <a:r>
                  <a:rPr lang="fr-FR" sz="800" b="1" kern="0" dirty="0">
                    <a:solidFill>
                      <a:srgbClr val="112753"/>
                    </a:solidFill>
                    <a:latin typeface="Segoe UI"/>
                  </a:rPr>
                  <a:t>CRYPTO</a:t>
                </a:r>
              </a:p>
            </p:txBody>
          </p:sp>
          <p:sp>
            <p:nvSpPr>
              <p:cNvPr id="298" name="Ellipse 297"/>
              <p:cNvSpPr/>
              <p:nvPr/>
            </p:nvSpPr>
            <p:spPr>
              <a:xfrm>
                <a:off x="5365214" y="1800303"/>
                <a:ext cx="636377" cy="676998"/>
              </a:xfrm>
              <a:prstGeom prst="ellipse">
                <a:avLst/>
              </a:prstGeom>
              <a:solidFill>
                <a:srgbClr val="FFFFFF"/>
              </a:solidFill>
              <a:ln w="25400" cap="flat" cmpd="sng" algn="ctr">
                <a:noFill/>
                <a:prstDash val="solid"/>
              </a:ln>
              <a:effectLst/>
            </p:spPr>
            <p:txBody>
              <a:bodyPr rtlCol="0" anchor="ctr"/>
              <a:lstStyle/>
              <a:p>
                <a:pPr algn="ctr">
                  <a:defRPr/>
                </a:pPr>
                <a:endParaRPr lang="fr-FR" sz="1051" kern="0">
                  <a:solidFill>
                    <a:srgbClr val="FFFFFF"/>
                  </a:solidFill>
                  <a:latin typeface="Segoe UI"/>
                </a:endParaRPr>
              </a:p>
            </p:txBody>
          </p:sp>
        </p:grpSp>
        <p:pic>
          <p:nvPicPr>
            <p:cNvPr id="296" name="Image 295"/>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3187161" y="3325290"/>
              <a:ext cx="464047" cy="464047"/>
            </a:xfrm>
            <a:prstGeom prst="rect">
              <a:avLst/>
            </a:prstGeom>
          </p:spPr>
        </p:pic>
      </p:grpSp>
      <p:grpSp>
        <p:nvGrpSpPr>
          <p:cNvPr id="7" name="Groupe 6"/>
          <p:cNvGrpSpPr/>
          <p:nvPr/>
        </p:nvGrpSpPr>
        <p:grpSpPr>
          <a:xfrm>
            <a:off x="2922228" y="1975781"/>
            <a:ext cx="824264" cy="1073971"/>
            <a:chOff x="2191671" y="1481835"/>
            <a:chExt cx="618198" cy="805478"/>
          </a:xfrm>
        </p:grpSpPr>
        <p:grpSp>
          <p:nvGrpSpPr>
            <p:cNvPr id="90" name="Groupe 89"/>
            <p:cNvGrpSpPr/>
            <p:nvPr/>
          </p:nvGrpSpPr>
          <p:grpSpPr>
            <a:xfrm>
              <a:off x="2191671" y="1481835"/>
              <a:ext cx="618198" cy="805478"/>
              <a:chOff x="5274361" y="1403331"/>
              <a:chExt cx="824268" cy="1073970"/>
            </a:xfrm>
          </p:grpSpPr>
          <p:sp>
            <p:nvSpPr>
              <p:cNvPr id="92" name="ZoneTexte 91"/>
              <p:cNvSpPr txBox="1"/>
              <p:nvPr/>
            </p:nvSpPr>
            <p:spPr>
              <a:xfrm>
                <a:off x="5274361" y="1403331"/>
                <a:ext cx="824268" cy="338554"/>
              </a:xfrm>
              <a:prstGeom prst="rect">
                <a:avLst/>
              </a:prstGeom>
              <a:noFill/>
              <a:ln>
                <a:noFill/>
              </a:ln>
            </p:spPr>
            <p:txBody>
              <a:bodyPr wrap="none" rtlCol="0">
                <a:spAutoFit/>
              </a:bodyPr>
              <a:lstStyle/>
              <a:p>
                <a:pPr algn="ctr" defTabSz="914241">
                  <a:defRPr/>
                </a:pPr>
                <a:r>
                  <a:rPr lang="fr-FR" sz="800" b="1" kern="0" dirty="0">
                    <a:solidFill>
                      <a:srgbClr val="112753"/>
                    </a:solidFill>
                    <a:latin typeface="Segoe UI"/>
                  </a:rPr>
                  <a:t>GNSS </a:t>
                </a:r>
              </a:p>
              <a:p>
                <a:pPr algn="ctr" defTabSz="914241">
                  <a:defRPr/>
                </a:pPr>
                <a:r>
                  <a:rPr lang="fr-FR" sz="800" b="1" kern="0" dirty="0">
                    <a:solidFill>
                      <a:srgbClr val="112753"/>
                    </a:solidFill>
                    <a:latin typeface="Segoe UI"/>
                  </a:rPr>
                  <a:t>SIMULATION</a:t>
                </a:r>
              </a:p>
            </p:txBody>
          </p:sp>
          <p:sp>
            <p:nvSpPr>
              <p:cNvPr id="93" name="Ellipse 92"/>
              <p:cNvSpPr/>
              <p:nvPr/>
            </p:nvSpPr>
            <p:spPr>
              <a:xfrm>
                <a:off x="5365214" y="1800303"/>
                <a:ext cx="636377" cy="676998"/>
              </a:xfrm>
              <a:prstGeom prst="ellipse">
                <a:avLst/>
              </a:prstGeom>
              <a:solidFill>
                <a:srgbClr val="FFFFFF"/>
              </a:solidFill>
              <a:ln w="25400" cap="flat" cmpd="sng" algn="ctr">
                <a:noFill/>
                <a:prstDash val="solid"/>
              </a:ln>
              <a:effectLst/>
            </p:spPr>
            <p:txBody>
              <a:bodyPr rtlCol="0" anchor="ctr"/>
              <a:lstStyle/>
              <a:p>
                <a:pPr algn="ctr">
                  <a:defRPr/>
                </a:pPr>
                <a:endParaRPr lang="fr-FR" sz="1051" kern="0">
                  <a:solidFill>
                    <a:srgbClr val="FFFFFF"/>
                  </a:solidFill>
                  <a:latin typeface="Segoe UI"/>
                </a:endParaRPr>
              </a:p>
            </p:txBody>
          </p:sp>
        </p:grpSp>
        <p:pic>
          <p:nvPicPr>
            <p:cNvPr id="4" name="Image 3"/>
            <p:cNvPicPr>
              <a:picLocks noChangeAspect="1"/>
            </p:cNvPicPr>
            <p:nvPr/>
          </p:nvPicPr>
          <p:blipFill>
            <a:blip r:embed="rId23" cstate="screen">
              <a:extLst>
                <a:ext uri="{BEBA8EAE-BF5A-486C-A8C5-ECC9F3942E4B}">
                  <a14:imgProps xmlns:a14="http://schemas.microsoft.com/office/drawing/2010/main">
                    <a14:imgLayer r:embed="rId24">
                      <a14:imgEffect>
                        <a14:backgroundRemoval t="1563" b="92188" l="4580" r="97710">
                          <a14:foregroundMark x1="36260" y1="25000" x2="36260" y2="25000"/>
                          <a14:foregroundMark x1="54198" y1="45313" x2="54198" y2="45313"/>
                          <a14:foregroundMark x1="14885" y1="73438" x2="14885" y2="73438"/>
                        </a14:backgroundRemoval>
                      </a14:imgEffect>
                    </a14:imgLayer>
                  </a14:imgProps>
                </a:ext>
                <a:ext uri="{28A0092B-C50C-407E-A947-70E740481C1C}">
                  <a14:useLocalDpi xmlns:a14="http://schemas.microsoft.com/office/drawing/2010/main"/>
                </a:ext>
              </a:extLst>
            </a:blip>
            <a:stretch>
              <a:fillRect/>
            </a:stretch>
          </p:blipFill>
          <p:spPr>
            <a:xfrm>
              <a:off x="2275952" y="1900191"/>
              <a:ext cx="440093" cy="322511"/>
            </a:xfrm>
            <a:prstGeom prst="rect">
              <a:avLst/>
            </a:prstGeom>
            <a:ln>
              <a:noFill/>
            </a:ln>
          </p:spPr>
        </p:pic>
      </p:grpSp>
      <p:grpSp>
        <p:nvGrpSpPr>
          <p:cNvPr id="8" name="Groupe 7"/>
          <p:cNvGrpSpPr/>
          <p:nvPr/>
        </p:nvGrpSpPr>
        <p:grpSpPr>
          <a:xfrm>
            <a:off x="1811333" y="3140907"/>
            <a:ext cx="962123" cy="1041191"/>
            <a:chOff x="1358492" y="2355674"/>
            <a:chExt cx="721591" cy="780893"/>
          </a:xfrm>
        </p:grpSpPr>
        <p:grpSp>
          <p:nvGrpSpPr>
            <p:cNvPr id="85" name="Groupe 84"/>
            <p:cNvGrpSpPr/>
            <p:nvPr/>
          </p:nvGrpSpPr>
          <p:grpSpPr>
            <a:xfrm>
              <a:off x="1358492" y="2355674"/>
              <a:ext cx="721591" cy="780893"/>
              <a:chOff x="5180276" y="1436110"/>
              <a:chExt cx="962121" cy="1041191"/>
            </a:xfrm>
          </p:grpSpPr>
          <p:sp>
            <p:nvSpPr>
              <p:cNvPr id="87" name="ZoneTexte 86"/>
              <p:cNvSpPr txBox="1"/>
              <p:nvPr/>
            </p:nvSpPr>
            <p:spPr>
              <a:xfrm>
                <a:off x="5180276" y="1436110"/>
                <a:ext cx="962121" cy="338554"/>
              </a:xfrm>
              <a:prstGeom prst="rect">
                <a:avLst/>
              </a:prstGeom>
              <a:noFill/>
              <a:ln>
                <a:noFill/>
              </a:ln>
            </p:spPr>
            <p:txBody>
              <a:bodyPr wrap="none" rtlCol="0">
                <a:spAutoFit/>
              </a:bodyPr>
              <a:lstStyle/>
              <a:p>
                <a:pPr algn="ctr" defTabSz="914241">
                  <a:defRPr/>
                </a:pPr>
                <a:r>
                  <a:rPr lang="fr-FR" sz="800" b="1" kern="0" dirty="0">
                    <a:solidFill>
                      <a:srgbClr val="112753"/>
                    </a:solidFill>
                    <a:latin typeface="Segoe UI"/>
                  </a:rPr>
                  <a:t>MILITARY GNSS</a:t>
                </a:r>
              </a:p>
              <a:p>
                <a:pPr algn="ctr" defTabSz="914241">
                  <a:defRPr/>
                </a:pPr>
                <a:r>
                  <a:rPr lang="fr-FR" sz="800" b="1" kern="0" dirty="0">
                    <a:solidFill>
                      <a:srgbClr val="112753"/>
                    </a:solidFill>
                    <a:latin typeface="Segoe UI"/>
                  </a:rPr>
                  <a:t>RECEIVER</a:t>
                </a:r>
              </a:p>
            </p:txBody>
          </p:sp>
          <p:sp>
            <p:nvSpPr>
              <p:cNvPr id="88" name="Ellipse 87"/>
              <p:cNvSpPr/>
              <p:nvPr/>
            </p:nvSpPr>
            <p:spPr>
              <a:xfrm>
                <a:off x="5365214" y="1800303"/>
                <a:ext cx="636377" cy="676998"/>
              </a:xfrm>
              <a:prstGeom prst="ellipse">
                <a:avLst/>
              </a:prstGeom>
              <a:solidFill>
                <a:srgbClr val="FFFFFF"/>
              </a:solidFill>
              <a:ln w="25400" cap="flat" cmpd="sng" algn="ctr">
                <a:noFill/>
                <a:prstDash val="solid"/>
              </a:ln>
              <a:effectLst/>
            </p:spPr>
            <p:txBody>
              <a:bodyPr rtlCol="0" anchor="ctr"/>
              <a:lstStyle/>
              <a:p>
                <a:pPr algn="ctr">
                  <a:defRPr/>
                </a:pPr>
                <a:endParaRPr lang="fr-FR" sz="1051" kern="0">
                  <a:solidFill>
                    <a:srgbClr val="FFFFFF"/>
                  </a:solidFill>
                  <a:latin typeface="Segoe UI"/>
                </a:endParaRPr>
              </a:p>
            </p:txBody>
          </p:sp>
        </p:grpSp>
        <p:pic>
          <p:nvPicPr>
            <p:cNvPr id="5" name="Image 4"/>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1569291" y="2729275"/>
              <a:ext cx="333089" cy="333089"/>
            </a:xfrm>
            <a:prstGeom prst="rect">
              <a:avLst/>
            </a:prstGeom>
            <a:ln>
              <a:noFill/>
            </a:ln>
          </p:spPr>
        </p:pic>
      </p:grpSp>
      <p:grpSp>
        <p:nvGrpSpPr>
          <p:cNvPr id="9" name="Groupe 8"/>
          <p:cNvGrpSpPr/>
          <p:nvPr/>
        </p:nvGrpSpPr>
        <p:grpSpPr>
          <a:xfrm>
            <a:off x="3047257" y="3488332"/>
            <a:ext cx="649537" cy="882469"/>
            <a:chOff x="2285453" y="2616247"/>
            <a:chExt cx="487152" cy="661852"/>
          </a:xfrm>
        </p:grpSpPr>
        <p:grpSp>
          <p:nvGrpSpPr>
            <p:cNvPr id="95" name="Groupe 94"/>
            <p:cNvGrpSpPr/>
            <p:nvPr/>
          </p:nvGrpSpPr>
          <p:grpSpPr>
            <a:xfrm>
              <a:off x="2285453" y="2616247"/>
              <a:ext cx="487152" cy="661852"/>
              <a:chOff x="5358658" y="1594832"/>
              <a:chExt cx="649537" cy="882469"/>
            </a:xfrm>
          </p:grpSpPr>
          <p:sp>
            <p:nvSpPr>
              <p:cNvPr id="97" name="ZoneTexte 96"/>
              <p:cNvSpPr txBox="1"/>
              <p:nvPr/>
            </p:nvSpPr>
            <p:spPr>
              <a:xfrm>
                <a:off x="5358658" y="1594832"/>
                <a:ext cx="649537" cy="215444"/>
              </a:xfrm>
              <a:prstGeom prst="rect">
                <a:avLst/>
              </a:prstGeom>
              <a:noFill/>
              <a:ln>
                <a:noFill/>
              </a:ln>
            </p:spPr>
            <p:txBody>
              <a:bodyPr wrap="none" rtlCol="0">
                <a:spAutoFit/>
              </a:bodyPr>
              <a:lstStyle/>
              <a:p>
                <a:pPr algn="ctr" defTabSz="914241">
                  <a:defRPr/>
                </a:pPr>
                <a:r>
                  <a:rPr lang="fr-FR" sz="800" b="1" kern="0" dirty="0">
                    <a:solidFill>
                      <a:srgbClr val="112753"/>
                    </a:solidFill>
                    <a:latin typeface="Segoe UI"/>
                  </a:rPr>
                  <a:t>NAVWAR</a:t>
                </a:r>
              </a:p>
            </p:txBody>
          </p:sp>
          <p:sp>
            <p:nvSpPr>
              <p:cNvPr id="98" name="Ellipse 97"/>
              <p:cNvSpPr/>
              <p:nvPr/>
            </p:nvSpPr>
            <p:spPr>
              <a:xfrm>
                <a:off x="5365214" y="1800303"/>
                <a:ext cx="636377" cy="676998"/>
              </a:xfrm>
              <a:prstGeom prst="ellipse">
                <a:avLst/>
              </a:prstGeom>
              <a:solidFill>
                <a:srgbClr val="FFFFFF"/>
              </a:solidFill>
              <a:ln w="25400" cap="flat" cmpd="sng" algn="ctr">
                <a:noFill/>
                <a:prstDash val="solid"/>
              </a:ln>
              <a:effectLst/>
            </p:spPr>
            <p:txBody>
              <a:bodyPr rtlCol="0" anchor="ctr"/>
              <a:lstStyle/>
              <a:p>
                <a:pPr algn="ctr">
                  <a:defRPr/>
                </a:pPr>
                <a:endParaRPr lang="fr-FR" sz="1051" kern="0">
                  <a:solidFill>
                    <a:srgbClr val="FFFFFF"/>
                  </a:solidFill>
                  <a:latin typeface="Segoe UI"/>
                </a:endParaRPr>
              </a:p>
            </p:txBody>
          </p:sp>
        </p:grpSp>
        <p:pic>
          <p:nvPicPr>
            <p:cNvPr id="6" name="Image 5"/>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2369852" y="2859330"/>
              <a:ext cx="323764" cy="323764"/>
            </a:xfrm>
            <a:prstGeom prst="rect">
              <a:avLst/>
            </a:prstGeom>
            <a:ln>
              <a:noFill/>
            </a:ln>
          </p:spPr>
        </p:pic>
      </p:grpSp>
      <p:sp>
        <p:nvSpPr>
          <p:cNvPr id="105" name="Ellipse 104"/>
          <p:cNvSpPr/>
          <p:nvPr/>
        </p:nvSpPr>
        <p:spPr>
          <a:xfrm>
            <a:off x="4585449" y="4786789"/>
            <a:ext cx="816647" cy="740811"/>
          </a:xfrm>
          <a:prstGeom prst="ellipse">
            <a:avLst/>
          </a:prstGeom>
          <a:solidFill>
            <a:srgbClr val="FFFFFF"/>
          </a:solidFill>
          <a:ln w="25400" cap="flat" cmpd="sng" algn="ctr">
            <a:noFill/>
            <a:prstDash val="solid"/>
          </a:ln>
          <a:effectLst/>
        </p:spPr>
        <p:txBody>
          <a:bodyPr rtlCol="0" anchor="ctr"/>
          <a:lstStyle/>
          <a:p>
            <a:pPr algn="ctr">
              <a:defRPr/>
            </a:pPr>
            <a:endParaRPr lang="fr-FR" sz="1051" kern="0">
              <a:solidFill>
                <a:srgbClr val="FFFFFF"/>
              </a:solidFill>
              <a:latin typeface="Segoe UI"/>
            </a:endParaRPr>
          </a:p>
        </p:txBody>
      </p:sp>
      <p:pic>
        <p:nvPicPr>
          <p:cNvPr id="279" name="Image 278"/>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4655216" y="4825139"/>
            <a:ext cx="718377" cy="675556"/>
          </a:xfrm>
          <a:prstGeom prst="rect">
            <a:avLst/>
          </a:prstGeom>
        </p:spPr>
      </p:pic>
      <p:sp>
        <p:nvSpPr>
          <p:cNvPr id="107" name="Ellipse 106"/>
          <p:cNvSpPr/>
          <p:nvPr/>
        </p:nvSpPr>
        <p:spPr>
          <a:xfrm>
            <a:off x="7032983" y="4774301"/>
            <a:ext cx="816647" cy="740811"/>
          </a:xfrm>
          <a:prstGeom prst="ellipse">
            <a:avLst/>
          </a:prstGeom>
          <a:solidFill>
            <a:srgbClr val="FFFFFF"/>
          </a:solidFill>
          <a:ln w="25400" cap="flat" cmpd="sng" algn="ctr">
            <a:noFill/>
            <a:prstDash val="solid"/>
          </a:ln>
          <a:effectLst/>
        </p:spPr>
        <p:txBody>
          <a:bodyPr rtlCol="0" anchor="ctr"/>
          <a:lstStyle/>
          <a:p>
            <a:pPr algn="ctr">
              <a:defRPr/>
            </a:pPr>
            <a:endParaRPr lang="fr-FR" sz="1051" kern="0">
              <a:solidFill>
                <a:srgbClr val="FFFFFF"/>
              </a:solidFill>
              <a:latin typeface="Segoe UI"/>
            </a:endParaRPr>
          </a:p>
        </p:txBody>
      </p:sp>
      <p:pic>
        <p:nvPicPr>
          <p:cNvPr id="246" name="Image 245"/>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7064217" y="4786788"/>
            <a:ext cx="796519" cy="763933"/>
          </a:xfrm>
          <a:prstGeom prst="rect">
            <a:avLst/>
          </a:prstGeom>
        </p:spPr>
      </p:pic>
      <p:sp>
        <p:nvSpPr>
          <p:cNvPr id="108" name="Ellipse 107"/>
          <p:cNvSpPr/>
          <p:nvPr/>
        </p:nvSpPr>
        <p:spPr>
          <a:xfrm>
            <a:off x="8507823" y="2101251"/>
            <a:ext cx="2281492" cy="2156044"/>
          </a:xfrm>
          <a:prstGeom prst="ellipse">
            <a:avLst/>
          </a:prstGeom>
          <a:solidFill>
            <a:srgbClr val="FFFFFF"/>
          </a:solidFill>
          <a:ln w="25400" cap="flat" cmpd="sng" algn="ctr">
            <a:noFill/>
            <a:prstDash val="solid"/>
          </a:ln>
          <a:effectLst/>
        </p:spPr>
        <p:txBody>
          <a:bodyPr rtlCol="0" anchor="ctr"/>
          <a:lstStyle/>
          <a:p>
            <a:pPr algn="ctr">
              <a:defRPr/>
            </a:pPr>
            <a:endParaRPr lang="fr-FR" sz="1051" kern="0">
              <a:solidFill>
                <a:srgbClr val="FFFFFF"/>
              </a:solidFill>
              <a:latin typeface="Segoe UI"/>
            </a:endParaRPr>
          </a:p>
        </p:txBody>
      </p:sp>
      <p:pic>
        <p:nvPicPr>
          <p:cNvPr id="287" name="Image 286"/>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8748729" y="2273425"/>
            <a:ext cx="1833483" cy="1833483"/>
          </a:xfrm>
          <a:prstGeom prst="rect">
            <a:avLst/>
          </a:prstGeom>
        </p:spPr>
      </p:pic>
      <p:pic>
        <p:nvPicPr>
          <p:cNvPr id="125" name="Image 124"/>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2453321" y="5671764"/>
            <a:ext cx="551659" cy="568181"/>
          </a:xfrm>
          <a:prstGeom prst="ellipse">
            <a:avLst/>
          </a:prstGeom>
          <a:ln w="12700">
            <a:noFill/>
          </a:ln>
        </p:spPr>
      </p:pic>
      <p:pic>
        <p:nvPicPr>
          <p:cNvPr id="126" name="Image 125"/>
          <p:cNvPicPr>
            <a:picLocks noChangeAspect="1"/>
          </p:cNvPicPr>
          <p:nvPr/>
        </p:nvPicPr>
        <p:blipFill rotWithShape="1">
          <a:blip r:embed="rId31" cstate="screen">
            <a:extLst>
              <a:ext uri="{28A0092B-C50C-407E-A947-70E740481C1C}">
                <a14:useLocalDpi xmlns:a14="http://schemas.microsoft.com/office/drawing/2010/main"/>
              </a:ext>
            </a:extLst>
          </a:blip>
          <a:srcRect t="-148"/>
          <a:stretch/>
        </p:blipFill>
        <p:spPr>
          <a:xfrm>
            <a:off x="3071489" y="5683586"/>
            <a:ext cx="532667" cy="568183"/>
          </a:xfrm>
          <a:prstGeom prst="ellipse">
            <a:avLst/>
          </a:prstGeom>
          <a:ln w="12700">
            <a:noFill/>
          </a:ln>
        </p:spPr>
      </p:pic>
      <p:pic>
        <p:nvPicPr>
          <p:cNvPr id="127" name="Image 126"/>
          <p:cNvPicPr>
            <a:picLocks noChangeAspect="1"/>
          </p:cNvPicPr>
          <p:nvPr/>
        </p:nvPicPr>
        <p:blipFill rotWithShape="1">
          <a:blip r:embed="rId32" cstate="screen">
            <a:extLst>
              <a:ext uri="{28A0092B-C50C-407E-A947-70E740481C1C}">
                <a14:useLocalDpi xmlns:a14="http://schemas.microsoft.com/office/drawing/2010/main"/>
              </a:ext>
            </a:extLst>
          </a:blip>
          <a:srcRect b="-392"/>
          <a:stretch/>
        </p:blipFill>
        <p:spPr>
          <a:xfrm>
            <a:off x="8107739" y="5703346"/>
            <a:ext cx="529060" cy="581951"/>
          </a:xfrm>
          <a:prstGeom prst="ellipse">
            <a:avLst/>
          </a:prstGeom>
          <a:ln w="12700">
            <a:noFill/>
          </a:ln>
        </p:spPr>
      </p:pic>
      <p:pic>
        <p:nvPicPr>
          <p:cNvPr id="128" name="Image 127"/>
          <p:cNvPicPr>
            <a:picLocks noChangeAspect="1"/>
          </p:cNvPicPr>
          <p:nvPr/>
        </p:nvPicPr>
        <p:blipFill rotWithShape="1">
          <a:blip r:embed="rId33" cstate="screen">
            <a:extLst>
              <a:ext uri="{28A0092B-C50C-407E-A947-70E740481C1C}">
                <a14:useLocalDpi xmlns:a14="http://schemas.microsoft.com/office/drawing/2010/main"/>
              </a:ext>
            </a:extLst>
          </a:blip>
          <a:srcRect/>
          <a:stretch/>
        </p:blipFill>
        <p:spPr>
          <a:xfrm>
            <a:off x="8703305" y="5712140"/>
            <a:ext cx="532667" cy="561217"/>
          </a:xfrm>
          <a:prstGeom prst="ellipse">
            <a:avLst/>
          </a:prstGeom>
          <a:ln w="12700">
            <a:noFill/>
          </a:ln>
        </p:spPr>
      </p:pic>
      <p:pic>
        <p:nvPicPr>
          <p:cNvPr id="130" name="Image 129"/>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9302496" y="5703853"/>
            <a:ext cx="548121" cy="571409"/>
          </a:xfrm>
          <a:prstGeom prst="ellipse">
            <a:avLst/>
          </a:prstGeom>
          <a:ln w="12700">
            <a:noFill/>
          </a:ln>
        </p:spPr>
      </p:pic>
      <p:sp>
        <p:nvSpPr>
          <p:cNvPr id="154" name="Titre 2">
            <a:extLst>
              <a:ext uri="{FF2B5EF4-FFF2-40B4-BE49-F238E27FC236}">
                <a16:creationId xmlns:a16="http://schemas.microsoft.com/office/drawing/2014/main" id="{8C33C9B4-1F85-4C77-91C4-3ABFA62C8C15}"/>
              </a:ext>
            </a:extLst>
          </p:cNvPr>
          <p:cNvSpPr txBox="1">
            <a:spLocks/>
          </p:cNvSpPr>
          <p:nvPr/>
        </p:nvSpPr>
        <p:spPr bwMode="gray">
          <a:xfrm>
            <a:off x="298758" y="354431"/>
            <a:ext cx="10659796" cy="960967"/>
          </a:xfrm>
          <a:prstGeom prst="rect">
            <a:avLst/>
          </a:prstGeom>
        </p:spPr>
        <p:txBody>
          <a:bodyPr vert="horz" lIns="0" tIns="0" rIns="0" bIns="0" rtlCol="0" anchor="t" anchorCtr="0">
            <a:noAutofit/>
          </a:bodyPr>
          <a:lstStyle>
            <a:lvl1pPr>
              <a:lnSpc>
                <a:spcPct val="100000"/>
              </a:lnSpc>
              <a:spcBef>
                <a:spcPct val="0"/>
              </a:spcBef>
              <a:buNone/>
              <a:defRPr sz="1650" b="1">
                <a:solidFill>
                  <a:schemeClr val="accent1"/>
                </a:solidFill>
                <a:latin typeface="+mj-lt"/>
                <a:ea typeface="+mj-ea"/>
                <a:cs typeface="+mj-cs"/>
              </a:defRPr>
            </a:lvl1pPr>
          </a:lstStyle>
          <a:p>
            <a:pPr>
              <a:defRPr/>
            </a:pPr>
            <a:r>
              <a:rPr lang="en-US" sz="2932" b="0" dirty="0">
                <a:solidFill>
                  <a:srgbClr val="112753"/>
                </a:solidFill>
                <a:latin typeface="Segoe UI Black"/>
                <a:cs typeface="Arial" pitchFamily="34" charset="0"/>
              </a:rPr>
              <a:t>4D PNT: DISPONIBILITÉ, INTÉGRITÉ ET PRÉCISION</a:t>
            </a:r>
            <a:endParaRPr lang="fr-FR" sz="2932" b="0" dirty="0">
              <a:solidFill>
                <a:srgbClr val="112753"/>
              </a:solidFill>
              <a:latin typeface="Segoe UI Black"/>
              <a:cs typeface="Arial" pitchFamily="34" charset="0"/>
            </a:endParaRPr>
          </a:p>
        </p:txBody>
      </p:sp>
      <p:sp>
        <p:nvSpPr>
          <p:cNvPr id="96" name="Ellipse 95"/>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2197610825"/>
      </p:ext>
    </p:extLst>
  </p:cSld>
  <p:clrMapOvr>
    <a:masterClrMapping/>
  </p:clrMapOvr>
  <mc:AlternateContent xmlns:mc="http://schemas.openxmlformats.org/markup-compatibility/2006" xmlns:p14="http://schemas.microsoft.com/office/powerpoint/2010/main">
    <mc:Choice Requires="p14">
      <p:transition spd="med" p14:dur="700" advTm="47000">
        <p:fade/>
      </p:transition>
    </mc:Choice>
    <mc:Fallback xmlns="">
      <p:transition spd="med" advTm="47000">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Image 131"/>
          <p:cNvPicPr>
            <a:picLocks noChangeAspect="1"/>
          </p:cNvPicPr>
          <p:nvPr/>
        </p:nvPicPr>
        <p:blipFill>
          <a:blip r:embed="rId2"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0" y="6701"/>
            <a:ext cx="9927771" cy="6204857"/>
          </a:xfrm>
          <a:prstGeom prst="rect">
            <a:avLst/>
          </a:prstGeom>
        </p:spPr>
      </p:pic>
      <p:pic>
        <p:nvPicPr>
          <p:cNvPr id="133" name="Image 13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1759" y="120986"/>
            <a:ext cx="1568672" cy="1349196"/>
          </a:xfrm>
          <a:prstGeom prst="rect">
            <a:avLst/>
          </a:prstGeom>
        </p:spPr>
      </p:pic>
      <p:sp>
        <p:nvSpPr>
          <p:cNvPr id="8" name="Titre 7"/>
          <p:cNvSpPr>
            <a:spLocks noGrp="1"/>
          </p:cNvSpPr>
          <p:nvPr>
            <p:ph type="title"/>
          </p:nvPr>
        </p:nvSpPr>
        <p:spPr>
          <a:xfrm>
            <a:off x="243841" y="271134"/>
            <a:ext cx="11704323" cy="502766"/>
          </a:xfrm>
        </p:spPr>
        <p:txBody>
          <a:bodyPr/>
          <a:lstStyle/>
          <a:p>
            <a:r>
              <a:rPr lang="fr-FR" sz="2667" dirty="0">
                <a:solidFill>
                  <a:srgbClr val="112753"/>
                </a:solidFill>
                <a:cs typeface="Arial" pitchFamily="34" charset="0"/>
              </a:rPr>
              <a:t>SKYNAUTE SELECTIONNEE SUR LE MALE RPAS</a:t>
            </a:r>
            <a:endParaRPr lang="fr-FR" sz="2800" dirty="0"/>
          </a:p>
        </p:txBody>
      </p:sp>
      <p:grpSp>
        <p:nvGrpSpPr>
          <p:cNvPr id="67" name="Groupe 66">
            <a:extLst>
              <a:ext uri="{FF2B5EF4-FFF2-40B4-BE49-F238E27FC236}">
                <a16:creationId xmlns:a16="http://schemas.microsoft.com/office/drawing/2014/main" id="{F9FFDC42-125C-4054-A929-D2AEC3063789}"/>
              </a:ext>
            </a:extLst>
          </p:cNvPr>
          <p:cNvGrpSpPr/>
          <p:nvPr/>
        </p:nvGrpSpPr>
        <p:grpSpPr>
          <a:xfrm>
            <a:off x="393638" y="885851"/>
            <a:ext cx="1327481" cy="95981"/>
            <a:chOff x="479376" y="980728"/>
            <a:chExt cx="995611" cy="72008"/>
          </a:xfrm>
        </p:grpSpPr>
        <p:cxnSp>
          <p:nvCxnSpPr>
            <p:cNvPr id="68" name="Connecteur droit 67">
              <a:extLst>
                <a:ext uri="{FF2B5EF4-FFF2-40B4-BE49-F238E27FC236}">
                  <a16:creationId xmlns:a16="http://schemas.microsoft.com/office/drawing/2014/main" id="{680F81FB-0C3F-4ACC-8152-C73B0FC424CC}"/>
                </a:ext>
              </a:extLst>
            </p:cNvPr>
            <p:cNvCxnSpPr>
              <a:cxnSpLocks/>
            </p:cNvCxnSpPr>
            <p:nvPr userDrawn="1"/>
          </p:nvCxnSpPr>
          <p:spPr>
            <a:xfrm>
              <a:off x="479376" y="1047118"/>
              <a:ext cx="995611" cy="0"/>
            </a:xfrm>
            <a:prstGeom prst="line">
              <a:avLst/>
            </a:prstGeom>
            <a:noFill/>
            <a:ln w="12700" cap="flat" cmpd="sng" algn="ctr">
              <a:solidFill>
                <a:schemeClr val="accent2"/>
              </a:solidFill>
              <a:prstDash val="solid"/>
              <a:miter lim="800000"/>
            </a:ln>
            <a:effectLst/>
          </p:spPr>
        </p:cxnSp>
        <p:sp>
          <p:nvSpPr>
            <p:cNvPr id="69" name="Rectangle 68">
              <a:extLst>
                <a:ext uri="{FF2B5EF4-FFF2-40B4-BE49-F238E27FC236}">
                  <a16:creationId xmlns:a16="http://schemas.microsoft.com/office/drawing/2014/main" id="{F0F322F3-DC27-4466-81D1-86ACB0ECF7A9}"/>
                </a:ext>
              </a:extLst>
            </p:cNvPr>
            <p:cNvSpPr/>
            <p:nvPr userDrawn="1"/>
          </p:nvSpPr>
          <p:spPr>
            <a:xfrm>
              <a:off x="479376" y="980728"/>
              <a:ext cx="504056" cy="72008"/>
            </a:xfrm>
            <a:prstGeom prst="rect">
              <a:avLst/>
            </a:prstGeom>
            <a:gradFill>
              <a:gsLst>
                <a:gs pos="0">
                  <a:schemeClr val="accent1"/>
                </a:gs>
                <a:gs pos="100000">
                  <a:schemeClr val="accent2"/>
                </a:gs>
              </a:gsLst>
              <a:lin ang="0" scaled="0"/>
            </a:gradFill>
            <a:ln w="12700" cap="flat" cmpd="sng" algn="ctr">
              <a:noFill/>
              <a:prstDash val="solid"/>
              <a:miter lim="800000"/>
            </a:ln>
            <a:effectLst/>
          </p:spPr>
          <p:txBody>
            <a:bodyPr rtlCol="0" anchor="ctr"/>
            <a:lstStyle/>
            <a:p>
              <a:pPr algn="ctr" defTabSz="1218774">
                <a:defRPr/>
              </a:pPr>
              <a:endParaRPr lang="fr-FR" sz="2399" kern="0">
                <a:solidFill>
                  <a:srgbClr val="FFFFFF"/>
                </a:solidFill>
                <a:latin typeface="Segoe UI"/>
              </a:endParaRPr>
            </a:p>
          </p:txBody>
        </p:sp>
      </p:grpSp>
      <p:pic>
        <p:nvPicPr>
          <p:cNvPr id="138" name="Image 137"/>
          <p:cNvPicPr>
            <a:picLocks noChangeAspect="1"/>
          </p:cNvPicPr>
          <p:nvPr/>
        </p:nvPicPr>
        <p:blipFill>
          <a:blip r:embed="rId4"/>
          <a:stretch>
            <a:fillRect/>
          </a:stretch>
        </p:blipFill>
        <p:spPr>
          <a:xfrm>
            <a:off x="477354" y="1664677"/>
            <a:ext cx="4969889" cy="2795563"/>
          </a:xfrm>
          <a:prstGeom prst="rect">
            <a:avLst/>
          </a:prstGeom>
          <a:ln w="57150">
            <a:solidFill>
              <a:sysClr val="window" lastClr="FFFFFF"/>
            </a:solidFill>
          </a:ln>
        </p:spPr>
      </p:pic>
      <p:sp>
        <p:nvSpPr>
          <p:cNvPr id="139" name="Espace réservé du contenu 1"/>
          <p:cNvSpPr txBox="1">
            <a:spLocks/>
          </p:cNvSpPr>
          <p:nvPr/>
        </p:nvSpPr>
        <p:spPr bwMode="gray">
          <a:xfrm>
            <a:off x="5668371" y="1299481"/>
            <a:ext cx="6323463" cy="4650268"/>
          </a:xfrm>
          <a:prstGeom prst="rect">
            <a:avLst/>
          </a:prstGeom>
        </p:spPr>
        <p:txBody>
          <a:bodyPr vert="horz" lIns="0" tIns="0" rIns="0" bIns="0" rtlCol="0" anchor="t" anchorCtr="0">
            <a:noAutofit/>
          </a:bodyPr>
          <a:lstStyle>
            <a:lvl1pPr marL="0" indent="0" algn="l" defTabSz="914378" rtl="0" eaLnBrk="1" latinLnBrk="0" hangingPunct="1">
              <a:lnSpc>
                <a:spcPct val="100000"/>
              </a:lnSpc>
              <a:spcBef>
                <a:spcPts val="1800"/>
              </a:spcBef>
              <a:spcAft>
                <a:spcPts val="600"/>
              </a:spcAft>
              <a:buFont typeface="Arial" pitchFamily="34" charset="0"/>
              <a:buNone/>
              <a:defRPr sz="1800" b="1" kern="1200">
                <a:solidFill>
                  <a:schemeClr val="accent1"/>
                </a:solidFill>
                <a:latin typeface="+mn-lt"/>
                <a:ea typeface="+mn-ea"/>
                <a:cs typeface="+mn-cs"/>
              </a:defRPr>
            </a:lvl1pPr>
            <a:lvl2pPr marL="0" indent="0" algn="l" defTabSz="914378" rtl="0" eaLnBrk="1" latinLnBrk="0" hangingPunct="1">
              <a:lnSpc>
                <a:spcPct val="100000"/>
              </a:lnSpc>
              <a:spcBef>
                <a:spcPts val="600"/>
              </a:spcBef>
              <a:spcAft>
                <a:spcPts val="600"/>
              </a:spcAft>
              <a:buClr>
                <a:srgbClr val="00B0F0"/>
              </a:buClr>
              <a:buSzPct val="120000"/>
              <a:buFont typeface="Wingdings 2" panose="05020102010507070707" pitchFamily="18" charset="2"/>
              <a:buNone/>
              <a:defRPr sz="1400" b="0" kern="1200">
                <a:solidFill>
                  <a:schemeClr val="accent2"/>
                </a:solidFill>
                <a:latin typeface="+mn-lt"/>
                <a:ea typeface="+mn-ea"/>
                <a:cs typeface="+mn-cs"/>
              </a:defRPr>
            </a:lvl2pPr>
            <a:lvl3pPr marL="143996" indent="-143996" algn="l" defTabSz="914378" rtl="0" eaLnBrk="1" latinLnBrk="0" hangingPunct="1">
              <a:lnSpc>
                <a:spcPct val="100000"/>
              </a:lnSpc>
              <a:spcBef>
                <a:spcPts val="600"/>
              </a:spcBef>
              <a:spcAft>
                <a:spcPts val="600"/>
              </a:spcAft>
              <a:buClr>
                <a:schemeClr val="accent3"/>
              </a:buClr>
              <a:buSzPct val="100000"/>
              <a:buFont typeface="Wingdings 2" panose="05020102010507070707" pitchFamily="18" charset="2"/>
              <a:buChar char="¿"/>
              <a:defRPr sz="1100" kern="1200">
                <a:solidFill>
                  <a:schemeClr val="accent2"/>
                </a:solidFill>
                <a:latin typeface="+mn-lt"/>
                <a:ea typeface="+mn-ea"/>
                <a:cs typeface="+mn-cs"/>
              </a:defRPr>
            </a:lvl3pPr>
            <a:lvl4pPr marL="359991" indent="-143996" algn="l" defTabSz="914378" rtl="0" eaLnBrk="1" latinLnBrk="0" hangingPunct="1">
              <a:lnSpc>
                <a:spcPct val="120000"/>
              </a:lnSpc>
              <a:spcBef>
                <a:spcPts val="0"/>
              </a:spcBef>
              <a:buClr>
                <a:schemeClr val="accent3"/>
              </a:buClr>
              <a:buSzPct val="100000"/>
              <a:buFont typeface="Arial Black" panose="020B0A04020102020204" pitchFamily="34" charset="0"/>
              <a:buChar char="&gt;"/>
              <a:defRPr sz="1100" kern="1200" baseline="0">
                <a:solidFill>
                  <a:schemeClr val="accent2"/>
                </a:solidFill>
                <a:latin typeface="+mn-lt"/>
                <a:ea typeface="+mn-ea"/>
                <a:cs typeface="+mn-cs"/>
              </a:defRPr>
            </a:lvl4pPr>
            <a:lvl5pPr marL="611985" indent="-143996" algn="l" defTabSz="914378" rtl="0" eaLnBrk="1" latinLnBrk="0" hangingPunct="1">
              <a:lnSpc>
                <a:spcPct val="120000"/>
              </a:lnSpc>
              <a:spcBef>
                <a:spcPts val="0"/>
              </a:spcBef>
              <a:buClr>
                <a:schemeClr val="accent3"/>
              </a:buClr>
              <a:buSzPct val="100000"/>
              <a:buFont typeface="Wingdings" panose="05000000000000000000" pitchFamily="2" charset="2"/>
              <a:buChar char="w"/>
              <a:defRPr sz="1100" kern="1200">
                <a:solidFill>
                  <a:schemeClr val="accent2"/>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1219140">
              <a:spcBef>
                <a:spcPts val="2400"/>
              </a:spcBef>
              <a:spcAft>
                <a:spcPts val="800"/>
              </a:spcAft>
              <a:defRPr/>
            </a:pPr>
            <a:r>
              <a:rPr lang="fr-FR" sz="2400" dirty="0" err="1">
                <a:solidFill>
                  <a:srgbClr val="014491"/>
                </a:solidFill>
                <a:latin typeface="Arial"/>
              </a:rPr>
              <a:t>Skynaute</a:t>
            </a:r>
            <a:r>
              <a:rPr lang="fr-FR" sz="2400" dirty="0">
                <a:solidFill>
                  <a:srgbClr val="014491"/>
                </a:solidFill>
                <a:latin typeface="Arial"/>
              </a:rPr>
              <a:t> sur le MALE RPAS</a:t>
            </a:r>
          </a:p>
          <a:p>
            <a:pPr lvl="1" algn="just" defTabSz="1219140">
              <a:spcBef>
                <a:spcPts val="800"/>
              </a:spcBef>
              <a:spcAft>
                <a:spcPts val="800"/>
              </a:spcAft>
              <a:defRPr/>
            </a:pPr>
            <a:r>
              <a:rPr lang="fr-FR" sz="1867" dirty="0">
                <a:solidFill>
                  <a:srgbClr val="525668"/>
                </a:solidFill>
                <a:latin typeface="Arial"/>
              </a:rPr>
              <a:t> Le 21 octobre 2021, a été signé avec Dassault Aviation un contrat portant sur la fourniture du système de localisation de l’</a:t>
            </a:r>
            <a:r>
              <a:rPr lang="fr-FR" sz="1867" dirty="0" err="1">
                <a:solidFill>
                  <a:srgbClr val="525668"/>
                </a:solidFill>
                <a:latin typeface="Arial"/>
              </a:rPr>
              <a:t>Eurodrone</a:t>
            </a:r>
            <a:r>
              <a:rPr lang="fr-FR" sz="1867" dirty="0">
                <a:solidFill>
                  <a:srgbClr val="525668"/>
                </a:solidFill>
                <a:latin typeface="Arial"/>
              </a:rPr>
              <a:t>. C’est le 1er contrat pour </a:t>
            </a:r>
            <a:r>
              <a:rPr lang="fr-FR" sz="1867" dirty="0" err="1">
                <a:solidFill>
                  <a:srgbClr val="525668"/>
                </a:solidFill>
                <a:latin typeface="Arial"/>
              </a:rPr>
              <a:t>Skynaute</a:t>
            </a:r>
            <a:r>
              <a:rPr lang="fr-FR" sz="1867" dirty="0">
                <a:solidFill>
                  <a:srgbClr val="525668"/>
                </a:solidFill>
                <a:latin typeface="Arial"/>
              </a:rPr>
              <a:t> </a:t>
            </a:r>
            <a:r>
              <a:rPr lang="fr-FR" sz="1867" dirty="0" err="1">
                <a:solidFill>
                  <a:srgbClr val="525668"/>
                </a:solidFill>
                <a:latin typeface="Arial"/>
              </a:rPr>
              <a:t>Next</a:t>
            </a:r>
            <a:r>
              <a:rPr lang="fr-FR" sz="1867" dirty="0">
                <a:solidFill>
                  <a:srgbClr val="525668"/>
                </a:solidFill>
                <a:latin typeface="Arial"/>
              </a:rPr>
              <a:t>.</a:t>
            </a:r>
          </a:p>
          <a:p>
            <a:pPr lvl="1" algn="just" defTabSz="1219140">
              <a:spcBef>
                <a:spcPts val="800"/>
              </a:spcBef>
              <a:spcAft>
                <a:spcPts val="800"/>
              </a:spcAft>
              <a:defRPr/>
            </a:pPr>
            <a:r>
              <a:rPr lang="fr-FR" sz="1867" dirty="0">
                <a:solidFill>
                  <a:srgbClr val="525668"/>
                </a:solidFill>
                <a:latin typeface="Arial"/>
              </a:rPr>
              <a:t>Le projet de </a:t>
            </a:r>
            <a:r>
              <a:rPr lang="fr-FR" sz="1867" b="1" dirty="0">
                <a:solidFill>
                  <a:srgbClr val="525668"/>
                </a:solidFill>
                <a:latin typeface="Arial"/>
              </a:rPr>
              <a:t>drone MALE RPAS </a:t>
            </a:r>
            <a:r>
              <a:rPr lang="fr-FR" sz="1867" dirty="0">
                <a:solidFill>
                  <a:srgbClr val="525668"/>
                </a:solidFill>
                <a:latin typeface="Arial"/>
              </a:rPr>
              <a:t>(Medium Altitude Long Endurance </a:t>
            </a:r>
            <a:r>
              <a:rPr lang="fr-FR" sz="1867" dirty="0" err="1">
                <a:solidFill>
                  <a:srgbClr val="525668"/>
                </a:solidFill>
                <a:latin typeface="Arial"/>
              </a:rPr>
              <a:t>Remotely</a:t>
            </a:r>
            <a:r>
              <a:rPr lang="fr-FR" sz="1867" dirty="0">
                <a:solidFill>
                  <a:srgbClr val="525668"/>
                </a:solidFill>
                <a:latin typeface="Arial"/>
              </a:rPr>
              <a:t> </a:t>
            </a:r>
            <a:r>
              <a:rPr lang="fr-FR" sz="1867" dirty="0" err="1">
                <a:solidFill>
                  <a:srgbClr val="525668"/>
                </a:solidFill>
                <a:latin typeface="Arial"/>
              </a:rPr>
              <a:t>Piloted</a:t>
            </a:r>
            <a:r>
              <a:rPr lang="fr-FR" sz="1867" dirty="0">
                <a:solidFill>
                  <a:srgbClr val="525668"/>
                </a:solidFill>
                <a:latin typeface="Arial"/>
              </a:rPr>
              <a:t> Aircraft System) vise à fournir un drone volant à moyenne altitude et de grande autonomie aux armées française, allemande, espagnole  et italienne. Ses missions principales sont le renseignement, la surveillance, l’acquisition d'objectif et la reconnaissance</a:t>
            </a:r>
          </a:p>
          <a:p>
            <a:pPr lvl="1" algn="just" defTabSz="1219140">
              <a:spcBef>
                <a:spcPts val="800"/>
              </a:spcBef>
              <a:spcAft>
                <a:spcPts val="800"/>
              </a:spcAft>
              <a:defRPr/>
            </a:pPr>
            <a:r>
              <a:rPr lang="fr-FR" sz="1867" dirty="0">
                <a:solidFill>
                  <a:srgbClr val="525668"/>
                </a:solidFill>
                <a:latin typeface="Arial"/>
              </a:rPr>
              <a:t> </a:t>
            </a:r>
            <a:r>
              <a:rPr lang="fr-FR" sz="1867" dirty="0" err="1">
                <a:solidFill>
                  <a:srgbClr val="525668"/>
                </a:solidFill>
                <a:latin typeface="Arial"/>
              </a:rPr>
              <a:t>SkyNaute</a:t>
            </a:r>
            <a:r>
              <a:rPr lang="fr-FR" sz="1867" dirty="0">
                <a:solidFill>
                  <a:srgbClr val="525668"/>
                </a:solidFill>
                <a:latin typeface="Arial"/>
              </a:rPr>
              <a:t> s’appuie sur des technologies éprouvées et matures telles que le </a:t>
            </a:r>
            <a:r>
              <a:rPr lang="fr-FR" sz="1867" dirty="0" err="1">
                <a:solidFill>
                  <a:srgbClr val="525668"/>
                </a:solidFill>
                <a:latin typeface="Arial"/>
              </a:rPr>
              <a:t>gyro</a:t>
            </a:r>
            <a:r>
              <a:rPr lang="fr-FR" sz="1867" dirty="0">
                <a:solidFill>
                  <a:srgbClr val="525668"/>
                </a:solidFill>
                <a:latin typeface="Arial"/>
              </a:rPr>
              <a:t> </a:t>
            </a:r>
            <a:r>
              <a:rPr lang="fr-FR" sz="1867" b="1" dirty="0">
                <a:solidFill>
                  <a:srgbClr val="525668"/>
                </a:solidFill>
                <a:latin typeface="Arial"/>
              </a:rPr>
              <a:t>HRG </a:t>
            </a:r>
            <a:r>
              <a:rPr lang="fr-FR" sz="1867" b="1" dirty="0" err="1">
                <a:solidFill>
                  <a:srgbClr val="525668"/>
                </a:solidFill>
                <a:latin typeface="Arial"/>
              </a:rPr>
              <a:t>Crystal</a:t>
            </a:r>
            <a:r>
              <a:rPr lang="fr-FR" sz="1867" b="1" baseline="30000" dirty="0" err="1">
                <a:solidFill>
                  <a:srgbClr val="525668"/>
                </a:solidFill>
                <a:latin typeface="Arial"/>
              </a:rPr>
              <a:t>TM</a:t>
            </a:r>
            <a:r>
              <a:rPr lang="fr-FR" sz="1867" b="1" baseline="30000" dirty="0">
                <a:solidFill>
                  <a:srgbClr val="525668"/>
                </a:solidFill>
                <a:latin typeface="Arial"/>
              </a:rPr>
              <a:t> </a:t>
            </a:r>
            <a:r>
              <a:rPr lang="fr-FR" sz="1867" dirty="0">
                <a:solidFill>
                  <a:srgbClr val="525668"/>
                </a:solidFill>
                <a:latin typeface="Arial"/>
              </a:rPr>
              <a:t>et les </a:t>
            </a:r>
            <a:r>
              <a:rPr lang="fr-FR" sz="1867" b="1" dirty="0">
                <a:solidFill>
                  <a:srgbClr val="525668"/>
                </a:solidFill>
                <a:latin typeface="Arial"/>
              </a:rPr>
              <a:t>accéléromètres MEMS</a:t>
            </a:r>
            <a:r>
              <a:rPr lang="fr-FR" sz="1867" dirty="0">
                <a:solidFill>
                  <a:srgbClr val="525668"/>
                </a:solidFill>
                <a:latin typeface="Arial"/>
              </a:rPr>
              <a:t> (Micro Electro </a:t>
            </a:r>
            <a:r>
              <a:rPr lang="fr-FR" sz="1867" dirty="0" err="1">
                <a:solidFill>
                  <a:srgbClr val="525668"/>
                </a:solidFill>
                <a:latin typeface="Arial"/>
              </a:rPr>
              <a:t>Mechanical</a:t>
            </a:r>
            <a:r>
              <a:rPr lang="fr-FR" sz="1867" dirty="0">
                <a:solidFill>
                  <a:srgbClr val="525668"/>
                </a:solidFill>
                <a:latin typeface="Arial"/>
              </a:rPr>
              <a:t> System). </a:t>
            </a:r>
          </a:p>
        </p:txBody>
      </p:sp>
      <p:pic>
        <p:nvPicPr>
          <p:cNvPr id="140" name="Image 13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1216" y="3532473"/>
            <a:ext cx="2583699" cy="2525327"/>
          </a:xfrm>
          <a:prstGeom prst="rect">
            <a:avLst/>
          </a:prstGeom>
        </p:spPr>
      </p:pic>
      <p:sp>
        <p:nvSpPr>
          <p:cNvPr id="141" name="ZoneTexte 140"/>
          <p:cNvSpPr txBox="1"/>
          <p:nvPr/>
        </p:nvSpPr>
        <p:spPr>
          <a:xfrm>
            <a:off x="6686545" y="6332910"/>
            <a:ext cx="3325398" cy="276999"/>
          </a:xfrm>
          <a:prstGeom prst="rect">
            <a:avLst/>
          </a:prstGeom>
          <a:noFill/>
        </p:spPr>
        <p:txBody>
          <a:bodyPr wrap="none" rtlCol="0">
            <a:spAutoFit/>
          </a:bodyPr>
          <a:lstStyle/>
          <a:p>
            <a:pPr algn="ctr" defTabSz="914354">
              <a:defRPr/>
            </a:pPr>
            <a:r>
              <a:rPr lang="fr-FR" sz="1200" b="1" dirty="0">
                <a:solidFill>
                  <a:srgbClr val="FF0000"/>
                </a:solidFill>
                <a:latin typeface="Calibri"/>
              </a:rPr>
              <a:t>SAFRAN ELECTRONICS &amp; DEFENSE CONFIDENTIAL</a:t>
            </a:r>
          </a:p>
        </p:txBody>
      </p:sp>
      <p:sp>
        <p:nvSpPr>
          <p:cNvPr id="12" name="Ellipse 11"/>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3457155004"/>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1"/>
            <a:ext cx="9927771" cy="6204857"/>
          </a:xfrm>
          <a:prstGeom prst="rect">
            <a:avLst/>
          </a:prstGeom>
        </p:spPr>
      </p:pic>
      <p:sp>
        <p:nvSpPr>
          <p:cNvPr id="8" name="Titre 7"/>
          <p:cNvSpPr>
            <a:spLocks noGrp="1"/>
          </p:cNvSpPr>
          <p:nvPr>
            <p:ph type="title"/>
          </p:nvPr>
        </p:nvSpPr>
        <p:spPr>
          <a:xfrm>
            <a:off x="243841" y="271134"/>
            <a:ext cx="11704323" cy="502766"/>
          </a:xfrm>
        </p:spPr>
        <p:txBody>
          <a:bodyPr/>
          <a:lstStyle/>
          <a:p>
            <a:r>
              <a:rPr lang="fr-FR" sz="2667" dirty="0">
                <a:solidFill>
                  <a:srgbClr val="112753"/>
                </a:solidFill>
                <a:cs typeface="Arial" pitchFamily="34" charset="0"/>
              </a:rPr>
              <a:t>SPACENAUTE QUALIFIEE SUR ARIANE 6</a:t>
            </a:r>
            <a:endParaRPr lang="fr-FR" sz="2800" dirty="0"/>
          </a:p>
        </p:txBody>
      </p:sp>
      <p:grpSp>
        <p:nvGrpSpPr>
          <p:cNvPr id="67" name="Groupe 66">
            <a:extLst>
              <a:ext uri="{FF2B5EF4-FFF2-40B4-BE49-F238E27FC236}">
                <a16:creationId xmlns:a16="http://schemas.microsoft.com/office/drawing/2014/main" id="{F9FFDC42-125C-4054-A929-D2AEC3063789}"/>
              </a:ext>
            </a:extLst>
          </p:cNvPr>
          <p:cNvGrpSpPr/>
          <p:nvPr/>
        </p:nvGrpSpPr>
        <p:grpSpPr>
          <a:xfrm>
            <a:off x="393638" y="885851"/>
            <a:ext cx="1327481" cy="95981"/>
            <a:chOff x="479376" y="980728"/>
            <a:chExt cx="995611" cy="72008"/>
          </a:xfrm>
        </p:grpSpPr>
        <p:cxnSp>
          <p:nvCxnSpPr>
            <p:cNvPr id="68" name="Connecteur droit 67">
              <a:extLst>
                <a:ext uri="{FF2B5EF4-FFF2-40B4-BE49-F238E27FC236}">
                  <a16:creationId xmlns:a16="http://schemas.microsoft.com/office/drawing/2014/main" id="{680F81FB-0C3F-4ACC-8152-C73B0FC424CC}"/>
                </a:ext>
              </a:extLst>
            </p:cNvPr>
            <p:cNvCxnSpPr>
              <a:cxnSpLocks/>
            </p:cNvCxnSpPr>
            <p:nvPr userDrawn="1"/>
          </p:nvCxnSpPr>
          <p:spPr>
            <a:xfrm>
              <a:off x="479376" y="1047118"/>
              <a:ext cx="995611" cy="0"/>
            </a:xfrm>
            <a:prstGeom prst="line">
              <a:avLst/>
            </a:prstGeom>
            <a:noFill/>
            <a:ln w="12700" cap="flat" cmpd="sng" algn="ctr">
              <a:solidFill>
                <a:schemeClr val="accent2"/>
              </a:solidFill>
              <a:prstDash val="solid"/>
              <a:miter lim="800000"/>
            </a:ln>
            <a:effectLst/>
          </p:spPr>
        </p:cxnSp>
        <p:sp>
          <p:nvSpPr>
            <p:cNvPr id="69" name="Rectangle 68">
              <a:extLst>
                <a:ext uri="{FF2B5EF4-FFF2-40B4-BE49-F238E27FC236}">
                  <a16:creationId xmlns:a16="http://schemas.microsoft.com/office/drawing/2014/main" id="{F0F322F3-DC27-4466-81D1-86ACB0ECF7A9}"/>
                </a:ext>
              </a:extLst>
            </p:cNvPr>
            <p:cNvSpPr/>
            <p:nvPr userDrawn="1"/>
          </p:nvSpPr>
          <p:spPr>
            <a:xfrm>
              <a:off x="479376" y="980728"/>
              <a:ext cx="504056" cy="72008"/>
            </a:xfrm>
            <a:prstGeom prst="rect">
              <a:avLst/>
            </a:prstGeom>
            <a:gradFill>
              <a:gsLst>
                <a:gs pos="0">
                  <a:schemeClr val="accent1"/>
                </a:gs>
                <a:gs pos="100000">
                  <a:schemeClr val="accent2"/>
                </a:gs>
              </a:gsLst>
              <a:lin ang="0" scaled="0"/>
            </a:gradFill>
            <a:ln w="12700" cap="flat" cmpd="sng" algn="ctr">
              <a:noFill/>
              <a:prstDash val="solid"/>
              <a:miter lim="800000"/>
            </a:ln>
            <a:effectLst/>
          </p:spPr>
          <p:txBody>
            <a:bodyPr rtlCol="0" anchor="ctr"/>
            <a:lstStyle/>
            <a:p>
              <a:pPr algn="ctr" defTabSz="1218774">
                <a:defRPr/>
              </a:pPr>
              <a:endParaRPr lang="fr-FR" sz="2399" kern="0">
                <a:solidFill>
                  <a:srgbClr val="FFFFFF"/>
                </a:solidFill>
                <a:latin typeface="Segoe UI"/>
              </a:endParaRPr>
            </a:p>
          </p:txBody>
        </p:sp>
      </p:grpSp>
      <p:pic>
        <p:nvPicPr>
          <p:cNvPr id="9" name="Espace réservé pour une image  7"/>
          <p:cNvPicPr>
            <a:picLocks noChangeAspect="1"/>
          </p:cNvPicPr>
          <p:nvPr/>
        </p:nvPicPr>
        <p:blipFill rotWithShape="1">
          <a:blip r:embed="rId3" cstate="screen">
            <a:extLst>
              <a:ext uri="{28A0092B-C50C-407E-A947-70E740481C1C}">
                <a14:useLocalDpi xmlns:a14="http://schemas.microsoft.com/office/drawing/2010/main"/>
              </a:ext>
            </a:extLst>
          </a:blip>
          <a:srcRect t="-54" b="-405"/>
          <a:stretch/>
        </p:blipFill>
        <p:spPr bwMode="gray">
          <a:xfrm>
            <a:off x="1159786" y="1440019"/>
            <a:ext cx="3084252" cy="4149812"/>
          </a:xfrm>
          <a:prstGeom prst="rect">
            <a:avLst/>
          </a:prstGeom>
          <a:solidFill>
            <a:schemeClr val="bg1">
              <a:lumMod val="95000"/>
            </a:schemeClr>
          </a:solidFill>
          <a:ln w="57150">
            <a:solidFill>
              <a:schemeClr val="bg1"/>
            </a:solidFill>
            <a:miter lim="800000"/>
          </a:ln>
        </p:spPr>
      </p:pic>
      <p:pic>
        <p:nvPicPr>
          <p:cNvPr id="10" name="Imag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87905" y="4148321"/>
            <a:ext cx="3268436" cy="2017529"/>
          </a:xfrm>
          <a:prstGeom prst="rect">
            <a:avLst/>
          </a:prstGeom>
          <a:solidFill>
            <a:schemeClr val="bg1">
              <a:lumMod val="95000"/>
            </a:schemeClr>
          </a:solidFill>
          <a:ln w="57150">
            <a:solidFill>
              <a:schemeClr val="bg1"/>
            </a:solidFill>
            <a:miter lim="800000"/>
          </a:ln>
        </p:spPr>
      </p:pic>
      <p:pic>
        <p:nvPicPr>
          <p:cNvPr id="11" name="Imag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059" y="4562557"/>
            <a:ext cx="2141453" cy="1819295"/>
          </a:xfrm>
          <a:prstGeom prst="rect">
            <a:avLst/>
          </a:prstGeom>
        </p:spPr>
      </p:pic>
      <p:sp>
        <p:nvSpPr>
          <p:cNvPr id="12" name="Espace réservé du contenu 1"/>
          <p:cNvSpPr txBox="1">
            <a:spLocks/>
          </p:cNvSpPr>
          <p:nvPr/>
        </p:nvSpPr>
        <p:spPr bwMode="gray">
          <a:xfrm>
            <a:off x="4850131" y="1364455"/>
            <a:ext cx="6834716" cy="4650268"/>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900"/>
              </a:spcBef>
              <a:spcAft>
                <a:spcPts val="600"/>
              </a:spcAft>
              <a:buFont typeface="Wingdings" panose="05000000000000000000" pitchFamily="2" charset="2"/>
              <a:buNone/>
              <a:defRPr sz="1800" b="1" kern="1200">
                <a:solidFill>
                  <a:srgbClr val="DC002B"/>
                </a:solidFill>
                <a:latin typeface="+mn-lt"/>
                <a:ea typeface="+mn-ea"/>
                <a:cs typeface="+mn-cs"/>
              </a:defRPr>
            </a:lvl1pPr>
            <a:lvl2pPr marL="144000" indent="-144000" algn="l" defTabSz="914400" rtl="0" eaLnBrk="1" latinLnBrk="0" hangingPunct="1">
              <a:lnSpc>
                <a:spcPct val="100000"/>
              </a:lnSpc>
              <a:spcBef>
                <a:spcPts val="600"/>
              </a:spcBef>
              <a:spcAft>
                <a:spcPts val="600"/>
              </a:spcAft>
              <a:buClr>
                <a:srgbClr val="DC002B"/>
              </a:buClr>
              <a:buSzPct val="120000"/>
              <a:buFont typeface="Arial Black" panose="020B0A04020102020204" pitchFamily="34" charset="0"/>
              <a:buChar char="&gt;"/>
              <a:defRPr sz="1400" b="0" kern="1200">
                <a:solidFill>
                  <a:srgbClr val="525668"/>
                </a:solidFill>
                <a:latin typeface="+mn-lt"/>
                <a:ea typeface="+mn-ea"/>
                <a:cs typeface="+mn-cs"/>
              </a:defRPr>
            </a:lvl2pPr>
            <a:lvl3pPr marL="360000" indent="-144000" algn="l" defTabSz="914400" rtl="0" eaLnBrk="1" latinLnBrk="0" hangingPunct="1">
              <a:lnSpc>
                <a:spcPct val="120000"/>
              </a:lnSpc>
              <a:spcBef>
                <a:spcPts val="0"/>
              </a:spcBef>
              <a:spcAft>
                <a:spcPts val="0"/>
              </a:spcAft>
              <a:buClr>
                <a:schemeClr val="accent3"/>
              </a:buClr>
              <a:buSzPct val="100000"/>
              <a:buFont typeface="Arial Black" panose="020B0A04020102020204" pitchFamily="34" charset="0"/>
              <a:buChar char="&gt;"/>
              <a:defRPr sz="1200" kern="1200">
                <a:solidFill>
                  <a:srgbClr val="525668"/>
                </a:solidFill>
                <a:latin typeface="+mn-lt"/>
                <a:ea typeface="+mn-ea"/>
                <a:cs typeface="+mn-cs"/>
              </a:defRPr>
            </a:lvl3pPr>
            <a:lvl4pPr marL="612000" indent="-144000" algn="l" defTabSz="914400" rtl="0" eaLnBrk="1" latinLnBrk="0" hangingPunct="1">
              <a:lnSpc>
                <a:spcPct val="120000"/>
              </a:lnSpc>
              <a:spcBef>
                <a:spcPts val="0"/>
              </a:spcBef>
              <a:buClr>
                <a:schemeClr val="accent3"/>
              </a:buClr>
              <a:buSzPct val="100000"/>
              <a:buFont typeface="Wingdings" panose="05000000000000000000" pitchFamily="2" charset="2"/>
              <a:buChar char=""/>
              <a:defRPr sz="1200" kern="1200" baseline="0">
                <a:solidFill>
                  <a:srgbClr val="525668"/>
                </a:solidFill>
                <a:latin typeface="+mn-lt"/>
                <a:ea typeface="+mn-ea"/>
                <a:cs typeface="+mn-cs"/>
              </a:defRPr>
            </a:lvl4pPr>
            <a:lvl5pPr marL="612000" indent="-144000" algn="l" defTabSz="914400" rtl="0" eaLnBrk="1" latinLnBrk="0" hangingPunct="1">
              <a:lnSpc>
                <a:spcPct val="120000"/>
              </a:lnSpc>
              <a:spcBef>
                <a:spcPts val="0"/>
              </a:spcBef>
              <a:buClr>
                <a:schemeClr val="accent3"/>
              </a:buClr>
              <a:buSzPct val="100000"/>
              <a:buFont typeface="Wingdings" panose="05000000000000000000" pitchFamily="2" charset="2"/>
              <a:buChar char="w"/>
              <a:defRPr sz="12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2667" dirty="0" err="1"/>
              <a:t>SpaceNaute</a:t>
            </a:r>
            <a:r>
              <a:rPr lang="fr-FR" sz="2667" dirty="0"/>
              <a:t>, paré pour décollage ! </a:t>
            </a:r>
          </a:p>
          <a:p>
            <a:pPr lvl="1" algn="just"/>
            <a:r>
              <a:rPr lang="fr-FR" sz="1867" dirty="0"/>
              <a:t> Le 1</a:t>
            </a:r>
            <a:r>
              <a:rPr lang="fr-FR" sz="1867" baseline="30000" dirty="0"/>
              <a:t>er</a:t>
            </a:r>
            <a:r>
              <a:rPr lang="fr-FR" sz="1867" dirty="0"/>
              <a:t> Juillet 2021, </a:t>
            </a:r>
            <a:r>
              <a:rPr lang="fr-FR" sz="1867" dirty="0" err="1"/>
              <a:t>ArianeGroup</a:t>
            </a:r>
            <a:r>
              <a:rPr lang="fr-FR" sz="1867" dirty="0"/>
              <a:t> a prononcé la qualification de l’UMI </a:t>
            </a:r>
            <a:r>
              <a:rPr lang="fr-FR" sz="1867" dirty="0" err="1"/>
              <a:t>SpaceNaute</a:t>
            </a:r>
            <a:r>
              <a:rPr lang="fr-FR" sz="1867" dirty="0"/>
              <a:t>, validant la tenue des performances dans les sévères environnements Lanceur. </a:t>
            </a:r>
          </a:p>
          <a:p>
            <a:pPr lvl="1" algn="just"/>
            <a:r>
              <a:rPr lang="fr-FR" sz="1867" dirty="0"/>
              <a:t> Finalisation de la phase d’industrialisation avec le succès, en présence d’</a:t>
            </a:r>
            <a:r>
              <a:rPr lang="fr-FR" sz="1867" dirty="0" err="1"/>
              <a:t>ArianeGroup</a:t>
            </a:r>
            <a:r>
              <a:rPr lang="fr-FR" sz="1867" dirty="0"/>
              <a:t>, de l’inspection du premier article de série (FAI) fin 2021</a:t>
            </a:r>
          </a:p>
        </p:txBody>
      </p:sp>
      <p:pic>
        <p:nvPicPr>
          <p:cNvPr id="14" name="Imag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71759" y="120986"/>
            <a:ext cx="1568672" cy="1349196"/>
          </a:xfrm>
          <a:prstGeom prst="rect">
            <a:avLst/>
          </a:prstGeom>
        </p:spPr>
      </p:pic>
      <p:sp>
        <p:nvSpPr>
          <p:cNvPr id="15" name="ZoneTexte 14"/>
          <p:cNvSpPr txBox="1"/>
          <p:nvPr/>
        </p:nvSpPr>
        <p:spPr>
          <a:xfrm>
            <a:off x="6686545" y="6332910"/>
            <a:ext cx="3325398" cy="276999"/>
          </a:xfrm>
          <a:prstGeom prst="rect">
            <a:avLst/>
          </a:prstGeom>
          <a:noFill/>
        </p:spPr>
        <p:txBody>
          <a:bodyPr wrap="none" rtlCol="0">
            <a:spAutoFit/>
          </a:bodyPr>
          <a:lstStyle/>
          <a:p>
            <a:pPr algn="ctr" defTabSz="914354">
              <a:defRPr/>
            </a:pPr>
            <a:r>
              <a:rPr lang="fr-FR" sz="1200" b="1" dirty="0">
                <a:solidFill>
                  <a:srgbClr val="FF0000"/>
                </a:solidFill>
                <a:latin typeface="Calibri"/>
              </a:rPr>
              <a:t>SAFRAN ELECTRONICS &amp; DEFENSE CONFIDENTIAL</a:t>
            </a:r>
          </a:p>
        </p:txBody>
      </p:sp>
      <p:sp>
        <p:nvSpPr>
          <p:cNvPr id="16" name="Ellipse 15"/>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578601829"/>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pour une image  3"/>
          <p:cNvSpPr>
            <a:spLocks noGrp="1"/>
          </p:cNvSpPr>
          <p:nvPr>
            <p:ph type="pic" sz="quarter" idx="22"/>
          </p:nvPr>
        </p:nvSpPr>
        <p:spPr/>
      </p:sp>
      <p:sp>
        <p:nvSpPr>
          <p:cNvPr id="5" name="Text Placeholder 4">
            <a:extLst>
              <a:ext uri="{FF2B5EF4-FFF2-40B4-BE49-F238E27FC236}">
                <a16:creationId xmlns:a16="http://schemas.microsoft.com/office/drawing/2014/main" id="{557943A6-A124-E66E-4CFE-C8B1431B2CCF}"/>
              </a:ext>
            </a:extLst>
          </p:cNvPr>
          <p:cNvSpPr>
            <a:spLocks noGrp="1"/>
          </p:cNvSpPr>
          <p:nvPr>
            <p:ph type="body" sz="quarter" idx="10"/>
          </p:nvPr>
        </p:nvSpPr>
        <p:spPr/>
        <p:txBody>
          <a:bodyPr/>
          <a:lstStyle/>
          <a:p>
            <a:r>
              <a:rPr lang="fr-FR" dirty="0"/>
              <a:t>L’appontage automatique</a:t>
            </a:r>
          </a:p>
        </p:txBody>
      </p:sp>
      <p:pic>
        <p:nvPicPr>
          <p:cNvPr id="2" name="Imag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07593" y="0"/>
            <a:ext cx="7484407" cy="6858000"/>
          </a:xfrm>
          <a:prstGeom prst="rect">
            <a:avLst/>
          </a:prstGeom>
        </p:spPr>
      </p:pic>
    </p:spTree>
    <p:extLst>
      <p:ext uri="{BB962C8B-B14F-4D97-AF65-F5344CB8AC3E}">
        <p14:creationId xmlns:p14="http://schemas.microsoft.com/office/powerpoint/2010/main" val="684743042"/>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p:txBody>
          <a:bodyPr/>
          <a:lstStyle/>
          <a:p>
            <a:r>
              <a:rPr lang="fr-FR" dirty="0"/>
              <a:t>Rappels</a:t>
            </a:r>
          </a:p>
        </p:txBody>
      </p:sp>
      <p:sp>
        <p:nvSpPr>
          <p:cNvPr id="4" name="Espace réservé du texte 3"/>
          <p:cNvSpPr>
            <a:spLocks noGrp="1"/>
          </p:cNvSpPr>
          <p:nvPr>
            <p:ph type="body" sz="quarter" idx="13"/>
          </p:nvPr>
        </p:nvSpPr>
        <p:spPr/>
        <p:txBody>
          <a:bodyPr/>
          <a:lstStyle/>
          <a:p>
            <a:r>
              <a:rPr lang="fr-FR" dirty="0"/>
              <a:t>1</a:t>
            </a:r>
          </a:p>
        </p:txBody>
      </p:sp>
    </p:spTree>
    <p:extLst>
      <p:ext uri="{BB962C8B-B14F-4D97-AF65-F5344CB8AC3E}">
        <p14:creationId xmlns:p14="http://schemas.microsoft.com/office/powerpoint/2010/main" val="1954611572"/>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Trajectoire verticale, phase finale</a:t>
            </a:r>
          </a:p>
        </p:txBody>
      </p:sp>
      <p:grpSp>
        <p:nvGrpSpPr>
          <p:cNvPr id="7" name="Groupe 6"/>
          <p:cNvGrpSpPr/>
          <p:nvPr/>
        </p:nvGrpSpPr>
        <p:grpSpPr>
          <a:xfrm rot="20810281">
            <a:off x="1526616" y="4877551"/>
            <a:ext cx="1824203" cy="554127"/>
            <a:chOff x="3178876" y="3447522"/>
            <a:chExt cx="1368152" cy="415595"/>
          </a:xfrm>
        </p:grpSpPr>
        <p:grpSp>
          <p:nvGrpSpPr>
            <p:cNvPr id="8" name="Groupe 7"/>
            <p:cNvGrpSpPr/>
            <p:nvPr/>
          </p:nvGrpSpPr>
          <p:grpSpPr>
            <a:xfrm rot="781304">
              <a:off x="3178876" y="3447522"/>
              <a:ext cx="1368152" cy="415595"/>
              <a:chOff x="2492155" y="2139702"/>
              <a:chExt cx="1368152" cy="415595"/>
            </a:xfrm>
            <a:solidFill>
              <a:schemeClr val="bg1"/>
            </a:solidFill>
          </p:grpSpPr>
          <p:sp>
            <p:nvSpPr>
              <p:cNvPr id="10" name="Trapèze 9"/>
              <p:cNvSpPr/>
              <p:nvPr/>
            </p:nvSpPr>
            <p:spPr>
              <a:xfrm rot="10800000">
                <a:off x="2492155" y="2339273"/>
                <a:ext cx="1368152" cy="216024"/>
              </a:xfrm>
              <a:prstGeom prst="trapezoid">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srgbClr val="FFFFFF"/>
                  </a:solidFill>
                  <a:latin typeface="Segoe UI"/>
                </a:endParaRPr>
              </a:p>
            </p:txBody>
          </p:sp>
          <p:sp>
            <p:nvSpPr>
              <p:cNvPr id="11" name="Trapèze 10"/>
              <p:cNvSpPr/>
              <p:nvPr/>
            </p:nvSpPr>
            <p:spPr>
              <a:xfrm>
                <a:off x="2915816" y="2139702"/>
                <a:ext cx="216024" cy="216024"/>
              </a:xfrm>
              <a:prstGeom prst="trapezoid">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srgbClr val="FFFFFF"/>
                  </a:solidFill>
                  <a:latin typeface="Segoe UI"/>
                </a:endParaRPr>
              </a:p>
            </p:txBody>
          </p:sp>
        </p:grpSp>
        <p:sp>
          <p:nvSpPr>
            <p:cNvPr id="9" name="Ellipse 8"/>
            <p:cNvSpPr/>
            <p:nvPr/>
          </p:nvSpPr>
          <p:spPr>
            <a:xfrm>
              <a:off x="4067944" y="3678159"/>
              <a:ext cx="72008" cy="45719"/>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srgbClr val="FFFFFF"/>
                </a:solidFill>
                <a:latin typeface="Segoe UI"/>
              </a:endParaRPr>
            </a:p>
          </p:txBody>
        </p:sp>
      </p:grpSp>
      <p:sp>
        <p:nvSpPr>
          <p:cNvPr id="12" name="Forme libre 11"/>
          <p:cNvSpPr/>
          <p:nvPr/>
        </p:nvSpPr>
        <p:spPr>
          <a:xfrm>
            <a:off x="2784765" y="2909455"/>
            <a:ext cx="7606145" cy="2202872"/>
          </a:xfrm>
          <a:custGeom>
            <a:avLst/>
            <a:gdLst>
              <a:gd name="connsiteX0" fmla="*/ 0 w 5704609"/>
              <a:gd name="connsiteY0" fmla="*/ 1652154 h 1652154"/>
              <a:gd name="connsiteX1" fmla="*/ 2576945 w 5704609"/>
              <a:gd name="connsiteY1" fmla="*/ 955964 h 1652154"/>
              <a:gd name="connsiteX2" fmla="*/ 4260272 w 5704609"/>
              <a:gd name="connsiteY2" fmla="*/ 955964 h 1652154"/>
              <a:gd name="connsiteX3" fmla="*/ 5704609 w 5704609"/>
              <a:gd name="connsiteY3" fmla="*/ 0 h 1652154"/>
            </a:gdLst>
            <a:ahLst/>
            <a:cxnLst>
              <a:cxn ang="0">
                <a:pos x="connsiteX0" y="connsiteY0"/>
              </a:cxn>
              <a:cxn ang="0">
                <a:pos x="connsiteX1" y="connsiteY1"/>
              </a:cxn>
              <a:cxn ang="0">
                <a:pos x="connsiteX2" y="connsiteY2"/>
              </a:cxn>
              <a:cxn ang="0">
                <a:pos x="connsiteX3" y="connsiteY3"/>
              </a:cxn>
            </a:cxnLst>
            <a:rect l="l" t="t" r="r" b="b"/>
            <a:pathLst>
              <a:path w="5704609" h="1652154">
                <a:moveTo>
                  <a:pt x="0" y="1652154"/>
                </a:moveTo>
                <a:lnTo>
                  <a:pt x="2576945" y="955964"/>
                </a:lnTo>
                <a:lnTo>
                  <a:pt x="4260272" y="955964"/>
                </a:lnTo>
                <a:lnTo>
                  <a:pt x="5704609" y="0"/>
                </a:lnTo>
              </a:path>
            </a:pathLst>
          </a:custGeom>
          <a:no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srgbClr val="FFFFFF"/>
              </a:solidFill>
              <a:latin typeface="Segoe UI"/>
            </a:endParaRPr>
          </a:p>
        </p:txBody>
      </p:sp>
      <p:sp>
        <p:nvSpPr>
          <p:cNvPr id="13" name="ZoneTexte 12"/>
          <p:cNvSpPr txBox="1"/>
          <p:nvPr/>
        </p:nvSpPr>
        <p:spPr>
          <a:xfrm>
            <a:off x="5852164" y="4293096"/>
            <a:ext cx="673582" cy="318100"/>
          </a:xfrm>
          <a:prstGeom prst="rect">
            <a:avLst/>
          </a:prstGeom>
          <a:noFill/>
        </p:spPr>
        <p:txBody>
          <a:bodyPr wrap="none" rtlCol="0">
            <a:spAutoFit/>
          </a:bodyPr>
          <a:lstStyle/>
          <a:p>
            <a:pPr defTabSz="1219170"/>
            <a:r>
              <a:rPr lang="fr-FR" sz="1467" b="1" dirty="0">
                <a:solidFill>
                  <a:srgbClr val="070E1D"/>
                </a:solidFill>
                <a:latin typeface="Segoe UI"/>
              </a:rPr>
              <a:t>5 NM</a:t>
            </a:r>
          </a:p>
        </p:txBody>
      </p:sp>
      <p:sp>
        <p:nvSpPr>
          <p:cNvPr id="14" name="ZoneTexte 13"/>
          <p:cNvSpPr txBox="1"/>
          <p:nvPr/>
        </p:nvSpPr>
        <p:spPr>
          <a:xfrm>
            <a:off x="7056107" y="3836484"/>
            <a:ext cx="761619" cy="318100"/>
          </a:xfrm>
          <a:prstGeom prst="rect">
            <a:avLst/>
          </a:prstGeom>
          <a:noFill/>
        </p:spPr>
        <p:txBody>
          <a:bodyPr wrap="none" rtlCol="0">
            <a:spAutoFit/>
          </a:bodyPr>
          <a:lstStyle/>
          <a:p>
            <a:pPr defTabSz="1219170"/>
            <a:r>
              <a:rPr lang="fr-FR" sz="1467" i="1" dirty="0">
                <a:solidFill>
                  <a:srgbClr val="070E1D"/>
                </a:solidFill>
                <a:latin typeface="Segoe UI"/>
              </a:rPr>
              <a:t>1500 </a:t>
            </a:r>
            <a:r>
              <a:rPr lang="fr-FR" sz="1467" i="1" dirty="0" err="1">
                <a:solidFill>
                  <a:srgbClr val="070E1D"/>
                </a:solidFill>
                <a:latin typeface="Segoe UI"/>
              </a:rPr>
              <a:t>ft</a:t>
            </a:r>
            <a:endParaRPr lang="fr-FR" sz="1467" i="1" dirty="0">
              <a:solidFill>
                <a:srgbClr val="070E1D"/>
              </a:solidFill>
              <a:latin typeface="Segoe UI"/>
            </a:endParaRPr>
          </a:p>
        </p:txBody>
      </p:sp>
      <p:cxnSp>
        <p:nvCxnSpPr>
          <p:cNvPr id="16" name="Connecteur droit 15"/>
          <p:cNvCxnSpPr/>
          <p:nvPr/>
        </p:nvCxnSpPr>
        <p:spPr>
          <a:xfrm>
            <a:off x="3599723" y="4773150"/>
            <a:ext cx="0" cy="17440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2887479" y="4321121"/>
            <a:ext cx="865943" cy="543867"/>
          </a:xfrm>
          <a:prstGeom prst="rect">
            <a:avLst/>
          </a:prstGeom>
          <a:noFill/>
        </p:spPr>
        <p:txBody>
          <a:bodyPr wrap="none" rtlCol="0">
            <a:spAutoFit/>
          </a:bodyPr>
          <a:lstStyle/>
          <a:p>
            <a:pPr defTabSz="1219170"/>
            <a:r>
              <a:rPr lang="fr-FR" sz="1467" b="1" dirty="0">
                <a:solidFill>
                  <a:srgbClr val="070E1D"/>
                </a:solidFill>
                <a:latin typeface="Segoe UI"/>
              </a:rPr>
              <a:t>3/4 NM</a:t>
            </a:r>
          </a:p>
          <a:p>
            <a:pPr defTabSz="1219170"/>
            <a:r>
              <a:rPr lang="fr-FR" sz="1467" i="1" dirty="0">
                <a:solidFill>
                  <a:srgbClr val="070E1D"/>
                </a:solidFill>
                <a:latin typeface="Segoe UI"/>
              </a:rPr>
              <a:t>350 </a:t>
            </a:r>
            <a:r>
              <a:rPr lang="fr-FR" sz="1467" i="1" dirty="0" err="1">
                <a:solidFill>
                  <a:srgbClr val="070E1D"/>
                </a:solidFill>
                <a:latin typeface="Segoe UI"/>
              </a:rPr>
              <a:t>ft</a:t>
            </a:r>
            <a:endParaRPr lang="fr-FR" sz="1467" i="1" dirty="0">
              <a:solidFill>
                <a:srgbClr val="070E1D"/>
              </a:solidFill>
              <a:latin typeface="Segoe UI"/>
            </a:endParaRPr>
          </a:p>
        </p:txBody>
      </p:sp>
      <p:sp>
        <p:nvSpPr>
          <p:cNvPr id="18" name="ZoneTexte 17"/>
          <p:cNvSpPr txBox="1"/>
          <p:nvPr/>
        </p:nvSpPr>
        <p:spPr>
          <a:xfrm>
            <a:off x="9648310" y="3429000"/>
            <a:ext cx="742511" cy="338554"/>
          </a:xfrm>
          <a:prstGeom prst="rect">
            <a:avLst/>
          </a:prstGeom>
          <a:noFill/>
        </p:spPr>
        <p:txBody>
          <a:bodyPr wrap="none" rtlCol="0">
            <a:spAutoFit/>
          </a:bodyPr>
          <a:lstStyle/>
          <a:p>
            <a:pPr defTabSz="1219170"/>
            <a:r>
              <a:rPr lang="fr-FR" sz="1600" dirty="0">
                <a:solidFill>
                  <a:srgbClr val="070E1D"/>
                </a:solidFill>
                <a:latin typeface="Segoe UI"/>
              </a:rPr>
              <a:t>250 </a:t>
            </a:r>
            <a:r>
              <a:rPr lang="fr-FR" sz="1600" dirty="0" err="1">
                <a:solidFill>
                  <a:srgbClr val="070E1D"/>
                </a:solidFill>
                <a:latin typeface="Segoe UI"/>
              </a:rPr>
              <a:t>kt</a:t>
            </a:r>
            <a:endParaRPr lang="fr-FR" sz="1600" dirty="0">
              <a:solidFill>
                <a:srgbClr val="070E1D"/>
              </a:solidFill>
              <a:latin typeface="Segoe UI"/>
            </a:endParaRPr>
          </a:p>
        </p:txBody>
      </p:sp>
      <p:sp>
        <p:nvSpPr>
          <p:cNvPr id="19" name="ZoneTexte 18"/>
          <p:cNvSpPr txBox="1"/>
          <p:nvPr/>
        </p:nvSpPr>
        <p:spPr>
          <a:xfrm>
            <a:off x="4460691" y="4773150"/>
            <a:ext cx="742511" cy="338554"/>
          </a:xfrm>
          <a:prstGeom prst="rect">
            <a:avLst/>
          </a:prstGeom>
          <a:noFill/>
        </p:spPr>
        <p:txBody>
          <a:bodyPr wrap="none" rtlCol="0">
            <a:spAutoFit/>
          </a:bodyPr>
          <a:lstStyle/>
          <a:p>
            <a:pPr defTabSz="1219170"/>
            <a:r>
              <a:rPr lang="fr-FR" sz="1600" dirty="0">
                <a:solidFill>
                  <a:srgbClr val="070E1D"/>
                </a:solidFill>
                <a:latin typeface="Segoe UI"/>
              </a:rPr>
              <a:t>130 </a:t>
            </a:r>
            <a:r>
              <a:rPr lang="fr-FR" sz="1600" dirty="0" err="1">
                <a:solidFill>
                  <a:srgbClr val="070E1D"/>
                </a:solidFill>
                <a:latin typeface="Segoe UI"/>
              </a:rPr>
              <a:t>kt</a:t>
            </a:r>
            <a:endParaRPr lang="fr-FR" sz="1600" dirty="0">
              <a:solidFill>
                <a:srgbClr val="070E1D"/>
              </a:solidFill>
              <a:latin typeface="Segoe UI"/>
            </a:endParaRPr>
          </a:p>
        </p:txBody>
      </p:sp>
      <p:sp>
        <p:nvSpPr>
          <p:cNvPr id="2" name="ZoneTexte 1"/>
          <p:cNvSpPr txBox="1"/>
          <p:nvPr/>
        </p:nvSpPr>
        <p:spPr>
          <a:xfrm>
            <a:off x="2546018" y="3648006"/>
            <a:ext cx="1672253" cy="338554"/>
          </a:xfrm>
          <a:prstGeom prst="rect">
            <a:avLst/>
          </a:prstGeom>
          <a:noFill/>
        </p:spPr>
        <p:txBody>
          <a:bodyPr wrap="none" rtlCol="0">
            <a:spAutoFit/>
          </a:bodyPr>
          <a:lstStyle/>
          <a:p>
            <a:pPr defTabSz="1219170"/>
            <a:r>
              <a:rPr lang="fr-FR" sz="1600" dirty="0">
                <a:solidFill>
                  <a:srgbClr val="070E1D"/>
                </a:solidFill>
                <a:latin typeface="Segoe UI"/>
              </a:rPr>
              <a:t>(Minima actuels)</a:t>
            </a:r>
          </a:p>
        </p:txBody>
      </p:sp>
      <p:sp>
        <p:nvSpPr>
          <p:cNvPr id="21" name="ZoneTexte 20">
            <a:extLst>
              <a:ext uri="{FF2B5EF4-FFF2-40B4-BE49-F238E27FC236}">
                <a16:creationId xmlns:a16="http://schemas.microsoft.com/office/drawing/2014/main" id="{387A5652-6AC8-43C6-BCA9-38E4EAE57791}"/>
              </a:ext>
            </a:extLst>
          </p:cNvPr>
          <p:cNvSpPr txBox="1"/>
          <p:nvPr/>
        </p:nvSpPr>
        <p:spPr>
          <a:xfrm>
            <a:off x="851935" y="6356460"/>
            <a:ext cx="2184893" cy="164212"/>
          </a:xfrm>
          <a:prstGeom prst="rect">
            <a:avLst/>
          </a:prstGeom>
          <a:solidFill>
            <a:schemeClr val="bg1"/>
          </a:solidFill>
        </p:spPr>
        <p:txBody>
          <a:bodyPr vert="horz" wrap="none" lIns="0" tIns="0" rIns="0" bIns="0" rtlCol="0" anchor="ctr">
            <a:spAutoFit/>
          </a:bodyPr>
          <a:lstStyle>
            <a:defPPr>
              <a:defRPr lang="fr-FR"/>
            </a:defPPr>
            <a:lvl1pPr>
              <a:defRPr sz="900">
                <a:solidFill>
                  <a:schemeClr val="bg1">
                    <a:lumMod val="65000"/>
                  </a:schemeClr>
                </a:solidFill>
              </a:defRPr>
            </a:lvl1pPr>
          </a:lstStyle>
          <a:p>
            <a:pPr lvl="0"/>
            <a:r>
              <a:rPr lang="en-US" sz="1067" dirty="0">
                <a:solidFill>
                  <a:schemeClr val="bg2">
                    <a:lumMod val="60000"/>
                    <a:lumOff val="40000"/>
                  </a:schemeClr>
                </a:solidFill>
              </a:rPr>
              <a:t>SAFRAN Electronics &amp; Defense 2022</a:t>
            </a:r>
            <a:endParaRPr lang="fr-FR" sz="1067" dirty="0">
              <a:solidFill>
                <a:schemeClr val="bg2">
                  <a:lumMod val="60000"/>
                  <a:lumOff val="40000"/>
                </a:schemeClr>
              </a:solidFill>
            </a:endParaRPr>
          </a:p>
        </p:txBody>
      </p:sp>
    </p:spTree>
    <p:extLst>
      <p:ext uri="{BB962C8B-B14F-4D97-AF65-F5344CB8AC3E}">
        <p14:creationId xmlns:p14="http://schemas.microsoft.com/office/powerpoint/2010/main" val="36399732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asse Embarquée ar Twitter: “Appontage d'un #Rafale Marine sur le ..."/>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937178" y="2879878"/>
            <a:ext cx="4166857" cy="2108997"/>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11220437" y="4650312"/>
            <a:ext cx="658706" cy="379656"/>
          </a:xfrm>
          <a:prstGeom prst="rect">
            <a:avLst/>
          </a:prstGeom>
          <a:noFill/>
        </p:spPr>
        <p:txBody>
          <a:bodyPr wrap="none" rtlCol="0">
            <a:spAutoFit/>
          </a:bodyPr>
          <a:lstStyle/>
          <a:p>
            <a:pPr defTabSz="1219170"/>
            <a:r>
              <a:rPr lang="fr-FR" sz="1867" i="1" dirty="0">
                <a:solidFill>
                  <a:srgbClr val="070E1D"/>
                </a:solidFill>
                <a:latin typeface="Segoe UI"/>
              </a:rPr>
              <a:t>Pont</a:t>
            </a:r>
          </a:p>
        </p:txBody>
      </p:sp>
      <p:cxnSp>
        <p:nvCxnSpPr>
          <p:cNvPr id="14" name="Connecteur droit 13"/>
          <p:cNvCxnSpPr/>
          <p:nvPr/>
        </p:nvCxnSpPr>
        <p:spPr>
          <a:xfrm>
            <a:off x="6073082" y="2972649"/>
            <a:ext cx="5207495" cy="1632136"/>
          </a:xfrm>
          <a:prstGeom prst="line">
            <a:avLst/>
          </a:prstGeom>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rot="1066015">
            <a:off x="6404549" y="2886045"/>
            <a:ext cx="554960" cy="338554"/>
          </a:xfrm>
          <a:prstGeom prst="rect">
            <a:avLst/>
          </a:prstGeom>
          <a:noFill/>
        </p:spPr>
        <p:txBody>
          <a:bodyPr wrap="none" rtlCol="0">
            <a:spAutoFit/>
          </a:bodyPr>
          <a:lstStyle/>
          <a:p>
            <a:pPr defTabSz="1219170"/>
            <a:r>
              <a:rPr lang="fr-FR" sz="1600" dirty="0">
                <a:solidFill>
                  <a:srgbClr val="070E1D"/>
                </a:solidFill>
                <a:latin typeface="Segoe UI"/>
              </a:rPr>
              <a:t>RHF</a:t>
            </a:r>
          </a:p>
        </p:txBody>
      </p:sp>
      <p:cxnSp>
        <p:nvCxnSpPr>
          <p:cNvPr id="21" name="Connecteur droit avec flèche 20"/>
          <p:cNvCxnSpPr/>
          <p:nvPr/>
        </p:nvCxnSpPr>
        <p:spPr>
          <a:xfrm flipH="1" flipV="1">
            <a:off x="5857314" y="5920355"/>
            <a:ext cx="664913" cy="334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5830307" y="5957792"/>
            <a:ext cx="1106585" cy="338554"/>
          </a:xfrm>
          <a:prstGeom prst="rect">
            <a:avLst/>
          </a:prstGeom>
          <a:noFill/>
        </p:spPr>
        <p:txBody>
          <a:bodyPr wrap="none" rtlCol="0">
            <a:spAutoFit/>
          </a:bodyPr>
          <a:lstStyle/>
          <a:p>
            <a:pPr defTabSz="1219170"/>
            <a:r>
              <a:rPr lang="fr-FR" sz="1600" dirty="0">
                <a:solidFill>
                  <a:srgbClr val="070E1D"/>
                </a:solidFill>
                <a:latin typeface="Segoe UI"/>
              </a:rPr>
              <a:t>Vitesse PA</a:t>
            </a:r>
          </a:p>
        </p:txBody>
      </p:sp>
      <p:sp>
        <p:nvSpPr>
          <p:cNvPr id="1028" name="ZoneTexte 1027"/>
          <p:cNvSpPr txBox="1"/>
          <p:nvPr/>
        </p:nvSpPr>
        <p:spPr>
          <a:xfrm>
            <a:off x="444429" y="1124745"/>
            <a:ext cx="6369885" cy="2965555"/>
          </a:xfrm>
          <a:prstGeom prst="rect">
            <a:avLst/>
          </a:prstGeom>
          <a:noFill/>
        </p:spPr>
        <p:txBody>
          <a:bodyPr wrap="none" rtlCol="0">
            <a:spAutoFit/>
          </a:bodyPr>
          <a:lstStyle/>
          <a:p>
            <a:pPr defTabSz="1219170"/>
            <a:r>
              <a:rPr lang="fr-FR" sz="1867" dirty="0">
                <a:solidFill>
                  <a:srgbClr val="070E1D"/>
                </a:solidFill>
                <a:latin typeface="Segoe UI"/>
              </a:rPr>
              <a:t>Valeurs numériques indicatives:</a:t>
            </a:r>
          </a:p>
          <a:p>
            <a:pPr marL="380990" indent="-380990" defTabSz="1219170">
              <a:buFont typeface="Arial" panose="020B0604020202020204" pitchFamily="34" charset="0"/>
              <a:buChar char="•"/>
            </a:pPr>
            <a:r>
              <a:rPr lang="fr-FR" sz="1867" dirty="0">
                <a:solidFill>
                  <a:srgbClr val="070E1D"/>
                </a:solidFill>
                <a:latin typeface="Segoe UI"/>
              </a:rPr>
              <a:t>Vitesse air avion: 120 à140 </a:t>
            </a:r>
            <a:r>
              <a:rPr lang="fr-FR" sz="1867" dirty="0" err="1">
                <a:solidFill>
                  <a:srgbClr val="070E1D"/>
                </a:solidFill>
                <a:latin typeface="Segoe UI"/>
              </a:rPr>
              <a:t>kt</a:t>
            </a:r>
            <a:r>
              <a:rPr lang="fr-FR" sz="1867" dirty="0">
                <a:solidFill>
                  <a:srgbClr val="070E1D"/>
                </a:solidFill>
                <a:latin typeface="Segoe UI"/>
              </a:rPr>
              <a:t> (Rafale); 80 à 100 </a:t>
            </a:r>
            <a:r>
              <a:rPr lang="fr-FR" sz="1867" dirty="0" err="1">
                <a:solidFill>
                  <a:srgbClr val="070E1D"/>
                </a:solidFill>
                <a:latin typeface="Segoe UI"/>
              </a:rPr>
              <a:t>kt</a:t>
            </a:r>
            <a:r>
              <a:rPr lang="fr-FR" sz="1867" dirty="0">
                <a:solidFill>
                  <a:srgbClr val="070E1D"/>
                </a:solidFill>
                <a:latin typeface="Segoe UI"/>
              </a:rPr>
              <a:t> (E2C)</a:t>
            </a:r>
          </a:p>
          <a:p>
            <a:pPr marL="380990" indent="-380990" defTabSz="1219170">
              <a:buFont typeface="Arial" panose="020B0604020202020204" pitchFamily="34" charset="0"/>
              <a:buChar char="•"/>
            </a:pPr>
            <a:r>
              <a:rPr lang="fr-FR" sz="1867" dirty="0">
                <a:solidFill>
                  <a:srgbClr val="070E1D"/>
                </a:solidFill>
                <a:latin typeface="Segoe UI"/>
              </a:rPr>
              <a:t>Vitesse vent de face: 27 </a:t>
            </a:r>
            <a:r>
              <a:rPr lang="fr-FR" sz="1867" dirty="0" err="1">
                <a:solidFill>
                  <a:srgbClr val="070E1D"/>
                </a:solidFill>
                <a:latin typeface="Segoe UI"/>
              </a:rPr>
              <a:t>kt</a:t>
            </a:r>
            <a:r>
              <a:rPr lang="fr-FR" sz="1867" dirty="0">
                <a:solidFill>
                  <a:srgbClr val="070E1D"/>
                </a:solidFill>
                <a:latin typeface="Segoe UI"/>
              </a:rPr>
              <a:t> (exemple)</a:t>
            </a:r>
          </a:p>
          <a:p>
            <a:pPr marL="380990" indent="-380990" defTabSz="1219170">
              <a:buFont typeface="Arial" panose="020B0604020202020204" pitchFamily="34" charset="0"/>
              <a:buChar char="•"/>
            </a:pPr>
            <a:r>
              <a:rPr lang="fr-FR" sz="1867" dirty="0">
                <a:solidFill>
                  <a:srgbClr val="070E1D"/>
                </a:solidFill>
                <a:latin typeface="Segoe UI"/>
              </a:rPr>
              <a:t>Vitesse sol avion: 98 </a:t>
            </a:r>
            <a:r>
              <a:rPr lang="fr-FR" sz="1867" dirty="0" err="1">
                <a:solidFill>
                  <a:srgbClr val="070E1D"/>
                </a:solidFill>
                <a:latin typeface="Segoe UI"/>
              </a:rPr>
              <a:t>kt</a:t>
            </a:r>
            <a:r>
              <a:rPr lang="fr-FR" sz="1867" dirty="0">
                <a:solidFill>
                  <a:srgbClr val="070E1D"/>
                </a:solidFill>
                <a:latin typeface="Segoe UI"/>
              </a:rPr>
              <a:t> (50 m/s)</a:t>
            </a:r>
          </a:p>
          <a:p>
            <a:pPr marL="380990" indent="-380990" defTabSz="1219170">
              <a:buFont typeface="Arial" panose="020B0604020202020204" pitchFamily="34" charset="0"/>
              <a:buChar char="•"/>
            </a:pPr>
            <a:r>
              <a:rPr lang="fr-FR" sz="1867" dirty="0">
                <a:solidFill>
                  <a:srgbClr val="070E1D"/>
                </a:solidFill>
                <a:latin typeface="Segoe UI"/>
              </a:rPr>
              <a:t>Vitesse verticale avion: 500 </a:t>
            </a:r>
            <a:r>
              <a:rPr lang="fr-FR" sz="1867" dirty="0" err="1">
                <a:solidFill>
                  <a:srgbClr val="070E1D"/>
                </a:solidFill>
                <a:latin typeface="Segoe UI"/>
              </a:rPr>
              <a:t>ft</a:t>
            </a:r>
            <a:r>
              <a:rPr lang="fr-FR" sz="1867" dirty="0">
                <a:solidFill>
                  <a:srgbClr val="070E1D"/>
                </a:solidFill>
                <a:latin typeface="Segoe UI"/>
              </a:rPr>
              <a:t>/mn (2,5 m/s)</a:t>
            </a:r>
          </a:p>
          <a:p>
            <a:pPr marL="380990" indent="-380990" defTabSz="1219170">
              <a:buFont typeface="Arial" panose="020B0604020202020204" pitchFamily="34" charset="0"/>
              <a:buChar char="•"/>
            </a:pPr>
            <a:r>
              <a:rPr lang="fr-FR" sz="1867" dirty="0">
                <a:solidFill>
                  <a:srgbClr val="070E1D"/>
                </a:solidFill>
                <a:latin typeface="Segoe UI"/>
              </a:rPr>
              <a:t>Pente /sol: 50 </a:t>
            </a:r>
            <a:r>
              <a:rPr lang="fr-FR" sz="1867" dirty="0" err="1">
                <a:solidFill>
                  <a:srgbClr val="070E1D"/>
                </a:solidFill>
                <a:latin typeface="Segoe UI"/>
              </a:rPr>
              <a:t>mrd</a:t>
            </a:r>
            <a:r>
              <a:rPr lang="fr-FR" sz="1867" dirty="0">
                <a:solidFill>
                  <a:srgbClr val="070E1D"/>
                </a:solidFill>
                <a:latin typeface="Segoe UI"/>
              </a:rPr>
              <a:t> (2,9°)</a:t>
            </a:r>
          </a:p>
          <a:p>
            <a:pPr marL="380990" indent="-380990" defTabSz="1219170">
              <a:buFont typeface="Arial" panose="020B0604020202020204" pitchFamily="34" charset="0"/>
              <a:buChar char="•"/>
            </a:pPr>
            <a:r>
              <a:rPr lang="fr-FR" sz="1867" dirty="0">
                <a:solidFill>
                  <a:srgbClr val="070E1D"/>
                </a:solidFill>
                <a:latin typeface="Segoe UI"/>
              </a:rPr>
              <a:t>Vitesse PA: 18 </a:t>
            </a:r>
            <a:r>
              <a:rPr lang="fr-FR" sz="1867" dirty="0" err="1">
                <a:solidFill>
                  <a:srgbClr val="070E1D"/>
                </a:solidFill>
                <a:latin typeface="Segoe UI"/>
              </a:rPr>
              <a:t>kt</a:t>
            </a:r>
            <a:r>
              <a:rPr lang="fr-FR" sz="1867" dirty="0">
                <a:solidFill>
                  <a:srgbClr val="070E1D"/>
                </a:solidFill>
                <a:latin typeface="Segoe UI"/>
              </a:rPr>
              <a:t> (exemple; varie de 5 à 27)</a:t>
            </a:r>
          </a:p>
          <a:p>
            <a:pPr marL="380990" indent="-380990" defTabSz="1219170">
              <a:buFont typeface="Arial" panose="020B0604020202020204" pitchFamily="34" charset="0"/>
              <a:buChar char="•"/>
            </a:pPr>
            <a:r>
              <a:rPr lang="fr-FR" sz="1867" dirty="0">
                <a:solidFill>
                  <a:srgbClr val="070E1D"/>
                </a:solidFill>
                <a:latin typeface="Segoe UI"/>
              </a:rPr>
              <a:t>Pente /PA: 3 à 4°</a:t>
            </a:r>
          </a:p>
          <a:p>
            <a:pPr marL="380990" indent="-380990" defTabSz="1219170">
              <a:buFont typeface="Arial" panose="020B0604020202020204" pitchFamily="34" charset="0"/>
              <a:buChar char="•"/>
            </a:pPr>
            <a:r>
              <a:rPr lang="fr-FR" sz="1867" dirty="0">
                <a:solidFill>
                  <a:srgbClr val="070E1D"/>
                </a:solidFill>
                <a:latin typeface="Segoe UI"/>
              </a:rPr>
              <a:t>Incidence: 16°</a:t>
            </a:r>
          </a:p>
          <a:p>
            <a:pPr marL="380990" indent="-380990" defTabSz="1219170">
              <a:buFont typeface="Arial" panose="020B0604020202020204" pitchFamily="34" charset="0"/>
              <a:buChar char="•"/>
            </a:pPr>
            <a:r>
              <a:rPr lang="fr-FR" sz="1867" dirty="0">
                <a:solidFill>
                  <a:srgbClr val="070E1D"/>
                </a:solidFill>
                <a:latin typeface="Segoe UI"/>
              </a:rPr>
              <a:t>Assiette tangage: 13,7°</a:t>
            </a:r>
          </a:p>
        </p:txBody>
      </p:sp>
      <p:cxnSp>
        <p:nvCxnSpPr>
          <p:cNvPr id="8" name="Connecteur droit 7"/>
          <p:cNvCxnSpPr/>
          <p:nvPr/>
        </p:nvCxnSpPr>
        <p:spPr>
          <a:xfrm flipH="1">
            <a:off x="946412" y="4988873"/>
            <a:ext cx="10539181"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39" name="Secteurs 1038"/>
          <p:cNvSpPr/>
          <p:nvPr/>
        </p:nvSpPr>
        <p:spPr>
          <a:xfrm>
            <a:off x="9215515" y="3826710"/>
            <a:ext cx="183013" cy="168085"/>
          </a:xfrm>
          <a:prstGeom prst="pie">
            <a:avLst>
              <a:gd name="adj1" fmla="val 10758698"/>
              <a:gd name="adj2" fmla="val 16200000"/>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srgbClr val="070E1D"/>
              </a:solidFill>
              <a:latin typeface="Segoe UI"/>
            </a:endParaRPr>
          </a:p>
        </p:txBody>
      </p:sp>
      <p:sp>
        <p:nvSpPr>
          <p:cNvPr id="55" name="Secteurs 54"/>
          <p:cNvSpPr/>
          <p:nvPr/>
        </p:nvSpPr>
        <p:spPr>
          <a:xfrm flipV="1">
            <a:off x="9217134" y="3829050"/>
            <a:ext cx="183013" cy="168085"/>
          </a:xfrm>
          <a:prstGeom prst="pie">
            <a:avLst>
              <a:gd name="adj1" fmla="val 10758698"/>
              <a:gd name="adj2" fmla="val 16200000"/>
            </a:avLst>
          </a:prstGeom>
          <a:solidFill>
            <a:schemeClr val="accent2">
              <a:lumMod val="40000"/>
              <a:lumOff val="6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srgbClr val="070E1D"/>
              </a:solidFill>
              <a:latin typeface="Segoe UI"/>
            </a:endParaRPr>
          </a:p>
        </p:txBody>
      </p:sp>
      <p:sp>
        <p:nvSpPr>
          <p:cNvPr id="56" name="Secteurs 55"/>
          <p:cNvSpPr/>
          <p:nvPr/>
        </p:nvSpPr>
        <p:spPr>
          <a:xfrm flipH="1">
            <a:off x="9218751" y="3826710"/>
            <a:ext cx="183013" cy="168085"/>
          </a:xfrm>
          <a:prstGeom prst="pie">
            <a:avLst>
              <a:gd name="adj1" fmla="val 10758698"/>
              <a:gd name="adj2" fmla="val 16200000"/>
            </a:avLst>
          </a:prstGeom>
          <a:solidFill>
            <a:schemeClr val="accent2">
              <a:lumMod val="40000"/>
              <a:lumOff val="6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srgbClr val="070E1D"/>
              </a:solidFill>
              <a:latin typeface="Segoe UI"/>
            </a:endParaRPr>
          </a:p>
        </p:txBody>
      </p:sp>
      <p:sp>
        <p:nvSpPr>
          <p:cNvPr id="57" name="Secteurs 56"/>
          <p:cNvSpPr/>
          <p:nvPr/>
        </p:nvSpPr>
        <p:spPr>
          <a:xfrm flipH="1" flipV="1">
            <a:off x="9217134" y="3826710"/>
            <a:ext cx="183013" cy="168085"/>
          </a:xfrm>
          <a:prstGeom prst="pie">
            <a:avLst>
              <a:gd name="adj1" fmla="val 10758698"/>
              <a:gd name="adj2" fmla="val 16200000"/>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srgbClr val="070E1D"/>
              </a:solidFill>
              <a:latin typeface="Segoe UI"/>
            </a:endParaRPr>
          </a:p>
        </p:txBody>
      </p:sp>
      <p:grpSp>
        <p:nvGrpSpPr>
          <p:cNvPr id="2" name="Groupe 1"/>
          <p:cNvGrpSpPr/>
          <p:nvPr/>
        </p:nvGrpSpPr>
        <p:grpSpPr>
          <a:xfrm>
            <a:off x="9287912" y="4581129"/>
            <a:ext cx="2248285" cy="1141153"/>
            <a:chOff x="6965935" y="3454336"/>
            <a:chExt cx="1686214" cy="855865"/>
          </a:xfrm>
        </p:grpSpPr>
        <p:sp>
          <p:nvSpPr>
            <p:cNvPr id="1032" name="Ellipse 1031"/>
            <p:cNvSpPr/>
            <p:nvPr/>
          </p:nvSpPr>
          <p:spPr>
            <a:xfrm>
              <a:off x="6988126" y="3682593"/>
              <a:ext cx="58859" cy="65254"/>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srgbClr val="FFFFFF"/>
                </a:solidFill>
                <a:latin typeface="Segoe UI"/>
              </a:endParaRPr>
            </a:p>
          </p:txBody>
        </p:sp>
        <p:cxnSp>
          <p:nvCxnSpPr>
            <p:cNvPr id="12" name="Connecteur droit 11"/>
            <p:cNvCxnSpPr/>
            <p:nvPr/>
          </p:nvCxnSpPr>
          <p:spPr>
            <a:xfrm flipH="1">
              <a:off x="6965935" y="3454336"/>
              <a:ext cx="973908" cy="281622"/>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2" name="ZoneTexte 31"/>
            <p:cNvSpPr txBox="1"/>
            <p:nvPr/>
          </p:nvSpPr>
          <p:spPr>
            <a:xfrm>
              <a:off x="7056472" y="4025459"/>
              <a:ext cx="453682" cy="284742"/>
            </a:xfrm>
            <a:prstGeom prst="rect">
              <a:avLst/>
            </a:prstGeom>
            <a:noFill/>
          </p:spPr>
          <p:txBody>
            <a:bodyPr wrap="none" rtlCol="0">
              <a:spAutoFit/>
            </a:bodyPr>
            <a:lstStyle/>
            <a:p>
              <a:pPr defTabSz="1219170"/>
              <a:r>
                <a:rPr lang="fr-FR" sz="1867" i="1" dirty="0">
                  <a:solidFill>
                    <a:srgbClr val="070E1D"/>
                  </a:solidFill>
                  <a:latin typeface="Segoe UI"/>
                </a:rPr>
                <a:t>Brin</a:t>
              </a:r>
            </a:p>
          </p:txBody>
        </p:sp>
        <p:cxnSp>
          <p:nvCxnSpPr>
            <p:cNvPr id="7" name="Connecteur droit avec flèche 6"/>
            <p:cNvCxnSpPr/>
            <p:nvPr/>
          </p:nvCxnSpPr>
          <p:spPr>
            <a:xfrm flipH="1" flipV="1">
              <a:off x="7023676" y="3795340"/>
              <a:ext cx="177909" cy="2545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ZoneTexte 36"/>
            <p:cNvSpPr txBox="1"/>
            <p:nvPr/>
          </p:nvSpPr>
          <p:spPr>
            <a:xfrm>
              <a:off x="8011974" y="3935234"/>
              <a:ext cx="640175" cy="284742"/>
            </a:xfrm>
            <a:prstGeom prst="rect">
              <a:avLst/>
            </a:prstGeom>
            <a:noFill/>
          </p:spPr>
          <p:txBody>
            <a:bodyPr wrap="none" rtlCol="0">
              <a:spAutoFit/>
            </a:bodyPr>
            <a:lstStyle/>
            <a:p>
              <a:pPr defTabSz="1219170"/>
              <a:r>
                <a:rPr lang="fr-FR" sz="1867" i="1" dirty="0">
                  <a:solidFill>
                    <a:srgbClr val="070E1D"/>
                  </a:solidFill>
                  <a:latin typeface="Segoe UI"/>
                </a:rPr>
                <a:t>Crosse</a:t>
              </a:r>
            </a:p>
          </p:txBody>
        </p:sp>
        <p:cxnSp>
          <p:nvCxnSpPr>
            <p:cNvPr id="38" name="Connecteur droit avec flèche 37"/>
            <p:cNvCxnSpPr/>
            <p:nvPr/>
          </p:nvCxnSpPr>
          <p:spPr>
            <a:xfrm flipH="1" flipV="1">
              <a:off x="7653423" y="3525632"/>
              <a:ext cx="545387" cy="4592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e 19"/>
          <p:cNvGrpSpPr/>
          <p:nvPr/>
        </p:nvGrpSpPr>
        <p:grpSpPr>
          <a:xfrm>
            <a:off x="5196361" y="3332990"/>
            <a:ext cx="4309207" cy="1269908"/>
            <a:chOff x="3897270" y="2497085"/>
            <a:chExt cx="3231905" cy="952431"/>
          </a:xfrm>
        </p:grpSpPr>
        <p:sp>
          <p:nvSpPr>
            <p:cNvPr id="1031" name="ZoneTexte 1030"/>
            <p:cNvSpPr txBox="1"/>
            <p:nvPr/>
          </p:nvSpPr>
          <p:spPr>
            <a:xfrm>
              <a:off x="3967882" y="2643366"/>
              <a:ext cx="567992" cy="253916"/>
            </a:xfrm>
            <a:prstGeom prst="rect">
              <a:avLst/>
            </a:prstGeom>
            <a:noFill/>
          </p:spPr>
          <p:txBody>
            <a:bodyPr wrap="none" rtlCol="0">
              <a:spAutoFit/>
            </a:bodyPr>
            <a:lstStyle/>
            <a:p>
              <a:pPr defTabSz="1219170"/>
              <a:r>
                <a:rPr lang="fr-FR" sz="1600" dirty="0">
                  <a:solidFill>
                    <a:srgbClr val="070E1D"/>
                  </a:solidFill>
                  <a:latin typeface="Segoe UI"/>
                </a:rPr>
                <a:t>V vent</a:t>
              </a:r>
            </a:p>
          </p:txBody>
        </p:sp>
        <p:cxnSp>
          <p:nvCxnSpPr>
            <p:cNvPr id="42" name="Connecteur droit avec flèche 41"/>
            <p:cNvCxnSpPr/>
            <p:nvPr/>
          </p:nvCxnSpPr>
          <p:spPr>
            <a:xfrm>
              <a:off x="3897270" y="2948311"/>
              <a:ext cx="800936" cy="0"/>
            </a:xfrm>
            <a:prstGeom prst="straightConnector1">
              <a:avLst/>
            </a:prstGeom>
            <a:ln w="38100">
              <a:solidFill>
                <a:schemeClr val="accent4"/>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Connecteur droit avec flèche 44"/>
            <p:cNvCxnSpPr/>
            <p:nvPr/>
          </p:nvCxnSpPr>
          <p:spPr>
            <a:xfrm flipH="1">
              <a:off x="3932178" y="2947922"/>
              <a:ext cx="3055949" cy="4852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eur droit avec flèche 45"/>
            <p:cNvCxnSpPr/>
            <p:nvPr/>
          </p:nvCxnSpPr>
          <p:spPr>
            <a:xfrm>
              <a:off x="3917222" y="2931594"/>
              <a:ext cx="13293" cy="51792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 name="Arc 21"/>
            <p:cNvSpPr/>
            <p:nvPr/>
          </p:nvSpPr>
          <p:spPr>
            <a:xfrm flipH="1">
              <a:off x="6193071" y="2497085"/>
              <a:ext cx="936104" cy="936104"/>
            </a:xfrm>
            <a:prstGeom prst="arc">
              <a:avLst>
                <a:gd name="adj1" fmla="val 19998733"/>
                <a:gd name="adj2" fmla="val 681451"/>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fr-FR" sz="2400">
                <a:solidFill>
                  <a:srgbClr val="070E1D"/>
                </a:solidFill>
                <a:latin typeface="Segoe UI"/>
              </a:endParaRPr>
            </a:p>
          </p:txBody>
        </p:sp>
      </p:grpSp>
      <p:grpSp>
        <p:nvGrpSpPr>
          <p:cNvPr id="15" name="Groupe 14"/>
          <p:cNvGrpSpPr/>
          <p:nvPr/>
        </p:nvGrpSpPr>
        <p:grpSpPr>
          <a:xfrm>
            <a:off x="2271439" y="3556046"/>
            <a:ext cx="7108871" cy="2052416"/>
            <a:chOff x="1703579" y="2667035"/>
            <a:chExt cx="5331653" cy="1539312"/>
          </a:xfrm>
        </p:grpSpPr>
        <p:cxnSp>
          <p:nvCxnSpPr>
            <p:cNvPr id="35" name="Connecteur droit avec flèche 34"/>
            <p:cNvCxnSpPr/>
            <p:nvPr/>
          </p:nvCxnSpPr>
          <p:spPr>
            <a:xfrm>
              <a:off x="4745857" y="2942660"/>
              <a:ext cx="13293" cy="51792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4" name="ZoneTexte 43"/>
            <p:cNvSpPr txBox="1"/>
            <p:nvPr/>
          </p:nvSpPr>
          <p:spPr>
            <a:xfrm>
              <a:off x="4731312" y="2667035"/>
              <a:ext cx="467677" cy="253915"/>
            </a:xfrm>
            <a:prstGeom prst="rect">
              <a:avLst/>
            </a:prstGeom>
            <a:noFill/>
          </p:spPr>
          <p:txBody>
            <a:bodyPr wrap="none" rtlCol="0">
              <a:spAutoFit/>
            </a:bodyPr>
            <a:lstStyle/>
            <a:p>
              <a:pPr defTabSz="1219170"/>
              <a:r>
                <a:rPr lang="fr-FR" sz="1600" dirty="0">
                  <a:solidFill>
                    <a:srgbClr val="070E1D"/>
                  </a:solidFill>
                  <a:latin typeface="Segoe UI"/>
                </a:rPr>
                <a:t>V. PA</a:t>
              </a:r>
            </a:p>
          </p:txBody>
        </p:sp>
        <p:sp>
          <p:nvSpPr>
            <p:cNvPr id="39" name="ZoneTexte 38"/>
            <p:cNvSpPr txBox="1"/>
            <p:nvPr/>
          </p:nvSpPr>
          <p:spPr>
            <a:xfrm rot="20827050">
              <a:off x="1703579" y="3952432"/>
              <a:ext cx="1316178" cy="253915"/>
            </a:xfrm>
            <a:prstGeom prst="rect">
              <a:avLst/>
            </a:prstGeom>
            <a:noFill/>
          </p:spPr>
          <p:txBody>
            <a:bodyPr wrap="none" rtlCol="0">
              <a:spAutoFit/>
            </a:bodyPr>
            <a:lstStyle/>
            <a:p>
              <a:pPr defTabSz="1219170"/>
              <a:r>
                <a:rPr lang="fr-FR" sz="1600" dirty="0">
                  <a:solidFill>
                    <a:srgbClr val="070E1D"/>
                  </a:solidFill>
                  <a:latin typeface="Segoe UI"/>
                </a:rPr>
                <a:t>Pente réelle (/sol)</a:t>
              </a:r>
            </a:p>
          </p:txBody>
        </p:sp>
        <p:cxnSp>
          <p:nvCxnSpPr>
            <p:cNvPr id="34" name="Connecteur droit avec flèche 33"/>
            <p:cNvCxnSpPr/>
            <p:nvPr/>
          </p:nvCxnSpPr>
          <p:spPr>
            <a:xfrm flipH="1" flipV="1">
              <a:off x="4700293" y="2948669"/>
              <a:ext cx="498685" cy="25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6" name="Connecteur droit 35"/>
            <p:cNvCxnSpPr/>
            <p:nvPr/>
          </p:nvCxnSpPr>
          <p:spPr>
            <a:xfrm flipH="1">
              <a:off x="1732139" y="2926974"/>
              <a:ext cx="5303093" cy="120096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nvCxnSpPr>
          <p:spPr>
            <a:xfrm flipH="1">
              <a:off x="4745857" y="2962462"/>
              <a:ext cx="2242270" cy="49112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e 12"/>
          <p:cNvGrpSpPr/>
          <p:nvPr/>
        </p:nvGrpSpPr>
        <p:grpSpPr>
          <a:xfrm>
            <a:off x="2514965" y="3226493"/>
            <a:ext cx="7008779" cy="2026711"/>
            <a:chOff x="1886224" y="2424905"/>
            <a:chExt cx="5256584" cy="1520033"/>
          </a:xfrm>
        </p:grpSpPr>
        <p:sp>
          <p:nvSpPr>
            <p:cNvPr id="19" name="Ellipse 18"/>
            <p:cNvSpPr/>
            <p:nvPr/>
          </p:nvSpPr>
          <p:spPr>
            <a:xfrm>
              <a:off x="3217207" y="3464570"/>
              <a:ext cx="224397" cy="980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srgbClr val="FFFFFF"/>
                </a:solidFill>
                <a:latin typeface="Segoe UI"/>
              </a:endParaRPr>
            </a:p>
          </p:txBody>
        </p:sp>
        <p:cxnSp>
          <p:nvCxnSpPr>
            <p:cNvPr id="47" name="Connecteur droit 46"/>
            <p:cNvCxnSpPr/>
            <p:nvPr/>
          </p:nvCxnSpPr>
          <p:spPr>
            <a:xfrm flipH="1">
              <a:off x="1886224" y="2424905"/>
              <a:ext cx="5256584" cy="1520033"/>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308898" y="3492770"/>
              <a:ext cx="50571" cy="242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srgbClr val="FFFFFF"/>
                </a:solidFill>
                <a:latin typeface="Segoe UI"/>
              </a:endParaRPr>
            </a:p>
          </p:txBody>
        </p:sp>
        <p:sp>
          <p:nvSpPr>
            <p:cNvPr id="50" name="ZoneTexte 49"/>
            <p:cNvSpPr txBox="1"/>
            <p:nvPr/>
          </p:nvSpPr>
          <p:spPr>
            <a:xfrm>
              <a:off x="3068112" y="3237599"/>
              <a:ext cx="547650" cy="253915"/>
            </a:xfrm>
            <a:prstGeom prst="rect">
              <a:avLst/>
            </a:prstGeom>
            <a:noFill/>
          </p:spPr>
          <p:txBody>
            <a:bodyPr wrap="none" rtlCol="0">
              <a:spAutoFit/>
            </a:bodyPr>
            <a:lstStyle/>
            <a:p>
              <a:pPr defTabSz="1219170"/>
              <a:r>
                <a:rPr lang="fr-FR" sz="1600" dirty="0">
                  <a:solidFill>
                    <a:srgbClr val="070E1D"/>
                  </a:solidFill>
                  <a:latin typeface="Segoe UI"/>
                </a:rPr>
                <a:t>Miroir</a:t>
              </a:r>
            </a:p>
          </p:txBody>
        </p:sp>
      </p:grpSp>
      <p:grpSp>
        <p:nvGrpSpPr>
          <p:cNvPr id="9" name="Groupe 8"/>
          <p:cNvGrpSpPr/>
          <p:nvPr/>
        </p:nvGrpSpPr>
        <p:grpSpPr>
          <a:xfrm>
            <a:off x="2351584" y="3077472"/>
            <a:ext cx="7392821" cy="2880320"/>
            <a:chOff x="1763688" y="2301495"/>
            <a:chExt cx="5544616" cy="2160240"/>
          </a:xfrm>
        </p:grpSpPr>
        <p:cxnSp>
          <p:nvCxnSpPr>
            <p:cNvPr id="10" name="Connecteur droit 9"/>
            <p:cNvCxnSpPr/>
            <p:nvPr/>
          </p:nvCxnSpPr>
          <p:spPr>
            <a:xfrm flipH="1">
              <a:off x="1763688" y="2941702"/>
              <a:ext cx="5256584" cy="15200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flipH="1">
              <a:off x="5195074" y="2949567"/>
              <a:ext cx="1786405" cy="5166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p:nvPr/>
          </p:nvCxnSpPr>
          <p:spPr>
            <a:xfrm flipH="1" flipV="1">
              <a:off x="5195074" y="2948311"/>
              <a:ext cx="1740041" cy="25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p:nvPr/>
          </p:nvCxnSpPr>
          <p:spPr>
            <a:xfrm>
              <a:off x="6981480" y="2948311"/>
              <a:ext cx="13293" cy="51792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p:cNvCxnSpPr/>
            <p:nvPr/>
          </p:nvCxnSpPr>
          <p:spPr>
            <a:xfrm>
              <a:off x="5220072" y="2949567"/>
              <a:ext cx="13293" cy="51792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ZoneTexte 23"/>
            <p:cNvSpPr txBox="1"/>
            <p:nvPr/>
          </p:nvSpPr>
          <p:spPr>
            <a:xfrm rot="20615785">
              <a:off x="3373712" y="3719313"/>
              <a:ext cx="1610201" cy="253916"/>
            </a:xfrm>
            <a:prstGeom prst="rect">
              <a:avLst/>
            </a:prstGeom>
            <a:noFill/>
          </p:spPr>
          <p:txBody>
            <a:bodyPr wrap="none" rtlCol="0">
              <a:spAutoFit/>
            </a:bodyPr>
            <a:lstStyle/>
            <a:p>
              <a:pPr defTabSz="1219170"/>
              <a:r>
                <a:rPr lang="fr-FR" sz="1600" dirty="0">
                  <a:solidFill>
                    <a:srgbClr val="070E1D"/>
                  </a:solidFill>
                  <a:latin typeface="Segoe UI"/>
                </a:rPr>
                <a:t>Plan de descente /PA)</a:t>
              </a:r>
            </a:p>
          </p:txBody>
        </p:sp>
        <p:sp>
          <p:nvSpPr>
            <p:cNvPr id="52" name="Arc 51"/>
            <p:cNvSpPr/>
            <p:nvPr/>
          </p:nvSpPr>
          <p:spPr>
            <a:xfrm flipH="1">
              <a:off x="5950976" y="2301495"/>
              <a:ext cx="1357328" cy="1357328"/>
            </a:xfrm>
            <a:prstGeom prst="arc">
              <a:avLst>
                <a:gd name="adj1" fmla="val 21459545"/>
                <a:gd name="adj2" fmla="val 1337413"/>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fr-FR" sz="2400">
                <a:solidFill>
                  <a:srgbClr val="070E1D"/>
                </a:solidFill>
                <a:latin typeface="Segoe UI"/>
              </a:endParaRPr>
            </a:p>
          </p:txBody>
        </p:sp>
      </p:grpSp>
      <p:pic>
        <p:nvPicPr>
          <p:cNvPr id="26" name="Image 2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5191" y="4581128"/>
            <a:ext cx="2059029" cy="1426131"/>
          </a:xfrm>
          <a:prstGeom prst="rect">
            <a:avLst/>
          </a:prstGeom>
        </p:spPr>
      </p:pic>
      <p:sp>
        <p:nvSpPr>
          <p:cNvPr id="25" name="Titre 24"/>
          <p:cNvSpPr>
            <a:spLocks noGrp="1"/>
          </p:cNvSpPr>
          <p:nvPr>
            <p:ph type="title"/>
          </p:nvPr>
        </p:nvSpPr>
        <p:spPr/>
        <p:txBody>
          <a:bodyPr/>
          <a:lstStyle/>
          <a:p>
            <a:r>
              <a:rPr lang="fr-FR" dirty="0"/>
              <a:t>Guidage optique (actuel)</a:t>
            </a:r>
          </a:p>
        </p:txBody>
      </p:sp>
      <p:sp>
        <p:nvSpPr>
          <p:cNvPr id="53" name="ZoneTexte 52">
            <a:extLst>
              <a:ext uri="{FF2B5EF4-FFF2-40B4-BE49-F238E27FC236}">
                <a16:creationId xmlns:a16="http://schemas.microsoft.com/office/drawing/2014/main" id="{387A5652-6AC8-43C6-BCA9-38E4EAE57791}"/>
              </a:ext>
            </a:extLst>
          </p:cNvPr>
          <p:cNvSpPr txBox="1"/>
          <p:nvPr/>
        </p:nvSpPr>
        <p:spPr>
          <a:xfrm>
            <a:off x="851935" y="6356460"/>
            <a:ext cx="2184893" cy="164212"/>
          </a:xfrm>
          <a:prstGeom prst="rect">
            <a:avLst/>
          </a:prstGeom>
          <a:solidFill>
            <a:schemeClr val="bg1"/>
          </a:solidFill>
        </p:spPr>
        <p:txBody>
          <a:bodyPr vert="horz" wrap="none" lIns="0" tIns="0" rIns="0" bIns="0" rtlCol="0" anchor="ctr">
            <a:spAutoFit/>
          </a:bodyPr>
          <a:lstStyle>
            <a:defPPr>
              <a:defRPr lang="fr-FR"/>
            </a:defPPr>
            <a:lvl1pPr>
              <a:defRPr sz="900">
                <a:solidFill>
                  <a:schemeClr val="bg1">
                    <a:lumMod val="65000"/>
                  </a:schemeClr>
                </a:solidFill>
              </a:defRPr>
            </a:lvl1pPr>
          </a:lstStyle>
          <a:p>
            <a:pPr lvl="0"/>
            <a:r>
              <a:rPr lang="en-US" sz="1067" dirty="0">
                <a:solidFill>
                  <a:schemeClr val="bg2">
                    <a:lumMod val="60000"/>
                    <a:lumOff val="40000"/>
                  </a:schemeClr>
                </a:solidFill>
              </a:rPr>
              <a:t>SAFRAN Electronics &amp; Defense 2022</a:t>
            </a:r>
            <a:endParaRPr lang="fr-FR" sz="1067" dirty="0">
              <a:solidFill>
                <a:schemeClr val="bg2">
                  <a:lumMod val="60000"/>
                  <a:lumOff val="40000"/>
                </a:schemeClr>
              </a:solidFill>
            </a:endParaRPr>
          </a:p>
        </p:txBody>
      </p:sp>
    </p:spTree>
    <p:extLst>
      <p:ext uri="{BB962C8B-B14F-4D97-AF65-F5344CB8AC3E}">
        <p14:creationId xmlns:p14="http://schemas.microsoft.com/office/powerpoint/2010/main" val="272586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31637" y="1371541"/>
            <a:ext cx="7168184" cy="4931956"/>
          </a:xfrm>
          <a:prstGeom prst="rect">
            <a:avLst/>
          </a:prstGeom>
        </p:spPr>
      </p:pic>
      <p:sp>
        <p:nvSpPr>
          <p:cNvPr id="8" name="Rectangle 7"/>
          <p:cNvSpPr/>
          <p:nvPr/>
        </p:nvSpPr>
        <p:spPr>
          <a:xfrm>
            <a:off x="143339" y="2329000"/>
            <a:ext cx="2183639" cy="1003989"/>
          </a:xfrm>
          <a:prstGeom prst="wedgeRectCallout">
            <a:avLst>
              <a:gd name="adj1" fmla="val 86749"/>
              <a:gd name="adj2" fmla="val -12181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fr-FR" sz="1600" dirty="0">
                <a:solidFill>
                  <a:srgbClr val="070E1D"/>
                </a:solidFill>
                <a:latin typeface="Segoe UI"/>
              </a:rPr>
              <a:t>C’est le pont qui bouge, l’avion est sur une pente constante</a:t>
            </a:r>
          </a:p>
        </p:txBody>
      </p:sp>
      <p:sp>
        <p:nvSpPr>
          <p:cNvPr id="9" name="Rectangle 8"/>
          <p:cNvSpPr/>
          <p:nvPr/>
        </p:nvSpPr>
        <p:spPr>
          <a:xfrm>
            <a:off x="9412662" y="1604798"/>
            <a:ext cx="2183639" cy="1003989"/>
          </a:xfrm>
          <a:prstGeom prst="wedgeRectCallout">
            <a:avLst>
              <a:gd name="adj1" fmla="val -99816"/>
              <a:gd name="adj2" fmla="val 10624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fr-FR" sz="1600" dirty="0">
                <a:solidFill>
                  <a:srgbClr val="070E1D"/>
                </a:solidFill>
                <a:latin typeface="Segoe UI"/>
              </a:rPr>
              <a:t>La trajectoire de l’avion est asservie sur les mouvements du pont</a:t>
            </a:r>
          </a:p>
        </p:txBody>
      </p:sp>
      <p:sp>
        <p:nvSpPr>
          <p:cNvPr id="2" name="Titre 1"/>
          <p:cNvSpPr>
            <a:spLocks noGrp="1"/>
          </p:cNvSpPr>
          <p:nvPr>
            <p:ph type="title"/>
          </p:nvPr>
        </p:nvSpPr>
        <p:spPr/>
        <p:txBody>
          <a:bodyPr/>
          <a:lstStyle/>
          <a:p>
            <a:r>
              <a:rPr lang="fr-FR" dirty="0"/>
              <a:t>Illustration: trajectoire finale « manuelle »</a:t>
            </a:r>
          </a:p>
        </p:txBody>
      </p:sp>
      <p:sp>
        <p:nvSpPr>
          <p:cNvPr id="12" name="ZoneTexte 11">
            <a:extLst>
              <a:ext uri="{FF2B5EF4-FFF2-40B4-BE49-F238E27FC236}">
                <a16:creationId xmlns:a16="http://schemas.microsoft.com/office/drawing/2014/main" id="{387A5652-6AC8-43C6-BCA9-38E4EAE57791}"/>
              </a:ext>
            </a:extLst>
          </p:cNvPr>
          <p:cNvSpPr txBox="1"/>
          <p:nvPr/>
        </p:nvSpPr>
        <p:spPr>
          <a:xfrm>
            <a:off x="851935" y="6356460"/>
            <a:ext cx="2184893" cy="164212"/>
          </a:xfrm>
          <a:prstGeom prst="rect">
            <a:avLst/>
          </a:prstGeom>
          <a:solidFill>
            <a:schemeClr val="bg1"/>
          </a:solidFill>
        </p:spPr>
        <p:txBody>
          <a:bodyPr vert="horz" wrap="none" lIns="0" tIns="0" rIns="0" bIns="0" rtlCol="0" anchor="ctr">
            <a:spAutoFit/>
          </a:bodyPr>
          <a:lstStyle>
            <a:defPPr>
              <a:defRPr lang="fr-FR"/>
            </a:defPPr>
            <a:lvl1pPr>
              <a:defRPr sz="900">
                <a:solidFill>
                  <a:schemeClr val="bg1">
                    <a:lumMod val="65000"/>
                  </a:schemeClr>
                </a:solidFill>
              </a:defRPr>
            </a:lvl1pPr>
          </a:lstStyle>
          <a:p>
            <a:pPr lvl="0"/>
            <a:r>
              <a:rPr lang="en-US" sz="1067" dirty="0">
                <a:solidFill>
                  <a:schemeClr val="bg2">
                    <a:lumMod val="60000"/>
                    <a:lumOff val="40000"/>
                  </a:schemeClr>
                </a:solidFill>
              </a:rPr>
              <a:t>SAFRAN Electronics &amp; Defense 2022</a:t>
            </a:r>
            <a:endParaRPr lang="fr-FR" sz="1067" dirty="0">
              <a:solidFill>
                <a:schemeClr val="bg2">
                  <a:lumMod val="60000"/>
                  <a:lumOff val="40000"/>
                </a:schemeClr>
              </a:solidFill>
            </a:endParaRPr>
          </a:p>
        </p:txBody>
      </p:sp>
    </p:spTree>
    <p:extLst>
      <p:ext uri="{BB962C8B-B14F-4D97-AF65-F5344CB8AC3E}">
        <p14:creationId xmlns:p14="http://schemas.microsoft.com/office/powerpoint/2010/main" val="3839179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p:txBody>
          <a:bodyPr/>
          <a:lstStyle/>
          <a:p>
            <a:r>
              <a:rPr lang="fr-FR" dirty="0"/>
              <a:t>Concept proposé</a:t>
            </a:r>
          </a:p>
        </p:txBody>
      </p:sp>
      <p:sp>
        <p:nvSpPr>
          <p:cNvPr id="4" name="Espace réservé du texte 3"/>
          <p:cNvSpPr>
            <a:spLocks noGrp="1"/>
          </p:cNvSpPr>
          <p:nvPr>
            <p:ph type="body" sz="quarter" idx="13"/>
          </p:nvPr>
        </p:nvSpPr>
        <p:spPr/>
        <p:txBody>
          <a:bodyPr/>
          <a:lstStyle/>
          <a:p>
            <a:r>
              <a:rPr lang="fr-FR" dirty="0"/>
              <a:t>2</a:t>
            </a:r>
          </a:p>
        </p:txBody>
      </p:sp>
    </p:spTree>
    <p:extLst>
      <p:ext uri="{BB962C8B-B14F-4D97-AF65-F5344CB8AC3E}">
        <p14:creationId xmlns:p14="http://schemas.microsoft.com/office/powerpoint/2010/main" val="1206685705"/>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pPr marL="0" indent="0">
              <a:buNone/>
            </a:pPr>
            <a:r>
              <a:rPr lang="fr-FR" dirty="0"/>
              <a:t>Concept étudié:</a:t>
            </a:r>
          </a:p>
          <a:p>
            <a:pPr marL="380990" indent="-380990">
              <a:buFont typeface="Arial" panose="020B0604020202020204" pitchFamily="34" charset="0"/>
              <a:buChar char="•"/>
            </a:pPr>
            <a:r>
              <a:rPr lang="fr-FR" dirty="0"/>
              <a:t>Mesurer la trajectoire avion en repère PA, grâce à DALAS</a:t>
            </a:r>
          </a:p>
          <a:p>
            <a:pPr marL="380990" indent="-380990">
              <a:buFont typeface="Arial" panose="020B0604020202020204" pitchFamily="34" charset="0"/>
              <a:buChar char="•"/>
            </a:pPr>
            <a:r>
              <a:rPr lang="fr-FR" dirty="0"/>
              <a:t>Déterminer la trajectoire future du point d’impact désiré (PID) sur le pont, en repère terrestre, grâce à la centrale inertielle du PA (CIN)</a:t>
            </a:r>
          </a:p>
          <a:p>
            <a:pPr marL="380990" indent="-380990">
              <a:buFont typeface="Arial" panose="020B0604020202020204" pitchFamily="34" charset="0"/>
              <a:buChar char="•"/>
            </a:pPr>
            <a:r>
              <a:rPr lang="fr-FR" dirty="0"/>
              <a:t>Fournir à l’avion les coordonnées de ce point dans son propre repère géographique, en utilisant la position de l’avion en repère terrestre et en repère PA)</a:t>
            </a:r>
          </a:p>
          <a:p>
            <a:pPr marL="380990" indent="-380990">
              <a:buFont typeface="Arial" panose="020B0604020202020204" pitchFamily="34" charset="0"/>
              <a:buChar char="•"/>
            </a:pPr>
            <a:r>
              <a:rPr lang="fr-FR" dirty="0"/>
              <a:t>Guider l’avion vers ce point avec les CDVE, en respectant aussi la vitesse, l’incidence et l’assiette (pour que les roues et la crosse touchent ensemble)</a:t>
            </a:r>
          </a:p>
          <a:p>
            <a:pPr marL="0" indent="0">
              <a:buNone/>
            </a:pPr>
            <a:endParaRPr lang="fr-FR" dirty="0"/>
          </a:p>
          <a:p>
            <a:endParaRPr lang="fr-FR" dirty="0"/>
          </a:p>
        </p:txBody>
      </p:sp>
      <p:sp>
        <p:nvSpPr>
          <p:cNvPr id="7" name="Titre 6"/>
          <p:cNvSpPr>
            <a:spLocks noGrp="1"/>
          </p:cNvSpPr>
          <p:nvPr>
            <p:ph type="title"/>
          </p:nvPr>
        </p:nvSpPr>
        <p:spPr/>
        <p:txBody>
          <a:bodyPr/>
          <a:lstStyle/>
          <a:p>
            <a:r>
              <a:rPr lang="fr-FR" dirty="0"/>
              <a:t>Concept proposé</a:t>
            </a:r>
          </a:p>
        </p:txBody>
      </p:sp>
      <p:sp>
        <p:nvSpPr>
          <p:cNvPr id="6" name="ZoneTexte 5">
            <a:extLst>
              <a:ext uri="{FF2B5EF4-FFF2-40B4-BE49-F238E27FC236}">
                <a16:creationId xmlns:a16="http://schemas.microsoft.com/office/drawing/2014/main" id="{387A5652-6AC8-43C6-BCA9-38E4EAE57791}"/>
              </a:ext>
            </a:extLst>
          </p:cNvPr>
          <p:cNvSpPr txBox="1"/>
          <p:nvPr/>
        </p:nvSpPr>
        <p:spPr>
          <a:xfrm>
            <a:off x="851935" y="6356460"/>
            <a:ext cx="2184893" cy="164212"/>
          </a:xfrm>
          <a:prstGeom prst="rect">
            <a:avLst/>
          </a:prstGeom>
          <a:solidFill>
            <a:schemeClr val="bg1"/>
          </a:solidFill>
        </p:spPr>
        <p:txBody>
          <a:bodyPr vert="horz" wrap="none" lIns="0" tIns="0" rIns="0" bIns="0" rtlCol="0" anchor="ctr">
            <a:spAutoFit/>
          </a:bodyPr>
          <a:lstStyle>
            <a:defPPr>
              <a:defRPr lang="fr-FR"/>
            </a:defPPr>
            <a:lvl1pPr>
              <a:defRPr sz="900">
                <a:solidFill>
                  <a:schemeClr val="bg1">
                    <a:lumMod val="65000"/>
                  </a:schemeClr>
                </a:solidFill>
              </a:defRPr>
            </a:lvl1pPr>
          </a:lstStyle>
          <a:p>
            <a:pPr lvl="0"/>
            <a:r>
              <a:rPr lang="en-US" sz="1067" dirty="0">
                <a:solidFill>
                  <a:schemeClr val="bg2">
                    <a:lumMod val="60000"/>
                    <a:lumOff val="40000"/>
                  </a:schemeClr>
                </a:solidFill>
              </a:rPr>
              <a:t>SAFRAN Electronics &amp; Defense 2022</a:t>
            </a:r>
            <a:endParaRPr lang="fr-FR" sz="1067" dirty="0">
              <a:solidFill>
                <a:schemeClr val="bg2">
                  <a:lumMod val="60000"/>
                  <a:lumOff val="40000"/>
                </a:schemeClr>
              </a:solidFill>
            </a:endParaRPr>
          </a:p>
        </p:txBody>
      </p:sp>
    </p:spTree>
    <p:extLst>
      <p:ext uri="{BB962C8B-B14F-4D97-AF65-F5344CB8AC3E}">
        <p14:creationId xmlns:p14="http://schemas.microsoft.com/office/powerpoint/2010/main" val="25533889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Moyens utilisés</a:t>
            </a:r>
          </a:p>
        </p:txBody>
      </p:sp>
      <p:pic>
        <p:nvPicPr>
          <p:cNvPr id="1026" name="Picture 2" descr="Dans les entrailles de notre porte-avions « Charles-De-Gaulle » - Capital.f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1272414" y="3195539"/>
            <a:ext cx="5940623" cy="297031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necteur droit avec flèche 7"/>
          <p:cNvCxnSpPr/>
          <p:nvPr/>
        </p:nvCxnSpPr>
        <p:spPr>
          <a:xfrm flipH="1">
            <a:off x="3695735" y="3469799"/>
            <a:ext cx="750655" cy="72728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3660513" y="989245"/>
            <a:ext cx="2212977" cy="584775"/>
          </a:xfrm>
          <a:prstGeom prst="rect">
            <a:avLst/>
          </a:prstGeom>
          <a:noFill/>
        </p:spPr>
        <p:txBody>
          <a:bodyPr wrap="none" rtlCol="0">
            <a:spAutoFit/>
          </a:bodyPr>
          <a:lstStyle/>
          <a:p>
            <a:pPr algn="ctr" defTabSz="1219170"/>
            <a:r>
              <a:rPr lang="fr-FR" sz="1600" dirty="0">
                <a:solidFill>
                  <a:srgbClr val="070E1D"/>
                </a:solidFill>
                <a:latin typeface="Segoe UI"/>
              </a:rPr>
              <a:t>PASEO XLR</a:t>
            </a:r>
          </a:p>
          <a:p>
            <a:pPr algn="ctr" defTabSz="1219170"/>
            <a:r>
              <a:rPr lang="fr-FR" sz="1600" dirty="0">
                <a:solidFill>
                  <a:srgbClr val="070E1D"/>
                </a:solidFill>
                <a:latin typeface="Segoe UI"/>
              </a:rPr>
              <a:t>(redondance de </a:t>
            </a:r>
            <a:r>
              <a:rPr lang="fr-FR" sz="1600" dirty="0" err="1">
                <a:solidFill>
                  <a:srgbClr val="070E1D"/>
                </a:solidFill>
                <a:latin typeface="Segoe UI"/>
              </a:rPr>
              <a:t>Dalas</a:t>
            </a:r>
            <a:r>
              <a:rPr lang="fr-FR" sz="1600" dirty="0">
                <a:solidFill>
                  <a:srgbClr val="070E1D"/>
                </a:solidFill>
                <a:latin typeface="Segoe UI"/>
              </a:rPr>
              <a:t>)</a:t>
            </a:r>
          </a:p>
        </p:txBody>
      </p:sp>
      <p:cxnSp>
        <p:nvCxnSpPr>
          <p:cNvPr id="11" name="Connecteur droit 10"/>
          <p:cNvCxnSpPr/>
          <p:nvPr/>
        </p:nvCxnSpPr>
        <p:spPr>
          <a:xfrm flipV="1">
            <a:off x="5928762" y="4197085"/>
            <a:ext cx="4199687" cy="672075"/>
          </a:xfrm>
          <a:prstGeom prst="line">
            <a:avLst/>
          </a:prstGeom>
          <a:ln w="12700">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rot="21079262">
            <a:off x="7836607" y="4054172"/>
            <a:ext cx="2180405" cy="338554"/>
          </a:xfrm>
          <a:prstGeom prst="rect">
            <a:avLst/>
          </a:prstGeom>
          <a:noFill/>
        </p:spPr>
        <p:txBody>
          <a:bodyPr wrap="none" rtlCol="0">
            <a:spAutoFit/>
          </a:bodyPr>
          <a:lstStyle/>
          <a:p>
            <a:pPr defTabSz="1219170"/>
            <a:r>
              <a:rPr lang="fr-FR" sz="1600" dirty="0">
                <a:solidFill>
                  <a:srgbClr val="070E1D"/>
                </a:solidFill>
                <a:latin typeface="Segoe UI"/>
              </a:rPr>
              <a:t>Trajectoire d’approche</a:t>
            </a:r>
          </a:p>
        </p:txBody>
      </p:sp>
      <p:cxnSp>
        <p:nvCxnSpPr>
          <p:cNvPr id="15" name="Connecteur droit avec flèche 14"/>
          <p:cNvCxnSpPr/>
          <p:nvPr/>
        </p:nvCxnSpPr>
        <p:spPr>
          <a:xfrm>
            <a:off x="1967541" y="2805875"/>
            <a:ext cx="1489032" cy="2224068"/>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1560680" y="2509462"/>
            <a:ext cx="519694" cy="338554"/>
          </a:xfrm>
          <a:prstGeom prst="rect">
            <a:avLst/>
          </a:prstGeom>
          <a:noFill/>
        </p:spPr>
        <p:txBody>
          <a:bodyPr wrap="none" rtlCol="0">
            <a:spAutoFit/>
          </a:bodyPr>
          <a:lstStyle/>
          <a:p>
            <a:pPr defTabSz="1219170"/>
            <a:r>
              <a:rPr lang="fr-FR" sz="1600" dirty="0">
                <a:solidFill>
                  <a:srgbClr val="070E1D"/>
                </a:solidFill>
                <a:latin typeface="Segoe UI"/>
              </a:rPr>
              <a:t>CIN</a:t>
            </a:r>
          </a:p>
        </p:txBody>
      </p:sp>
      <p:pic>
        <p:nvPicPr>
          <p:cNvPr id="2" name="Imag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73934" y="1338111"/>
            <a:ext cx="1956349" cy="2217196"/>
          </a:xfrm>
          <a:prstGeom prst="rect">
            <a:avLst/>
          </a:prstGeom>
        </p:spPr>
      </p:pic>
      <p:sp>
        <p:nvSpPr>
          <p:cNvPr id="16" name="ZoneTexte 15"/>
          <p:cNvSpPr txBox="1"/>
          <p:nvPr/>
        </p:nvSpPr>
        <p:spPr>
          <a:xfrm>
            <a:off x="7765344" y="972688"/>
            <a:ext cx="802784" cy="338554"/>
          </a:xfrm>
          <a:prstGeom prst="rect">
            <a:avLst/>
          </a:prstGeom>
          <a:noFill/>
        </p:spPr>
        <p:txBody>
          <a:bodyPr wrap="none" rtlCol="0">
            <a:spAutoFit/>
          </a:bodyPr>
          <a:lstStyle/>
          <a:p>
            <a:pPr defTabSz="1219170"/>
            <a:r>
              <a:rPr lang="fr-FR" sz="1600" dirty="0">
                <a:solidFill>
                  <a:srgbClr val="070E1D"/>
                </a:solidFill>
                <a:latin typeface="Segoe UI"/>
              </a:rPr>
              <a:t>DALAS</a:t>
            </a:r>
          </a:p>
        </p:txBody>
      </p:sp>
      <p:cxnSp>
        <p:nvCxnSpPr>
          <p:cNvPr id="17" name="Connecteur droit avec flèche 16"/>
          <p:cNvCxnSpPr/>
          <p:nvPr/>
        </p:nvCxnSpPr>
        <p:spPr>
          <a:xfrm flipH="1">
            <a:off x="5820207" y="2878794"/>
            <a:ext cx="1644901" cy="199036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2" descr="Chasse Embarquée ar Twitter: “Appontage d'un #Rafale Marine sur le ..."/>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backgroundRemoval t="9524" b="89524" l="9662" r="89855"/>
                    </a14:imgEffect>
                  </a14:imgLayer>
                </a14:imgProps>
              </a:ext>
              <a:ext uri="{28A0092B-C50C-407E-A947-70E740481C1C}">
                <a14:useLocalDpi xmlns:a14="http://schemas.microsoft.com/office/drawing/2010/main"/>
              </a:ext>
            </a:extLst>
          </a:blip>
          <a:srcRect/>
          <a:stretch/>
        </p:blipFill>
        <p:spPr bwMode="auto">
          <a:xfrm>
            <a:off x="9815251" y="3782606"/>
            <a:ext cx="1146517" cy="580293"/>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 19"/>
          <p:cNvPicPr>
            <a:picLocks noChangeAspect="1"/>
          </p:cNvPicPr>
          <p:nvPr/>
        </p:nvPicPr>
        <p:blipFill rotWithShape="1">
          <a:blip r:embed="rId7" cstate="screen">
            <a:extLst>
              <a:ext uri="{28A0092B-C50C-407E-A947-70E740481C1C}">
                <a14:useLocalDpi xmlns:a14="http://schemas.microsoft.com/office/drawing/2010/main"/>
              </a:ext>
            </a:extLst>
          </a:blip>
          <a:srcRect l="28352" r="30209" b="10692"/>
          <a:stretch/>
        </p:blipFill>
        <p:spPr>
          <a:xfrm>
            <a:off x="3872055" y="1549123"/>
            <a:ext cx="1824203" cy="1920676"/>
          </a:xfrm>
          <a:prstGeom prst="rect">
            <a:avLst/>
          </a:prstGeom>
        </p:spPr>
      </p:pic>
      <p:sp>
        <p:nvSpPr>
          <p:cNvPr id="21" name="ZoneTexte 20">
            <a:extLst>
              <a:ext uri="{FF2B5EF4-FFF2-40B4-BE49-F238E27FC236}">
                <a16:creationId xmlns:a16="http://schemas.microsoft.com/office/drawing/2014/main" id="{387A5652-6AC8-43C6-BCA9-38E4EAE57791}"/>
              </a:ext>
            </a:extLst>
          </p:cNvPr>
          <p:cNvSpPr txBox="1"/>
          <p:nvPr/>
        </p:nvSpPr>
        <p:spPr>
          <a:xfrm>
            <a:off x="851935" y="6356460"/>
            <a:ext cx="2184893" cy="164212"/>
          </a:xfrm>
          <a:prstGeom prst="rect">
            <a:avLst/>
          </a:prstGeom>
          <a:solidFill>
            <a:schemeClr val="bg1"/>
          </a:solidFill>
        </p:spPr>
        <p:txBody>
          <a:bodyPr vert="horz" wrap="none" lIns="0" tIns="0" rIns="0" bIns="0" rtlCol="0" anchor="ctr">
            <a:spAutoFit/>
          </a:bodyPr>
          <a:lstStyle>
            <a:defPPr>
              <a:defRPr lang="fr-FR"/>
            </a:defPPr>
            <a:lvl1pPr>
              <a:defRPr sz="900">
                <a:solidFill>
                  <a:schemeClr val="bg1">
                    <a:lumMod val="65000"/>
                  </a:schemeClr>
                </a:solidFill>
              </a:defRPr>
            </a:lvl1pPr>
          </a:lstStyle>
          <a:p>
            <a:pPr lvl="0"/>
            <a:r>
              <a:rPr lang="en-US" sz="1067" dirty="0">
                <a:solidFill>
                  <a:schemeClr val="bg2">
                    <a:lumMod val="60000"/>
                    <a:lumOff val="40000"/>
                  </a:schemeClr>
                </a:solidFill>
              </a:rPr>
              <a:t>SAFRAN Electronics &amp; Defense 2022</a:t>
            </a:r>
            <a:endParaRPr lang="fr-FR" sz="1067" dirty="0">
              <a:solidFill>
                <a:schemeClr val="bg2">
                  <a:lumMod val="60000"/>
                  <a:lumOff val="40000"/>
                </a:schemeClr>
              </a:solidFill>
            </a:endParaRPr>
          </a:p>
        </p:txBody>
      </p:sp>
    </p:spTree>
    <p:extLst>
      <p:ext uri="{BB962C8B-B14F-4D97-AF65-F5344CB8AC3E}">
        <p14:creationId xmlns:p14="http://schemas.microsoft.com/office/powerpoint/2010/main" val="273788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67E86E9-A837-BA86-B586-5AB18B83BCAC}"/>
              </a:ext>
            </a:extLst>
          </p:cNvPr>
          <p:cNvSpPr>
            <a:spLocks noGrp="1"/>
          </p:cNvSpPr>
          <p:nvPr>
            <p:ph type="body" sz="quarter" idx="10"/>
          </p:nvPr>
        </p:nvSpPr>
        <p:spPr>
          <a:xfrm>
            <a:off x="0" y="2356384"/>
            <a:ext cx="4836898" cy="1484328"/>
          </a:xfrm>
        </p:spPr>
        <p:txBody>
          <a:bodyPr/>
          <a:lstStyle/>
          <a:p>
            <a:r>
              <a:rPr lang="fr-FR" dirty="0"/>
              <a:t>La résilience </a:t>
            </a:r>
          </a:p>
          <a:p>
            <a:r>
              <a:rPr lang="fr-FR" dirty="0"/>
              <a:t>IDM  </a:t>
            </a:r>
          </a:p>
          <a:p>
            <a:endParaRPr lang="fr-FR" dirty="0"/>
          </a:p>
          <a:p>
            <a:r>
              <a:rPr lang="fr-FR" dirty="0"/>
              <a:t>(Interférence détection &amp; Mitigation)</a:t>
            </a:r>
          </a:p>
          <a:p>
            <a:endParaRPr lang="fr-FR" dirty="0"/>
          </a:p>
          <a:p>
            <a:r>
              <a:rPr lang="fr-FR" dirty="0" err="1"/>
              <a:t>Navwar</a:t>
            </a:r>
            <a:r>
              <a:rPr lang="fr-FR" dirty="0"/>
              <a:t> défensif   </a:t>
            </a:r>
          </a:p>
        </p:txBody>
      </p:sp>
      <p:pic>
        <p:nvPicPr>
          <p:cNvPr id="14" name="Picture Placeholder 13" descr="A picture containing sky, outdoor, plane, runway&#10;&#10;Description automatically generated">
            <a:extLst>
              <a:ext uri="{FF2B5EF4-FFF2-40B4-BE49-F238E27FC236}">
                <a16:creationId xmlns:a16="http://schemas.microsoft.com/office/drawing/2014/main" id="{AA392228-7B20-6B2B-C097-26835014CB00}"/>
              </a:ext>
            </a:extLst>
          </p:cNvPr>
          <p:cNvPicPr>
            <a:picLocks noGrp="1" noChangeAspect="1"/>
          </p:cNvPicPr>
          <p:nvPr>
            <p:ph type="pic" sz="quarter" idx="22"/>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068339674"/>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rme libre 8"/>
          <p:cNvSpPr/>
          <p:nvPr/>
        </p:nvSpPr>
        <p:spPr>
          <a:xfrm>
            <a:off x="434871" y="4781614"/>
            <a:ext cx="11658807" cy="547233"/>
          </a:xfrm>
          <a:custGeom>
            <a:avLst/>
            <a:gdLst>
              <a:gd name="connsiteX0" fmla="*/ 0 w 8744105"/>
              <a:gd name="connsiteY0" fmla="*/ 156117 h 410425"/>
              <a:gd name="connsiteX1" fmla="*/ 747132 w 8744105"/>
              <a:gd name="connsiteY1" fmla="*/ 55756 h 410425"/>
              <a:gd name="connsiteX2" fmla="*/ 1694986 w 8744105"/>
              <a:gd name="connsiteY2" fmla="*/ 0 h 410425"/>
              <a:gd name="connsiteX3" fmla="*/ 2665142 w 8744105"/>
              <a:gd name="connsiteY3" fmla="*/ 55756 h 410425"/>
              <a:gd name="connsiteX4" fmla="*/ 3445727 w 8744105"/>
              <a:gd name="connsiteY4" fmla="*/ 223025 h 410425"/>
              <a:gd name="connsiteX5" fmla="*/ 4259766 w 8744105"/>
              <a:gd name="connsiteY5" fmla="*/ 401444 h 410425"/>
              <a:gd name="connsiteX6" fmla="*/ 5207620 w 8744105"/>
              <a:gd name="connsiteY6" fmla="*/ 356839 h 410425"/>
              <a:gd name="connsiteX7" fmla="*/ 5898996 w 8744105"/>
              <a:gd name="connsiteY7" fmla="*/ 234176 h 410425"/>
              <a:gd name="connsiteX8" fmla="*/ 6779942 w 8744105"/>
              <a:gd name="connsiteY8" fmla="*/ 78059 h 410425"/>
              <a:gd name="connsiteX9" fmla="*/ 7716644 w 8744105"/>
              <a:gd name="connsiteY9" fmla="*/ 144966 h 410425"/>
              <a:gd name="connsiteX10" fmla="*/ 8631044 w 8744105"/>
              <a:gd name="connsiteY10" fmla="*/ 379142 h 410425"/>
              <a:gd name="connsiteX11" fmla="*/ 8697952 w 8744105"/>
              <a:gd name="connsiteY11" fmla="*/ 401444 h 41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44105" h="410425">
                <a:moveTo>
                  <a:pt x="0" y="156117"/>
                </a:moveTo>
                <a:cubicBezTo>
                  <a:pt x="232317" y="118946"/>
                  <a:pt x="464634" y="81775"/>
                  <a:pt x="747132" y="55756"/>
                </a:cubicBezTo>
                <a:cubicBezTo>
                  <a:pt x="1029630" y="29737"/>
                  <a:pt x="1375318" y="0"/>
                  <a:pt x="1694986" y="0"/>
                </a:cubicBezTo>
                <a:cubicBezTo>
                  <a:pt x="2014654" y="0"/>
                  <a:pt x="2373352" y="18585"/>
                  <a:pt x="2665142" y="55756"/>
                </a:cubicBezTo>
                <a:cubicBezTo>
                  <a:pt x="2956932" y="92927"/>
                  <a:pt x="3445727" y="223025"/>
                  <a:pt x="3445727" y="223025"/>
                </a:cubicBezTo>
                <a:cubicBezTo>
                  <a:pt x="3711498" y="280640"/>
                  <a:pt x="3966117" y="379142"/>
                  <a:pt x="4259766" y="401444"/>
                </a:cubicBezTo>
                <a:cubicBezTo>
                  <a:pt x="4553415" y="423746"/>
                  <a:pt x="4934415" y="384717"/>
                  <a:pt x="5207620" y="356839"/>
                </a:cubicBezTo>
                <a:cubicBezTo>
                  <a:pt x="5480825" y="328961"/>
                  <a:pt x="5898996" y="234176"/>
                  <a:pt x="5898996" y="234176"/>
                </a:cubicBezTo>
                <a:cubicBezTo>
                  <a:pt x="6161050" y="187713"/>
                  <a:pt x="6477001" y="92927"/>
                  <a:pt x="6779942" y="78059"/>
                </a:cubicBezTo>
                <a:cubicBezTo>
                  <a:pt x="7082883" y="63191"/>
                  <a:pt x="7408127" y="94786"/>
                  <a:pt x="7716644" y="144966"/>
                </a:cubicBezTo>
                <a:cubicBezTo>
                  <a:pt x="8025161" y="195146"/>
                  <a:pt x="8467493" y="336396"/>
                  <a:pt x="8631044" y="379142"/>
                </a:cubicBezTo>
                <a:cubicBezTo>
                  <a:pt x="8794595" y="421888"/>
                  <a:pt x="8746273" y="411666"/>
                  <a:pt x="8697952" y="40144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srgbClr val="FFFFFF"/>
              </a:solidFill>
              <a:latin typeface="Segoe UI"/>
            </a:endParaRPr>
          </a:p>
        </p:txBody>
      </p:sp>
      <p:sp>
        <p:nvSpPr>
          <p:cNvPr id="13" name="Forme libre 12"/>
          <p:cNvSpPr/>
          <p:nvPr/>
        </p:nvSpPr>
        <p:spPr>
          <a:xfrm>
            <a:off x="1199457" y="4485118"/>
            <a:ext cx="7211121" cy="533469"/>
          </a:xfrm>
          <a:custGeom>
            <a:avLst/>
            <a:gdLst>
              <a:gd name="connsiteX0" fmla="*/ 0 w 5408341"/>
              <a:gd name="connsiteY0" fmla="*/ 41199 h 400102"/>
              <a:gd name="connsiteX1" fmla="*/ 847493 w 5408341"/>
              <a:gd name="connsiteY1" fmla="*/ 7745 h 400102"/>
              <a:gd name="connsiteX2" fmla="*/ 1795346 w 5408341"/>
              <a:gd name="connsiteY2" fmla="*/ 18896 h 400102"/>
              <a:gd name="connsiteX3" fmla="*/ 2754351 w 5408341"/>
              <a:gd name="connsiteY3" fmla="*/ 197316 h 400102"/>
              <a:gd name="connsiteX4" fmla="*/ 3579541 w 5408341"/>
              <a:gd name="connsiteY4" fmla="*/ 386886 h 400102"/>
              <a:gd name="connsiteX5" fmla="*/ 4415883 w 5408341"/>
              <a:gd name="connsiteY5" fmla="*/ 364584 h 400102"/>
              <a:gd name="connsiteX6" fmla="*/ 5408341 w 5408341"/>
              <a:gd name="connsiteY6" fmla="*/ 208467 h 400102"/>
              <a:gd name="connsiteX7" fmla="*/ 5408341 w 5408341"/>
              <a:gd name="connsiteY7" fmla="*/ 208467 h 40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8341" h="400102">
                <a:moveTo>
                  <a:pt x="0" y="41199"/>
                </a:moveTo>
                <a:cubicBezTo>
                  <a:pt x="274134" y="26330"/>
                  <a:pt x="847493" y="7745"/>
                  <a:pt x="847493" y="7745"/>
                </a:cubicBezTo>
                <a:cubicBezTo>
                  <a:pt x="1146717" y="4028"/>
                  <a:pt x="1477536" y="-12699"/>
                  <a:pt x="1795346" y="18896"/>
                </a:cubicBezTo>
                <a:cubicBezTo>
                  <a:pt x="2113156" y="50491"/>
                  <a:pt x="2456985" y="135984"/>
                  <a:pt x="2754351" y="197316"/>
                </a:cubicBezTo>
                <a:cubicBezTo>
                  <a:pt x="3051717" y="258648"/>
                  <a:pt x="3302619" y="359008"/>
                  <a:pt x="3579541" y="386886"/>
                </a:cubicBezTo>
                <a:cubicBezTo>
                  <a:pt x="3856463" y="414764"/>
                  <a:pt x="4111083" y="394320"/>
                  <a:pt x="4415883" y="364584"/>
                </a:cubicBezTo>
                <a:cubicBezTo>
                  <a:pt x="4720683" y="334848"/>
                  <a:pt x="5408341" y="208467"/>
                  <a:pt x="5408341" y="208467"/>
                </a:cubicBezTo>
                <a:lnTo>
                  <a:pt x="5408341" y="208467"/>
                </a:lnTo>
              </a:path>
            </a:pathLst>
          </a:custGeom>
          <a:noFill/>
          <a:ln w="63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srgbClr val="FFFFFF"/>
              </a:solidFill>
              <a:latin typeface="Segoe UI"/>
            </a:endParaRPr>
          </a:p>
        </p:txBody>
      </p:sp>
      <p:cxnSp>
        <p:nvCxnSpPr>
          <p:cNvPr id="15" name="Connecteur droit 14"/>
          <p:cNvCxnSpPr/>
          <p:nvPr/>
        </p:nvCxnSpPr>
        <p:spPr>
          <a:xfrm flipV="1">
            <a:off x="434871" y="3489539"/>
            <a:ext cx="11422696" cy="1273493"/>
          </a:xfrm>
          <a:prstGeom prst="line">
            <a:avLst/>
          </a:prstGeom>
          <a:ln w="3175">
            <a:prstDash val="sysDash"/>
          </a:ln>
        </p:spPr>
        <p:style>
          <a:lnRef idx="1">
            <a:schemeClr val="accent1"/>
          </a:lnRef>
          <a:fillRef idx="0">
            <a:schemeClr val="accent1"/>
          </a:fillRef>
          <a:effectRef idx="0">
            <a:schemeClr val="accent1"/>
          </a:effectRef>
          <a:fontRef idx="minor">
            <a:schemeClr val="tx1"/>
          </a:fontRef>
        </p:style>
      </p:cxnSp>
      <p:sp>
        <p:nvSpPr>
          <p:cNvPr id="16" name="Triangle rectangle 15"/>
          <p:cNvSpPr/>
          <p:nvPr/>
        </p:nvSpPr>
        <p:spPr>
          <a:xfrm rot="780209" flipH="1">
            <a:off x="10689115" y="3384543"/>
            <a:ext cx="480053" cy="191557"/>
          </a:xfrm>
          <a:prstGeom prst="r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srgbClr val="FFFFFF"/>
              </a:solidFill>
              <a:latin typeface="Segoe UI"/>
            </a:endParaRPr>
          </a:p>
        </p:txBody>
      </p:sp>
      <p:grpSp>
        <p:nvGrpSpPr>
          <p:cNvPr id="17" name="Groupe 16"/>
          <p:cNvGrpSpPr/>
          <p:nvPr/>
        </p:nvGrpSpPr>
        <p:grpSpPr>
          <a:xfrm>
            <a:off x="3887755" y="4485118"/>
            <a:ext cx="1824203" cy="554127"/>
            <a:chOff x="3178876" y="3447522"/>
            <a:chExt cx="1368152" cy="415595"/>
          </a:xfrm>
        </p:grpSpPr>
        <p:grpSp>
          <p:nvGrpSpPr>
            <p:cNvPr id="20" name="Groupe 19"/>
            <p:cNvGrpSpPr/>
            <p:nvPr/>
          </p:nvGrpSpPr>
          <p:grpSpPr>
            <a:xfrm rot="781304">
              <a:off x="3178876" y="3447522"/>
              <a:ext cx="1368152" cy="415595"/>
              <a:chOff x="2492155" y="2139702"/>
              <a:chExt cx="1368152" cy="415595"/>
            </a:xfrm>
            <a:solidFill>
              <a:schemeClr val="bg1"/>
            </a:solidFill>
          </p:grpSpPr>
          <p:sp>
            <p:nvSpPr>
              <p:cNvPr id="22" name="Trapèze 21"/>
              <p:cNvSpPr/>
              <p:nvPr/>
            </p:nvSpPr>
            <p:spPr>
              <a:xfrm rot="10800000">
                <a:off x="2492155" y="2339273"/>
                <a:ext cx="1368152" cy="216024"/>
              </a:xfrm>
              <a:prstGeom prst="trapezoid">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srgbClr val="FFFFFF"/>
                  </a:solidFill>
                  <a:latin typeface="Segoe UI"/>
                </a:endParaRPr>
              </a:p>
            </p:txBody>
          </p:sp>
          <p:sp>
            <p:nvSpPr>
              <p:cNvPr id="23" name="Trapèze 22"/>
              <p:cNvSpPr/>
              <p:nvPr/>
            </p:nvSpPr>
            <p:spPr>
              <a:xfrm>
                <a:off x="2915816" y="2139702"/>
                <a:ext cx="216024" cy="216024"/>
              </a:xfrm>
              <a:prstGeom prst="trapezoid">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srgbClr val="FFFFFF"/>
                  </a:solidFill>
                  <a:latin typeface="Segoe UI"/>
                </a:endParaRPr>
              </a:p>
            </p:txBody>
          </p:sp>
        </p:grpSp>
        <p:sp>
          <p:nvSpPr>
            <p:cNvPr id="21" name="Ellipse 20"/>
            <p:cNvSpPr/>
            <p:nvPr/>
          </p:nvSpPr>
          <p:spPr>
            <a:xfrm>
              <a:off x="4067944" y="3678159"/>
              <a:ext cx="72008" cy="45719"/>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srgbClr val="FFFFFF"/>
                </a:solidFill>
                <a:latin typeface="Segoe UI"/>
              </a:endParaRPr>
            </a:p>
          </p:txBody>
        </p:sp>
      </p:grpSp>
      <p:sp>
        <p:nvSpPr>
          <p:cNvPr id="2" name="Titre 1"/>
          <p:cNvSpPr>
            <a:spLocks noGrp="1"/>
          </p:cNvSpPr>
          <p:nvPr>
            <p:ph type="title"/>
          </p:nvPr>
        </p:nvSpPr>
        <p:spPr/>
        <p:txBody>
          <a:bodyPr/>
          <a:lstStyle/>
          <a:p>
            <a:r>
              <a:rPr lang="fr-FR" dirty="0"/>
              <a:t>Concept: appontage sur but futur (1)</a:t>
            </a:r>
          </a:p>
        </p:txBody>
      </p:sp>
      <p:sp>
        <p:nvSpPr>
          <p:cNvPr id="14" name="ZoneTexte 13">
            <a:extLst>
              <a:ext uri="{FF2B5EF4-FFF2-40B4-BE49-F238E27FC236}">
                <a16:creationId xmlns:a16="http://schemas.microsoft.com/office/drawing/2014/main" id="{387A5652-6AC8-43C6-BCA9-38E4EAE57791}"/>
              </a:ext>
            </a:extLst>
          </p:cNvPr>
          <p:cNvSpPr txBox="1"/>
          <p:nvPr/>
        </p:nvSpPr>
        <p:spPr>
          <a:xfrm>
            <a:off x="851935" y="6356460"/>
            <a:ext cx="2184893" cy="164212"/>
          </a:xfrm>
          <a:prstGeom prst="rect">
            <a:avLst/>
          </a:prstGeom>
          <a:solidFill>
            <a:schemeClr val="bg1"/>
          </a:solidFill>
        </p:spPr>
        <p:txBody>
          <a:bodyPr vert="horz" wrap="none" lIns="0" tIns="0" rIns="0" bIns="0" rtlCol="0" anchor="ctr">
            <a:spAutoFit/>
          </a:bodyPr>
          <a:lstStyle>
            <a:defPPr>
              <a:defRPr lang="fr-FR"/>
            </a:defPPr>
            <a:lvl1pPr>
              <a:defRPr sz="900">
                <a:solidFill>
                  <a:schemeClr val="bg1">
                    <a:lumMod val="65000"/>
                  </a:schemeClr>
                </a:solidFill>
              </a:defRPr>
            </a:lvl1pPr>
          </a:lstStyle>
          <a:p>
            <a:pPr lvl="0"/>
            <a:r>
              <a:rPr lang="en-US" sz="1067" dirty="0">
                <a:solidFill>
                  <a:schemeClr val="bg2">
                    <a:lumMod val="60000"/>
                    <a:lumOff val="40000"/>
                  </a:schemeClr>
                </a:solidFill>
              </a:rPr>
              <a:t>SAFRAN Electronics &amp; Defense 2022</a:t>
            </a:r>
            <a:endParaRPr lang="fr-FR" sz="1067" dirty="0">
              <a:solidFill>
                <a:schemeClr val="bg2">
                  <a:lumMod val="60000"/>
                  <a:lumOff val="40000"/>
                </a:schemeClr>
              </a:solidFill>
            </a:endParaRPr>
          </a:p>
        </p:txBody>
      </p:sp>
    </p:spTree>
    <p:extLst>
      <p:ext uri="{BB962C8B-B14F-4D97-AF65-F5344CB8AC3E}">
        <p14:creationId xmlns:p14="http://schemas.microsoft.com/office/powerpoint/2010/main" val="34540381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rme libre 8"/>
          <p:cNvSpPr/>
          <p:nvPr/>
        </p:nvSpPr>
        <p:spPr>
          <a:xfrm>
            <a:off x="434871" y="4781614"/>
            <a:ext cx="11658807" cy="547233"/>
          </a:xfrm>
          <a:custGeom>
            <a:avLst/>
            <a:gdLst>
              <a:gd name="connsiteX0" fmla="*/ 0 w 8744105"/>
              <a:gd name="connsiteY0" fmla="*/ 156117 h 410425"/>
              <a:gd name="connsiteX1" fmla="*/ 747132 w 8744105"/>
              <a:gd name="connsiteY1" fmla="*/ 55756 h 410425"/>
              <a:gd name="connsiteX2" fmla="*/ 1694986 w 8744105"/>
              <a:gd name="connsiteY2" fmla="*/ 0 h 410425"/>
              <a:gd name="connsiteX3" fmla="*/ 2665142 w 8744105"/>
              <a:gd name="connsiteY3" fmla="*/ 55756 h 410425"/>
              <a:gd name="connsiteX4" fmla="*/ 3445727 w 8744105"/>
              <a:gd name="connsiteY4" fmla="*/ 223025 h 410425"/>
              <a:gd name="connsiteX5" fmla="*/ 4259766 w 8744105"/>
              <a:gd name="connsiteY5" fmla="*/ 401444 h 410425"/>
              <a:gd name="connsiteX6" fmla="*/ 5207620 w 8744105"/>
              <a:gd name="connsiteY6" fmla="*/ 356839 h 410425"/>
              <a:gd name="connsiteX7" fmla="*/ 5898996 w 8744105"/>
              <a:gd name="connsiteY7" fmla="*/ 234176 h 410425"/>
              <a:gd name="connsiteX8" fmla="*/ 6779942 w 8744105"/>
              <a:gd name="connsiteY8" fmla="*/ 78059 h 410425"/>
              <a:gd name="connsiteX9" fmla="*/ 7716644 w 8744105"/>
              <a:gd name="connsiteY9" fmla="*/ 144966 h 410425"/>
              <a:gd name="connsiteX10" fmla="*/ 8631044 w 8744105"/>
              <a:gd name="connsiteY10" fmla="*/ 379142 h 410425"/>
              <a:gd name="connsiteX11" fmla="*/ 8697952 w 8744105"/>
              <a:gd name="connsiteY11" fmla="*/ 401444 h 41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44105" h="410425">
                <a:moveTo>
                  <a:pt x="0" y="156117"/>
                </a:moveTo>
                <a:cubicBezTo>
                  <a:pt x="232317" y="118946"/>
                  <a:pt x="464634" y="81775"/>
                  <a:pt x="747132" y="55756"/>
                </a:cubicBezTo>
                <a:cubicBezTo>
                  <a:pt x="1029630" y="29737"/>
                  <a:pt x="1375318" y="0"/>
                  <a:pt x="1694986" y="0"/>
                </a:cubicBezTo>
                <a:cubicBezTo>
                  <a:pt x="2014654" y="0"/>
                  <a:pt x="2373352" y="18585"/>
                  <a:pt x="2665142" y="55756"/>
                </a:cubicBezTo>
                <a:cubicBezTo>
                  <a:pt x="2956932" y="92927"/>
                  <a:pt x="3445727" y="223025"/>
                  <a:pt x="3445727" y="223025"/>
                </a:cubicBezTo>
                <a:cubicBezTo>
                  <a:pt x="3711498" y="280640"/>
                  <a:pt x="3966117" y="379142"/>
                  <a:pt x="4259766" y="401444"/>
                </a:cubicBezTo>
                <a:cubicBezTo>
                  <a:pt x="4553415" y="423746"/>
                  <a:pt x="4934415" y="384717"/>
                  <a:pt x="5207620" y="356839"/>
                </a:cubicBezTo>
                <a:cubicBezTo>
                  <a:pt x="5480825" y="328961"/>
                  <a:pt x="5898996" y="234176"/>
                  <a:pt x="5898996" y="234176"/>
                </a:cubicBezTo>
                <a:cubicBezTo>
                  <a:pt x="6161050" y="187713"/>
                  <a:pt x="6477001" y="92927"/>
                  <a:pt x="6779942" y="78059"/>
                </a:cubicBezTo>
                <a:cubicBezTo>
                  <a:pt x="7082883" y="63191"/>
                  <a:pt x="7408127" y="94786"/>
                  <a:pt x="7716644" y="144966"/>
                </a:cubicBezTo>
                <a:cubicBezTo>
                  <a:pt x="8025161" y="195146"/>
                  <a:pt x="8467493" y="336396"/>
                  <a:pt x="8631044" y="379142"/>
                </a:cubicBezTo>
                <a:cubicBezTo>
                  <a:pt x="8794595" y="421888"/>
                  <a:pt x="8746273" y="411666"/>
                  <a:pt x="8697952" y="40144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srgbClr val="FFFFFF"/>
              </a:solidFill>
              <a:latin typeface="Segoe UI"/>
            </a:endParaRPr>
          </a:p>
        </p:txBody>
      </p:sp>
      <p:sp>
        <p:nvSpPr>
          <p:cNvPr id="13" name="Forme libre 12"/>
          <p:cNvSpPr/>
          <p:nvPr/>
        </p:nvSpPr>
        <p:spPr>
          <a:xfrm>
            <a:off x="1199457" y="4485118"/>
            <a:ext cx="7211121" cy="533469"/>
          </a:xfrm>
          <a:custGeom>
            <a:avLst/>
            <a:gdLst>
              <a:gd name="connsiteX0" fmla="*/ 0 w 5408341"/>
              <a:gd name="connsiteY0" fmla="*/ 41199 h 400102"/>
              <a:gd name="connsiteX1" fmla="*/ 847493 w 5408341"/>
              <a:gd name="connsiteY1" fmla="*/ 7745 h 400102"/>
              <a:gd name="connsiteX2" fmla="*/ 1795346 w 5408341"/>
              <a:gd name="connsiteY2" fmla="*/ 18896 h 400102"/>
              <a:gd name="connsiteX3" fmla="*/ 2754351 w 5408341"/>
              <a:gd name="connsiteY3" fmla="*/ 197316 h 400102"/>
              <a:gd name="connsiteX4" fmla="*/ 3579541 w 5408341"/>
              <a:gd name="connsiteY4" fmla="*/ 386886 h 400102"/>
              <a:gd name="connsiteX5" fmla="*/ 4415883 w 5408341"/>
              <a:gd name="connsiteY5" fmla="*/ 364584 h 400102"/>
              <a:gd name="connsiteX6" fmla="*/ 5408341 w 5408341"/>
              <a:gd name="connsiteY6" fmla="*/ 208467 h 400102"/>
              <a:gd name="connsiteX7" fmla="*/ 5408341 w 5408341"/>
              <a:gd name="connsiteY7" fmla="*/ 208467 h 40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8341" h="400102">
                <a:moveTo>
                  <a:pt x="0" y="41199"/>
                </a:moveTo>
                <a:cubicBezTo>
                  <a:pt x="274134" y="26330"/>
                  <a:pt x="847493" y="7745"/>
                  <a:pt x="847493" y="7745"/>
                </a:cubicBezTo>
                <a:cubicBezTo>
                  <a:pt x="1146717" y="4028"/>
                  <a:pt x="1477536" y="-12699"/>
                  <a:pt x="1795346" y="18896"/>
                </a:cubicBezTo>
                <a:cubicBezTo>
                  <a:pt x="2113156" y="50491"/>
                  <a:pt x="2456985" y="135984"/>
                  <a:pt x="2754351" y="197316"/>
                </a:cubicBezTo>
                <a:cubicBezTo>
                  <a:pt x="3051717" y="258648"/>
                  <a:pt x="3302619" y="359008"/>
                  <a:pt x="3579541" y="386886"/>
                </a:cubicBezTo>
                <a:cubicBezTo>
                  <a:pt x="3856463" y="414764"/>
                  <a:pt x="4111083" y="394320"/>
                  <a:pt x="4415883" y="364584"/>
                </a:cubicBezTo>
                <a:cubicBezTo>
                  <a:pt x="4720683" y="334848"/>
                  <a:pt x="5408341" y="208467"/>
                  <a:pt x="5408341" y="208467"/>
                </a:cubicBezTo>
                <a:lnTo>
                  <a:pt x="5408341" y="208467"/>
                </a:lnTo>
              </a:path>
            </a:pathLst>
          </a:custGeom>
          <a:noFill/>
          <a:ln w="63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srgbClr val="FFFFFF"/>
              </a:solidFill>
              <a:latin typeface="Segoe UI"/>
            </a:endParaRPr>
          </a:p>
        </p:txBody>
      </p:sp>
      <p:cxnSp>
        <p:nvCxnSpPr>
          <p:cNvPr id="15" name="Connecteur droit 14"/>
          <p:cNvCxnSpPr/>
          <p:nvPr/>
        </p:nvCxnSpPr>
        <p:spPr>
          <a:xfrm flipV="1">
            <a:off x="2927649" y="3489538"/>
            <a:ext cx="8929919" cy="995580"/>
          </a:xfrm>
          <a:prstGeom prst="line">
            <a:avLst/>
          </a:prstGeom>
          <a:ln w="3175">
            <a:prstDash val="sysDash"/>
          </a:ln>
        </p:spPr>
        <p:style>
          <a:lnRef idx="1">
            <a:schemeClr val="accent1"/>
          </a:lnRef>
          <a:fillRef idx="0">
            <a:schemeClr val="accent1"/>
          </a:fillRef>
          <a:effectRef idx="0">
            <a:schemeClr val="accent1"/>
          </a:effectRef>
          <a:fontRef idx="minor">
            <a:schemeClr val="tx1"/>
          </a:fontRef>
        </p:style>
      </p:cxnSp>
      <p:sp>
        <p:nvSpPr>
          <p:cNvPr id="16" name="Triangle rectangle 15"/>
          <p:cNvSpPr/>
          <p:nvPr/>
        </p:nvSpPr>
        <p:spPr>
          <a:xfrm rot="780209" flipH="1">
            <a:off x="6495439" y="3848828"/>
            <a:ext cx="480053" cy="191557"/>
          </a:xfrm>
          <a:prstGeom prst="r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srgbClr val="FFFFFF"/>
              </a:solidFill>
              <a:latin typeface="Segoe UI"/>
            </a:endParaRPr>
          </a:p>
        </p:txBody>
      </p:sp>
      <p:grpSp>
        <p:nvGrpSpPr>
          <p:cNvPr id="17" name="Groupe 16"/>
          <p:cNvGrpSpPr/>
          <p:nvPr/>
        </p:nvGrpSpPr>
        <p:grpSpPr>
          <a:xfrm rot="21239128">
            <a:off x="2795537" y="4316998"/>
            <a:ext cx="1824203" cy="554127"/>
            <a:chOff x="3178876" y="3447522"/>
            <a:chExt cx="1368152" cy="415595"/>
          </a:xfrm>
        </p:grpSpPr>
        <p:grpSp>
          <p:nvGrpSpPr>
            <p:cNvPr id="20" name="Groupe 19"/>
            <p:cNvGrpSpPr/>
            <p:nvPr/>
          </p:nvGrpSpPr>
          <p:grpSpPr>
            <a:xfrm rot="781304">
              <a:off x="3178876" y="3447522"/>
              <a:ext cx="1368152" cy="415595"/>
              <a:chOff x="2492155" y="2139702"/>
              <a:chExt cx="1368152" cy="415595"/>
            </a:xfrm>
            <a:solidFill>
              <a:schemeClr val="bg1"/>
            </a:solidFill>
          </p:grpSpPr>
          <p:sp>
            <p:nvSpPr>
              <p:cNvPr id="22" name="Trapèze 21"/>
              <p:cNvSpPr/>
              <p:nvPr/>
            </p:nvSpPr>
            <p:spPr>
              <a:xfrm rot="10800000">
                <a:off x="2492155" y="2339273"/>
                <a:ext cx="1368152" cy="216024"/>
              </a:xfrm>
              <a:prstGeom prst="trapezoid">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srgbClr val="FFFFFF"/>
                  </a:solidFill>
                  <a:latin typeface="Segoe UI"/>
                </a:endParaRPr>
              </a:p>
            </p:txBody>
          </p:sp>
          <p:sp>
            <p:nvSpPr>
              <p:cNvPr id="23" name="Trapèze 22"/>
              <p:cNvSpPr/>
              <p:nvPr/>
            </p:nvSpPr>
            <p:spPr>
              <a:xfrm>
                <a:off x="2915816" y="2139702"/>
                <a:ext cx="216024" cy="216024"/>
              </a:xfrm>
              <a:prstGeom prst="trapezoid">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srgbClr val="FFFFFF"/>
                  </a:solidFill>
                  <a:latin typeface="Segoe UI"/>
                </a:endParaRPr>
              </a:p>
            </p:txBody>
          </p:sp>
        </p:grpSp>
        <p:sp>
          <p:nvSpPr>
            <p:cNvPr id="21" name="Ellipse 20"/>
            <p:cNvSpPr/>
            <p:nvPr/>
          </p:nvSpPr>
          <p:spPr>
            <a:xfrm>
              <a:off x="4067944" y="3678159"/>
              <a:ext cx="72008" cy="45719"/>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srgbClr val="FFFFFF"/>
                </a:solidFill>
                <a:latin typeface="Segoe UI"/>
              </a:endParaRPr>
            </a:p>
          </p:txBody>
        </p:sp>
      </p:grpSp>
      <p:sp>
        <p:nvSpPr>
          <p:cNvPr id="2" name="Titre 1"/>
          <p:cNvSpPr>
            <a:spLocks noGrp="1"/>
          </p:cNvSpPr>
          <p:nvPr>
            <p:ph type="title"/>
          </p:nvPr>
        </p:nvSpPr>
        <p:spPr/>
        <p:txBody>
          <a:bodyPr/>
          <a:lstStyle/>
          <a:p>
            <a:r>
              <a:rPr lang="fr-FR" dirty="0"/>
              <a:t>Concept: appontage sur but futur (2)</a:t>
            </a:r>
          </a:p>
        </p:txBody>
      </p:sp>
      <p:sp>
        <p:nvSpPr>
          <p:cNvPr id="14" name="ZoneTexte 13">
            <a:extLst>
              <a:ext uri="{FF2B5EF4-FFF2-40B4-BE49-F238E27FC236}">
                <a16:creationId xmlns:a16="http://schemas.microsoft.com/office/drawing/2014/main" id="{387A5652-6AC8-43C6-BCA9-38E4EAE57791}"/>
              </a:ext>
            </a:extLst>
          </p:cNvPr>
          <p:cNvSpPr txBox="1"/>
          <p:nvPr/>
        </p:nvSpPr>
        <p:spPr>
          <a:xfrm>
            <a:off x="851935" y="6356460"/>
            <a:ext cx="2184893" cy="164212"/>
          </a:xfrm>
          <a:prstGeom prst="rect">
            <a:avLst/>
          </a:prstGeom>
          <a:solidFill>
            <a:schemeClr val="bg1"/>
          </a:solidFill>
        </p:spPr>
        <p:txBody>
          <a:bodyPr vert="horz" wrap="none" lIns="0" tIns="0" rIns="0" bIns="0" rtlCol="0" anchor="ctr">
            <a:spAutoFit/>
          </a:bodyPr>
          <a:lstStyle>
            <a:defPPr>
              <a:defRPr lang="fr-FR"/>
            </a:defPPr>
            <a:lvl1pPr>
              <a:defRPr sz="900">
                <a:solidFill>
                  <a:schemeClr val="bg1">
                    <a:lumMod val="65000"/>
                  </a:schemeClr>
                </a:solidFill>
              </a:defRPr>
            </a:lvl1pPr>
          </a:lstStyle>
          <a:p>
            <a:pPr lvl="0"/>
            <a:r>
              <a:rPr lang="en-US" sz="1067" dirty="0">
                <a:solidFill>
                  <a:schemeClr val="bg2">
                    <a:lumMod val="60000"/>
                    <a:lumOff val="40000"/>
                  </a:schemeClr>
                </a:solidFill>
              </a:rPr>
              <a:t>SAFRAN Electronics &amp; Defense 2022</a:t>
            </a:r>
            <a:endParaRPr lang="fr-FR" sz="1067" dirty="0">
              <a:solidFill>
                <a:schemeClr val="bg2">
                  <a:lumMod val="60000"/>
                  <a:lumOff val="40000"/>
                </a:schemeClr>
              </a:solidFill>
            </a:endParaRPr>
          </a:p>
        </p:txBody>
      </p:sp>
    </p:spTree>
    <p:extLst>
      <p:ext uri="{BB962C8B-B14F-4D97-AF65-F5344CB8AC3E}">
        <p14:creationId xmlns:p14="http://schemas.microsoft.com/office/powerpoint/2010/main" val="35094588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rme libre 8"/>
          <p:cNvSpPr/>
          <p:nvPr/>
        </p:nvSpPr>
        <p:spPr>
          <a:xfrm>
            <a:off x="434871" y="4781614"/>
            <a:ext cx="11658807" cy="547233"/>
          </a:xfrm>
          <a:custGeom>
            <a:avLst/>
            <a:gdLst>
              <a:gd name="connsiteX0" fmla="*/ 0 w 8744105"/>
              <a:gd name="connsiteY0" fmla="*/ 156117 h 410425"/>
              <a:gd name="connsiteX1" fmla="*/ 747132 w 8744105"/>
              <a:gd name="connsiteY1" fmla="*/ 55756 h 410425"/>
              <a:gd name="connsiteX2" fmla="*/ 1694986 w 8744105"/>
              <a:gd name="connsiteY2" fmla="*/ 0 h 410425"/>
              <a:gd name="connsiteX3" fmla="*/ 2665142 w 8744105"/>
              <a:gd name="connsiteY3" fmla="*/ 55756 h 410425"/>
              <a:gd name="connsiteX4" fmla="*/ 3445727 w 8744105"/>
              <a:gd name="connsiteY4" fmla="*/ 223025 h 410425"/>
              <a:gd name="connsiteX5" fmla="*/ 4259766 w 8744105"/>
              <a:gd name="connsiteY5" fmla="*/ 401444 h 410425"/>
              <a:gd name="connsiteX6" fmla="*/ 5207620 w 8744105"/>
              <a:gd name="connsiteY6" fmla="*/ 356839 h 410425"/>
              <a:gd name="connsiteX7" fmla="*/ 5898996 w 8744105"/>
              <a:gd name="connsiteY7" fmla="*/ 234176 h 410425"/>
              <a:gd name="connsiteX8" fmla="*/ 6779942 w 8744105"/>
              <a:gd name="connsiteY8" fmla="*/ 78059 h 410425"/>
              <a:gd name="connsiteX9" fmla="*/ 7716644 w 8744105"/>
              <a:gd name="connsiteY9" fmla="*/ 144966 h 410425"/>
              <a:gd name="connsiteX10" fmla="*/ 8631044 w 8744105"/>
              <a:gd name="connsiteY10" fmla="*/ 379142 h 410425"/>
              <a:gd name="connsiteX11" fmla="*/ 8697952 w 8744105"/>
              <a:gd name="connsiteY11" fmla="*/ 401444 h 41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44105" h="410425">
                <a:moveTo>
                  <a:pt x="0" y="156117"/>
                </a:moveTo>
                <a:cubicBezTo>
                  <a:pt x="232317" y="118946"/>
                  <a:pt x="464634" y="81775"/>
                  <a:pt x="747132" y="55756"/>
                </a:cubicBezTo>
                <a:cubicBezTo>
                  <a:pt x="1029630" y="29737"/>
                  <a:pt x="1375318" y="0"/>
                  <a:pt x="1694986" y="0"/>
                </a:cubicBezTo>
                <a:cubicBezTo>
                  <a:pt x="2014654" y="0"/>
                  <a:pt x="2373352" y="18585"/>
                  <a:pt x="2665142" y="55756"/>
                </a:cubicBezTo>
                <a:cubicBezTo>
                  <a:pt x="2956932" y="92927"/>
                  <a:pt x="3445727" y="223025"/>
                  <a:pt x="3445727" y="223025"/>
                </a:cubicBezTo>
                <a:cubicBezTo>
                  <a:pt x="3711498" y="280640"/>
                  <a:pt x="3966117" y="379142"/>
                  <a:pt x="4259766" y="401444"/>
                </a:cubicBezTo>
                <a:cubicBezTo>
                  <a:pt x="4553415" y="423746"/>
                  <a:pt x="4934415" y="384717"/>
                  <a:pt x="5207620" y="356839"/>
                </a:cubicBezTo>
                <a:cubicBezTo>
                  <a:pt x="5480825" y="328961"/>
                  <a:pt x="5898996" y="234176"/>
                  <a:pt x="5898996" y="234176"/>
                </a:cubicBezTo>
                <a:cubicBezTo>
                  <a:pt x="6161050" y="187713"/>
                  <a:pt x="6477001" y="92927"/>
                  <a:pt x="6779942" y="78059"/>
                </a:cubicBezTo>
                <a:cubicBezTo>
                  <a:pt x="7082883" y="63191"/>
                  <a:pt x="7408127" y="94786"/>
                  <a:pt x="7716644" y="144966"/>
                </a:cubicBezTo>
                <a:cubicBezTo>
                  <a:pt x="8025161" y="195146"/>
                  <a:pt x="8467493" y="336396"/>
                  <a:pt x="8631044" y="379142"/>
                </a:cubicBezTo>
                <a:cubicBezTo>
                  <a:pt x="8794595" y="421888"/>
                  <a:pt x="8746273" y="411666"/>
                  <a:pt x="8697952" y="40144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srgbClr val="FFFFFF"/>
              </a:solidFill>
              <a:latin typeface="Segoe UI"/>
            </a:endParaRPr>
          </a:p>
        </p:txBody>
      </p:sp>
      <p:sp>
        <p:nvSpPr>
          <p:cNvPr id="13" name="Forme libre 12"/>
          <p:cNvSpPr/>
          <p:nvPr/>
        </p:nvSpPr>
        <p:spPr>
          <a:xfrm>
            <a:off x="1199457" y="4485118"/>
            <a:ext cx="7211121" cy="533469"/>
          </a:xfrm>
          <a:custGeom>
            <a:avLst/>
            <a:gdLst>
              <a:gd name="connsiteX0" fmla="*/ 0 w 5408341"/>
              <a:gd name="connsiteY0" fmla="*/ 41199 h 400102"/>
              <a:gd name="connsiteX1" fmla="*/ 847493 w 5408341"/>
              <a:gd name="connsiteY1" fmla="*/ 7745 h 400102"/>
              <a:gd name="connsiteX2" fmla="*/ 1795346 w 5408341"/>
              <a:gd name="connsiteY2" fmla="*/ 18896 h 400102"/>
              <a:gd name="connsiteX3" fmla="*/ 2754351 w 5408341"/>
              <a:gd name="connsiteY3" fmla="*/ 197316 h 400102"/>
              <a:gd name="connsiteX4" fmla="*/ 3579541 w 5408341"/>
              <a:gd name="connsiteY4" fmla="*/ 386886 h 400102"/>
              <a:gd name="connsiteX5" fmla="*/ 4415883 w 5408341"/>
              <a:gd name="connsiteY5" fmla="*/ 364584 h 400102"/>
              <a:gd name="connsiteX6" fmla="*/ 5408341 w 5408341"/>
              <a:gd name="connsiteY6" fmla="*/ 208467 h 400102"/>
              <a:gd name="connsiteX7" fmla="*/ 5408341 w 5408341"/>
              <a:gd name="connsiteY7" fmla="*/ 208467 h 40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8341" h="400102">
                <a:moveTo>
                  <a:pt x="0" y="41199"/>
                </a:moveTo>
                <a:cubicBezTo>
                  <a:pt x="274134" y="26330"/>
                  <a:pt x="847493" y="7745"/>
                  <a:pt x="847493" y="7745"/>
                </a:cubicBezTo>
                <a:cubicBezTo>
                  <a:pt x="1146717" y="4028"/>
                  <a:pt x="1477536" y="-12699"/>
                  <a:pt x="1795346" y="18896"/>
                </a:cubicBezTo>
                <a:cubicBezTo>
                  <a:pt x="2113156" y="50491"/>
                  <a:pt x="2456985" y="135984"/>
                  <a:pt x="2754351" y="197316"/>
                </a:cubicBezTo>
                <a:cubicBezTo>
                  <a:pt x="3051717" y="258648"/>
                  <a:pt x="3302619" y="359008"/>
                  <a:pt x="3579541" y="386886"/>
                </a:cubicBezTo>
                <a:cubicBezTo>
                  <a:pt x="3856463" y="414764"/>
                  <a:pt x="4111083" y="394320"/>
                  <a:pt x="4415883" y="364584"/>
                </a:cubicBezTo>
                <a:cubicBezTo>
                  <a:pt x="4720683" y="334848"/>
                  <a:pt x="5408341" y="208467"/>
                  <a:pt x="5408341" y="208467"/>
                </a:cubicBezTo>
                <a:lnTo>
                  <a:pt x="5408341" y="208467"/>
                </a:lnTo>
              </a:path>
            </a:pathLst>
          </a:custGeom>
          <a:noFill/>
          <a:ln w="63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srgbClr val="FFFFFF"/>
              </a:solidFill>
              <a:latin typeface="Segoe UI"/>
            </a:endParaRPr>
          </a:p>
        </p:txBody>
      </p:sp>
      <p:cxnSp>
        <p:nvCxnSpPr>
          <p:cNvPr id="15" name="Connecteur droit 14"/>
          <p:cNvCxnSpPr/>
          <p:nvPr/>
        </p:nvCxnSpPr>
        <p:spPr>
          <a:xfrm flipV="1">
            <a:off x="2927649" y="3489538"/>
            <a:ext cx="8929919" cy="995580"/>
          </a:xfrm>
          <a:prstGeom prst="line">
            <a:avLst/>
          </a:prstGeom>
          <a:ln w="3175">
            <a:prstDash val="sysDash"/>
          </a:ln>
        </p:spPr>
        <p:style>
          <a:lnRef idx="1">
            <a:schemeClr val="accent1"/>
          </a:lnRef>
          <a:fillRef idx="0">
            <a:schemeClr val="accent1"/>
          </a:fillRef>
          <a:effectRef idx="0">
            <a:schemeClr val="accent1"/>
          </a:effectRef>
          <a:fontRef idx="minor">
            <a:schemeClr val="tx1"/>
          </a:fontRef>
        </p:style>
      </p:cxnSp>
      <p:sp>
        <p:nvSpPr>
          <p:cNvPr id="16" name="Triangle rectangle 15"/>
          <p:cNvSpPr/>
          <p:nvPr/>
        </p:nvSpPr>
        <p:spPr>
          <a:xfrm rot="780209" flipH="1">
            <a:off x="2827920" y="4248003"/>
            <a:ext cx="480053" cy="191557"/>
          </a:xfrm>
          <a:prstGeom prst="r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srgbClr val="FFFFFF"/>
              </a:solidFill>
              <a:latin typeface="Segoe UI"/>
            </a:endParaRPr>
          </a:p>
        </p:txBody>
      </p:sp>
      <p:grpSp>
        <p:nvGrpSpPr>
          <p:cNvPr id="19" name="Groupe 18"/>
          <p:cNvGrpSpPr/>
          <p:nvPr/>
        </p:nvGrpSpPr>
        <p:grpSpPr>
          <a:xfrm rot="20863174">
            <a:off x="1775520" y="4223383"/>
            <a:ext cx="1824203" cy="554127"/>
            <a:chOff x="3178876" y="3447522"/>
            <a:chExt cx="1368152" cy="415595"/>
          </a:xfrm>
        </p:grpSpPr>
        <p:grpSp>
          <p:nvGrpSpPr>
            <p:cNvPr id="11" name="Groupe 10"/>
            <p:cNvGrpSpPr/>
            <p:nvPr/>
          </p:nvGrpSpPr>
          <p:grpSpPr>
            <a:xfrm rot="781304">
              <a:off x="3178876" y="3447522"/>
              <a:ext cx="1368152" cy="415595"/>
              <a:chOff x="2492155" y="2139702"/>
              <a:chExt cx="1368152" cy="415595"/>
            </a:xfrm>
            <a:solidFill>
              <a:schemeClr val="bg1"/>
            </a:solidFill>
          </p:grpSpPr>
          <p:sp>
            <p:nvSpPr>
              <p:cNvPr id="7" name="Trapèze 6"/>
              <p:cNvSpPr/>
              <p:nvPr/>
            </p:nvSpPr>
            <p:spPr>
              <a:xfrm rot="10800000">
                <a:off x="2492155" y="2339273"/>
                <a:ext cx="1368152" cy="216024"/>
              </a:xfrm>
              <a:prstGeom prst="trapezoid">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srgbClr val="FFFFFF"/>
                  </a:solidFill>
                  <a:latin typeface="Segoe UI"/>
                </a:endParaRPr>
              </a:p>
            </p:txBody>
          </p:sp>
          <p:sp>
            <p:nvSpPr>
              <p:cNvPr id="10" name="Trapèze 9"/>
              <p:cNvSpPr/>
              <p:nvPr/>
            </p:nvSpPr>
            <p:spPr>
              <a:xfrm>
                <a:off x="2915816" y="2139702"/>
                <a:ext cx="216024" cy="216024"/>
              </a:xfrm>
              <a:prstGeom prst="trapezoid">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srgbClr val="FFFFFF"/>
                  </a:solidFill>
                  <a:latin typeface="Segoe UI"/>
                </a:endParaRPr>
              </a:p>
            </p:txBody>
          </p:sp>
        </p:grpSp>
        <p:sp>
          <p:nvSpPr>
            <p:cNvPr id="18" name="Ellipse 17"/>
            <p:cNvSpPr/>
            <p:nvPr/>
          </p:nvSpPr>
          <p:spPr>
            <a:xfrm>
              <a:off x="4067944" y="3678159"/>
              <a:ext cx="72008" cy="45719"/>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srgbClr val="FFFFFF"/>
                </a:solidFill>
                <a:latin typeface="Segoe UI"/>
              </a:endParaRPr>
            </a:p>
          </p:txBody>
        </p:sp>
      </p:grpSp>
      <p:sp>
        <p:nvSpPr>
          <p:cNvPr id="2" name="ZoneTexte 1"/>
          <p:cNvSpPr txBox="1"/>
          <p:nvPr/>
        </p:nvSpPr>
        <p:spPr>
          <a:xfrm rot="21272593">
            <a:off x="7582466" y="3555111"/>
            <a:ext cx="1043684" cy="338554"/>
          </a:xfrm>
          <a:prstGeom prst="rect">
            <a:avLst/>
          </a:prstGeom>
          <a:noFill/>
        </p:spPr>
        <p:txBody>
          <a:bodyPr wrap="none" rtlCol="0">
            <a:spAutoFit/>
          </a:bodyPr>
          <a:lstStyle/>
          <a:p>
            <a:pPr defTabSz="1219170"/>
            <a:r>
              <a:rPr lang="fr-FR" sz="1600" dirty="0" err="1">
                <a:solidFill>
                  <a:srgbClr val="070E1D"/>
                </a:solidFill>
                <a:latin typeface="Segoe UI"/>
              </a:rPr>
              <a:t>Traj</a:t>
            </a:r>
            <a:r>
              <a:rPr lang="fr-FR" sz="1600" dirty="0">
                <a:solidFill>
                  <a:srgbClr val="070E1D"/>
                </a:solidFill>
                <a:latin typeface="Segoe UI"/>
              </a:rPr>
              <a:t> avion</a:t>
            </a:r>
          </a:p>
        </p:txBody>
      </p:sp>
      <p:sp>
        <p:nvSpPr>
          <p:cNvPr id="17" name="ZoneTexte 16"/>
          <p:cNvSpPr txBox="1"/>
          <p:nvPr/>
        </p:nvSpPr>
        <p:spPr>
          <a:xfrm rot="21166276">
            <a:off x="6068844" y="4588537"/>
            <a:ext cx="2957092" cy="338554"/>
          </a:xfrm>
          <a:prstGeom prst="rect">
            <a:avLst/>
          </a:prstGeom>
          <a:noFill/>
        </p:spPr>
        <p:txBody>
          <a:bodyPr wrap="none" rtlCol="0">
            <a:spAutoFit/>
          </a:bodyPr>
          <a:lstStyle/>
          <a:p>
            <a:pPr defTabSz="1219170"/>
            <a:r>
              <a:rPr lang="fr-FR" sz="1600" dirty="0" err="1">
                <a:solidFill>
                  <a:srgbClr val="070E1D"/>
                </a:solidFill>
                <a:latin typeface="Segoe UI"/>
              </a:rPr>
              <a:t>Traj</a:t>
            </a:r>
            <a:r>
              <a:rPr lang="fr-FR" sz="1600" dirty="0">
                <a:solidFill>
                  <a:srgbClr val="070E1D"/>
                </a:solidFill>
                <a:latin typeface="Segoe UI"/>
              </a:rPr>
              <a:t> point d’impact désiré (PID)</a:t>
            </a:r>
          </a:p>
        </p:txBody>
      </p:sp>
      <p:sp>
        <p:nvSpPr>
          <p:cNvPr id="8" name="Titre 7"/>
          <p:cNvSpPr>
            <a:spLocks noGrp="1"/>
          </p:cNvSpPr>
          <p:nvPr>
            <p:ph type="title"/>
          </p:nvPr>
        </p:nvSpPr>
        <p:spPr/>
        <p:txBody>
          <a:bodyPr/>
          <a:lstStyle/>
          <a:p>
            <a:r>
              <a:rPr lang="fr-FR" dirty="0"/>
              <a:t>Concept: appontage sur but futur (3)</a:t>
            </a:r>
          </a:p>
        </p:txBody>
      </p:sp>
      <p:sp>
        <p:nvSpPr>
          <p:cNvPr id="20" name="ZoneTexte 19">
            <a:extLst>
              <a:ext uri="{FF2B5EF4-FFF2-40B4-BE49-F238E27FC236}">
                <a16:creationId xmlns:a16="http://schemas.microsoft.com/office/drawing/2014/main" id="{387A5652-6AC8-43C6-BCA9-38E4EAE57791}"/>
              </a:ext>
            </a:extLst>
          </p:cNvPr>
          <p:cNvSpPr txBox="1"/>
          <p:nvPr/>
        </p:nvSpPr>
        <p:spPr>
          <a:xfrm>
            <a:off x="851935" y="6356460"/>
            <a:ext cx="2184893" cy="164212"/>
          </a:xfrm>
          <a:prstGeom prst="rect">
            <a:avLst/>
          </a:prstGeom>
          <a:solidFill>
            <a:schemeClr val="bg1"/>
          </a:solidFill>
        </p:spPr>
        <p:txBody>
          <a:bodyPr vert="horz" wrap="none" lIns="0" tIns="0" rIns="0" bIns="0" rtlCol="0" anchor="ctr">
            <a:spAutoFit/>
          </a:bodyPr>
          <a:lstStyle>
            <a:defPPr>
              <a:defRPr lang="fr-FR"/>
            </a:defPPr>
            <a:lvl1pPr>
              <a:defRPr sz="900">
                <a:solidFill>
                  <a:schemeClr val="bg1">
                    <a:lumMod val="65000"/>
                  </a:schemeClr>
                </a:solidFill>
              </a:defRPr>
            </a:lvl1pPr>
          </a:lstStyle>
          <a:p>
            <a:pPr lvl="0"/>
            <a:r>
              <a:rPr lang="en-US" sz="1067" dirty="0">
                <a:solidFill>
                  <a:schemeClr val="bg2">
                    <a:lumMod val="60000"/>
                    <a:lumOff val="40000"/>
                  </a:schemeClr>
                </a:solidFill>
              </a:rPr>
              <a:t>SAFRAN Electronics &amp; Defense 2022</a:t>
            </a:r>
            <a:endParaRPr lang="fr-FR" sz="1067" dirty="0">
              <a:solidFill>
                <a:schemeClr val="bg2">
                  <a:lumMod val="60000"/>
                  <a:lumOff val="40000"/>
                </a:schemeClr>
              </a:solidFill>
            </a:endParaRPr>
          </a:p>
        </p:txBody>
      </p:sp>
    </p:spTree>
    <p:extLst>
      <p:ext uri="{BB962C8B-B14F-4D97-AF65-F5344CB8AC3E}">
        <p14:creationId xmlns:p14="http://schemas.microsoft.com/office/powerpoint/2010/main" val="27531790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a:t>Vitesse PA: 15 </a:t>
            </a:r>
            <a:r>
              <a:rPr lang="fr-FR" dirty="0" err="1"/>
              <a:t>kt</a:t>
            </a:r>
            <a:r>
              <a:rPr lang="fr-FR" dirty="0"/>
              <a:t> (7,5 m/s) (5 à 27 </a:t>
            </a:r>
            <a:r>
              <a:rPr lang="fr-FR" dirty="0" err="1"/>
              <a:t>kt</a:t>
            </a:r>
            <a:r>
              <a:rPr lang="fr-FR" dirty="0"/>
              <a:t>)</a:t>
            </a:r>
          </a:p>
          <a:p>
            <a:r>
              <a:rPr lang="fr-FR" dirty="0"/>
              <a:t>Vitesse avion: 140 </a:t>
            </a:r>
            <a:r>
              <a:rPr lang="fr-FR" dirty="0" err="1"/>
              <a:t>kt</a:t>
            </a:r>
            <a:r>
              <a:rPr lang="fr-FR" dirty="0"/>
              <a:t> </a:t>
            </a:r>
            <a:r>
              <a:rPr lang="fr-FR" dirty="0" err="1"/>
              <a:t>Vp</a:t>
            </a:r>
            <a:r>
              <a:rPr lang="fr-FR" dirty="0"/>
              <a:t>, 100 </a:t>
            </a:r>
            <a:r>
              <a:rPr lang="fr-FR" dirty="0" err="1"/>
              <a:t>kt</a:t>
            </a:r>
            <a:r>
              <a:rPr lang="fr-FR" dirty="0"/>
              <a:t> Vs</a:t>
            </a:r>
          </a:p>
          <a:p>
            <a:r>
              <a:rPr lang="fr-FR" dirty="0"/>
              <a:t>Durée de la phase finale:</a:t>
            </a:r>
          </a:p>
          <a:p>
            <a:pPr marL="380990" indent="-380990">
              <a:buFont typeface="Arial" panose="020B0604020202020204" pitchFamily="34" charset="0"/>
              <a:buChar char="•"/>
            </a:pPr>
            <a:r>
              <a:rPr lang="fr-FR" b="0" dirty="0"/>
              <a:t>5 NM: 150 s</a:t>
            </a:r>
          </a:p>
          <a:p>
            <a:pPr marL="448811" lvl="1" indent="-228594"/>
            <a:r>
              <a:rPr lang="fr-FR" dirty="0"/>
              <a:t>Pendant ce temps, le PA a avancé de 1100m (longueur du PA 262 m).</a:t>
            </a:r>
            <a:endParaRPr lang="fr-FR" b="0" dirty="0"/>
          </a:p>
          <a:p>
            <a:pPr marL="380990" indent="-380990">
              <a:buFont typeface="Arial" panose="020B0604020202020204" pitchFamily="34" charset="0"/>
              <a:buChar char="•"/>
            </a:pPr>
            <a:r>
              <a:rPr lang="fr-FR" b="0" dirty="0"/>
              <a:t>3/4 NM: 20/30 s</a:t>
            </a:r>
          </a:p>
          <a:p>
            <a:pPr lvl="1"/>
            <a:r>
              <a:rPr lang="fr-FR" dirty="0"/>
              <a:t>Pendant ce temps, le PA a avancé de 200m (longueur du PA 262 m).</a:t>
            </a:r>
          </a:p>
          <a:p>
            <a:r>
              <a:rPr lang="fr-FR" dirty="0"/>
              <a:t>Période de la houle (tangage): 10 s</a:t>
            </a:r>
          </a:p>
        </p:txBody>
      </p:sp>
      <p:sp>
        <p:nvSpPr>
          <p:cNvPr id="3" name="Titre 2"/>
          <p:cNvSpPr>
            <a:spLocks noGrp="1"/>
          </p:cNvSpPr>
          <p:nvPr>
            <p:ph type="title"/>
          </p:nvPr>
        </p:nvSpPr>
        <p:spPr/>
        <p:txBody>
          <a:bodyPr/>
          <a:lstStyle/>
          <a:p>
            <a:r>
              <a:rPr lang="fr-FR" dirty="0"/>
              <a:t>Ordres de grandeur numériques</a:t>
            </a:r>
          </a:p>
        </p:txBody>
      </p:sp>
      <p:sp>
        <p:nvSpPr>
          <p:cNvPr id="6" name="ZoneTexte 5">
            <a:extLst>
              <a:ext uri="{FF2B5EF4-FFF2-40B4-BE49-F238E27FC236}">
                <a16:creationId xmlns:a16="http://schemas.microsoft.com/office/drawing/2014/main" id="{387A5652-6AC8-43C6-BCA9-38E4EAE57791}"/>
              </a:ext>
            </a:extLst>
          </p:cNvPr>
          <p:cNvSpPr txBox="1"/>
          <p:nvPr/>
        </p:nvSpPr>
        <p:spPr>
          <a:xfrm>
            <a:off x="851935" y="6356460"/>
            <a:ext cx="2184893" cy="164212"/>
          </a:xfrm>
          <a:prstGeom prst="rect">
            <a:avLst/>
          </a:prstGeom>
          <a:solidFill>
            <a:schemeClr val="bg1"/>
          </a:solidFill>
        </p:spPr>
        <p:txBody>
          <a:bodyPr vert="horz" wrap="none" lIns="0" tIns="0" rIns="0" bIns="0" rtlCol="0" anchor="ctr">
            <a:spAutoFit/>
          </a:bodyPr>
          <a:lstStyle>
            <a:defPPr>
              <a:defRPr lang="fr-FR"/>
            </a:defPPr>
            <a:lvl1pPr>
              <a:defRPr sz="900">
                <a:solidFill>
                  <a:schemeClr val="bg1">
                    <a:lumMod val="65000"/>
                  </a:schemeClr>
                </a:solidFill>
              </a:defRPr>
            </a:lvl1pPr>
          </a:lstStyle>
          <a:p>
            <a:pPr lvl="0"/>
            <a:r>
              <a:rPr lang="en-US" sz="1067" dirty="0">
                <a:solidFill>
                  <a:schemeClr val="bg2">
                    <a:lumMod val="60000"/>
                    <a:lumOff val="40000"/>
                  </a:schemeClr>
                </a:solidFill>
              </a:rPr>
              <a:t>SAFRAN Electronics &amp; Defense 2022</a:t>
            </a:r>
            <a:endParaRPr lang="fr-FR" sz="1067" dirty="0">
              <a:solidFill>
                <a:schemeClr val="bg2">
                  <a:lumMod val="60000"/>
                  <a:lumOff val="40000"/>
                </a:schemeClr>
              </a:solidFill>
            </a:endParaRPr>
          </a:p>
        </p:txBody>
      </p:sp>
    </p:spTree>
    <p:extLst>
      <p:ext uri="{BB962C8B-B14F-4D97-AF65-F5344CB8AC3E}">
        <p14:creationId xmlns:p14="http://schemas.microsoft.com/office/powerpoint/2010/main" val="22217554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a:t>Utilisation des mesures de la CIN embarquée:</a:t>
            </a:r>
          </a:p>
        </p:txBody>
      </p:sp>
      <p:sp>
        <p:nvSpPr>
          <p:cNvPr id="3" name="Titre 2"/>
          <p:cNvSpPr>
            <a:spLocks noGrp="1"/>
          </p:cNvSpPr>
          <p:nvPr>
            <p:ph type="title"/>
          </p:nvPr>
        </p:nvSpPr>
        <p:spPr/>
        <p:txBody>
          <a:bodyPr/>
          <a:lstStyle/>
          <a:p>
            <a:r>
              <a:rPr lang="fr-FR" dirty="0"/>
              <a:t>Mouvements du PA</a:t>
            </a:r>
          </a:p>
        </p:txBody>
      </p:sp>
      <p:pic>
        <p:nvPicPr>
          <p:cNvPr id="1026" name="Image 1" descr="cid:image001.png@01D900B4.150A736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7605" y="1988841"/>
            <a:ext cx="5857577" cy="3868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Image 2" descr="cid:image002.png@01D900B4.150A736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15185" y="1999653"/>
            <a:ext cx="5225553" cy="3868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a:extLst>
              <a:ext uri="{FF2B5EF4-FFF2-40B4-BE49-F238E27FC236}">
                <a16:creationId xmlns:a16="http://schemas.microsoft.com/office/drawing/2014/main" id="{387A5652-6AC8-43C6-BCA9-38E4EAE57791}"/>
              </a:ext>
            </a:extLst>
          </p:cNvPr>
          <p:cNvSpPr txBox="1"/>
          <p:nvPr/>
        </p:nvSpPr>
        <p:spPr>
          <a:xfrm>
            <a:off x="851935" y="6356460"/>
            <a:ext cx="2184893" cy="164212"/>
          </a:xfrm>
          <a:prstGeom prst="rect">
            <a:avLst/>
          </a:prstGeom>
          <a:solidFill>
            <a:schemeClr val="bg1"/>
          </a:solidFill>
        </p:spPr>
        <p:txBody>
          <a:bodyPr vert="horz" wrap="none" lIns="0" tIns="0" rIns="0" bIns="0" rtlCol="0" anchor="ctr">
            <a:spAutoFit/>
          </a:bodyPr>
          <a:lstStyle>
            <a:defPPr>
              <a:defRPr lang="fr-FR"/>
            </a:defPPr>
            <a:lvl1pPr>
              <a:defRPr sz="900">
                <a:solidFill>
                  <a:schemeClr val="bg1">
                    <a:lumMod val="65000"/>
                  </a:schemeClr>
                </a:solidFill>
              </a:defRPr>
            </a:lvl1pPr>
          </a:lstStyle>
          <a:p>
            <a:pPr lvl="0"/>
            <a:r>
              <a:rPr lang="en-US" sz="1067" dirty="0">
                <a:solidFill>
                  <a:schemeClr val="bg2">
                    <a:lumMod val="60000"/>
                    <a:lumOff val="40000"/>
                  </a:schemeClr>
                </a:solidFill>
              </a:rPr>
              <a:t>SAFRAN Electronics &amp; Defense 2022</a:t>
            </a:r>
            <a:endParaRPr lang="fr-FR" sz="1067" dirty="0">
              <a:solidFill>
                <a:schemeClr val="bg2">
                  <a:lumMod val="60000"/>
                  <a:lumOff val="40000"/>
                </a:schemeClr>
              </a:solidFill>
            </a:endParaRPr>
          </a:p>
        </p:txBody>
      </p:sp>
    </p:spTree>
    <p:extLst>
      <p:ext uri="{BB962C8B-B14F-4D97-AF65-F5344CB8AC3E}">
        <p14:creationId xmlns:p14="http://schemas.microsoft.com/office/powerpoint/2010/main" val="10950133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5472875" y="2356383"/>
            <a:ext cx="4847595" cy="2257115"/>
          </a:xfrm>
        </p:spPr>
        <p:txBody>
          <a:bodyPr/>
          <a:lstStyle/>
          <a:p>
            <a:r>
              <a:rPr lang="fr-FR" dirty="0"/>
              <a:t>Architecture proposée</a:t>
            </a:r>
          </a:p>
        </p:txBody>
      </p:sp>
      <p:sp>
        <p:nvSpPr>
          <p:cNvPr id="4" name="Espace réservé du texte 3"/>
          <p:cNvSpPr>
            <a:spLocks noGrp="1"/>
          </p:cNvSpPr>
          <p:nvPr>
            <p:ph type="body" sz="quarter" idx="13"/>
          </p:nvPr>
        </p:nvSpPr>
        <p:spPr/>
        <p:txBody>
          <a:bodyPr/>
          <a:lstStyle/>
          <a:p>
            <a:r>
              <a:rPr lang="fr-FR" dirty="0"/>
              <a:t>3</a:t>
            </a:r>
          </a:p>
        </p:txBody>
      </p:sp>
    </p:spTree>
    <p:extLst>
      <p:ext uri="{BB962C8B-B14F-4D97-AF65-F5344CB8AC3E}">
        <p14:creationId xmlns:p14="http://schemas.microsoft.com/office/powerpoint/2010/main" val="72392922"/>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a:t>Une liaison </a:t>
            </a:r>
            <a:r>
              <a:rPr lang="fr-FR" dirty="0" err="1"/>
              <a:t>bi-directionnelle</a:t>
            </a:r>
            <a:r>
              <a:rPr lang="fr-FR" dirty="0"/>
              <a:t> de communication est nécessaire, mais:</a:t>
            </a:r>
          </a:p>
          <a:p>
            <a:pPr lvl="1"/>
            <a:r>
              <a:rPr lang="fr-FR" dirty="0"/>
              <a:t>Il faut minimiser l’impact des liaisons avion/PA sur la sécurité:</a:t>
            </a:r>
          </a:p>
          <a:p>
            <a:pPr marL="601208" lvl="1" indent="-380990">
              <a:buFont typeface="Arial" panose="020B0604020202020204" pitchFamily="34" charset="0"/>
              <a:buChar char="•"/>
            </a:pPr>
            <a:r>
              <a:rPr lang="fr-FR" dirty="0"/>
              <a:t>Robustesse aux retards</a:t>
            </a:r>
          </a:p>
          <a:p>
            <a:pPr marL="601208" lvl="1" indent="-380990">
              <a:buFont typeface="Arial" panose="020B0604020202020204" pitchFamily="34" charset="0"/>
              <a:buChar char="•"/>
            </a:pPr>
            <a:r>
              <a:rPr lang="fr-FR" dirty="0"/>
              <a:t>Robustesse aux pertes de transmission</a:t>
            </a:r>
          </a:p>
          <a:p>
            <a:pPr lvl="1"/>
            <a:r>
              <a:rPr lang="fr-FR" dirty="0"/>
              <a:t>Il faut minimiser les débits à transmettre</a:t>
            </a:r>
          </a:p>
          <a:p>
            <a:r>
              <a:rPr lang="fr-FR" dirty="0"/>
              <a:t>Possibilité de reprise en main à tout moment (sauf pour un UCAV)</a:t>
            </a:r>
          </a:p>
          <a:p>
            <a:r>
              <a:rPr lang="fr-FR" dirty="0"/>
              <a:t>Les minima d’emploi seront déterminés par:</a:t>
            </a:r>
          </a:p>
          <a:p>
            <a:pPr lvl="1"/>
            <a:r>
              <a:rPr lang="fr-FR" dirty="0"/>
              <a:t>Les performances de localisation relative</a:t>
            </a:r>
          </a:p>
          <a:p>
            <a:pPr lvl="1"/>
            <a:r>
              <a:rPr lang="fr-FR" dirty="0"/>
              <a:t>La fiabilité du système</a:t>
            </a:r>
          </a:p>
          <a:p>
            <a:pPr lvl="1"/>
            <a:endParaRPr lang="fr-FR" dirty="0"/>
          </a:p>
          <a:p>
            <a:pPr marL="0" indent="0">
              <a:buNone/>
            </a:pPr>
            <a:r>
              <a:rPr lang="fr-FR" sz="1600" dirty="0"/>
              <a:t>Nota</a:t>
            </a:r>
            <a:r>
              <a:rPr lang="fr-FR" sz="1600" b="0" dirty="0"/>
              <a:t>: pour améliorer la discrétion, on peut aussi imaginer une communication par laser</a:t>
            </a:r>
          </a:p>
        </p:txBody>
      </p:sp>
      <p:sp>
        <p:nvSpPr>
          <p:cNvPr id="7" name="Titre 6"/>
          <p:cNvSpPr>
            <a:spLocks noGrp="1"/>
          </p:cNvSpPr>
          <p:nvPr>
            <p:ph type="title"/>
          </p:nvPr>
        </p:nvSpPr>
        <p:spPr/>
        <p:txBody>
          <a:bodyPr/>
          <a:lstStyle/>
          <a:p>
            <a:r>
              <a:rPr lang="fr-FR" dirty="0"/>
              <a:t>Principes d’architecture</a:t>
            </a:r>
          </a:p>
        </p:txBody>
      </p:sp>
      <p:sp>
        <p:nvSpPr>
          <p:cNvPr id="6" name="ZoneTexte 5">
            <a:extLst>
              <a:ext uri="{FF2B5EF4-FFF2-40B4-BE49-F238E27FC236}">
                <a16:creationId xmlns:a16="http://schemas.microsoft.com/office/drawing/2014/main" id="{387A5652-6AC8-43C6-BCA9-38E4EAE57791}"/>
              </a:ext>
            </a:extLst>
          </p:cNvPr>
          <p:cNvSpPr txBox="1"/>
          <p:nvPr/>
        </p:nvSpPr>
        <p:spPr>
          <a:xfrm>
            <a:off x="851935" y="6356460"/>
            <a:ext cx="2184893" cy="164212"/>
          </a:xfrm>
          <a:prstGeom prst="rect">
            <a:avLst/>
          </a:prstGeom>
          <a:solidFill>
            <a:schemeClr val="bg1"/>
          </a:solidFill>
        </p:spPr>
        <p:txBody>
          <a:bodyPr vert="horz" wrap="none" lIns="0" tIns="0" rIns="0" bIns="0" rtlCol="0" anchor="ctr">
            <a:spAutoFit/>
          </a:bodyPr>
          <a:lstStyle>
            <a:defPPr>
              <a:defRPr lang="fr-FR"/>
            </a:defPPr>
            <a:lvl1pPr>
              <a:defRPr sz="900">
                <a:solidFill>
                  <a:schemeClr val="bg1">
                    <a:lumMod val="65000"/>
                  </a:schemeClr>
                </a:solidFill>
              </a:defRPr>
            </a:lvl1pPr>
          </a:lstStyle>
          <a:p>
            <a:pPr lvl="0"/>
            <a:r>
              <a:rPr lang="en-US" sz="1067" dirty="0">
                <a:solidFill>
                  <a:schemeClr val="bg2">
                    <a:lumMod val="60000"/>
                    <a:lumOff val="40000"/>
                  </a:schemeClr>
                </a:solidFill>
              </a:rPr>
              <a:t>SAFRAN Electronics &amp; Defense 2022</a:t>
            </a:r>
            <a:endParaRPr lang="fr-FR" sz="1067" dirty="0">
              <a:solidFill>
                <a:schemeClr val="bg2">
                  <a:lumMod val="60000"/>
                  <a:lumOff val="40000"/>
                </a:schemeClr>
              </a:solidFill>
            </a:endParaRPr>
          </a:p>
        </p:txBody>
      </p:sp>
    </p:spTree>
    <p:extLst>
      <p:ext uri="{BB962C8B-B14F-4D97-AF65-F5344CB8AC3E}">
        <p14:creationId xmlns:p14="http://schemas.microsoft.com/office/powerpoint/2010/main" val="21137053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11424" y="1700808"/>
            <a:ext cx="1152128" cy="8640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fr-FR" sz="1333" dirty="0">
                <a:solidFill>
                  <a:srgbClr val="070E1D"/>
                </a:solidFill>
                <a:latin typeface="Segoe UI"/>
              </a:rPr>
              <a:t>Localisation avion</a:t>
            </a:r>
          </a:p>
        </p:txBody>
      </p:sp>
      <p:sp>
        <p:nvSpPr>
          <p:cNvPr id="8" name="Rectangle 7"/>
          <p:cNvSpPr/>
          <p:nvPr/>
        </p:nvSpPr>
        <p:spPr>
          <a:xfrm>
            <a:off x="911424" y="4485117"/>
            <a:ext cx="1152128" cy="8640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fr-FR" sz="1333" dirty="0">
                <a:solidFill>
                  <a:srgbClr val="070E1D"/>
                </a:solidFill>
                <a:latin typeface="Segoe UI"/>
              </a:rPr>
              <a:t>Localisation PA</a:t>
            </a:r>
          </a:p>
        </p:txBody>
      </p:sp>
      <p:sp>
        <p:nvSpPr>
          <p:cNvPr id="9" name="Rectangle 8"/>
          <p:cNvSpPr/>
          <p:nvPr/>
        </p:nvSpPr>
        <p:spPr>
          <a:xfrm>
            <a:off x="911424" y="3044957"/>
            <a:ext cx="1152128" cy="8640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fr-FR" sz="1333" dirty="0">
                <a:solidFill>
                  <a:srgbClr val="070E1D"/>
                </a:solidFill>
                <a:latin typeface="Segoe UI"/>
              </a:rPr>
              <a:t>Mesure position avion/PA</a:t>
            </a:r>
          </a:p>
        </p:txBody>
      </p:sp>
      <p:sp>
        <p:nvSpPr>
          <p:cNvPr id="20" name="Triangle isocèle 19"/>
          <p:cNvSpPr/>
          <p:nvPr/>
        </p:nvSpPr>
        <p:spPr>
          <a:xfrm rot="5400000">
            <a:off x="2547865" y="3778672"/>
            <a:ext cx="734879" cy="600752"/>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srgbClr val="FFFFFF"/>
              </a:solidFill>
              <a:latin typeface="Segoe UI"/>
            </a:endParaRPr>
          </a:p>
        </p:txBody>
      </p:sp>
      <p:sp>
        <p:nvSpPr>
          <p:cNvPr id="35" name="Triangle isocèle 34"/>
          <p:cNvSpPr/>
          <p:nvPr/>
        </p:nvSpPr>
        <p:spPr>
          <a:xfrm rot="5400000">
            <a:off x="5092147" y="1978847"/>
            <a:ext cx="734879" cy="600752"/>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srgbClr val="FFFFFF"/>
              </a:solidFill>
              <a:latin typeface="Segoe UI"/>
            </a:endParaRPr>
          </a:p>
        </p:txBody>
      </p:sp>
      <p:sp>
        <p:nvSpPr>
          <p:cNvPr id="36" name="Triangle isocèle 35"/>
          <p:cNvSpPr/>
          <p:nvPr/>
        </p:nvSpPr>
        <p:spPr>
          <a:xfrm rot="5400000">
            <a:off x="3715614" y="2979188"/>
            <a:ext cx="734879" cy="600752"/>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srgbClr val="FFFFFF"/>
              </a:solidFill>
              <a:latin typeface="Segoe UI"/>
            </a:endParaRPr>
          </a:p>
        </p:txBody>
      </p:sp>
      <p:cxnSp>
        <p:nvCxnSpPr>
          <p:cNvPr id="42" name="Connecteur en angle 41"/>
          <p:cNvCxnSpPr>
            <a:stCxn id="9" idx="3"/>
          </p:cNvCxnSpPr>
          <p:nvPr/>
        </p:nvCxnSpPr>
        <p:spPr>
          <a:xfrm>
            <a:off x="2063552" y="3477006"/>
            <a:ext cx="576064" cy="46210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Connecteur en angle 45"/>
          <p:cNvCxnSpPr/>
          <p:nvPr/>
        </p:nvCxnSpPr>
        <p:spPr>
          <a:xfrm flipV="1">
            <a:off x="2063552" y="4223066"/>
            <a:ext cx="551376" cy="83811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ZoneTexte 54"/>
          <p:cNvSpPr txBox="1"/>
          <p:nvPr/>
        </p:nvSpPr>
        <p:spPr>
          <a:xfrm>
            <a:off x="2299223" y="3630019"/>
            <a:ext cx="304892" cy="297454"/>
          </a:xfrm>
          <a:prstGeom prst="rect">
            <a:avLst/>
          </a:prstGeom>
          <a:noFill/>
        </p:spPr>
        <p:txBody>
          <a:bodyPr wrap="none" rtlCol="0">
            <a:spAutoFit/>
          </a:bodyPr>
          <a:lstStyle/>
          <a:p>
            <a:pPr defTabSz="1219170"/>
            <a:r>
              <a:rPr lang="fr-FR" sz="1333" b="1" dirty="0">
                <a:solidFill>
                  <a:srgbClr val="070E1D"/>
                </a:solidFill>
                <a:latin typeface="Segoe UI"/>
              </a:rPr>
              <a:t>+</a:t>
            </a:r>
          </a:p>
        </p:txBody>
      </p:sp>
      <p:sp>
        <p:nvSpPr>
          <p:cNvPr id="56" name="ZoneTexte 55"/>
          <p:cNvSpPr txBox="1"/>
          <p:nvPr/>
        </p:nvSpPr>
        <p:spPr>
          <a:xfrm>
            <a:off x="2299223" y="4199783"/>
            <a:ext cx="304892" cy="297454"/>
          </a:xfrm>
          <a:prstGeom prst="rect">
            <a:avLst/>
          </a:prstGeom>
          <a:noFill/>
        </p:spPr>
        <p:txBody>
          <a:bodyPr wrap="none" rtlCol="0">
            <a:spAutoFit/>
          </a:bodyPr>
          <a:lstStyle/>
          <a:p>
            <a:pPr defTabSz="1219170"/>
            <a:r>
              <a:rPr lang="fr-FR" sz="1333" b="1" dirty="0">
                <a:solidFill>
                  <a:srgbClr val="070E1D"/>
                </a:solidFill>
                <a:latin typeface="Segoe UI"/>
              </a:rPr>
              <a:t>+</a:t>
            </a:r>
          </a:p>
        </p:txBody>
      </p:sp>
      <p:cxnSp>
        <p:nvCxnSpPr>
          <p:cNvPr id="58" name="Connecteur en angle 57"/>
          <p:cNvCxnSpPr>
            <a:stCxn id="20" idx="0"/>
            <a:endCxn id="36" idx="3"/>
          </p:cNvCxnSpPr>
          <p:nvPr/>
        </p:nvCxnSpPr>
        <p:spPr>
          <a:xfrm flipV="1">
            <a:off x="3215680" y="3279566"/>
            <a:ext cx="566997" cy="79948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Connecteur droit avec flèche 60"/>
          <p:cNvCxnSpPr>
            <a:stCxn id="7" idx="3"/>
          </p:cNvCxnSpPr>
          <p:nvPr/>
        </p:nvCxnSpPr>
        <p:spPr>
          <a:xfrm>
            <a:off x="2063552" y="2132856"/>
            <a:ext cx="309565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Connecteur en angle 62"/>
          <p:cNvCxnSpPr/>
          <p:nvPr/>
        </p:nvCxnSpPr>
        <p:spPr>
          <a:xfrm>
            <a:off x="2639620" y="2147640"/>
            <a:ext cx="1143057" cy="993329"/>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64" name="ZoneTexte 63"/>
          <p:cNvSpPr txBox="1"/>
          <p:nvPr/>
        </p:nvSpPr>
        <p:spPr>
          <a:xfrm>
            <a:off x="3503712" y="3358972"/>
            <a:ext cx="304892" cy="297454"/>
          </a:xfrm>
          <a:prstGeom prst="rect">
            <a:avLst/>
          </a:prstGeom>
          <a:noFill/>
        </p:spPr>
        <p:txBody>
          <a:bodyPr wrap="none" rtlCol="0">
            <a:spAutoFit/>
          </a:bodyPr>
          <a:lstStyle/>
          <a:p>
            <a:pPr defTabSz="1219170"/>
            <a:r>
              <a:rPr lang="fr-FR" sz="1333" b="1" dirty="0">
                <a:solidFill>
                  <a:srgbClr val="070E1D"/>
                </a:solidFill>
                <a:latin typeface="Segoe UI"/>
              </a:rPr>
              <a:t>+</a:t>
            </a:r>
          </a:p>
        </p:txBody>
      </p:sp>
      <p:sp>
        <p:nvSpPr>
          <p:cNvPr id="65" name="ZoneTexte 64"/>
          <p:cNvSpPr txBox="1"/>
          <p:nvPr/>
        </p:nvSpPr>
        <p:spPr>
          <a:xfrm>
            <a:off x="3487813" y="2782908"/>
            <a:ext cx="253596" cy="297454"/>
          </a:xfrm>
          <a:prstGeom prst="rect">
            <a:avLst/>
          </a:prstGeom>
          <a:noFill/>
        </p:spPr>
        <p:txBody>
          <a:bodyPr wrap="none" rtlCol="0">
            <a:spAutoFit/>
          </a:bodyPr>
          <a:lstStyle/>
          <a:p>
            <a:pPr defTabSz="1219170"/>
            <a:r>
              <a:rPr lang="fr-FR" sz="1333" b="1" dirty="0">
                <a:solidFill>
                  <a:srgbClr val="070E1D"/>
                </a:solidFill>
                <a:latin typeface="Segoe UI"/>
              </a:rPr>
              <a:t>-</a:t>
            </a:r>
          </a:p>
        </p:txBody>
      </p:sp>
      <p:sp>
        <p:nvSpPr>
          <p:cNvPr id="66" name="ZoneTexte 65"/>
          <p:cNvSpPr txBox="1"/>
          <p:nvPr/>
        </p:nvSpPr>
        <p:spPr>
          <a:xfrm>
            <a:off x="2157003" y="5073068"/>
            <a:ext cx="1160126" cy="297454"/>
          </a:xfrm>
          <a:prstGeom prst="rect">
            <a:avLst/>
          </a:prstGeom>
          <a:noFill/>
        </p:spPr>
        <p:txBody>
          <a:bodyPr wrap="none" rtlCol="0">
            <a:spAutoFit/>
          </a:bodyPr>
          <a:lstStyle/>
          <a:p>
            <a:pPr defTabSz="1219170"/>
            <a:r>
              <a:rPr lang="fr-FR" sz="1333" dirty="0">
                <a:solidFill>
                  <a:srgbClr val="070E1D"/>
                </a:solidFill>
                <a:latin typeface="Segoe UI"/>
              </a:rPr>
              <a:t>VE PA est. PA</a:t>
            </a:r>
          </a:p>
        </p:txBody>
      </p:sp>
      <p:cxnSp>
        <p:nvCxnSpPr>
          <p:cNvPr id="69" name="Connecteur en angle 68"/>
          <p:cNvCxnSpPr>
            <a:stCxn id="36" idx="0"/>
            <a:endCxn id="35" idx="3"/>
          </p:cNvCxnSpPr>
          <p:nvPr/>
        </p:nvCxnSpPr>
        <p:spPr>
          <a:xfrm flipV="1">
            <a:off x="4383430" y="2279224"/>
            <a:ext cx="775781" cy="100034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70" name="ZoneTexte 69"/>
          <p:cNvSpPr txBox="1"/>
          <p:nvPr/>
        </p:nvSpPr>
        <p:spPr>
          <a:xfrm>
            <a:off x="2063553" y="1795363"/>
            <a:ext cx="1624997" cy="297454"/>
          </a:xfrm>
          <a:prstGeom prst="rect">
            <a:avLst/>
          </a:prstGeom>
          <a:noFill/>
        </p:spPr>
        <p:txBody>
          <a:bodyPr wrap="none" rtlCol="0">
            <a:spAutoFit/>
          </a:bodyPr>
          <a:lstStyle/>
          <a:p>
            <a:pPr defTabSz="1219170"/>
            <a:r>
              <a:rPr lang="fr-FR" sz="1333" dirty="0">
                <a:solidFill>
                  <a:srgbClr val="070E1D"/>
                </a:solidFill>
                <a:latin typeface="Segoe UI"/>
              </a:rPr>
              <a:t>VE Avion est. Avion</a:t>
            </a:r>
          </a:p>
        </p:txBody>
      </p:sp>
      <p:sp>
        <p:nvSpPr>
          <p:cNvPr id="71" name="ZoneTexte 70"/>
          <p:cNvSpPr txBox="1"/>
          <p:nvPr/>
        </p:nvSpPr>
        <p:spPr>
          <a:xfrm>
            <a:off x="4309594" y="3279564"/>
            <a:ext cx="1089209" cy="502573"/>
          </a:xfrm>
          <a:prstGeom prst="rect">
            <a:avLst/>
          </a:prstGeom>
          <a:noFill/>
        </p:spPr>
        <p:txBody>
          <a:bodyPr wrap="none" rtlCol="0">
            <a:spAutoFit/>
          </a:bodyPr>
          <a:lstStyle/>
          <a:p>
            <a:pPr defTabSz="1219170"/>
            <a:r>
              <a:rPr lang="fr-FR" sz="1333" dirty="0">
                <a:solidFill>
                  <a:srgbClr val="070E1D"/>
                </a:solidFill>
                <a:latin typeface="Segoe UI"/>
              </a:rPr>
              <a:t>Ecart repère</a:t>
            </a:r>
          </a:p>
          <a:p>
            <a:pPr defTabSz="1219170"/>
            <a:r>
              <a:rPr lang="fr-FR" sz="1333" dirty="0">
                <a:solidFill>
                  <a:srgbClr val="070E1D"/>
                </a:solidFill>
                <a:latin typeface="Segoe UI"/>
              </a:rPr>
              <a:t>Avion/ PA</a:t>
            </a:r>
          </a:p>
        </p:txBody>
      </p:sp>
      <p:sp>
        <p:nvSpPr>
          <p:cNvPr id="72" name="ZoneTexte 71"/>
          <p:cNvSpPr txBox="1"/>
          <p:nvPr/>
        </p:nvSpPr>
        <p:spPr>
          <a:xfrm>
            <a:off x="3403914" y="3744906"/>
            <a:ext cx="1392561" cy="297454"/>
          </a:xfrm>
          <a:prstGeom prst="rect">
            <a:avLst/>
          </a:prstGeom>
          <a:noFill/>
        </p:spPr>
        <p:txBody>
          <a:bodyPr wrap="none" rtlCol="0">
            <a:spAutoFit/>
          </a:bodyPr>
          <a:lstStyle/>
          <a:p>
            <a:pPr defTabSz="1219170"/>
            <a:r>
              <a:rPr lang="fr-FR" sz="1333" dirty="0">
                <a:solidFill>
                  <a:srgbClr val="070E1D"/>
                </a:solidFill>
                <a:latin typeface="Segoe UI"/>
              </a:rPr>
              <a:t>VE Avion est. PA</a:t>
            </a:r>
          </a:p>
        </p:txBody>
      </p:sp>
      <p:sp>
        <p:nvSpPr>
          <p:cNvPr id="73" name="ZoneTexte 72"/>
          <p:cNvSpPr txBox="1"/>
          <p:nvPr/>
        </p:nvSpPr>
        <p:spPr>
          <a:xfrm>
            <a:off x="334433" y="5742820"/>
            <a:ext cx="1499834" cy="502573"/>
          </a:xfrm>
          <a:prstGeom prst="rect">
            <a:avLst/>
          </a:prstGeom>
          <a:noFill/>
        </p:spPr>
        <p:txBody>
          <a:bodyPr wrap="none" rtlCol="0">
            <a:spAutoFit/>
          </a:bodyPr>
          <a:lstStyle/>
          <a:p>
            <a:pPr defTabSz="1219170"/>
            <a:r>
              <a:rPr lang="fr-FR" sz="1333" dirty="0">
                <a:solidFill>
                  <a:srgbClr val="070E1D"/>
                </a:solidFill>
                <a:latin typeface="Segoe UI"/>
              </a:rPr>
              <a:t>VE: Vecteur d’Etat</a:t>
            </a:r>
          </a:p>
          <a:p>
            <a:pPr defTabSz="1219170"/>
            <a:r>
              <a:rPr lang="fr-FR" sz="1333" dirty="0">
                <a:solidFill>
                  <a:srgbClr val="070E1D"/>
                </a:solidFill>
                <a:latin typeface="Segoe UI"/>
              </a:rPr>
              <a:t>est. :  estimé</a:t>
            </a:r>
          </a:p>
        </p:txBody>
      </p:sp>
      <p:cxnSp>
        <p:nvCxnSpPr>
          <p:cNvPr id="75" name="Connecteur droit avec flèche 74"/>
          <p:cNvCxnSpPr>
            <a:stCxn id="35" idx="0"/>
          </p:cNvCxnSpPr>
          <p:nvPr/>
        </p:nvCxnSpPr>
        <p:spPr>
          <a:xfrm>
            <a:off x="5759963" y="2279224"/>
            <a:ext cx="14758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6" name="ZoneTexte 75"/>
          <p:cNvSpPr txBox="1"/>
          <p:nvPr/>
        </p:nvSpPr>
        <p:spPr>
          <a:xfrm>
            <a:off x="5623401" y="1950928"/>
            <a:ext cx="1372107" cy="297454"/>
          </a:xfrm>
          <a:prstGeom prst="rect">
            <a:avLst/>
          </a:prstGeom>
          <a:noFill/>
        </p:spPr>
        <p:txBody>
          <a:bodyPr wrap="none" rtlCol="0">
            <a:spAutoFit/>
          </a:bodyPr>
          <a:lstStyle/>
          <a:p>
            <a:pPr defTabSz="1219170"/>
            <a:r>
              <a:rPr lang="fr-FR" sz="1333" dirty="0">
                <a:solidFill>
                  <a:srgbClr val="070E1D"/>
                </a:solidFill>
                <a:latin typeface="Segoe UI"/>
              </a:rPr>
              <a:t>VE avion est. PA</a:t>
            </a:r>
          </a:p>
        </p:txBody>
      </p:sp>
      <p:sp>
        <p:nvSpPr>
          <p:cNvPr id="77" name="ZoneTexte 76"/>
          <p:cNvSpPr txBox="1"/>
          <p:nvPr/>
        </p:nvSpPr>
        <p:spPr>
          <a:xfrm>
            <a:off x="4805005" y="1856164"/>
            <a:ext cx="304892" cy="297454"/>
          </a:xfrm>
          <a:prstGeom prst="rect">
            <a:avLst/>
          </a:prstGeom>
          <a:noFill/>
        </p:spPr>
        <p:txBody>
          <a:bodyPr wrap="none" rtlCol="0">
            <a:spAutoFit/>
          </a:bodyPr>
          <a:lstStyle/>
          <a:p>
            <a:pPr defTabSz="1219170"/>
            <a:r>
              <a:rPr lang="fr-FR" sz="1333" b="1" dirty="0">
                <a:solidFill>
                  <a:srgbClr val="070E1D"/>
                </a:solidFill>
                <a:latin typeface="Segoe UI"/>
              </a:rPr>
              <a:t>+</a:t>
            </a:r>
          </a:p>
        </p:txBody>
      </p:sp>
      <p:sp>
        <p:nvSpPr>
          <p:cNvPr id="78" name="ZoneTexte 77"/>
          <p:cNvSpPr txBox="1"/>
          <p:nvPr/>
        </p:nvSpPr>
        <p:spPr>
          <a:xfrm>
            <a:off x="4805005" y="2308832"/>
            <a:ext cx="304892" cy="297454"/>
          </a:xfrm>
          <a:prstGeom prst="rect">
            <a:avLst/>
          </a:prstGeom>
          <a:noFill/>
        </p:spPr>
        <p:txBody>
          <a:bodyPr wrap="none" rtlCol="0">
            <a:spAutoFit/>
          </a:bodyPr>
          <a:lstStyle/>
          <a:p>
            <a:pPr defTabSz="1219170"/>
            <a:r>
              <a:rPr lang="fr-FR" sz="1333" b="1" dirty="0">
                <a:solidFill>
                  <a:srgbClr val="070E1D"/>
                </a:solidFill>
                <a:latin typeface="Segoe UI"/>
              </a:rPr>
              <a:t>+</a:t>
            </a:r>
          </a:p>
        </p:txBody>
      </p:sp>
      <p:sp>
        <p:nvSpPr>
          <p:cNvPr id="80" name="Rectangle 79"/>
          <p:cNvSpPr/>
          <p:nvPr/>
        </p:nvSpPr>
        <p:spPr>
          <a:xfrm>
            <a:off x="9442297" y="1604797"/>
            <a:ext cx="1152128" cy="8640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fr-FR" sz="1333" dirty="0">
                <a:solidFill>
                  <a:srgbClr val="070E1D"/>
                </a:solidFill>
                <a:latin typeface="Segoe UI"/>
              </a:rPr>
              <a:t>FCS avion</a:t>
            </a:r>
          </a:p>
        </p:txBody>
      </p:sp>
      <p:cxnSp>
        <p:nvCxnSpPr>
          <p:cNvPr id="82" name="Connecteur droit avec flèche 81"/>
          <p:cNvCxnSpPr/>
          <p:nvPr/>
        </p:nvCxnSpPr>
        <p:spPr>
          <a:xfrm flipV="1">
            <a:off x="8415257" y="2335360"/>
            <a:ext cx="1027041"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Connecteur droit avec flèche 83"/>
          <p:cNvCxnSpPr>
            <a:stCxn id="80" idx="3"/>
          </p:cNvCxnSpPr>
          <p:nvPr/>
        </p:nvCxnSpPr>
        <p:spPr>
          <a:xfrm>
            <a:off x="10594426" y="2036845"/>
            <a:ext cx="975109" cy="322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5" name="ZoneTexte 84"/>
          <p:cNvSpPr txBox="1"/>
          <p:nvPr/>
        </p:nvSpPr>
        <p:spPr>
          <a:xfrm>
            <a:off x="10594426" y="1724683"/>
            <a:ext cx="798617" cy="297454"/>
          </a:xfrm>
          <a:prstGeom prst="rect">
            <a:avLst/>
          </a:prstGeom>
          <a:noFill/>
        </p:spPr>
        <p:txBody>
          <a:bodyPr wrap="none" rtlCol="0">
            <a:spAutoFit/>
          </a:bodyPr>
          <a:lstStyle/>
          <a:p>
            <a:pPr defTabSz="1219170"/>
            <a:r>
              <a:rPr lang="fr-FR" sz="1333" dirty="0">
                <a:solidFill>
                  <a:srgbClr val="070E1D"/>
                </a:solidFill>
                <a:latin typeface="Segoe UI"/>
              </a:rPr>
              <a:t>Pilotage</a:t>
            </a:r>
          </a:p>
        </p:txBody>
      </p:sp>
      <p:sp>
        <p:nvSpPr>
          <p:cNvPr id="86" name="ZoneTexte 85"/>
          <p:cNvSpPr txBox="1"/>
          <p:nvPr/>
        </p:nvSpPr>
        <p:spPr>
          <a:xfrm>
            <a:off x="8400257" y="2084851"/>
            <a:ext cx="1042041" cy="502573"/>
          </a:xfrm>
          <a:prstGeom prst="rect">
            <a:avLst/>
          </a:prstGeom>
          <a:noFill/>
        </p:spPr>
        <p:txBody>
          <a:bodyPr wrap="square" rtlCol="0">
            <a:spAutoFit/>
          </a:bodyPr>
          <a:lstStyle/>
          <a:p>
            <a:pPr defTabSz="1219170"/>
            <a:r>
              <a:rPr lang="fr-FR" sz="1333" dirty="0">
                <a:solidFill>
                  <a:srgbClr val="070E1D"/>
                </a:solidFill>
                <a:latin typeface="Segoe UI"/>
              </a:rPr>
              <a:t>Ecarts de trajectoire</a:t>
            </a:r>
          </a:p>
        </p:txBody>
      </p:sp>
      <p:sp>
        <p:nvSpPr>
          <p:cNvPr id="88" name="Rectangle 87"/>
          <p:cNvSpPr/>
          <p:nvPr/>
        </p:nvSpPr>
        <p:spPr>
          <a:xfrm>
            <a:off x="4655840" y="4485117"/>
            <a:ext cx="1152128" cy="8640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fr-FR" sz="1333" dirty="0">
                <a:solidFill>
                  <a:srgbClr val="070E1D"/>
                </a:solidFill>
                <a:latin typeface="Segoe UI"/>
              </a:rPr>
              <a:t>Estimation mouvement PA</a:t>
            </a:r>
          </a:p>
        </p:txBody>
      </p:sp>
      <p:cxnSp>
        <p:nvCxnSpPr>
          <p:cNvPr id="90" name="Connecteur droit avec flèche 89"/>
          <p:cNvCxnSpPr/>
          <p:nvPr/>
        </p:nvCxnSpPr>
        <p:spPr>
          <a:xfrm>
            <a:off x="2339240" y="5061181"/>
            <a:ext cx="2316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 name="Connecteur en angle 91"/>
          <p:cNvCxnSpPr/>
          <p:nvPr/>
        </p:nvCxnSpPr>
        <p:spPr>
          <a:xfrm flipV="1">
            <a:off x="5807969" y="2468894"/>
            <a:ext cx="1444548" cy="221436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94" name="ZoneTexte 93"/>
          <p:cNvSpPr txBox="1"/>
          <p:nvPr/>
        </p:nvSpPr>
        <p:spPr>
          <a:xfrm>
            <a:off x="5685694" y="4719023"/>
            <a:ext cx="1719773" cy="502573"/>
          </a:xfrm>
          <a:prstGeom prst="rect">
            <a:avLst/>
          </a:prstGeom>
          <a:noFill/>
        </p:spPr>
        <p:txBody>
          <a:bodyPr wrap="square" rtlCol="0">
            <a:spAutoFit/>
          </a:bodyPr>
          <a:lstStyle/>
          <a:p>
            <a:pPr algn="ctr" defTabSz="1219170"/>
            <a:r>
              <a:rPr lang="fr-FR" sz="1333" dirty="0">
                <a:solidFill>
                  <a:srgbClr val="070E1D"/>
                </a:solidFill>
                <a:latin typeface="Segoe UI"/>
              </a:rPr>
              <a:t>Trajectoire PID fonction du temps</a:t>
            </a:r>
          </a:p>
        </p:txBody>
      </p:sp>
      <p:cxnSp>
        <p:nvCxnSpPr>
          <p:cNvPr id="103" name="Connecteur droit avec flèche 102"/>
          <p:cNvCxnSpPr/>
          <p:nvPr/>
        </p:nvCxnSpPr>
        <p:spPr>
          <a:xfrm>
            <a:off x="2038863" y="1840043"/>
            <a:ext cx="74034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4" name="Rectangle 103"/>
          <p:cNvSpPr/>
          <p:nvPr/>
        </p:nvSpPr>
        <p:spPr>
          <a:xfrm>
            <a:off x="7248128" y="1988840"/>
            <a:ext cx="1152128" cy="76455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fr-FR" sz="1333" dirty="0">
                <a:solidFill>
                  <a:srgbClr val="070E1D"/>
                </a:solidFill>
                <a:latin typeface="Segoe UI"/>
              </a:rPr>
              <a:t>Guidage sur PID</a:t>
            </a:r>
          </a:p>
        </p:txBody>
      </p:sp>
      <p:sp>
        <p:nvSpPr>
          <p:cNvPr id="2" name="Titre 1"/>
          <p:cNvSpPr>
            <a:spLocks noGrp="1"/>
          </p:cNvSpPr>
          <p:nvPr>
            <p:ph type="title"/>
          </p:nvPr>
        </p:nvSpPr>
        <p:spPr/>
        <p:txBody>
          <a:bodyPr/>
          <a:lstStyle/>
          <a:p>
            <a:r>
              <a:rPr lang="fr-FR" dirty="0"/>
              <a:t>Architecture fonctionnelle (proposition)</a:t>
            </a:r>
          </a:p>
        </p:txBody>
      </p:sp>
      <p:sp>
        <p:nvSpPr>
          <p:cNvPr id="40" name="ZoneTexte 39">
            <a:extLst>
              <a:ext uri="{FF2B5EF4-FFF2-40B4-BE49-F238E27FC236}">
                <a16:creationId xmlns:a16="http://schemas.microsoft.com/office/drawing/2014/main" id="{387A5652-6AC8-43C6-BCA9-38E4EAE57791}"/>
              </a:ext>
            </a:extLst>
          </p:cNvPr>
          <p:cNvSpPr txBox="1"/>
          <p:nvPr/>
        </p:nvSpPr>
        <p:spPr>
          <a:xfrm>
            <a:off x="851935" y="6356460"/>
            <a:ext cx="2184893" cy="164212"/>
          </a:xfrm>
          <a:prstGeom prst="rect">
            <a:avLst/>
          </a:prstGeom>
          <a:solidFill>
            <a:schemeClr val="bg1"/>
          </a:solidFill>
        </p:spPr>
        <p:txBody>
          <a:bodyPr vert="horz" wrap="none" lIns="0" tIns="0" rIns="0" bIns="0" rtlCol="0" anchor="ctr">
            <a:spAutoFit/>
          </a:bodyPr>
          <a:lstStyle>
            <a:defPPr>
              <a:defRPr lang="fr-FR"/>
            </a:defPPr>
            <a:lvl1pPr>
              <a:defRPr sz="900">
                <a:solidFill>
                  <a:schemeClr val="bg1">
                    <a:lumMod val="65000"/>
                  </a:schemeClr>
                </a:solidFill>
              </a:defRPr>
            </a:lvl1pPr>
          </a:lstStyle>
          <a:p>
            <a:pPr lvl="0"/>
            <a:r>
              <a:rPr lang="en-US" sz="1067" dirty="0">
                <a:solidFill>
                  <a:schemeClr val="bg2">
                    <a:lumMod val="60000"/>
                    <a:lumOff val="40000"/>
                  </a:schemeClr>
                </a:solidFill>
              </a:rPr>
              <a:t>SAFRAN Electronics &amp; Defense 2022</a:t>
            </a:r>
            <a:endParaRPr lang="fr-FR" sz="1067" dirty="0">
              <a:solidFill>
                <a:schemeClr val="bg2">
                  <a:lumMod val="60000"/>
                  <a:lumOff val="40000"/>
                </a:schemeClr>
              </a:solidFill>
            </a:endParaRPr>
          </a:p>
        </p:txBody>
      </p:sp>
    </p:spTree>
    <p:extLst>
      <p:ext uri="{BB962C8B-B14F-4D97-AF65-F5344CB8AC3E}">
        <p14:creationId xmlns:p14="http://schemas.microsoft.com/office/powerpoint/2010/main" val="350965873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11424" y="1700808"/>
            <a:ext cx="1152128" cy="8640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fr-FR" sz="1333" dirty="0">
                <a:solidFill>
                  <a:srgbClr val="070E1D"/>
                </a:solidFill>
                <a:latin typeface="Segoe UI"/>
              </a:rPr>
              <a:t>Localisation avion</a:t>
            </a:r>
          </a:p>
        </p:txBody>
      </p:sp>
      <p:sp>
        <p:nvSpPr>
          <p:cNvPr id="8" name="Rectangle 7"/>
          <p:cNvSpPr/>
          <p:nvPr/>
        </p:nvSpPr>
        <p:spPr>
          <a:xfrm>
            <a:off x="911424" y="4485117"/>
            <a:ext cx="1152128" cy="8640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fr-FR" sz="1333" dirty="0">
                <a:solidFill>
                  <a:srgbClr val="070E1D"/>
                </a:solidFill>
                <a:latin typeface="Segoe UI"/>
              </a:rPr>
              <a:t>Localisation PA</a:t>
            </a:r>
          </a:p>
        </p:txBody>
      </p:sp>
      <p:sp>
        <p:nvSpPr>
          <p:cNvPr id="9" name="Rectangle 8"/>
          <p:cNvSpPr/>
          <p:nvPr/>
        </p:nvSpPr>
        <p:spPr>
          <a:xfrm>
            <a:off x="911424" y="3044957"/>
            <a:ext cx="1152128" cy="8640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fr-FR" sz="1333" dirty="0">
                <a:solidFill>
                  <a:srgbClr val="070E1D"/>
                </a:solidFill>
                <a:latin typeface="Segoe UI"/>
              </a:rPr>
              <a:t>Mesure position avion/PA</a:t>
            </a:r>
          </a:p>
        </p:txBody>
      </p:sp>
      <p:sp>
        <p:nvSpPr>
          <p:cNvPr id="20" name="Triangle isocèle 19"/>
          <p:cNvSpPr/>
          <p:nvPr/>
        </p:nvSpPr>
        <p:spPr>
          <a:xfrm rot="5400000">
            <a:off x="2547865" y="3778672"/>
            <a:ext cx="734879" cy="600752"/>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srgbClr val="FFFFFF"/>
              </a:solidFill>
              <a:latin typeface="Segoe UI"/>
            </a:endParaRPr>
          </a:p>
        </p:txBody>
      </p:sp>
      <p:sp>
        <p:nvSpPr>
          <p:cNvPr id="35" name="Triangle isocèle 34"/>
          <p:cNvSpPr/>
          <p:nvPr/>
        </p:nvSpPr>
        <p:spPr>
          <a:xfrm rot="5400000">
            <a:off x="5092147" y="1978847"/>
            <a:ext cx="734879" cy="600752"/>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srgbClr val="FFFFFF"/>
              </a:solidFill>
              <a:latin typeface="Segoe UI"/>
            </a:endParaRPr>
          </a:p>
        </p:txBody>
      </p:sp>
      <p:sp>
        <p:nvSpPr>
          <p:cNvPr id="36" name="Triangle isocèle 35"/>
          <p:cNvSpPr/>
          <p:nvPr/>
        </p:nvSpPr>
        <p:spPr>
          <a:xfrm rot="5400000">
            <a:off x="3715614" y="2979188"/>
            <a:ext cx="734879" cy="600752"/>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srgbClr val="FFFFFF"/>
              </a:solidFill>
              <a:latin typeface="Segoe UI"/>
            </a:endParaRPr>
          </a:p>
        </p:txBody>
      </p:sp>
      <p:cxnSp>
        <p:nvCxnSpPr>
          <p:cNvPr id="42" name="Connecteur en angle 41"/>
          <p:cNvCxnSpPr>
            <a:stCxn id="9" idx="3"/>
          </p:cNvCxnSpPr>
          <p:nvPr/>
        </p:nvCxnSpPr>
        <p:spPr>
          <a:xfrm>
            <a:off x="2063552" y="3477006"/>
            <a:ext cx="576064" cy="46210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Connecteur en angle 45"/>
          <p:cNvCxnSpPr/>
          <p:nvPr/>
        </p:nvCxnSpPr>
        <p:spPr>
          <a:xfrm flipV="1">
            <a:off x="2063552" y="4223066"/>
            <a:ext cx="551376" cy="83811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ZoneTexte 54"/>
          <p:cNvSpPr txBox="1"/>
          <p:nvPr/>
        </p:nvSpPr>
        <p:spPr>
          <a:xfrm>
            <a:off x="2299223" y="3630019"/>
            <a:ext cx="304892" cy="297454"/>
          </a:xfrm>
          <a:prstGeom prst="rect">
            <a:avLst/>
          </a:prstGeom>
          <a:noFill/>
        </p:spPr>
        <p:txBody>
          <a:bodyPr wrap="none" rtlCol="0">
            <a:spAutoFit/>
          </a:bodyPr>
          <a:lstStyle/>
          <a:p>
            <a:pPr defTabSz="1219170"/>
            <a:r>
              <a:rPr lang="fr-FR" sz="1333" b="1" dirty="0">
                <a:solidFill>
                  <a:srgbClr val="070E1D"/>
                </a:solidFill>
                <a:latin typeface="Segoe UI"/>
              </a:rPr>
              <a:t>+</a:t>
            </a:r>
          </a:p>
        </p:txBody>
      </p:sp>
      <p:sp>
        <p:nvSpPr>
          <p:cNvPr id="56" name="ZoneTexte 55"/>
          <p:cNvSpPr txBox="1"/>
          <p:nvPr/>
        </p:nvSpPr>
        <p:spPr>
          <a:xfrm>
            <a:off x="2299223" y="4199783"/>
            <a:ext cx="304892" cy="297454"/>
          </a:xfrm>
          <a:prstGeom prst="rect">
            <a:avLst/>
          </a:prstGeom>
          <a:noFill/>
        </p:spPr>
        <p:txBody>
          <a:bodyPr wrap="none" rtlCol="0">
            <a:spAutoFit/>
          </a:bodyPr>
          <a:lstStyle/>
          <a:p>
            <a:pPr defTabSz="1219170"/>
            <a:r>
              <a:rPr lang="fr-FR" sz="1333" b="1" dirty="0">
                <a:solidFill>
                  <a:srgbClr val="070E1D"/>
                </a:solidFill>
                <a:latin typeface="Segoe UI"/>
              </a:rPr>
              <a:t>+</a:t>
            </a:r>
          </a:p>
        </p:txBody>
      </p:sp>
      <p:cxnSp>
        <p:nvCxnSpPr>
          <p:cNvPr id="58" name="Connecteur en angle 57"/>
          <p:cNvCxnSpPr>
            <a:stCxn id="20" idx="0"/>
            <a:endCxn id="36" idx="3"/>
          </p:cNvCxnSpPr>
          <p:nvPr/>
        </p:nvCxnSpPr>
        <p:spPr>
          <a:xfrm flipV="1">
            <a:off x="3215680" y="3279566"/>
            <a:ext cx="566997" cy="79948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Connecteur droit avec flèche 60"/>
          <p:cNvCxnSpPr>
            <a:stCxn id="7" idx="3"/>
          </p:cNvCxnSpPr>
          <p:nvPr/>
        </p:nvCxnSpPr>
        <p:spPr>
          <a:xfrm>
            <a:off x="2063552" y="2132856"/>
            <a:ext cx="309565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Connecteur en angle 62"/>
          <p:cNvCxnSpPr/>
          <p:nvPr/>
        </p:nvCxnSpPr>
        <p:spPr>
          <a:xfrm>
            <a:off x="2639620" y="2147640"/>
            <a:ext cx="1143057" cy="993329"/>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64" name="ZoneTexte 63"/>
          <p:cNvSpPr txBox="1"/>
          <p:nvPr/>
        </p:nvSpPr>
        <p:spPr>
          <a:xfrm>
            <a:off x="3503712" y="3358972"/>
            <a:ext cx="304892" cy="297454"/>
          </a:xfrm>
          <a:prstGeom prst="rect">
            <a:avLst/>
          </a:prstGeom>
          <a:noFill/>
        </p:spPr>
        <p:txBody>
          <a:bodyPr wrap="none" rtlCol="0">
            <a:spAutoFit/>
          </a:bodyPr>
          <a:lstStyle/>
          <a:p>
            <a:pPr defTabSz="1219170"/>
            <a:r>
              <a:rPr lang="fr-FR" sz="1333" b="1" dirty="0">
                <a:solidFill>
                  <a:srgbClr val="070E1D"/>
                </a:solidFill>
                <a:latin typeface="Segoe UI"/>
              </a:rPr>
              <a:t>+</a:t>
            </a:r>
          </a:p>
        </p:txBody>
      </p:sp>
      <p:sp>
        <p:nvSpPr>
          <p:cNvPr id="65" name="ZoneTexte 64"/>
          <p:cNvSpPr txBox="1"/>
          <p:nvPr/>
        </p:nvSpPr>
        <p:spPr>
          <a:xfrm>
            <a:off x="3487813" y="2782908"/>
            <a:ext cx="253596" cy="297454"/>
          </a:xfrm>
          <a:prstGeom prst="rect">
            <a:avLst/>
          </a:prstGeom>
          <a:noFill/>
        </p:spPr>
        <p:txBody>
          <a:bodyPr wrap="none" rtlCol="0">
            <a:spAutoFit/>
          </a:bodyPr>
          <a:lstStyle/>
          <a:p>
            <a:pPr defTabSz="1219170"/>
            <a:r>
              <a:rPr lang="fr-FR" sz="1333" b="1" dirty="0">
                <a:solidFill>
                  <a:srgbClr val="070E1D"/>
                </a:solidFill>
                <a:latin typeface="Segoe UI"/>
              </a:rPr>
              <a:t>-</a:t>
            </a:r>
          </a:p>
        </p:txBody>
      </p:sp>
      <p:sp>
        <p:nvSpPr>
          <p:cNvPr id="66" name="ZoneTexte 65"/>
          <p:cNvSpPr txBox="1"/>
          <p:nvPr/>
        </p:nvSpPr>
        <p:spPr>
          <a:xfrm>
            <a:off x="2157003" y="5073068"/>
            <a:ext cx="1160126" cy="297454"/>
          </a:xfrm>
          <a:prstGeom prst="rect">
            <a:avLst/>
          </a:prstGeom>
          <a:noFill/>
        </p:spPr>
        <p:txBody>
          <a:bodyPr wrap="none" rtlCol="0">
            <a:spAutoFit/>
          </a:bodyPr>
          <a:lstStyle/>
          <a:p>
            <a:pPr defTabSz="1219170"/>
            <a:r>
              <a:rPr lang="fr-FR" sz="1333" dirty="0">
                <a:solidFill>
                  <a:srgbClr val="070E1D"/>
                </a:solidFill>
                <a:latin typeface="Segoe UI"/>
              </a:rPr>
              <a:t>VE PA est. PA</a:t>
            </a:r>
          </a:p>
        </p:txBody>
      </p:sp>
      <p:cxnSp>
        <p:nvCxnSpPr>
          <p:cNvPr id="69" name="Connecteur en angle 68"/>
          <p:cNvCxnSpPr>
            <a:stCxn id="36" idx="0"/>
            <a:endCxn id="35" idx="3"/>
          </p:cNvCxnSpPr>
          <p:nvPr/>
        </p:nvCxnSpPr>
        <p:spPr>
          <a:xfrm flipV="1">
            <a:off x="4383430" y="2279224"/>
            <a:ext cx="775781" cy="100034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70" name="ZoneTexte 69"/>
          <p:cNvSpPr txBox="1"/>
          <p:nvPr/>
        </p:nvSpPr>
        <p:spPr>
          <a:xfrm>
            <a:off x="2063553" y="1795363"/>
            <a:ext cx="1624997" cy="297454"/>
          </a:xfrm>
          <a:prstGeom prst="rect">
            <a:avLst/>
          </a:prstGeom>
          <a:noFill/>
        </p:spPr>
        <p:txBody>
          <a:bodyPr wrap="none" rtlCol="0">
            <a:spAutoFit/>
          </a:bodyPr>
          <a:lstStyle/>
          <a:p>
            <a:pPr defTabSz="1219170"/>
            <a:r>
              <a:rPr lang="fr-FR" sz="1333" dirty="0">
                <a:solidFill>
                  <a:srgbClr val="070E1D"/>
                </a:solidFill>
                <a:latin typeface="Segoe UI"/>
              </a:rPr>
              <a:t>VE Avion est. Avion</a:t>
            </a:r>
          </a:p>
        </p:txBody>
      </p:sp>
      <p:sp>
        <p:nvSpPr>
          <p:cNvPr id="71" name="ZoneTexte 70"/>
          <p:cNvSpPr txBox="1"/>
          <p:nvPr/>
        </p:nvSpPr>
        <p:spPr>
          <a:xfrm>
            <a:off x="4309594" y="3279564"/>
            <a:ext cx="1089209" cy="502573"/>
          </a:xfrm>
          <a:prstGeom prst="rect">
            <a:avLst/>
          </a:prstGeom>
          <a:noFill/>
        </p:spPr>
        <p:txBody>
          <a:bodyPr wrap="none" rtlCol="0">
            <a:spAutoFit/>
          </a:bodyPr>
          <a:lstStyle/>
          <a:p>
            <a:pPr defTabSz="1219170"/>
            <a:r>
              <a:rPr lang="fr-FR" sz="1333" dirty="0">
                <a:solidFill>
                  <a:srgbClr val="070E1D"/>
                </a:solidFill>
                <a:latin typeface="Segoe UI"/>
              </a:rPr>
              <a:t>Ecart repère</a:t>
            </a:r>
          </a:p>
          <a:p>
            <a:pPr defTabSz="1219170"/>
            <a:r>
              <a:rPr lang="fr-FR" sz="1333" dirty="0">
                <a:solidFill>
                  <a:srgbClr val="070E1D"/>
                </a:solidFill>
                <a:latin typeface="Segoe UI"/>
              </a:rPr>
              <a:t>Avion/ PA</a:t>
            </a:r>
          </a:p>
        </p:txBody>
      </p:sp>
      <p:sp>
        <p:nvSpPr>
          <p:cNvPr id="72" name="ZoneTexte 71"/>
          <p:cNvSpPr txBox="1"/>
          <p:nvPr/>
        </p:nvSpPr>
        <p:spPr>
          <a:xfrm>
            <a:off x="3403914" y="3744906"/>
            <a:ext cx="1392561" cy="297454"/>
          </a:xfrm>
          <a:prstGeom prst="rect">
            <a:avLst/>
          </a:prstGeom>
          <a:noFill/>
        </p:spPr>
        <p:txBody>
          <a:bodyPr wrap="none" rtlCol="0">
            <a:spAutoFit/>
          </a:bodyPr>
          <a:lstStyle/>
          <a:p>
            <a:pPr defTabSz="1219170"/>
            <a:r>
              <a:rPr lang="fr-FR" sz="1333" dirty="0">
                <a:solidFill>
                  <a:srgbClr val="070E1D"/>
                </a:solidFill>
                <a:latin typeface="Segoe UI"/>
              </a:rPr>
              <a:t>VE Avion est. PA</a:t>
            </a:r>
          </a:p>
        </p:txBody>
      </p:sp>
      <p:sp>
        <p:nvSpPr>
          <p:cNvPr id="73" name="ZoneTexte 72"/>
          <p:cNvSpPr txBox="1"/>
          <p:nvPr/>
        </p:nvSpPr>
        <p:spPr>
          <a:xfrm>
            <a:off x="334433" y="5742820"/>
            <a:ext cx="1499834" cy="502573"/>
          </a:xfrm>
          <a:prstGeom prst="rect">
            <a:avLst/>
          </a:prstGeom>
          <a:noFill/>
        </p:spPr>
        <p:txBody>
          <a:bodyPr wrap="none" rtlCol="0">
            <a:spAutoFit/>
          </a:bodyPr>
          <a:lstStyle/>
          <a:p>
            <a:pPr defTabSz="1219170"/>
            <a:r>
              <a:rPr lang="fr-FR" sz="1333" dirty="0">
                <a:solidFill>
                  <a:srgbClr val="070E1D"/>
                </a:solidFill>
                <a:latin typeface="Segoe UI"/>
              </a:rPr>
              <a:t>VE: Vecteur d’Etat</a:t>
            </a:r>
          </a:p>
          <a:p>
            <a:pPr defTabSz="1219170"/>
            <a:r>
              <a:rPr lang="fr-FR" sz="1333" dirty="0">
                <a:solidFill>
                  <a:srgbClr val="070E1D"/>
                </a:solidFill>
                <a:latin typeface="Segoe UI"/>
              </a:rPr>
              <a:t>est. :  estimé</a:t>
            </a:r>
          </a:p>
        </p:txBody>
      </p:sp>
      <p:cxnSp>
        <p:nvCxnSpPr>
          <p:cNvPr id="75" name="Connecteur droit avec flèche 74"/>
          <p:cNvCxnSpPr>
            <a:stCxn id="35" idx="0"/>
          </p:cNvCxnSpPr>
          <p:nvPr/>
        </p:nvCxnSpPr>
        <p:spPr>
          <a:xfrm>
            <a:off x="5759963" y="2279224"/>
            <a:ext cx="14758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6" name="ZoneTexte 75"/>
          <p:cNvSpPr txBox="1"/>
          <p:nvPr/>
        </p:nvSpPr>
        <p:spPr>
          <a:xfrm>
            <a:off x="5623401" y="1950928"/>
            <a:ext cx="1372107" cy="297454"/>
          </a:xfrm>
          <a:prstGeom prst="rect">
            <a:avLst/>
          </a:prstGeom>
          <a:noFill/>
        </p:spPr>
        <p:txBody>
          <a:bodyPr wrap="none" rtlCol="0">
            <a:spAutoFit/>
          </a:bodyPr>
          <a:lstStyle/>
          <a:p>
            <a:pPr defTabSz="1219170"/>
            <a:r>
              <a:rPr lang="fr-FR" sz="1333" dirty="0">
                <a:solidFill>
                  <a:srgbClr val="070E1D"/>
                </a:solidFill>
                <a:latin typeface="Segoe UI"/>
              </a:rPr>
              <a:t>VE avion est. PA</a:t>
            </a:r>
          </a:p>
        </p:txBody>
      </p:sp>
      <p:sp>
        <p:nvSpPr>
          <p:cNvPr id="77" name="ZoneTexte 76"/>
          <p:cNvSpPr txBox="1"/>
          <p:nvPr/>
        </p:nvSpPr>
        <p:spPr>
          <a:xfrm>
            <a:off x="4805005" y="1856164"/>
            <a:ext cx="304892" cy="297454"/>
          </a:xfrm>
          <a:prstGeom prst="rect">
            <a:avLst/>
          </a:prstGeom>
          <a:noFill/>
        </p:spPr>
        <p:txBody>
          <a:bodyPr wrap="none" rtlCol="0">
            <a:spAutoFit/>
          </a:bodyPr>
          <a:lstStyle/>
          <a:p>
            <a:pPr defTabSz="1219170"/>
            <a:r>
              <a:rPr lang="fr-FR" sz="1333" b="1" dirty="0">
                <a:solidFill>
                  <a:srgbClr val="070E1D"/>
                </a:solidFill>
                <a:latin typeface="Segoe UI"/>
              </a:rPr>
              <a:t>+</a:t>
            </a:r>
          </a:p>
        </p:txBody>
      </p:sp>
      <p:sp>
        <p:nvSpPr>
          <p:cNvPr id="78" name="ZoneTexte 77"/>
          <p:cNvSpPr txBox="1"/>
          <p:nvPr/>
        </p:nvSpPr>
        <p:spPr>
          <a:xfrm>
            <a:off x="4805005" y="2308832"/>
            <a:ext cx="304892" cy="297454"/>
          </a:xfrm>
          <a:prstGeom prst="rect">
            <a:avLst/>
          </a:prstGeom>
          <a:noFill/>
        </p:spPr>
        <p:txBody>
          <a:bodyPr wrap="none" rtlCol="0">
            <a:spAutoFit/>
          </a:bodyPr>
          <a:lstStyle/>
          <a:p>
            <a:pPr defTabSz="1219170"/>
            <a:r>
              <a:rPr lang="fr-FR" sz="1333" b="1" dirty="0">
                <a:solidFill>
                  <a:srgbClr val="070E1D"/>
                </a:solidFill>
                <a:latin typeface="Segoe UI"/>
              </a:rPr>
              <a:t>+</a:t>
            </a:r>
          </a:p>
        </p:txBody>
      </p:sp>
      <p:sp>
        <p:nvSpPr>
          <p:cNvPr id="80" name="Rectangle 79"/>
          <p:cNvSpPr/>
          <p:nvPr/>
        </p:nvSpPr>
        <p:spPr>
          <a:xfrm>
            <a:off x="9442297" y="1604797"/>
            <a:ext cx="1152128" cy="8640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fr-FR" sz="1333" dirty="0">
                <a:solidFill>
                  <a:srgbClr val="070E1D"/>
                </a:solidFill>
                <a:latin typeface="Segoe UI"/>
              </a:rPr>
              <a:t>FCS avion</a:t>
            </a:r>
          </a:p>
        </p:txBody>
      </p:sp>
      <p:cxnSp>
        <p:nvCxnSpPr>
          <p:cNvPr id="82" name="Connecteur droit avec flèche 81"/>
          <p:cNvCxnSpPr/>
          <p:nvPr/>
        </p:nvCxnSpPr>
        <p:spPr>
          <a:xfrm flipV="1">
            <a:off x="8415257" y="2335360"/>
            <a:ext cx="1027041"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Connecteur droit avec flèche 83"/>
          <p:cNvCxnSpPr>
            <a:stCxn id="80" idx="3"/>
          </p:cNvCxnSpPr>
          <p:nvPr/>
        </p:nvCxnSpPr>
        <p:spPr>
          <a:xfrm>
            <a:off x="10594426" y="2036845"/>
            <a:ext cx="975109" cy="322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5" name="ZoneTexte 84"/>
          <p:cNvSpPr txBox="1"/>
          <p:nvPr/>
        </p:nvSpPr>
        <p:spPr>
          <a:xfrm>
            <a:off x="10594426" y="1724683"/>
            <a:ext cx="798617" cy="297454"/>
          </a:xfrm>
          <a:prstGeom prst="rect">
            <a:avLst/>
          </a:prstGeom>
          <a:noFill/>
        </p:spPr>
        <p:txBody>
          <a:bodyPr wrap="none" rtlCol="0">
            <a:spAutoFit/>
          </a:bodyPr>
          <a:lstStyle/>
          <a:p>
            <a:pPr defTabSz="1219170"/>
            <a:r>
              <a:rPr lang="fr-FR" sz="1333" dirty="0">
                <a:solidFill>
                  <a:srgbClr val="070E1D"/>
                </a:solidFill>
                <a:latin typeface="Segoe UI"/>
              </a:rPr>
              <a:t>Pilotage</a:t>
            </a:r>
          </a:p>
        </p:txBody>
      </p:sp>
      <p:sp>
        <p:nvSpPr>
          <p:cNvPr id="86" name="ZoneTexte 85"/>
          <p:cNvSpPr txBox="1"/>
          <p:nvPr/>
        </p:nvSpPr>
        <p:spPr>
          <a:xfrm>
            <a:off x="8400257" y="2084851"/>
            <a:ext cx="1042041" cy="502573"/>
          </a:xfrm>
          <a:prstGeom prst="rect">
            <a:avLst/>
          </a:prstGeom>
          <a:noFill/>
        </p:spPr>
        <p:txBody>
          <a:bodyPr wrap="square" rtlCol="0">
            <a:spAutoFit/>
          </a:bodyPr>
          <a:lstStyle/>
          <a:p>
            <a:pPr defTabSz="1219170"/>
            <a:r>
              <a:rPr lang="fr-FR" sz="1333" dirty="0">
                <a:solidFill>
                  <a:srgbClr val="070E1D"/>
                </a:solidFill>
                <a:latin typeface="Segoe UI"/>
              </a:rPr>
              <a:t>Ecarts de trajectoire</a:t>
            </a:r>
          </a:p>
        </p:txBody>
      </p:sp>
      <p:sp>
        <p:nvSpPr>
          <p:cNvPr id="88" name="Rectangle 87"/>
          <p:cNvSpPr/>
          <p:nvPr/>
        </p:nvSpPr>
        <p:spPr>
          <a:xfrm>
            <a:off x="4655840" y="4485117"/>
            <a:ext cx="1152128" cy="8640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fr-FR" sz="1333" dirty="0">
                <a:solidFill>
                  <a:srgbClr val="070E1D"/>
                </a:solidFill>
                <a:latin typeface="Segoe UI"/>
              </a:rPr>
              <a:t>Estimation mouvement PA</a:t>
            </a:r>
          </a:p>
        </p:txBody>
      </p:sp>
      <p:cxnSp>
        <p:nvCxnSpPr>
          <p:cNvPr id="90" name="Connecteur droit avec flèche 89"/>
          <p:cNvCxnSpPr/>
          <p:nvPr/>
        </p:nvCxnSpPr>
        <p:spPr>
          <a:xfrm>
            <a:off x="2339240" y="5061181"/>
            <a:ext cx="2316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 name="Connecteur en angle 91"/>
          <p:cNvCxnSpPr/>
          <p:nvPr/>
        </p:nvCxnSpPr>
        <p:spPr>
          <a:xfrm flipV="1">
            <a:off x="5807969" y="2468894"/>
            <a:ext cx="1444548" cy="221436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94" name="ZoneTexte 93"/>
          <p:cNvSpPr txBox="1"/>
          <p:nvPr/>
        </p:nvSpPr>
        <p:spPr>
          <a:xfrm>
            <a:off x="5685694" y="4719023"/>
            <a:ext cx="1719773" cy="502573"/>
          </a:xfrm>
          <a:prstGeom prst="rect">
            <a:avLst/>
          </a:prstGeom>
          <a:noFill/>
        </p:spPr>
        <p:txBody>
          <a:bodyPr wrap="square" rtlCol="0">
            <a:spAutoFit/>
          </a:bodyPr>
          <a:lstStyle/>
          <a:p>
            <a:pPr algn="ctr" defTabSz="1219170"/>
            <a:r>
              <a:rPr lang="fr-FR" sz="1333" dirty="0">
                <a:solidFill>
                  <a:srgbClr val="070E1D"/>
                </a:solidFill>
                <a:latin typeface="Segoe UI"/>
              </a:rPr>
              <a:t>Trajectoire PID fonction du temps</a:t>
            </a:r>
          </a:p>
        </p:txBody>
      </p:sp>
      <p:cxnSp>
        <p:nvCxnSpPr>
          <p:cNvPr id="103" name="Connecteur droit avec flèche 102"/>
          <p:cNvCxnSpPr/>
          <p:nvPr/>
        </p:nvCxnSpPr>
        <p:spPr>
          <a:xfrm>
            <a:off x="2038863" y="1840043"/>
            <a:ext cx="74034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4" name="Rectangle 103"/>
          <p:cNvSpPr/>
          <p:nvPr/>
        </p:nvSpPr>
        <p:spPr>
          <a:xfrm>
            <a:off x="7248128" y="1988840"/>
            <a:ext cx="1152128" cy="76455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fr-FR" sz="1333" dirty="0">
                <a:solidFill>
                  <a:srgbClr val="070E1D"/>
                </a:solidFill>
                <a:latin typeface="Segoe UI"/>
              </a:rPr>
              <a:t>Guidage sur PID</a:t>
            </a:r>
          </a:p>
        </p:txBody>
      </p:sp>
      <p:sp>
        <p:nvSpPr>
          <p:cNvPr id="10" name="Rectangle à coins arrondis 9"/>
          <p:cNvSpPr/>
          <p:nvPr/>
        </p:nvSpPr>
        <p:spPr>
          <a:xfrm>
            <a:off x="670984" y="2878920"/>
            <a:ext cx="6577144" cy="2854337"/>
          </a:xfrm>
          <a:prstGeom prst="roundRect">
            <a:avLst>
              <a:gd name="adj" fmla="val 6249"/>
            </a:avLst>
          </a:prstGeom>
          <a:noFill/>
          <a:ln w="57150">
            <a:solidFill>
              <a:schemeClr val="accent2">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srgbClr val="FFFFFF"/>
              </a:solidFill>
              <a:latin typeface="Segoe UI"/>
            </a:endParaRPr>
          </a:p>
        </p:txBody>
      </p:sp>
      <p:sp>
        <p:nvSpPr>
          <p:cNvPr id="44" name="Rectangle à coins arrondis 43"/>
          <p:cNvSpPr/>
          <p:nvPr/>
        </p:nvSpPr>
        <p:spPr>
          <a:xfrm>
            <a:off x="719402" y="1412777"/>
            <a:ext cx="11138164" cy="1386303"/>
          </a:xfrm>
          <a:prstGeom prst="roundRect">
            <a:avLst>
              <a:gd name="adj" fmla="val 6249"/>
            </a:avLst>
          </a:prstGeom>
          <a:noFill/>
          <a:ln w="57150">
            <a:solidFill>
              <a:schemeClr val="accent1">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srgbClr val="FFFFFF"/>
              </a:solidFill>
              <a:latin typeface="Segoe UI"/>
            </a:endParaRPr>
          </a:p>
        </p:txBody>
      </p:sp>
      <p:sp>
        <p:nvSpPr>
          <p:cNvPr id="11" name="ZoneTexte 10"/>
          <p:cNvSpPr txBox="1"/>
          <p:nvPr/>
        </p:nvSpPr>
        <p:spPr>
          <a:xfrm>
            <a:off x="9457774" y="2787121"/>
            <a:ext cx="2093265" cy="461665"/>
          </a:xfrm>
          <a:prstGeom prst="rect">
            <a:avLst/>
          </a:prstGeom>
          <a:noFill/>
        </p:spPr>
        <p:txBody>
          <a:bodyPr wrap="none" rtlCol="0">
            <a:spAutoFit/>
          </a:bodyPr>
          <a:lstStyle/>
          <a:p>
            <a:pPr defTabSz="1219170"/>
            <a:r>
              <a:rPr lang="fr-FR" sz="2400" i="1" dirty="0">
                <a:solidFill>
                  <a:srgbClr val="00B0F0"/>
                </a:solidFill>
                <a:latin typeface="Segoe UI"/>
              </a:rPr>
              <a:t>Contour Avion</a:t>
            </a:r>
          </a:p>
        </p:txBody>
      </p:sp>
      <p:sp>
        <p:nvSpPr>
          <p:cNvPr id="47" name="ZoneTexte 46"/>
          <p:cNvSpPr txBox="1"/>
          <p:nvPr/>
        </p:nvSpPr>
        <p:spPr>
          <a:xfrm>
            <a:off x="5151683" y="5740106"/>
            <a:ext cx="1700658" cy="461665"/>
          </a:xfrm>
          <a:prstGeom prst="rect">
            <a:avLst/>
          </a:prstGeom>
          <a:noFill/>
        </p:spPr>
        <p:txBody>
          <a:bodyPr wrap="none" rtlCol="0">
            <a:spAutoFit/>
          </a:bodyPr>
          <a:lstStyle/>
          <a:p>
            <a:pPr defTabSz="1219170"/>
            <a:r>
              <a:rPr lang="fr-FR" sz="2400" i="1" dirty="0">
                <a:solidFill>
                  <a:srgbClr val="EFF1F6">
                    <a:lumMod val="60000"/>
                    <a:lumOff val="40000"/>
                  </a:srgbClr>
                </a:solidFill>
                <a:latin typeface="Segoe UI"/>
              </a:rPr>
              <a:t>Contour PA</a:t>
            </a:r>
          </a:p>
        </p:txBody>
      </p:sp>
      <p:sp>
        <p:nvSpPr>
          <p:cNvPr id="2" name="Titre 1"/>
          <p:cNvSpPr>
            <a:spLocks noGrp="1"/>
          </p:cNvSpPr>
          <p:nvPr>
            <p:ph type="title"/>
          </p:nvPr>
        </p:nvSpPr>
        <p:spPr/>
        <p:txBody>
          <a:bodyPr/>
          <a:lstStyle/>
          <a:p>
            <a:r>
              <a:rPr lang="fr-FR" dirty="0"/>
              <a:t>Architecture organique (proposition)</a:t>
            </a:r>
          </a:p>
        </p:txBody>
      </p:sp>
      <p:sp>
        <p:nvSpPr>
          <p:cNvPr id="45" name="ZoneTexte 44">
            <a:extLst>
              <a:ext uri="{FF2B5EF4-FFF2-40B4-BE49-F238E27FC236}">
                <a16:creationId xmlns:a16="http://schemas.microsoft.com/office/drawing/2014/main" id="{387A5652-6AC8-43C6-BCA9-38E4EAE57791}"/>
              </a:ext>
            </a:extLst>
          </p:cNvPr>
          <p:cNvSpPr txBox="1"/>
          <p:nvPr/>
        </p:nvSpPr>
        <p:spPr>
          <a:xfrm>
            <a:off x="851935" y="6356460"/>
            <a:ext cx="2184893" cy="164212"/>
          </a:xfrm>
          <a:prstGeom prst="rect">
            <a:avLst/>
          </a:prstGeom>
          <a:solidFill>
            <a:schemeClr val="bg1"/>
          </a:solidFill>
        </p:spPr>
        <p:txBody>
          <a:bodyPr vert="horz" wrap="none" lIns="0" tIns="0" rIns="0" bIns="0" rtlCol="0" anchor="ctr">
            <a:spAutoFit/>
          </a:bodyPr>
          <a:lstStyle>
            <a:defPPr>
              <a:defRPr lang="fr-FR"/>
            </a:defPPr>
            <a:lvl1pPr>
              <a:defRPr sz="900">
                <a:solidFill>
                  <a:schemeClr val="bg1">
                    <a:lumMod val="65000"/>
                  </a:schemeClr>
                </a:solidFill>
              </a:defRPr>
            </a:lvl1pPr>
          </a:lstStyle>
          <a:p>
            <a:pPr lvl="0"/>
            <a:r>
              <a:rPr lang="en-US" sz="1067" dirty="0">
                <a:solidFill>
                  <a:schemeClr val="bg2">
                    <a:lumMod val="60000"/>
                    <a:lumOff val="40000"/>
                  </a:schemeClr>
                </a:solidFill>
              </a:rPr>
              <a:t>SAFRAN Electronics &amp; Defense 2022</a:t>
            </a:r>
            <a:endParaRPr lang="fr-FR" sz="1067" dirty="0">
              <a:solidFill>
                <a:schemeClr val="bg2">
                  <a:lumMod val="60000"/>
                  <a:lumOff val="40000"/>
                </a:schemeClr>
              </a:solidFill>
            </a:endParaRPr>
          </a:p>
        </p:txBody>
      </p:sp>
    </p:spTree>
    <p:extLst>
      <p:ext uri="{BB962C8B-B14F-4D97-AF65-F5344CB8AC3E}">
        <p14:creationId xmlns:p14="http://schemas.microsoft.com/office/powerpoint/2010/main" val="12995705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11424" y="1700808"/>
            <a:ext cx="1152128" cy="8640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fr-FR" sz="1333" dirty="0">
                <a:solidFill>
                  <a:srgbClr val="070E1D"/>
                </a:solidFill>
                <a:latin typeface="Segoe UI"/>
              </a:rPr>
              <a:t>Localisation avion</a:t>
            </a:r>
          </a:p>
        </p:txBody>
      </p:sp>
      <p:sp>
        <p:nvSpPr>
          <p:cNvPr id="8" name="Rectangle 7"/>
          <p:cNvSpPr/>
          <p:nvPr/>
        </p:nvSpPr>
        <p:spPr>
          <a:xfrm>
            <a:off x="911424" y="4485117"/>
            <a:ext cx="1152128" cy="8640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fr-FR" sz="1333" dirty="0">
                <a:solidFill>
                  <a:srgbClr val="070E1D"/>
                </a:solidFill>
                <a:latin typeface="Segoe UI"/>
              </a:rPr>
              <a:t>Localisation PA</a:t>
            </a:r>
          </a:p>
        </p:txBody>
      </p:sp>
      <p:sp>
        <p:nvSpPr>
          <p:cNvPr id="9" name="Rectangle 8"/>
          <p:cNvSpPr/>
          <p:nvPr/>
        </p:nvSpPr>
        <p:spPr>
          <a:xfrm>
            <a:off x="911424" y="3044957"/>
            <a:ext cx="1152128" cy="8640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fr-FR" sz="1333" dirty="0">
                <a:solidFill>
                  <a:srgbClr val="070E1D"/>
                </a:solidFill>
                <a:latin typeface="Segoe UI"/>
              </a:rPr>
              <a:t>Mesure position avion/PA</a:t>
            </a:r>
          </a:p>
        </p:txBody>
      </p:sp>
      <p:sp>
        <p:nvSpPr>
          <p:cNvPr id="20" name="Triangle isocèle 19"/>
          <p:cNvSpPr/>
          <p:nvPr/>
        </p:nvSpPr>
        <p:spPr>
          <a:xfrm rot="5400000">
            <a:off x="2547865" y="3778672"/>
            <a:ext cx="734879" cy="600752"/>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srgbClr val="FFFFFF"/>
              </a:solidFill>
              <a:latin typeface="Segoe UI"/>
            </a:endParaRPr>
          </a:p>
        </p:txBody>
      </p:sp>
      <p:sp>
        <p:nvSpPr>
          <p:cNvPr id="35" name="Triangle isocèle 34"/>
          <p:cNvSpPr/>
          <p:nvPr/>
        </p:nvSpPr>
        <p:spPr>
          <a:xfrm rot="5400000">
            <a:off x="5092147" y="1978847"/>
            <a:ext cx="734879" cy="600752"/>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srgbClr val="FFFFFF"/>
              </a:solidFill>
              <a:latin typeface="Segoe UI"/>
            </a:endParaRPr>
          </a:p>
        </p:txBody>
      </p:sp>
      <p:sp>
        <p:nvSpPr>
          <p:cNvPr id="36" name="Triangle isocèle 35"/>
          <p:cNvSpPr/>
          <p:nvPr/>
        </p:nvSpPr>
        <p:spPr>
          <a:xfrm rot="5400000">
            <a:off x="3715614" y="2979188"/>
            <a:ext cx="734879" cy="600752"/>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srgbClr val="FFFFFF"/>
              </a:solidFill>
              <a:latin typeface="Segoe UI"/>
            </a:endParaRPr>
          </a:p>
        </p:txBody>
      </p:sp>
      <p:cxnSp>
        <p:nvCxnSpPr>
          <p:cNvPr id="42" name="Connecteur en angle 41"/>
          <p:cNvCxnSpPr>
            <a:stCxn id="9" idx="3"/>
          </p:cNvCxnSpPr>
          <p:nvPr/>
        </p:nvCxnSpPr>
        <p:spPr>
          <a:xfrm>
            <a:off x="2063552" y="3477006"/>
            <a:ext cx="576064" cy="46210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Connecteur en angle 45"/>
          <p:cNvCxnSpPr/>
          <p:nvPr/>
        </p:nvCxnSpPr>
        <p:spPr>
          <a:xfrm flipV="1">
            <a:off x="2063552" y="4223066"/>
            <a:ext cx="551376" cy="83811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ZoneTexte 54"/>
          <p:cNvSpPr txBox="1"/>
          <p:nvPr/>
        </p:nvSpPr>
        <p:spPr>
          <a:xfrm>
            <a:off x="2299223" y="3630019"/>
            <a:ext cx="304892" cy="297454"/>
          </a:xfrm>
          <a:prstGeom prst="rect">
            <a:avLst/>
          </a:prstGeom>
          <a:noFill/>
        </p:spPr>
        <p:txBody>
          <a:bodyPr wrap="none" rtlCol="0">
            <a:spAutoFit/>
          </a:bodyPr>
          <a:lstStyle/>
          <a:p>
            <a:pPr defTabSz="1219170"/>
            <a:r>
              <a:rPr lang="fr-FR" sz="1333" b="1" dirty="0">
                <a:solidFill>
                  <a:srgbClr val="070E1D"/>
                </a:solidFill>
                <a:latin typeface="Segoe UI"/>
              </a:rPr>
              <a:t>+</a:t>
            </a:r>
          </a:p>
        </p:txBody>
      </p:sp>
      <p:sp>
        <p:nvSpPr>
          <p:cNvPr id="56" name="ZoneTexte 55"/>
          <p:cNvSpPr txBox="1"/>
          <p:nvPr/>
        </p:nvSpPr>
        <p:spPr>
          <a:xfrm>
            <a:off x="2299223" y="4199783"/>
            <a:ext cx="304892" cy="297454"/>
          </a:xfrm>
          <a:prstGeom prst="rect">
            <a:avLst/>
          </a:prstGeom>
          <a:noFill/>
        </p:spPr>
        <p:txBody>
          <a:bodyPr wrap="none" rtlCol="0">
            <a:spAutoFit/>
          </a:bodyPr>
          <a:lstStyle/>
          <a:p>
            <a:pPr defTabSz="1219170"/>
            <a:r>
              <a:rPr lang="fr-FR" sz="1333" b="1" dirty="0">
                <a:solidFill>
                  <a:srgbClr val="070E1D"/>
                </a:solidFill>
                <a:latin typeface="Segoe UI"/>
              </a:rPr>
              <a:t>+</a:t>
            </a:r>
          </a:p>
        </p:txBody>
      </p:sp>
      <p:cxnSp>
        <p:nvCxnSpPr>
          <p:cNvPr id="58" name="Connecteur en angle 57"/>
          <p:cNvCxnSpPr>
            <a:stCxn id="20" idx="0"/>
            <a:endCxn id="36" idx="3"/>
          </p:cNvCxnSpPr>
          <p:nvPr/>
        </p:nvCxnSpPr>
        <p:spPr>
          <a:xfrm flipV="1">
            <a:off x="3215680" y="3279566"/>
            <a:ext cx="566997" cy="79948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Connecteur droit avec flèche 60"/>
          <p:cNvCxnSpPr>
            <a:stCxn id="7" idx="3"/>
          </p:cNvCxnSpPr>
          <p:nvPr/>
        </p:nvCxnSpPr>
        <p:spPr>
          <a:xfrm>
            <a:off x="2063552" y="2132856"/>
            <a:ext cx="309565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Connecteur en angle 62"/>
          <p:cNvCxnSpPr/>
          <p:nvPr/>
        </p:nvCxnSpPr>
        <p:spPr>
          <a:xfrm>
            <a:off x="2639620" y="2147640"/>
            <a:ext cx="1143057" cy="993329"/>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64" name="ZoneTexte 63"/>
          <p:cNvSpPr txBox="1"/>
          <p:nvPr/>
        </p:nvSpPr>
        <p:spPr>
          <a:xfrm>
            <a:off x="3503712" y="3358972"/>
            <a:ext cx="304892" cy="297454"/>
          </a:xfrm>
          <a:prstGeom prst="rect">
            <a:avLst/>
          </a:prstGeom>
          <a:noFill/>
        </p:spPr>
        <p:txBody>
          <a:bodyPr wrap="none" rtlCol="0">
            <a:spAutoFit/>
          </a:bodyPr>
          <a:lstStyle/>
          <a:p>
            <a:pPr defTabSz="1219170"/>
            <a:r>
              <a:rPr lang="fr-FR" sz="1333" b="1" dirty="0">
                <a:solidFill>
                  <a:srgbClr val="070E1D"/>
                </a:solidFill>
                <a:latin typeface="Segoe UI"/>
              </a:rPr>
              <a:t>+</a:t>
            </a:r>
          </a:p>
        </p:txBody>
      </p:sp>
      <p:sp>
        <p:nvSpPr>
          <p:cNvPr id="65" name="ZoneTexte 64"/>
          <p:cNvSpPr txBox="1"/>
          <p:nvPr/>
        </p:nvSpPr>
        <p:spPr>
          <a:xfrm>
            <a:off x="3487813" y="2782908"/>
            <a:ext cx="253596" cy="297454"/>
          </a:xfrm>
          <a:prstGeom prst="rect">
            <a:avLst/>
          </a:prstGeom>
          <a:noFill/>
        </p:spPr>
        <p:txBody>
          <a:bodyPr wrap="none" rtlCol="0">
            <a:spAutoFit/>
          </a:bodyPr>
          <a:lstStyle/>
          <a:p>
            <a:pPr defTabSz="1219170"/>
            <a:r>
              <a:rPr lang="fr-FR" sz="1333" b="1" dirty="0">
                <a:solidFill>
                  <a:srgbClr val="070E1D"/>
                </a:solidFill>
                <a:latin typeface="Segoe UI"/>
              </a:rPr>
              <a:t>-</a:t>
            </a:r>
          </a:p>
        </p:txBody>
      </p:sp>
      <p:sp>
        <p:nvSpPr>
          <p:cNvPr id="66" name="ZoneTexte 65"/>
          <p:cNvSpPr txBox="1"/>
          <p:nvPr/>
        </p:nvSpPr>
        <p:spPr>
          <a:xfrm>
            <a:off x="2157003" y="5073068"/>
            <a:ext cx="1160126" cy="297454"/>
          </a:xfrm>
          <a:prstGeom prst="rect">
            <a:avLst/>
          </a:prstGeom>
          <a:noFill/>
        </p:spPr>
        <p:txBody>
          <a:bodyPr wrap="none" rtlCol="0">
            <a:spAutoFit/>
          </a:bodyPr>
          <a:lstStyle/>
          <a:p>
            <a:pPr defTabSz="1219170"/>
            <a:r>
              <a:rPr lang="fr-FR" sz="1333" dirty="0">
                <a:solidFill>
                  <a:srgbClr val="070E1D"/>
                </a:solidFill>
                <a:latin typeface="Segoe UI"/>
              </a:rPr>
              <a:t>VE PA est. PA</a:t>
            </a:r>
          </a:p>
        </p:txBody>
      </p:sp>
      <p:cxnSp>
        <p:nvCxnSpPr>
          <p:cNvPr id="69" name="Connecteur en angle 68"/>
          <p:cNvCxnSpPr>
            <a:stCxn id="36" idx="0"/>
            <a:endCxn id="35" idx="3"/>
          </p:cNvCxnSpPr>
          <p:nvPr/>
        </p:nvCxnSpPr>
        <p:spPr>
          <a:xfrm flipV="1">
            <a:off x="4383430" y="2279224"/>
            <a:ext cx="775781" cy="100034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70" name="ZoneTexte 69"/>
          <p:cNvSpPr txBox="1"/>
          <p:nvPr/>
        </p:nvSpPr>
        <p:spPr>
          <a:xfrm>
            <a:off x="2063553" y="1795363"/>
            <a:ext cx="1624997" cy="297454"/>
          </a:xfrm>
          <a:prstGeom prst="rect">
            <a:avLst/>
          </a:prstGeom>
          <a:noFill/>
        </p:spPr>
        <p:txBody>
          <a:bodyPr wrap="none" rtlCol="0">
            <a:spAutoFit/>
          </a:bodyPr>
          <a:lstStyle/>
          <a:p>
            <a:pPr defTabSz="1219170"/>
            <a:r>
              <a:rPr lang="fr-FR" sz="1333" dirty="0">
                <a:solidFill>
                  <a:srgbClr val="070E1D"/>
                </a:solidFill>
                <a:latin typeface="Segoe UI"/>
              </a:rPr>
              <a:t>VE Avion est. Avion</a:t>
            </a:r>
          </a:p>
        </p:txBody>
      </p:sp>
      <p:sp>
        <p:nvSpPr>
          <p:cNvPr id="71" name="ZoneTexte 70"/>
          <p:cNvSpPr txBox="1"/>
          <p:nvPr/>
        </p:nvSpPr>
        <p:spPr>
          <a:xfrm>
            <a:off x="4309594" y="3279564"/>
            <a:ext cx="1089209" cy="502573"/>
          </a:xfrm>
          <a:prstGeom prst="rect">
            <a:avLst/>
          </a:prstGeom>
          <a:noFill/>
        </p:spPr>
        <p:txBody>
          <a:bodyPr wrap="none" rtlCol="0">
            <a:spAutoFit/>
          </a:bodyPr>
          <a:lstStyle/>
          <a:p>
            <a:pPr defTabSz="1219170"/>
            <a:r>
              <a:rPr lang="fr-FR" sz="1333" dirty="0">
                <a:solidFill>
                  <a:srgbClr val="070E1D"/>
                </a:solidFill>
                <a:latin typeface="Segoe UI"/>
              </a:rPr>
              <a:t>Ecart repère</a:t>
            </a:r>
          </a:p>
          <a:p>
            <a:pPr defTabSz="1219170"/>
            <a:r>
              <a:rPr lang="fr-FR" sz="1333" dirty="0">
                <a:solidFill>
                  <a:srgbClr val="070E1D"/>
                </a:solidFill>
                <a:latin typeface="Segoe UI"/>
              </a:rPr>
              <a:t>Avion/ PA</a:t>
            </a:r>
          </a:p>
        </p:txBody>
      </p:sp>
      <p:sp>
        <p:nvSpPr>
          <p:cNvPr id="72" name="ZoneTexte 71"/>
          <p:cNvSpPr txBox="1"/>
          <p:nvPr/>
        </p:nvSpPr>
        <p:spPr>
          <a:xfrm>
            <a:off x="3403914" y="3744906"/>
            <a:ext cx="1392561" cy="297454"/>
          </a:xfrm>
          <a:prstGeom prst="rect">
            <a:avLst/>
          </a:prstGeom>
          <a:noFill/>
        </p:spPr>
        <p:txBody>
          <a:bodyPr wrap="none" rtlCol="0">
            <a:spAutoFit/>
          </a:bodyPr>
          <a:lstStyle/>
          <a:p>
            <a:pPr defTabSz="1219170"/>
            <a:r>
              <a:rPr lang="fr-FR" sz="1333" dirty="0">
                <a:solidFill>
                  <a:srgbClr val="070E1D"/>
                </a:solidFill>
                <a:latin typeface="Segoe UI"/>
              </a:rPr>
              <a:t>VE Avion est. PA</a:t>
            </a:r>
          </a:p>
        </p:txBody>
      </p:sp>
      <p:sp>
        <p:nvSpPr>
          <p:cNvPr id="73" name="ZoneTexte 72"/>
          <p:cNvSpPr txBox="1"/>
          <p:nvPr/>
        </p:nvSpPr>
        <p:spPr>
          <a:xfrm>
            <a:off x="334433" y="5742820"/>
            <a:ext cx="1499834" cy="502573"/>
          </a:xfrm>
          <a:prstGeom prst="rect">
            <a:avLst/>
          </a:prstGeom>
          <a:noFill/>
        </p:spPr>
        <p:txBody>
          <a:bodyPr wrap="none" rtlCol="0">
            <a:spAutoFit/>
          </a:bodyPr>
          <a:lstStyle/>
          <a:p>
            <a:pPr defTabSz="1219170"/>
            <a:r>
              <a:rPr lang="fr-FR" sz="1333" dirty="0">
                <a:solidFill>
                  <a:srgbClr val="070E1D"/>
                </a:solidFill>
                <a:latin typeface="Segoe UI"/>
              </a:rPr>
              <a:t>VE: Vecteur d’Etat</a:t>
            </a:r>
          </a:p>
          <a:p>
            <a:pPr defTabSz="1219170"/>
            <a:r>
              <a:rPr lang="fr-FR" sz="1333" dirty="0">
                <a:solidFill>
                  <a:srgbClr val="070E1D"/>
                </a:solidFill>
                <a:latin typeface="Segoe UI"/>
              </a:rPr>
              <a:t>est. :  estimé</a:t>
            </a:r>
          </a:p>
        </p:txBody>
      </p:sp>
      <p:cxnSp>
        <p:nvCxnSpPr>
          <p:cNvPr id="75" name="Connecteur droit avec flèche 74"/>
          <p:cNvCxnSpPr>
            <a:stCxn id="35" idx="0"/>
          </p:cNvCxnSpPr>
          <p:nvPr/>
        </p:nvCxnSpPr>
        <p:spPr>
          <a:xfrm>
            <a:off x="5759963" y="2279224"/>
            <a:ext cx="14758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6" name="ZoneTexte 75"/>
          <p:cNvSpPr txBox="1"/>
          <p:nvPr/>
        </p:nvSpPr>
        <p:spPr>
          <a:xfrm>
            <a:off x="5623401" y="1950928"/>
            <a:ext cx="1372107" cy="297454"/>
          </a:xfrm>
          <a:prstGeom prst="rect">
            <a:avLst/>
          </a:prstGeom>
          <a:noFill/>
        </p:spPr>
        <p:txBody>
          <a:bodyPr wrap="none" rtlCol="0">
            <a:spAutoFit/>
          </a:bodyPr>
          <a:lstStyle/>
          <a:p>
            <a:pPr defTabSz="1219170"/>
            <a:r>
              <a:rPr lang="fr-FR" sz="1333" dirty="0">
                <a:solidFill>
                  <a:srgbClr val="070E1D"/>
                </a:solidFill>
                <a:latin typeface="Segoe UI"/>
              </a:rPr>
              <a:t>VE avion est. PA</a:t>
            </a:r>
          </a:p>
        </p:txBody>
      </p:sp>
      <p:sp>
        <p:nvSpPr>
          <p:cNvPr id="77" name="ZoneTexte 76"/>
          <p:cNvSpPr txBox="1"/>
          <p:nvPr/>
        </p:nvSpPr>
        <p:spPr>
          <a:xfrm>
            <a:off x="4805005" y="1856164"/>
            <a:ext cx="304892" cy="297454"/>
          </a:xfrm>
          <a:prstGeom prst="rect">
            <a:avLst/>
          </a:prstGeom>
          <a:noFill/>
        </p:spPr>
        <p:txBody>
          <a:bodyPr wrap="none" rtlCol="0">
            <a:spAutoFit/>
          </a:bodyPr>
          <a:lstStyle/>
          <a:p>
            <a:pPr defTabSz="1219170"/>
            <a:r>
              <a:rPr lang="fr-FR" sz="1333" b="1" dirty="0">
                <a:solidFill>
                  <a:srgbClr val="070E1D"/>
                </a:solidFill>
                <a:latin typeface="Segoe UI"/>
              </a:rPr>
              <a:t>+</a:t>
            </a:r>
          </a:p>
        </p:txBody>
      </p:sp>
      <p:sp>
        <p:nvSpPr>
          <p:cNvPr id="78" name="ZoneTexte 77"/>
          <p:cNvSpPr txBox="1"/>
          <p:nvPr/>
        </p:nvSpPr>
        <p:spPr>
          <a:xfrm>
            <a:off x="4805005" y="2308832"/>
            <a:ext cx="304892" cy="297454"/>
          </a:xfrm>
          <a:prstGeom prst="rect">
            <a:avLst/>
          </a:prstGeom>
          <a:noFill/>
        </p:spPr>
        <p:txBody>
          <a:bodyPr wrap="none" rtlCol="0">
            <a:spAutoFit/>
          </a:bodyPr>
          <a:lstStyle/>
          <a:p>
            <a:pPr defTabSz="1219170"/>
            <a:r>
              <a:rPr lang="fr-FR" sz="1333" b="1" dirty="0">
                <a:solidFill>
                  <a:srgbClr val="070E1D"/>
                </a:solidFill>
                <a:latin typeface="Segoe UI"/>
              </a:rPr>
              <a:t>+</a:t>
            </a:r>
          </a:p>
        </p:txBody>
      </p:sp>
      <p:sp>
        <p:nvSpPr>
          <p:cNvPr id="80" name="Rectangle 79"/>
          <p:cNvSpPr/>
          <p:nvPr/>
        </p:nvSpPr>
        <p:spPr>
          <a:xfrm>
            <a:off x="9442297" y="1604797"/>
            <a:ext cx="1152128" cy="8640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fr-FR" sz="1333" dirty="0">
                <a:solidFill>
                  <a:srgbClr val="070E1D"/>
                </a:solidFill>
                <a:latin typeface="Segoe UI"/>
              </a:rPr>
              <a:t>FCS avion</a:t>
            </a:r>
          </a:p>
        </p:txBody>
      </p:sp>
      <p:cxnSp>
        <p:nvCxnSpPr>
          <p:cNvPr id="82" name="Connecteur droit avec flèche 81"/>
          <p:cNvCxnSpPr/>
          <p:nvPr/>
        </p:nvCxnSpPr>
        <p:spPr>
          <a:xfrm flipV="1">
            <a:off x="8415257" y="2335360"/>
            <a:ext cx="1027041"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Connecteur droit avec flèche 83"/>
          <p:cNvCxnSpPr>
            <a:stCxn id="80" idx="3"/>
          </p:cNvCxnSpPr>
          <p:nvPr/>
        </p:nvCxnSpPr>
        <p:spPr>
          <a:xfrm>
            <a:off x="10594426" y="2036845"/>
            <a:ext cx="975109" cy="322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5" name="ZoneTexte 84"/>
          <p:cNvSpPr txBox="1"/>
          <p:nvPr/>
        </p:nvSpPr>
        <p:spPr>
          <a:xfrm>
            <a:off x="10594426" y="1724683"/>
            <a:ext cx="798617" cy="297454"/>
          </a:xfrm>
          <a:prstGeom prst="rect">
            <a:avLst/>
          </a:prstGeom>
          <a:noFill/>
        </p:spPr>
        <p:txBody>
          <a:bodyPr wrap="none" rtlCol="0">
            <a:spAutoFit/>
          </a:bodyPr>
          <a:lstStyle/>
          <a:p>
            <a:pPr defTabSz="1219170"/>
            <a:r>
              <a:rPr lang="fr-FR" sz="1333" dirty="0">
                <a:solidFill>
                  <a:srgbClr val="070E1D"/>
                </a:solidFill>
                <a:latin typeface="Segoe UI"/>
              </a:rPr>
              <a:t>Pilotage</a:t>
            </a:r>
          </a:p>
        </p:txBody>
      </p:sp>
      <p:sp>
        <p:nvSpPr>
          <p:cNvPr id="86" name="ZoneTexte 85"/>
          <p:cNvSpPr txBox="1"/>
          <p:nvPr/>
        </p:nvSpPr>
        <p:spPr>
          <a:xfrm>
            <a:off x="8400257" y="2084851"/>
            <a:ext cx="1042041" cy="502573"/>
          </a:xfrm>
          <a:prstGeom prst="rect">
            <a:avLst/>
          </a:prstGeom>
          <a:noFill/>
        </p:spPr>
        <p:txBody>
          <a:bodyPr wrap="square" rtlCol="0">
            <a:spAutoFit/>
          </a:bodyPr>
          <a:lstStyle/>
          <a:p>
            <a:pPr defTabSz="1219170"/>
            <a:r>
              <a:rPr lang="fr-FR" sz="1333" dirty="0">
                <a:solidFill>
                  <a:srgbClr val="070E1D"/>
                </a:solidFill>
                <a:latin typeface="Segoe UI"/>
              </a:rPr>
              <a:t>Ecarts de trajectoire</a:t>
            </a:r>
          </a:p>
        </p:txBody>
      </p:sp>
      <p:sp>
        <p:nvSpPr>
          <p:cNvPr id="88" name="Rectangle 87"/>
          <p:cNvSpPr/>
          <p:nvPr/>
        </p:nvSpPr>
        <p:spPr>
          <a:xfrm>
            <a:off x="4655840" y="4485117"/>
            <a:ext cx="1152128" cy="8640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fr-FR" sz="1333" dirty="0">
                <a:solidFill>
                  <a:srgbClr val="070E1D"/>
                </a:solidFill>
                <a:latin typeface="Segoe UI"/>
              </a:rPr>
              <a:t>Estimation mouvement PA</a:t>
            </a:r>
          </a:p>
        </p:txBody>
      </p:sp>
      <p:cxnSp>
        <p:nvCxnSpPr>
          <p:cNvPr id="90" name="Connecteur droit avec flèche 89"/>
          <p:cNvCxnSpPr/>
          <p:nvPr/>
        </p:nvCxnSpPr>
        <p:spPr>
          <a:xfrm>
            <a:off x="2339240" y="5061181"/>
            <a:ext cx="2316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 name="Connecteur en angle 91"/>
          <p:cNvCxnSpPr/>
          <p:nvPr/>
        </p:nvCxnSpPr>
        <p:spPr>
          <a:xfrm flipV="1">
            <a:off x="5807969" y="2468894"/>
            <a:ext cx="1444548" cy="221436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94" name="ZoneTexte 93"/>
          <p:cNvSpPr txBox="1"/>
          <p:nvPr/>
        </p:nvSpPr>
        <p:spPr>
          <a:xfrm>
            <a:off x="5685694" y="4719023"/>
            <a:ext cx="1719773" cy="502573"/>
          </a:xfrm>
          <a:prstGeom prst="rect">
            <a:avLst/>
          </a:prstGeom>
          <a:noFill/>
        </p:spPr>
        <p:txBody>
          <a:bodyPr wrap="square" rtlCol="0">
            <a:spAutoFit/>
          </a:bodyPr>
          <a:lstStyle/>
          <a:p>
            <a:pPr algn="ctr" defTabSz="1219170"/>
            <a:r>
              <a:rPr lang="fr-FR" sz="1333" dirty="0">
                <a:solidFill>
                  <a:srgbClr val="070E1D"/>
                </a:solidFill>
                <a:latin typeface="Segoe UI"/>
              </a:rPr>
              <a:t>Trajectoire PID fonction du temps</a:t>
            </a:r>
          </a:p>
        </p:txBody>
      </p:sp>
      <p:cxnSp>
        <p:nvCxnSpPr>
          <p:cNvPr id="103" name="Connecteur droit avec flèche 102"/>
          <p:cNvCxnSpPr/>
          <p:nvPr/>
        </p:nvCxnSpPr>
        <p:spPr>
          <a:xfrm>
            <a:off x="2038863" y="1840043"/>
            <a:ext cx="74034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4" name="Rectangle 103"/>
          <p:cNvSpPr/>
          <p:nvPr/>
        </p:nvSpPr>
        <p:spPr>
          <a:xfrm>
            <a:off x="7248128" y="1988840"/>
            <a:ext cx="1152128" cy="76455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fr-FR" sz="1333" dirty="0">
                <a:solidFill>
                  <a:srgbClr val="070E1D"/>
                </a:solidFill>
                <a:latin typeface="Segoe UI"/>
              </a:rPr>
              <a:t>Guidage sur PID</a:t>
            </a:r>
          </a:p>
        </p:txBody>
      </p:sp>
      <p:sp>
        <p:nvSpPr>
          <p:cNvPr id="10" name="Rectangle à coins arrondis 9"/>
          <p:cNvSpPr/>
          <p:nvPr/>
        </p:nvSpPr>
        <p:spPr>
          <a:xfrm>
            <a:off x="670984" y="2878920"/>
            <a:ext cx="6577144" cy="2854337"/>
          </a:xfrm>
          <a:prstGeom prst="roundRect">
            <a:avLst>
              <a:gd name="adj" fmla="val 6249"/>
            </a:avLst>
          </a:prstGeom>
          <a:noFill/>
          <a:ln w="57150">
            <a:solidFill>
              <a:schemeClr val="accent2">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srgbClr val="FFFFFF"/>
              </a:solidFill>
              <a:latin typeface="Segoe UI"/>
            </a:endParaRPr>
          </a:p>
        </p:txBody>
      </p:sp>
      <p:sp>
        <p:nvSpPr>
          <p:cNvPr id="44" name="Rectangle à coins arrondis 43"/>
          <p:cNvSpPr/>
          <p:nvPr/>
        </p:nvSpPr>
        <p:spPr>
          <a:xfrm>
            <a:off x="719402" y="1412777"/>
            <a:ext cx="11138164" cy="1386303"/>
          </a:xfrm>
          <a:prstGeom prst="roundRect">
            <a:avLst>
              <a:gd name="adj" fmla="val 6249"/>
            </a:avLst>
          </a:prstGeom>
          <a:noFill/>
          <a:ln w="57150">
            <a:solidFill>
              <a:schemeClr val="accent1">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srgbClr val="FFFFFF"/>
              </a:solidFill>
              <a:latin typeface="Segoe UI"/>
            </a:endParaRPr>
          </a:p>
        </p:txBody>
      </p:sp>
      <p:sp>
        <p:nvSpPr>
          <p:cNvPr id="11" name="ZoneTexte 10"/>
          <p:cNvSpPr txBox="1"/>
          <p:nvPr/>
        </p:nvSpPr>
        <p:spPr>
          <a:xfrm>
            <a:off x="9457774" y="2787121"/>
            <a:ext cx="2093265" cy="461665"/>
          </a:xfrm>
          <a:prstGeom prst="rect">
            <a:avLst/>
          </a:prstGeom>
          <a:noFill/>
        </p:spPr>
        <p:txBody>
          <a:bodyPr wrap="none" rtlCol="0">
            <a:spAutoFit/>
          </a:bodyPr>
          <a:lstStyle/>
          <a:p>
            <a:pPr defTabSz="1219170"/>
            <a:r>
              <a:rPr lang="fr-FR" sz="2400" i="1" dirty="0">
                <a:solidFill>
                  <a:srgbClr val="00B0F0"/>
                </a:solidFill>
                <a:latin typeface="Segoe UI"/>
              </a:rPr>
              <a:t>Contour Avion</a:t>
            </a:r>
          </a:p>
        </p:txBody>
      </p:sp>
      <p:sp>
        <p:nvSpPr>
          <p:cNvPr id="47" name="ZoneTexte 46"/>
          <p:cNvSpPr txBox="1"/>
          <p:nvPr/>
        </p:nvSpPr>
        <p:spPr>
          <a:xfrm>
            <a:off x="5151683" y="5740106"/>
            <a:ext cx="1700658" cy="461665"/>
          </a:xfrm>
          <a:prstGeom prst="rect">
            <a:avLst/>
          </a:prstGeom>
          <a:noFill/>
        </p:spPr>
        <p:txBody>
          <a:bodyPr wrap="none" rtlCol="0">
            <a:spAutoFit/>
          </a:bodyPr>
          <a:lstStyle/>
          <a:p>
            <a:pPr defTabSz="1219170"/>
            <a:r>
              <a:rPr lang="fr-FR" sz="2400" i="1" dirty="0">
                <a:solidFill>
                  <a:srgbClr val="EFF1F6">
                    <a:lumMod val="60000"/>
                    <a:lumOff val="40000"/>
                  </a:srgbClr>
                </a:solidFill>
                <a:latin typeface="Segoe UI"/>
              </a:rPr>
              <a:t>Contour PA</a:t>
            </a:r>
          </a:p>
        </p:txBody>
      </p:sp>
      <p:sp>
        <p:nvSpPr>
          <p:cNvPr id="2" name="Rectangle 1"/>
          <p:cNvSpPr/>
          <p:nvPr/>
        </p:nvSpPr>
        <p:spPr>
          <a:xfrm>
            <a:off x="8853571" y="3583215"/>
            <a:ext cx="2974931" cy="961511"/>
          </a:xfrm>
          <a:prstGeom prst="wedgeRectCallout">
            <a:avLst>
              <a:gd name="adj1" fmla="val -128468"/>
              <a:gd name="adj2" fmla="val -12958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fr-FR" sz="1333" dirty="0">
                <a:solidFill>
                  <a:srgbClr val="7030A0"/>
                </a:solidFill>
                <a:latin typeface="Segoe UI"/>
              </a:rPr>
              <a:t>Liaison montante 2: Trajectoire prévisionnelle PID.</a:t>
            </a:r>
          </a:p>
          <a:p>
            <a:pPr algn="ctr" defTabSz="1219170"/>
            <a:r>
              <a:rPr lang="fr-FR" sz="1333" dirty="0">
                <a:solidFill>
                  <a:srgbClr val="7030A0"/>
                </a:solidFill>
                <a:latin typeface="Segoe UI"/>
              </a:rPr>
              <a:t>Variation lente </a:t>
            </a:r>
          </a:p>
        </p:txBody>
      </p:sp>
      <p:sp>
        <p:nvSpPr>
          <p:cNvPr id="48" name="Rectangle 47"/>
          <p:cNvSpPr/>
          <p:nvPr/>
        </p:nvSpPr>
        <p:spPr>
          <a:xfrm>
            <a:off x="5740580" y="4872929"/>
            <a:ext cx="2974931" cy="1032772"/>
          </a:xfrm>
          <a:prstGeom prst="wedgeRectCallout">
            <a:avLst>
              <a:gd name="adj1" fmla="val -82987"/>
              <a:gd name="adj2" fmla="val -25084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fr-FR" sz="1333" dirty="0">
                <a:solidFill>
                  <a:srgbClr val="7030A0"/>
                </a:solidFill>
                <a:latin typeface="Segoe UI"/>
              </a:rPr>
              <a:t>Liaison montante 1: Ecart entre les repères Avion et PA (somme des erreurs de navigation)</a:t>
            </a:r>
          </a:p>
          <a:p>
            <a:pPr algn="ctr" defTabSz="1219170"/>
            <a:r>
              <a:rPr lang="fr-FR" sz="1333" dirty="0">
                <a:solidFill>
                  <a:srgbClr val="7030A0"/>
                </a:solidFill>
                <a:latin typeface="Segoe UI"/>
              </a:rPr>
              <a:t>Variation lente</a:t>
            </a:r>
          </a:p>
        </p:txBody>
      </p:sp>
      <p:sp>
        <p:nvSpPr>
          <p:cNvPr id="49" name="Rectangle 48"/>
          <p:cNvSpPr/>
          <p:nvPr/>
        </p:nvSpPr>
        <p:spPr>
          <a:xfrm>
            <a:off x="112056" y="1180103"/>
            <a:ext cx="2974931" cy="961511"/>
          </a:xfrm>
          <a:prstGeom prst="wedgeRectCallout">
            <a:avLst>
              <a:gd name="adj1" fmla="val 54453"/>
              <a:gd name="adj2" fmla="val 12091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fr-FR" sz="1333" dirty="0">
                <a:solidFill>
                  <a:srgbClr val="7030A0"/>
                </a:solidFill>
                <a:latin typeface="Segoe UI"/>
              </a:rPr>
              <a:t>Liaison descendante: VE avion. Variation rapide mais datation.</a:t>
            </a:r>
          </a:p>
          <a:p>
            <a:pPr algn="ctr" defTabSz="1219170"/>
            <a:r>
              <a:rPr lang="fr-FR" sz="1333" dirty="0">
                <a:solidFill>
                  <a:srgbClr val="7030A0"/>
                </a:solidFill>
                <a:latin typeface="Segoe UI"/>
              </a:rPr>
              <a:t>Une seule info bien datée suffirait</a:t>
            </a:r>
          </a:p>
        </p:txBody>
      </p:sp>
      <p:sp>
        <p:nvSpPr>
          <p:cNvPr id="12" name="ZoneTexte 11"/>
          <p:cNvSpPr txBox="1"/>
          <p:nvPr/>
        </p:nvSpPr>
        <p:spPr>
          <a:xfrm>
            <a:off x="9325494" y="4970007"/>
            <a:ext cx="2532071" cy="1117935"/>
          </a:xfrm>
          <a:prstGeom prst="rect">
            <a:avLst/>
          </a:prstGeom>
          <a:solidFill>
            <a:schemeClr val="tx2">
              <a:lumMod val="20000"/>
              <a:lumOff val="80000"/>
            </a:schemeClr>
          </a:solidFill>
          <a:ln>
            <a:solidFill>
              <a:schemeClr val="tx1"/>
            </a:solidFill>
          </a:ln>
        </p:spPr>
        <p:txBody>
          <a:bodyPr wrap="square" rtlCol="0">
            <a:spAutoFit/>
          </a:bodyPr>
          <a:lstStyle/>
          <a:p>
            <a:pPr defTabSz="1219170"/>
            <a:r>
              <a:rPr lang="fr-FR" sz="1333" dirty="0">
                <a:solidFill>
                  <a:srgbClr val="070E1D"/>
                </a:solidFill>
                <a:latin typeface="Segoe UI"/>
              </a:rPr>
              <a:t>Il faut une bonne synchronisation temporelle entre l’avion et le PA ( 1 ms = 5 cm). Mais le retard n’a pas d’impact</a:t>
            </a:r>
          </a:p>
        </p:txBody>
      </p:sp>
      <p:sp>
        <p:nvSpPr>
          <p:cNvPr id="13" name="Titre 12"/>
          <p:cNvSpPr>
            <a:spLocks noGrp="1"/>
          </p:cNvSpPr>
          <p:nvPr>
            <p:ph type="title"/>
          </p:nvPr>
        </p:nvSpPr>
        <p:spPr/>
        <p:txBody>
          <a:bodyPr/>
          <a:lstStyle/>
          <a:p>
            <a:r>
              <a:rPr lang="fr-FR" dirty="0"/>
              <a:t>Conséquence sur les Communications</a:t>
            </a:r>
          </a:p>
        </p:txBody>
      </p:sp>
      <p:sp>
        <p:nvSpPr>
          <p:cNvPr id="50" name="ZoneTexte 49">
            <a:extLst>
              <a:ext uri="{FF2B5EF4-FFF2-40B4-BE49-F238E27FC236}">
                <a16:creationId xmlns:a16="http://schemas.microsoft.com/office/drawing/2014/main" id="{387A5652-6AC8-43C6-BCA9-38E4EAE57791}"/>
              </a:ext>
            </a:extLst>
          </p:cNvPr>
          <p:cNvSpPr txBox="1"/>
          <p:nvPr/>
        </p:nvSpPr>
        <p:spPr>
          <a:xfrm>
            <a:off x="851935" y="6356460"/>
            <a:ext cx="2184893" cy="164212"/>
          </a:xfrm>
          <a:prstGeom prst="rect">
            <a:avLst/>
          </a:prstGeom>
          <a:solidFill>
            <a:schemeClr val="bg1"/>
          </a:solidFill>
        </p:spPr>
        <p:txBody>
          <a:bodyPr vert="horz" wrap="none" lIns="0" tIns="0" rIns="0" bIns="0" rtlCol="0" anchor="ctr">
            <a:spAutoFit/>
          </a:bodyPr>
          <a:lstStyle>
            <a:defPPr>
              <a:defRPr lang="fr-FR"/>
            </a:defPPr>
            <a:lvl1pPr>
              <a:defRPr sz="900">
                <a:solidFill>
                  <a:schemeClr val="bg1">
                    <a:lumMod val="65000"/>
                  </a:schemeClr>
                </a:solidFill>
              </a:defRPr>
            </a:lvl1pPr>
          </a:lstStyle>
          <a:p>
            <a:pPr lvl="0"/>
            <a:r>
              <a:rPr lang="en-US" sz="1067" dirty="0">
                <a:solidFill>
                  <a:schemeClr val="bg2">
                    <a:lumMod val="60000"/>
                    <a:lumOff val="40000"/>
                  </a:schemeClr>
                </a:solidFill>
              </a:rPr>
              <a:t>SAFRAN Electronics &amp; Defense 2022</a:t>
            </a:r>
            <a:endParaRPr lang="fr-FR" sz="1067" dirty="0">
              <a:solidFill>
                <a:schemeClr val="bg2">
                  <a:lumMod val="60000"/>
                  <a:lumOff val="40000"/>
                </a:schemeClr>
              </a:solidFill>
            </a:endParaRPr>
          </a:p>
        </p:txBody>
      </p:sp>
    </p:spTree>
    <p:extLst>
      <p:ext uri="{BB962C8B-B14F-4D97-AF65-F5344CB8AC3E}">
        <p14:creationId xmlns:p14="http://schemas.microsoft.com/office/powerpoint/2010/main" val="1558989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me 8">
            <a:extLst>
              <a:ext uri="{FF2B5EF4-FFF2-40B4-BE49-F238E27FC236}">
                <a16:creationId xmlns:a16="http://schemas.microsoft.com/office/drawing/2014/main" id="{526859BF-B03C-4BAC-B9CD-8F22A31F13AD}"/>
              </a:ext>
            </a:extLst>
          </p:cNvPr>
          <p:cNvGraphicFramePr/>
          <p:nvPr>
            <p:extLst>
              <p:ext uri="{D42A27DB-BD31-4B8C-83A1-F6EECF244321}">
                <p14:modId xmlns:p14="http://schemas.microsoft.com/office/powerpoint/2010/main" val="3338717125"/>
              </p:ext>
            </p:extLst>
          </p:nvPr>
        </p:nvGraphicFramePr>
        <p:xfrm>
          <a:off x="1222697" y="818218"/>
          <a:ext cx="8811844" cy="5497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 6">
            <a:extLst>
              <a:ext uri="{FF2B5EF4-FFF2-40B4-BE49-F238E27FC236}">
                <a16:creationId xmlns:a16="http://schemas.microsoft.com/office/drawing/2014/main" id="{AE2CE9F3-6BED-4BDF-B5E8-BCF646C0463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239708" y="2222921"/>
            <a:ext cx="2719884" cy="1920387"/>
          </a:xfrm>
          <a:prstGeom prst="rect">
            <a:avLst/>
          </a:prstGeom>
        </p:spPr>
      </p:pic>
      <p:pic>
        <p:nvPicPr>
          <p:cNvPr id="8" name="Image 7">
            <a:extLst>
              <a:ext uri="{FF2B5EF4-FFF2-40B4-BE49-F238E27FC236}">
                <a16:creationId xmlns:a16="http://schemas.microsoft.com/office/drawing/2014/main" id="{6388B371-89F8-4D0A-8636-69041148B7E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255106" y="4327483"/>
            <a:ext cx="2704486" cy="1803892"/>
          </a:xfrm>
          <a:prstGeom prst="rect">
            <a:avLst/>
          </a:prstGeom>
        </p:spPr>
      </p:pic>
      <p:pic>
        <p:nvPicPr>
          <p:cNvPr id="10" name="Image 9">
            <a:extLst>
              <a:ext uri="{FF2B5EF4-FFF2-40B4-BE49-F238E27FC236}">
                <a16:creationId xmlns:a16="http://schemas.microsoft.com/office/drawing/2014/main" id="{BCD5785C-83EE-4F1F-9348-BCF2A02B6B8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085477" y="225425"/>
            <a:ext cx="3012995" cy="1966548"/>
          </a:xfrm>
          <a:prstGeom prst="rect">
            <a:avLst/>
          </a:prstGeom>
        </p:spPr>
      </p:pic>
      <p:pic>
        <p:nvPicPr>
          <p:cNvPr id="11" name="Image 10">
            <a:extLst>
              <a:ext uri="{FF2B5EF4-FFF2-40B4-BE49-F238E27FC236}">
                <a16:creationId xmlns:a16="http://schemas.microsoft.com/office/drawing/2014/main" id="{F45BBF77-3FF4-4040-809D-D3A8365524C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32408" y="1047038"/>
            <a:ext cx="1536675" cy="1152876"/>
          </a:xfrm>
          <a:prstGeom prst="rect">
            <a:avLst/>
          </a:prstGeom>
        </p:spPr>
      </p:pic>
      <p:pic>
        <p:nvPicPr>
          <p:cNvPr id="12" name="Image 11">
            <a:extLst>
              <a:ext uri="{FF2B5EF4-FFF2-40B4-BE49-F238E27FC236}">
                <a16:creationId xmlns:a16="http://schemas.microsoft.com/office/drawing/2014/main" id="{4E1DDDFE-40A8-4894-A33A-50F975DC17C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08080" y="2304483"/>
            <a:ext cx="1634377" cy="1243395"/>
          </a:xfrm>
          <a:prstGeom prst="rect">
            <a:avLst/>
          </a:prstGeom>
        </p:spPr>
      </p:pic>
      <p:pic>
        <p:nvPicPr>
          <p:cNvPr id="13" name="Image 12">
            <a:extLst>
              <a:ext uri="{FF2B5EF4-FFF2-40B4-BE49-F238E27FC236}">
                <a16:creationId xmlns:a16="http://schemas.microsoft.com/office/drawing/2014/main" id="{98C23024-0EC8-4DAE-A4FE-97CAB5A4B3E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32408" y="3760426"/>
            <a:ext cx="1536675" cy="1024450"/>
          </a:xfrm>
          <a:prstGeom prst="rect">
            <a:avLst/>
          </a:prstGeom>
        </p:spPr>
      </p:pic>
      <p:pic>
        <p:nvPicPr>
          <p:cNvPr id="15" name="Image 14">
            <a:extLst>
              <a:ext uri="{FF2B5EF4-FFF2-40B4-BE49-F238E27FC236}">
                <a16:creationId xmlns:a16="http://schemas.microsoft.com/office/drawing/2014/main" id="{1B2AAB43-334B-4E57-B0A2-21C6BD093518}"/>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244386" y="4937744"/>
            <a:ext cx="1512718" cy="1493365"/>
          </a:xfrm>
          <a:prstGeom prst="rect">
            <a:avLst/>
          </a:prstGeom>
        </p:spPr>
      </p:pic>
      <p:sp>
        <p:nvSpPr>
          <p:cNvPr id="17" name="Rectangle 16">
            <a:extLst>
              <a:ext uri="{FF2B5EF4-FFF2-40B4-BE49-F238E27FC236}">
                <a16:creationId xmlns:a16="http://schemas.microsoft.com/office/drawing/2014/main" id="{10A7D45E-2CA9-4984-9AEA-4E7FF8899699}"/>
              </a:ext>
            </a:extLst>
          </p:cNvPr>
          <p:cNvSpPr/>
          <p:nvPr/>
        </p:nvSpPr>
        <p:spPr>
          <a:xfrm>
            <a:off x="2302977" y="2274683"/>
            <a:ext cx="1767981" cy="584775"/>
          </a:xfrm>
          <a:prstGeom prst="rect">
            <a:avLst/>
          </a:prstGeom>
        </p:spPr>
        <p:txBody>
          <a:bodyPr wrap="square">
            <a:spAutoFit/>
          </a:bodyPr>
          <a:lstStyle/>
          <a:p>
            <a:r>
              <a:rPr lang="fr-FR" sz="3200" b="1" cap="all" dirty="0">
                <a:solidFill>
                  <a:srgbClr val="072948"/>
                </a:solidFill>
                <a:latin typeface="Century Gothic"/>
              </a:rPr>
              <a:t>Causes </a:t>
            </a:r>
          </a:p>
        </p:txBody>
      </p:sp>
      <p:sp>
        <p:nvSpPr>
          <p:cNvPr id="19" name="Rectangle 18">
            <a:extLst>
              <a:ext uri="{FF2B5EF4-FFF2-40B4-BE49-F238E27FC236}">
                <a16:creationId xmlns:a16="http://schemas.microsoft.com/office/drawing/2014/main" id="{5AE089E7-1BFE-454B-A7AF-65C9BE5B204E}"/>
              </a:ext>
            </a:extLst>
          </p:cNvPr>
          <p:cNvSpPr/>
          <p:nvPr/>
        </p:nvSpPr>
        <p:spPr>
          <a:xfrm>
            <a:off x="7634159" y="2274683"/>
            <a:ext cx="1401214" cy="584775"/>
          </a:xfrm>
          <a:prstGeom prst="rect">
            <a:avLst/>
          </a:prstGeom>
        </p:spPr>
        <p:txBody>
          <a:bodyPr wrap="square">
            <a:spAutoFit/>
          </a:bodyPr>
          <a:lstStyle/>
          <a:p>
            <a:r>
              <a:rPr lang="fr-FR" sz="3200" b="1" cap="all" dirty="0">
                <a:solidFill>
                  <a:srgbClr val="072948"/>
                </a:solidFill>
                <a:latin typeface="Century Gothic"/>
              </a:rPr>
              <a:t>Effets</a:t>
            </a:r>
          </a:p>
        </p:txBody>
      </p:sp>
      <p:sp>
        <p:nvSpPr>
          <p:cNvPr id="2" name="Titre 1"/>
          <p:cNvSpPr>
            <a:spLocks noGrp="1"/>
          </p:cNvSpPr>
          <p:nvPr>
            <p:ph type="title"/>
          </p:nvPr>
        </p:nvSpPr>
        <p:spPr/>
        <p:txBody>
          <a:bodyPr/>
          <a:lstStyle/>
          <a:p>
            <a:r>
              <a:rPr lang="fr-FR" dirty="0"/>
              <a:t>INTERFÉRENCES GNSS</a:t>
            </a:r>
          </a:p>
        </p:txBody>
      </p:sp>
      <p:sp>
        <p:nvSpPr>
          <p:cNvPr id="14" name="Ellipse 13"/>
          <p:cNvSpPr/>
          <p:nvPr/>
        </p:nvSpPr>
        <p:spPr>
          <a:xfrm>
            <a:off x="11868495" y="158224"/>
            <a:ext cx="192021" cy="196297"/>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35204131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a:t>SED aimerait proposer une étude de ces concepts avec Dassault Aviation (et NG sans doute):</a:t>
            </a:r>
          </a:p>
          <a:p>
            <a:pPr lvl="1"/>
            <a:r>
              <a:rPr lang="fr-FR" dirty="0"/>
              <a:t>Pour Rafale/ PA CDG</a:t>
            </a:r>
          </a:p>
          <a:p>
            <a:pPr lvl="1"/>
            <a:r>
              <a:rPr lang="fr-FR" dirty="0"/>
              <a:t>Pour Rafale, NGF, UCAV, RC2 ?/ PA futur</a:t>
            </a:r>
          </a:p>
          <a:p>
            <a:r>
              <a:rPr lang="fr-FR" dirty="0"/>
              <a:t>Objectif minima 100 </a:t>
            </a:r>
            <a:r>
              <a:rPr lang="fr-FR" dirty="0" err="1"/>
              <a:t>ft</a:t>
            </a:r>
            <a:r>
              <a:rPr lang="fr-FR" dirty="0"/>
              <a:t>, voire 0/0</a:t>
            </a:r>
          </a:p>
          <a:p>
            <a:pPr marL="0" indent="0">
              <a:buNone/>
            </a:pPr>
            <a:endParaRPr lang="fr-FR" dirty="0"/>
          </a:p>
        </p:txBody>
      </p:sp>
      <p:sp>
        <p:nvSpPr>
          <p:cNvPr id="3" name="Titre 2"/>
          <p:cNvSpPr>
            <a:spLocks noGrp="1"/>
          </p:cNvSpPr>
          <p:nvPr>
            <p:ph type="title"/>
          </p:nvPr>
        </p:nvSpPr>
        <p:spPr/>
        <p:txBody>
          <a:bodyPr/>
          <a:lstStyle/>
          <a:p>
            <a:r>
              <a:rPr lang="fr-FR" dirty="0"/>
              <a:t>Conclusion</a:t>
            </a:r>
          </a:p>
        </p:txBody>
      </p:sp>
      <p:sp>
        <p:nvSpPr>
          <p:cNvPr id="6" name="ZoneTexte 5">
            <a:extLst>
              <a:ext uri="{FF2B5EF4-FFF2-40B4-BE49-F238E27FC236}">
                <a16:creationId xmlns:a16="http://schemas.microsoft.com/office/drawing/2014/main" id="{387A5652-6AC8-43C6-BCA9-38E4EAE57791}"/>
              </a:ext>
            </a:extLst>
          </p:cNvPr>
          <p:cNvSpPr txBox="1"/>
          <p:nvPr/>
        </p:nvSpPr>
        <p:spPr>
          <a:xfrm>
            <a:off x="851935" y="6356460"/>
            <a:ext cx="2184893" cy="164212"/>
          </a:xfrm>
          <a:prstGeom prst="rect">
            <a:avLst/>
          </a:prstGeom>
          <a:solidFill>
            <a:schemeClr val="bg1"/>
          </a:solidFill>
        </p:spPr>
        <p:txBody>
          <a:bodyPr vert="horz" wrap="none" lIns="0" tIns="0" rIns="0" bIns="0" rtlCol="0" anchor="ctr">
            <a:spAutoFit/>
          </a:bodyPr>
          <a:lstStyle>
            <a:defPPr>
              <a:defRPr lang="fr-FR"/>
            </a:defPPr>
            <a:lvl1pPr>
              <a:defRPr sz="900">
                <a:solidFill>
                  <a:schemeClr val="bg1">
                    <a:lumMod val="65000"/>
                  </a:schemeClr>
                </a:solidFill>
              </a:defRPr>
            </a:lvl1pPr>
          </a:lstStyle>
          <a:p>
            <a:pPr lvl="0"/>
            <a:r>
              <a:rPr lang="en-US" sz="1067" dirty="0">
                <a:solidFill>
                  <a:schemeClr val="bg2">
                    <a:lumMod val="60000"/>
                    <a:lumOff val="40000"/>
                  </a:schemeClr>
                </a:solidFill>
              </a:rPr>
              <a:t>SAFRAN Electronics &amp; Defense 2022</a:t>
            </a:r>
            <a:endParaRPr lang="fr-FR" sz="1067" dirty="0">
              <a:solidFill>
                <a:schemeClr val="bg2">
                  <a:lumMod val="60000"/>
                  <a:lumOff val="40000"/>
                </a:schemeClr>
              </a:solidFill>
            </a:endParaRPr>
          </a:p>
        </p:txBody>
      </p:sp>
    </p:spTree>
    <p:extLst>
      <p:ext uri="{BB962C8B-B14F-4D97-AF65-F5344CB8AC3E}">
        <p14:creationId xmlns:p14="http://schemas.microsoft.com/office/powerpoint/2010/main" val="409192895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4640" y="690880"/>
            <a:ext cx="1696720" cy="5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800257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dDX_bzdjZEG.TwFxTGram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GPqCnxqHdU68pN3zmniVYw"/>
</p:tagLst>
</file>

<file path=ppt/tags/tag3.xml><?xml version="1.0" encoding="utf-8"?>
<p:tagLst xmlns:a="http://schemas.openxmlformats.org/drawingml/2006/main" xmlns:r="http://schemas.openxmlformats.org/officeDocument/2006/relationships" xmlns:p="http://schemas.openxmlformats.org/presentationml/2006/main">
  <p:tag name="NAME" val="Reminder1/10/2014 1:36:07 PM360178872"/>
  <p:tag name="TOCTEMPLATESHAPENAME" val="Subsection name"/>
</p:tagLst>
</file>

<file path=ppt/theme/theme1.xml><?xml version="1.0" encoding="utf-8"?>
<a:theme xmlns:a="http://schemas.openxmlformats.org/drawingml/2006/main" name="O2S">
  <a:themeElements>
    <a:clrScheme name="Corporate">
      <a:dk1>
        <a:srgbClr val="070E1D"/>
      </a:dk1>
      <a:lt1>
        <a:srgbClr val="FFFFFF"/>
      </a:lt1>
      <a:dk2>
        <a:srgbClr val="474E67"/>
      </a:dk2>
      <a:lt2>
        <a:srgbClr val="7D7B8D"/>
      </a:lt2>
      <a:accent1>
        <a:srgbClr val="3B87CC"/>
      </a:accent1>
      <a:accent2>
        <a:srgbClr val="112753"/>
      </a:accent2>
      <a:accent3>
        <a:srgbClr val="EFF1F6"/>
      </a:accent3>
      <a:accent4>
        <a:srgbClr val="112753"/>
      </a:accent4>
      <a:accent5>
        <a:srgbClr val="3B87CC"/>
      </a:accent5>
      <a:accent6>
        <a:srgbClr val="000000"/>
      </a:accent6>
      <a:hlink>
        <a:srgbClr val="1265A2"/>
      </a:hlink>
      <a:folHlink>
        <a:srgbClr val="452BA2"/>
      </a:folHlink>
    </a:clrScheme>
    <a:fontScheme name="Personnalisé 1">
      <a:majorFont>
        <a:latin typeface="Segoe UI Black"/>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CORPORATE">
  <a:themeElements>
    <a:clrScheme name="Corporate">
      <a:dk1>
        <a:srgbClr val="070E1D"/>
      </a:dk1>
      <a:lt1>
        <a:srgbClr val="FFFFFF"/>
      </a:lt1>
      <a:dk2>
        <a:srgbClr val="474E67"/>
      </a:dk2>
      <a:lt2>
        <a:srgbClr val="7D7B8D"/>
      </a:lt2>
      <a:accent1>
        <a:srgbClr val="3B87CC"/>
      </a:accent1>
      <a:accent2>
        <a:srgbClr val="112753"/>
      </a:accent2>
      <a:accent3>
        <a:srgbClr val="EFF1F6"/>
      </a:accent3>
      <a:accent4>
        <a:srgbClr val="112753"/>
      </a:accent4>
      <a:accent5>
        <a:srgbClr val="3B87CC"/>
      </a:accent5>
      <a:accent6>
        <a:srgbClr val="000000"/>
      </a:accent6>
      <a:hlink>
        <a:srgbClr val="1265A2"/>
      </a:hlink>
      <a:folHlink>
        <a:srgbClr val="452BA2"/>
      </a:folHlink>
    </a:clrScheme>
    <a:fontScheme name="Personnalisé 1">
      <a:majorFont>
        <a:latin typeface="Segoe UI Black"/>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afran SA - Juillet 2022 - complet.potx" id="{DC72A65B-DCFB-4508-8BE3-B31BD4DE82B6}" vid="{106839C5-5510-4282-BEC7-CCD908C5748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6248</Words>
  <Application>Microsoft Office PowerPoint</Application>
  <PresentationFormat>Grand écran</PresentationFormat>
  <Paragraphs>1010</Paragraphs>
  <Slides>91</Slides>
  <Notes>16</Notes>
  <HiddenSlides>8</HiddenSlides>
  <MMClips>0</MMClips>
  <ScaleCrop>false</ScaleCrop>
  <HeadingPairs>
    <vt:vector size="8" baseType="variant">
      <vt:variant>
        <vt:lpstr>Polices utilisées</vt:lpstr>
      </vt:variant>
      <vt:variant>
        <vt:i4>14</vt:i4>
      </vt:variant>
      <vt:variant>
        <vt:lpstr>Thème</vt:lpstr>
      </vt:variant>
      <vt:variant>
        <vt:i4>2</vt:i4>
      </vt:variant>
      <vt:variant>
        <vt:lpstr>Serveurs OLE incorporés</vt:lpstr>
      </vt:variant>
      <vt:variant>
        <vt:i4>1</vt:i4>
      </vt:variant>
      <vt:variant>
        <vt:lpstr>Titres des diapositives</vt:lpstr>
      </vt:variant>
      <vt:variant>
        <vt:i4>91</vt:i4>
      </vt:variant>
    </vt:vector>
  </HeadingPairs>
  <TitlesOfParts>
    <vt:vector size="108" baseType="lpstr">
      <vt:lpstr>adelle-sans</vt:lpstr>
      <vt:lpstr>Arial</vt:lpstr>
      <vt:lpstr>Arial Black</vt:lpstr>
      <vt:lpstr>Arial Narrow</vt:lpstr>
      <vt:lpstr>Calibri</vt:lpstr>
      <vt:lpstr>Century Gothic</vt:lpstr>
      <vt:lpstr>CIDFont+F2</vt:lpstr>
      <vt:lpstr>Courier New</vt:lpstr>
      <vt:lpstr>Microsoft Sans Serif</vt:lpstr>
      <vt:lpstr>Segoe UI</vt:lpstr>
      <vt:lpstr>Segoe UI Black</vt:lpstr>
      <vt:lpstr>Wingdings</vt:lpstr>
      <vt:lpstr>Wingdings 2</vt:lpstr>
      <vt:lpstr>Wingdings 3</vt:lpstr>
      <vt:lpstr>O2S</vt:lpstr>
      <vt:lpstr>CORPORATE</vt:lpstr>
      <vt:lpstr>Photo Editor Photo</vt:lpstr>
      <vt:lpstr>Présentation PowerPoint</vt:lpstr>
      <vt:lpstr>AGENDA</vt:lpstr>
      <vt:lpstr>Présentation PowerPoint</vt:lpstr>
      <vt:lpstr>Présentation PowerPoint</vt:lpstr>
      <vt:lpstr>Présentation PowerPoint</vt:lpstr>
      <vt:lpstr>Présentation PowerPoint</vt:lpstr>
      <vt:lpstr>Présentation PowerPoint</vt:lpstr>
      <vt:lpstr>Présentation PowerPoint</vt:lpstr>
      <vt:lpstr>INTERFÉRENCES GNSS</vt:lpstr>
      <vt:lpstr>NAVWAR – RETOUR D’EXPERIENCE</vt:lpstr>
      <vt:lpstr>NAVWAR – RETOUR D’EXPERIENCE</vt:lpstr>
      <vt:lpstr>APPROCHE DU PNT RÉSILIENT PAR LE TEMPS</vt:lpstr>
      <vt:lpstr>NAVWAR – ALGORITHMES IDM</vt:lpstr>
      <vt:lpstr>NAZDAC – FORCES  SPÉCIALES</vt:lpstr>
      <vt:lpstr>PNT démonstration de Résilience en FINLAND &amp; NORWAY</vt:lpstr>
      <vt:lpstr>Resilent PNT ou Assured PNT</vt:lpstr>
      <vt:lpstr>Resilent PNT ou Assured PNT</vt:lpstr>
      <vt:lpstr>Resilent PNT ou Assured PNT</vt:lpstr>
      <vt:lpstr>Présentation PowerPoint</vt:lpstr>
      <vt:lpstr>Axes d’efforts </vt:lpstr>
      <vt:lpstr>Présentation PowerPoint</vt:lpstr>
      <vt:lpstr>RÉFÉRENCES TEMPS MILITAIRES ET STRATÉGIQUES EN FRANCE </vt:lpstr>
      <vt:lpstr>Exemple de Besoins opérationnels </vt:lpstr>
      <vt:lpstr>Choix de la techno en fonction du Besoin Mission</vt:lpstr>
      <vt:lpstr>NOS TECHNOLOGIES D'OSCILLATEURS  </vt:lpstr>
      <vt:lpstr>EXPERTISE TEMPS CHEZ SAFRAN ELECTRONICS &amp; DEFENSE</vt:lpstr>
      <vt:lpstr>Technologies d’horloges de pointe </vt:lpstr>
      <vt:lpstr>Besoins de synchronisation défense  : Combined Joint All Domain Command and Control  (CJADC)</vt:lpstr>
      <vt:lpstr>mRO-50 Ruggedized</vt:lpstr>
      <vt:lpstr>MMAC ?</vt:lpstr>
      <vt:lpstr>intégration d’horloges atomiques pour le RAFALE</vt:lpstr>
      <vt:lpstr>Résilience : principes de l’hybridation GNSS protégée </vt:lpstr>
      <vt:lpstr>Présentation PowerPoint</vt:lpstr>
      <vt:lpstr>Transfer de temps</vt:lpstr>
      <vt:lpstr>White Rabbit </vt:lpstr>
      <vt:lpstr>Génération et distribution du temps stratégique Naval</vt:lpstr>
      <vt:lpstr>Senseurs multi-statiques  ou  Synchro stratégique navale</vt:lpstr>
      <vt:lpstr>Présentation PowerPoint</vt:lpstr>
      <vt:lpstr>AID CRPA « PEZ » (Protéger et localiser) </vt:lpstr>
      <vt:lpstr>Génération / ANALYSE de signaux GNSS </vt:lpstr>
      <vt:lpstr>Navwar offensif (Australie, UKR, KAS, etc …) </vt:lpstr>
      <vt:lpstr>Présentation PowerPoint</vt:lpstr>
      <vt:lpstr>Présentation PowerPoint</vt:lpstr>
      <vt:lpstr>Safran : leader européen de la navigation inertielle</vt:lpstr>
      <vt:lpstr>Présentation PowerPoint</vt:lpstr>
      <vt:lpstr>Principe du gyroscope résonnant</vt:lpstr>
      <vt:lpstr>HRG CRYSTAL™ : UN ATOUT DE TAILLE</vt:lpstr>
      <vt:lpstr>HRG Crystal™ : Technologie Dual Core</vt:lpstr>
      <vt:lpstr>Technologie Dual core : une rupture technologique</vt:lpstr>
      <vt:lpstr>AM15 – MEMS en silicium pendulaire haut de performances</vt:lpstr>
      <vt:lpstr>AM15 – Performance</vt:lpstr>
      <vt:lpstr>AM15 – SWAP-C</vt:lpstr>
      <vt:lpstr>Présentation PowerPoint</vt:lpstr>
      <vt:lpstr>Portfolio Produits basé sur le HRG CrystalTM</vt:lpstr>
      <vt:lpstr>ICONYX – UMI Tactique+ à HRG</vt:lpstr>
      <vt:lpstr>STIM – UMI Tactique à MEMS</vt:lpstr>
      <vt:lpstr>Chercheur de Nord portable</vt:lpstr>
      <vt:lpstr>Chercheur de Nord portable</vt:lpstr>
      <vt:lpstr>GEONYX™</vt:lpstr>
      <vt:lpstr>GEONYX™ – essais pour l’US Army </vt:lpstr>
      <vt:lpstr>ARGONYX™</vt:lpstr>
      <vt:lpstr>BLACK ONYX™</vt:lpstr>
      <vt:lpstr>BLACK ONYX DUAL CORE – ESSAIS EN MER</vt:lpstr>
      <vt:lpstr>SKYNAUTE™</vt:lpstr>
      <vt:lpstr>Spacenaute – Space-qualified navigation-grade IMU </vt:lpstr>
      <vt:lpstr>SNLE DISSUASION OCEANIQUE</vt:lpstr>
      <vt:lpstr>MSBS DISSUASION OCEANIQUE</vt:lpstr>
      <vt:lpstr>RAFALE DISSUASION AEROPORTEE</vt:lpstr>
      <vt:lpstr>GEONYX SOLUTIONS POUR LES FORCES SPECIALES</vt:lpstr>
      <vt:lpstr>SKYNAUTE SELECTIONNEE SUR LE MALE RPAS</vt:lpstr>
      <vt:lpstr>SPACENAUTE QUALIFIEE SUR ARIANE 6</vt:lpstr>
      <vt:lpstr>Présentation PowerPoint</vt:lpstr>
      <vt:lpstr>Présentation PowerPoint</vt:lpstr>
      <vt:lpstr>Trajectoire verticale, phase finale</vt:lpstr>
      <vt:lpstr>Guidage optique (actuel)</vt:lpstr>
      <vt:lpstr>Illustration: trajectoire finale « manuelle »</vt:lpstr>
      <vt:lpstr>Présentation PowerPoint</vt:lpstr>
      <vt:lpstr>Concept proposé</vt:lpstr>
      <vt:lpstr>Moyens utilisés</vt:lpstr>
      <vt:lpstr>Concept: appontage sur but futur (1)</vt:lpstr>
      <vt:lpstr>Concept: appontage sur but futur (2)</vt:lpstr>
      <vt:lpstr>Concept: appontage sur but futur (3)</vt:lpstr>
      <vt:lpstr>Ordres de grandeur numériques</vt:lpstr>
      <vt:lpstr>Mouvements du PA</vt:lpstr>
      <vt:lpstr>Présentation PowerPoint</vt:lpstr>
      <vt:lpstr>Principes d’architecture</vt:lpstr>
      <vt:lpstr>Architecture fonctionnelle (proposition)</vt:lpstr>
      <vt:lpstr>Architecture organique (proposition)</vt:lpstr>
      <vt:lpstr>Conséquence sur les Communications</vt:lpstr>
      <vt:lpstr>Conclusion</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Stéphane Chèze</dc:creator>
  <cp:lastModifiedBy>Jean-Arnold Chenilleau</cp:lastModifiedBy>
  <cp:revision>91</cp:revision>
  <dcterms:created xsi:type="dcterms:W3CDTF">2022-11-22T08:58:30Z</dcterms:created>
  <dcterms:modified xsi:type="dcterms:W3CDTF">2023-01-31T21:03:40Z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24ffcea-f25b-491e-9dc9-834516f3550e_Enabled">
    <vt:lpwstr>true</vt:lpwstr>
  </property>
  <property fmtid="{D5CDD505-2E9C-101B-9397-08002B2CF9AE}" pid="3" name="MSIP_Label_024ffcea-f25b-491e-9dc9-834516f3550e_SetDate">
    <vt:lpwstr>2022-12-07T17:05:55Z</vt:lpwstr>
  </property>
  <property fmtid="{D5CDD505-2E9C-101B-9397-08002B2CF9AE}" pid="4" name="MSIP_Label_024ffcea-f25b-491e-9dc9-834516f3550e_Method">
    <vt:lpwstr>Standard</vt:lpwstr>
  </property>
  <property fmtid="{D5CDD505-2E9C-101B-9397-08002B2CF9AE}" pid="5" name="MSIP_Label_024ffcea-f25b-491e-9dc9-834516f3550e_Name">
    <vt:lpwstr>C2 - restricted</vt:lpwstr>
  </property>
  <property fmtid="{D5CDD505-2E9C-101B-9397-08002B2CF9AE}" pid="6" name="MSIP_Label_024ffcea-f25b-491e-9dc9-834516f3550e_SiteId">
    <vt:lpwstr>d52b49b7-0c8f-4d89-8c4f-f20517306e08</vt:lpwstr>
  </property>
  <property fmtid="{D5CDD505-2E9C-101B-9397-08002B2CF9AE}" pid="7" name="MSIP_Label_024ffcea-f25b-491e-9dc9-834516f3550e_ActionId">
    <vt:lpwstr>a53c7a15-d97f-4157-97db-db703a6a5856</vt:lpwstr>
  </property>
  <property fmtid="{D5CDD505-2E9C-101B-9397-08002B2CF9AE}" pid="8" name="MSIP_Label_024ffcea-f25b-491e-9dc9-834516f3550e_ContentBits">
    <vt:lpwstr>1</vt:lpwstr>
  </property>
</Properties>
</file>